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6" r:id="rId2"/>
    <p:sldMasterId id="2147485045" r:id="rId3"/>
    <p:sldMasterId id="2147485057" r:id="rId4"/>
    <p:sldMasterId id="2147485070" r:id="rId5"/>
  </p:sldMasterIdLst>
  <p:notesMasterIdLst>
    <p:notesMasterId r:id="rId30"/>
  </p:notesMasterIdLst>
  <p:handoutMasterIdLst>
    <p:handoutMasterId r:id="rId31"/>
  </p:handoutMasterIdLst>
  <p:sldIdLst>
    <p:sldId id="589" r:id="rId6"/>
    <p:sldId id="638" r:id="rId7"/>
    <p:sldId id="639" r:id="rId8"/>
    <p:sldId id="640" r:id="rId9"/>
    <p:sldId id="634" r:id="rId10"/>
    <p:sldId id="619" r:id="rId11"/>
    <p:sldId id="615" r:id="rId12"/>
    <p:sldId id="636" r:id="rId13"/>
    <p:sldId id="637" r:id="rId14"/>
    <p:sldId id="616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5" r:id="rId28"/>
    <p:sldId id="618" r:id="rId2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vanzandt" initials="llv" lastIdx="29" clrIdx="0"/>
  <p:cmAuthor id="1" name="Leonard Frederick Levine" initials="LF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A"/>
    <a:srgbClr val="00579E"/>
    <a:srgbClr val="0067BC"/>
    <a:srgbClr val="64B0FF"/>
    <a:srgbClr val="3399FF"/>
    <a:srgbClr val="10196E"/>
    <a:srgbClr val="0406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341" y="-221"/>
      </p:cViewPr>
      <p:guideLst>
        <p:guide orient="horz" pos="2170"/>
        <p:guide pos="288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008"/>
    </p:cViewPr>
  </p:sorterViewPr>
  <p:notesViewPr>
    <p:cSldViewPr snapToGrid="0" showGuides="1">
      <p:cViewPr>
        <p:scale>
          <a:sx n="100" d="100"/>
          <a:sy n="100" d="100"/>
        </p:scale>
        <p:origin x="-1584" y="7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AF25D2-E3DD-4851-94B7-1EB62777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77C11262-E0F6-4C11-B7ED-135A909F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9B246-AF7D-428C-A12B-75F875ABBCF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BB18B9-B0F7-46EF-9DA9-7F6A9D3ADA2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19625" cy="34655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33975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32" tIns="46349" rIns="96132" bIns="46349"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B2063D-169D-445D-A358-0331C005FB11}" type="slidenum">
              <a:rPr lang="en-US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64419" y="8805449"/>
            <a:ext cx="3031615" cy="4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51" tIns="46676" rIns="93351" bIns="46676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CEED034-3B86-4100-BE62-FF06B4ECF995}" type="slidenum">
              <a:rPr lang="en-US" sz="120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 algn="r" eaLnBrk="1" hangingPunct="1">
                <a:defRPr/>
              </a:pPr>
              <a:t>15</a:t>
            </a:fld>
            <a:endParaRPr lang="en-US" sz="12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604" y="4406431"/>
            <a:ext cx="5598493" cy="416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51" tIns="46676" rIns="93351" bIns="466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4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64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6487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2D7BC9-3CE6-49A4-8957-4D32381B7E7C}" type="slidenum">
              <a:rPr lang="en-US" sz="10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Header Placeholder 3"/>
          <p:cNvSpPr txBox="1">
            <a:spLocks noGrp="1"/>
          </p:cNvSpPr>
          <p:nvPr/>
        </p:nvSpPr>
        <p:spPr bwMode="auto">
          <a:xfrm>
            <a:off x="0" y="0"/>
            <a:ext cx="3031615" cy="4640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1508" name="Footer Placeholder 4"/>
          <p:cNvSpPr txBox="1">
            <a:spLocks noGrp="1"/>
          </p:cNvSpPr>
          <p:nvPr/>
        </p:nvSpPr>
        <p:spPr bwMode="auto">
          <a:xfrm>
            <a:off x="0" y="8805449"/>
            <a:ext cx="3031615" cy="464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3964419" y="8805449"/>
            <a:ext cx="3031615" cy="464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10ED75-E63C-47EC-A3FC-EF51AF6F246A}" type="slidenum">
              <a:rPr lang="en-US" sz="120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7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679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6794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BA042A-964C-4D80-99D1-BB9395133788}" type="slidenum">
              <a:rPr lang="en-US" sz="10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BB18B9-B0F7-46EF-9DA9-7F6A9D3ADA21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19625" cy="34655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33975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32" tIns="46349" rIns="96132" bIns="46349"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63E5028-D3F1-47EC-AF2D-FF1E0819BD3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2008Giveaway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3444875"/>
            <a:ext cx="7772400" cy="1470025"/>
          </a:xfrm>
        </p:spPr>
        <p:txBody>
          <a:bodyPr/>
          <a:lstStyle>
            <a:lvl1pPr algn="ctr">
              <a:defRPr sz="4200">
                <a:solidFill>
                  <a:srgbClr val="2336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473825"/>
            <a:ext cx="10382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4818-B5BD-4F96-8BF9-AAC1EBE7D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1C8A-84EF-40A9-A216-7D8D93D3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31763"/>
            <a:ext cx="177165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7025" y="131763"/>
            <a:ext cx="5165725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F7C9-740F-44BC-8FF1-FFACDD18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3" descr="Cover_col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black">
          <a:xfrm>
            <a:off x="7830482" y="6172200"/>
            <a:ext cx="1019831" cy="307777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dirty="0" smtClean="0">
                <a:solidFill>
                  <a:schemeClr val="bg1"/>
                </a:solidFill>
              </a:rPr>
              <a:t>June 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black">
          <a:xfrm flipV="1">
            <a:off x="1863725" y="4217988"/>
            <a:ext cx="0" cy="941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1752600"/>
            <a:ext cx="2219325" cy="2895600"/>
            <a:chOff x="-6" y="1056"/>
            <a:chExt cx="1428" cy="2205"/>
          </a:xfrm>
        </p:grpSpPr>
        <p:pic>
          <p:nvPicPr>
            <p:cNvPr id="9" name="Picture 20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142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2061"/>
              <a:ext cx="142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98"/>
            <a:ext cx="14255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14" descr="UPDMGrp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85198"/>
            <a:ext cx="1603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16050" y="65088"/>
            <a:ext cx="6124575" cy="609600"/>
          </a:xfrm>
          <a:noFill/>
          <a:ln>
            <a:noFill/>
          </a:ln>
          <a:effectLst/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19200" y="3810000"/>
            <a:ext cx="1371600" cy="519113"/>
          </a:xfrm>
          <a:solidFill>
            <a:schemeClr val="tx1">
              <a:alpha val="70000"/>
            </a:schemeClr>
          </a:solidFill>
        </p:spPr>
        <p:txBody>
          <a:bodyPr wrap="none">
            <a:spAutoFit/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CCCFF"/>
                  </a:outerShdw>
                </a:effectLst>
              </a:defRPr>
            </a:lvl1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018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9624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430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60020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3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FCFD-6EB3-466F-AFA2-F73608B19743}" type="datetime1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0C5E-0C2C-4800-BE9B-925D703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4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3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82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4DD7-0F40-40F5-9E04-72D18789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4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6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009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32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0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6E39-EDFB-4243-B841-2D2B48359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5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A8D25E2-54CB-4E84-AAF8-F9D629A34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8200" y="0"/>
            <a:ext cx="8305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Arial Black" pitchFamily="34" charset="0"/>
              </a:rPr>
              <a:t>UAFP </a:t>
            </a:r>
            <a:r>
              <a:rPr lang="en-US" sz="2000" b="1" dirty="0">
                <a:solidFill>
                  <a:srgbClr val="FFFFFF"/>
                </a:solidFill>
                <a:latin typeface="Arial Black" pitchFamily="34" charset="0"/>
              </a:rPr>
              <a:t>Group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52400" y="533400"/>
            <a:ext cx="89154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smtClean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28600" y="1600200"/>
            <a:ext cx="81534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black">
          <a:xfrm>
            <a:off x="1447800" y="6400800"/>
            <a:ext cx="655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FFFFF"/>
                </a:solidFill>
              </a:rPr>
              <a:t>UAFP</a:t>
            </a:r>
            <a:r>
              <a:rPr lang="en-US" sz="1200" baseline="0" dirty="0" smtClean="0">
                <a:solidFill>
                  <a:srgbClr val="FFFFFF"/>
                </a:solidFill>
              </a:rPr>
              <a:t> Group Briefing</a:t>
            </a:r>
            <a:r>
              <a:rPr lang="en-US" sz="1200" dirty="0">
                <a:solidFill>
                  <a:srgbClr val="FFFFFF"/>
                </a:solidFill>
              </a:rPr>
              <a:t>		</a:t>
            </a:r>
            <a:r>
              <a:rPr lang="en-US" sz="1200" baseline="0" dirty="0" smtClean="0">
                <a:solidFill>
                  <a:srgbClr val="FFFFFF"/>
                </a:solidFill>
              </a:rPr>
              <a:t>June</a:t>
            </a:r>
            <a:r>
              <a:rPr lang="en-US" sz="1200" dirty="0" smtClean="0">
                <a:solidFill>
                  <a:srgbClr val="FFFFFF"/>
                </a:solidFill>
              </a:rPr>
              <a:t> 2013 </a:t>
            </a:r>
            <a:r>
              <a:rPr lang="en-US" sz="1200" dirty="0">
                <a:solidFill>
                  <a:srgbClr val="FFFFFF"/>
                </a:solidFill>
              </a:rPr>
              <a:t>– </a:t>
            </a:r>
            <a:r>
              <a:rPr lang="en-US" sz="1200" dirty="0" smtClean="0">
                <a:solidFill>
                  <a:srgbClr val="FFFFFF"/>
                </a:solidFill>
              </a:rPr>
              <a:t>Hause, </a:t>
            </a:r>
            <a:r>
              <a:rPr lang="en-US" sz="1200" dirty="0" err="1" smtClean="0">
                <a:solidFill>
                  <a:srgbClr val="FFFFFF"/>
                </a:solidFill>
              </a:rPr>
              <a:t>Bleakley</a:t>
            </a:r>
            <a:r>
              <a:rPr lang="en-US" sz="1200" dirty="0" smtClean="0">
                <a:solidFill>
                  <a:srgbClr val="FFFFFF"/>
                </a:solidFill>
              </a:rPr>
              <a:t>, Van Zandt    </a:t>
            </a:r>
            <a:fld id="{52A86E66-6CB3-467C-94A9-AAEE2B742675}" type="slidenum">
              <a:rPr lang="en-US" sz="1200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446838"/>
            <a:ext cx="914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" name="Picture 14" descr="UPDMGrp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83338"/>
            <a:ext cx="1200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0DEAA5B-7E25-42F0-B4F2-1BC1D893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5C16-78D2-48AF-BF39-92720801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2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II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81000"/>
            <a:ext cx="203676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oD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04800"/>
            <a:ext cx="201453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1"/>
            <a:ext cx="64008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latin typeface="Times New Roman" pitchFamily="18" charset="0"/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0975"/>
            <a:ext cx="2895600" cy="292100"/>
          </a:xfrm>
        </p:spPr>
        <p:txBody>
          <a:bodyPr/>
          <a:lstStyle>
            <a:lvl1pPr>
              <a:defRPr sz="1200" b="1">
                <a:latin typeface="+mj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9600" y="6516688"/>
            <a:ext cx="2133600" cy="292100"/>
          </a:xfrm>
        </p:spPr>
        <p:txBody>
          <a:bodyPr/>
          <a:lstStyle>
            <a:lvl1pPr>
              <a:defRPr sz="1200">
                <a:latin typeface="+mj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292100"/>
            <a:ext cx="6083300" cy="11001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6825"/>
            <a:ext cx="2895600" cy="476250"/>
          </a:xfrm>
        </p:spPr>
        <p:txBody>
          <a:bodyPr/>
          <a:lstStyle>
            <a:lvl1pPr>
              <a:defRPr sz="1600" b="1">
                <a:latin typeface="+mj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3524A1B-04AE-466C-93EA-902802D40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1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A621637-80D5-4979-8440-24CC86EE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7B28A0C-5958-4FBB-841F-A9309906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6C65025-1E88-4C2D-9D83-BAD28DF7A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7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16E33E5-5AAA-452A-B88F-64303D397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8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E39917-EF1A-4239-8F92-C6150F58C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1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CDD8A4C-EAE5-495D-B8D7-8AF1BEEA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1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17D7E6-A4D6-42F5-A075-88E7AE9F0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40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706FBD6-77BD-4618-90F1-7832669E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4013" y="1200150"/>
            <a:ext cx="34544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200150"/>
            <a:ext cx="3455987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F46C-26A4-4C58-99BD-7CA2F4F4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5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174848F-517C-4491-82D6-8EB99451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0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tagon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" contrast="4000"/>
          </a:blip>
          <a:stretch>
            <a:fillRect/>
          </a:stretch>
        </p:blipFill>
        <p:spPr>
          <a:xfrm>
            <a:off x="533400" y="838200"/>
            <a:ext cx="8229600" cy="4051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9144000" cy="2354263"/>
            <a:chOff x="0" y="0"/>
            <a:chExt cx="9144000" cy="235401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37145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rgbClr val="3D6AA1"/>
                </a:gs>
                <a:gs pos="100000">
                  <a:srgbClr val="7099C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533400" y="1311138"/>
              <a:ext cx="4038600" cy="44445"/>
            </a:xfrm>
            <a:prstGeom prst="rect">
              <a:avLst/>
            </a:prstGeom>
            <a:gradFill flip="none" rotWithShape="1">
              <a:gsLst>
                <a:gs pos="0">
                  <a:srgbClr val="7099CA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565650" y="1311138"/>
              <a:ext cx="4038600" cy="44445"/>
            </a:xfrm>
            <a:prstGeom prst="rect">
              <a:avLst/>
            </a:prstGeom>
            <a:gradFill flip="none" rotWithShape="1">
              <a:gsLst>
                <a:gs pos="0">
                  <a:srgbClr val="7099CA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11" descr="600px-United_States_Department_of_Defense_Seal_sv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723" y="575429"/>
              <a:ext cx="1868554" cy="17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43200" y="5943600"/>
            <a:ext cx="38846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17375E"/>
                </a:solidFill>
                <a:latin typeface="Calibri" pitchFamily="34" charset="0"/>
                <a:cs typeface="Arial" pitchFamily="34" charset="0"/>
              </a:rPr>
              <a:t>Office of the Chief Information Officer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006850" y="6473825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3990975" y="0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2667000"/>
            <a:ext cx="71628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59436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32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33400" y="1158875"/>
            <a:ext cx="4038600" cy="44450"/>
          </a:xfrm>
          <a:prstGeom prst="rect">
            <a:avLst/>
          </a:prstGeom>
          <a:gradFill flip="none" rotWithShape="1">
            <a:gsLst>
              <a:gs pos="0">
                <a:srgbClr val="7099C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4565650" y="1157288"/>
            <a:ext cx="4038600" cy="46037"/>
          </a:xfrm>
          <a:prstGeom prst="rect">
            <a:avLst/>
          </a:prstGeom>
          <a:gradFill flip="none" rotWithShape="1">
            <a:gsLst>
              <a:gs pos="0">
                <a:srgbClr val="7099C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 descr="600px-United_States_Department_of_Defense_Seal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90488"/>
            <a:ext cx="1039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006850" y="6473825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990975" y="0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8153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>
                <a:solidFill>
                  <a:srgbClr val="4F4F4F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4F4F4F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4F4F4F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4F4F4F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4F4F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AB5777-D652-4017-B55C-BF3400503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4199129-8E24-4724-A6DC-E88AC8496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33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F1280C3-56A8-4A6C-8B92-BAB264FA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2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91146E7-D5BD-4C25-A7A8-1D8166B06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3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3D6AA1"/>
              </a:gs>
              <a:gs pos="100000">
                <a:srgbClr val="7099C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533400" y="1158875"/>
            <a:ext cx="4038600" cy="44450"/>
          </a:xfrm>
          <a:prstGeom prst="rect">
            <a:avLst/>
          </a:prstGeom>
          <a:gradFill flip="none" rotWithShape="1">
            <a:gsLst>
              <a:gs pos="0">
                <a:srgbClr val="7099C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0800000" flipV="1">
            <a:off x="4565650" y="1157288"/>
            <a:ext cx="4038600" cy="46037"/>
          </a:xfrm>
          <a:prstGeom prst="rect">
            <a:avLst/>
          </a:prstGeom>
          <a:gradFill flip="none" rotWithShape="1">
            <a:gsLst>
              <a:gs pos="0">
                <a:srgbClr val="7099C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600px-United_States_Department_of_Defense_Seal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90488"/>
            <a:ext cx="1039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6235700"/>
            <a:ext cx="9144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600px-United_States_Department_of_Defense_Seal_svg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6000" contrast="41000"/>
          </a:blip>
          <a:stretch>
            <a:fillRect/>
          </a:stretch>
        </p:blipFill>
        <p:spPr>
          <a:xfrm>
            <a:off x="4360746" y="6063520"/>
            <a:ext cx="422511" cy="40216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006850" y="6473825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990975" y="0"/>
            <a:ext cx="1195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4441D8-2E13-4431-B9D2-BCD57F1D1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16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177BEB-5B5D-42C6-B4AA-5A3EBCE9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1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F80550-71CA-4A1E-8138-A1DA568C0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3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805EB4-175A-4383-AEC4-ABE6D72B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04C1-A7B9-4B0D-A426-A7C91751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B0D53A-8F57-4A89-9754-ADB23BE6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7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0F9D7E-5C61-4FBF-B73A-0C94937C0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3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97026" y="131763"/>
            <a:ext cx="7089775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4013" y="1200150"/>
            <a:ext cx="3454400" cy="2343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30814" y="1200150"/>
            <a:ext cx="3455987" cy="2343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24013" y="3695700"/>
            <a:ext cx="3454400" cy="2344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0814" y="3695700"/>
            <a:ext cx="3455987" cy="2344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50A1E7E-2E3F-4140-8A13-BF3EFCE19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87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>
              <a:solidFill>
                <a:srgbClr val="000000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76200" y="6424613"/>
            <a:ext cx="1655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b="1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Page: </a:t>
            </a:r>
            <a:fld id="{C220F317-9D95-4BE7-9D20-DCC4F50D8E7D}" type="slidenum">
              <a:rPr lang="en-US" sz="600" b="1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600" b="1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600" b="1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600" b="1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©2012 Object Management Group</a:t>
            </a:r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68300"/>
            <a:ext cx="19319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C0000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F5F5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872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3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857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8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1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3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7867-48A2-434F-A8A5-4F3CED184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9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493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76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29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F61D-FCDE-4E36-872B-7CEF7A91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0808-224D-4B40-8C79-546337EB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C8D3-3F8A-4B5E-AD57-8D9133D0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0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2008Giveaway2ndSlide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97025" y="131763"/>
            <a:ext cx="7089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200150"/>
            <a:ext cx="7062787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3375" y="6156325"/>
            <a:ext cx="1038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33678"/>
                </a:solidFill>
              </a:defRPr>
            </a:lvl1pPr>
          </a:lstStyle>
          <a:p>
            <a:pPr>
              <a:defRPr/>
            </a:pPr>
            <a:fld id="{2C1144F3-6060-4669-B51D-5039E4D0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  <p:sldLayoutId id="2147485035" r:id="rId12"/>
    <p:sldLayoutId id="2147485036" r:id="rId13"/>
    <p:sldLayoutId id="2147485037" r:id="rId14"/>
    <p:sldLayoutId id="214748503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437A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233678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3367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rgbClr val="233678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33678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33678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336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336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336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33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782200-9885-4D89-9F4D-3D8A56EED139}" type="datetime1">
              <a:rPr lang="en-US"/>
              <a:pPr>
                <a:defRPr/>
              </a:pPr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57A962-0E57-43BB-97A2-18243735F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1254125" y="0"/>
            <a:ext cx="6956426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charset="0"/>
              </a:rPr>
              <a:t>UAFP </a:t>
            </a:r>
            <a:r>
              <a:rPr lang="en-US" sz="2000" b="1" dirty="0">
                <a:solidFill>
                  <a:schemeClr val="bg1"/>
                </a:solidFill>
                <a:latin typeface="Arial Black" charset="0"/>
              </a:rPr>
              <a:t>– Unified </a:t>
            </a:r>
            <a:r>
              <a:rPr lang="en-US" sz="2000" b="1" dirty="0" smtClean="0">
                <a:solidFill>
                  <a:schemeClr val="bg1"/>
                </a:solidFill>
                <a:latin typeface="Arial Black" charset="0"/>
              </a:rPr>
              <a:t>Architecture Framework Profile</a:t>
            </a:r>
            <a:endParaRPr lang="en-US" sz="2000" b="1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2061" name="Rectangle 6"/>
          <p:cNvSpPr txBox="1">
            <a:spLocks noChangeArrowheads="1"/>
          </p:cNvSpPr>
          <p:nvPr/>
        </p:nvSpPr>
        <p:spPr bwMode="auto">
          <a:xfrm>
            <a:off x="152400" y="533400"/>
            <a:ext cx="89154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smtClean="0">
              <a:latin typeface="Calibri" pitchFamily="34" charset="0"/>
              <a:ea typeface="+mn-ea"/>
            </a:endParaRPr>
          </a:p>
        </p:txBody>
      </p:sp>
      <p:sp>
        <p:nvSpPr>
          <p:cNvPr id="2062" name="Rectangle 7"/>
          <p:cNvSpPr txBox="1">
            <a:spLocks noChangeArrowheads="1"/>
          </p:cNvSpPr>
          <p:nvPr/>
        </p:nvSpPr>
        <p:spPr bwMode="auto">
          <a:xfrm>
            <a:off x="228600" y="1600200"/>
            <a:ext cx="81534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latin typeface="Calibri" pitchFamily="34" charset="0"/>
              <a:ea typeface="+mn-ea"/>
            </a:endParaRPr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black">
          <a:xfrm>
            <a:off x="905933" y="6400800"/>
            <a:ext cx="789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</a:rPr>
              <a:t>UAFP</a:t>
            </a:r>
            <a:r>
              <a:rPr lang="en-US" sz="1200" baseline="0" dirty="0" smtClean="0">
                <a:solidFill>
                  <a:schemeClr val="bg1"/>
                </a:solidFill>
              </a:rPr>
              <a:t> Group Briefing</a:t>
            </a:r>
            <a:r>
              <a:rPr lang="en-US" sz="1200" dirty="0">
                <a:solidFill>
                  <a:schemeClr val="bg1"/>
                </a:solidFill>
              </a:rPr>
              <a:t>		</a:t>
            </a:r>
            <a:r>
              <a:rPr lang="en-US" sz="1200" dirty="0" smtClean="0">
                <a:solidFill>
                  <a:schemeClr val="bg1"/>
                </a:solidFill>
              </a:rPr>
              <a:t>		June 2013 </a:t>
            </a:r>
            <a:r>
              <a:rPr lang="en-US" sz="1200" dirty="0">
                <a:solidFill>
                  <a:schemeClr val="bg1"/>
                </a:solidFill>
              </a:rPr>
              <a:t>– </a:t>
            </a:r>
            <a:r>
              <a:rPr lang="en-US" sz="1200" dirty="0" smtClean="0">
                <a:solidFill>
                  <a:schemeClr val="bg1"/>
                </a:solidFill>
              </a:rPr>
              <a:t>Hause, </a:t>
            </a:r>
            <a:r>
              <a:rPr lang="en-US" sz="1200" dirty="0" err="1" smtClean="0">
                <a:solidFill>
                  <a:schemeClr val="bg1"/>
                </a:solidFill>
              </a:rPr>
              <a:t>Bleakley</a:t>
            </a:r>
            <a:r>
              <a:rPr lang="en-US" sz="1200" dirty="0" smtClean="0">
                <a:solidFill>
                  <a:schemeClr val="bg1"/>
                </a:solidFill>
              </a:rPr>
              <a:t>, Van Zandt   </a:t>
            </a:r>
            <a:fld id="{964D9DED-9A30-44DA-A62D-80391CF541DE}" type="slidenum">
              <a:rPr lang="en-US" sz="1200" smtClean="0">
                <a:solidFill>
                  <a:schemeClr val="bg1"/>
                </a:solidFill>
              </a:rPr>
              <a:pPr eaLnBrk="0" hangingPunct="0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4" name="Line 10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1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6194"/>
            <a:ext cx="914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67" name="Picture 14" descr="UPDMGrp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3338"/>
            <a:ext cx="1105958" cy="3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  <p:sldLayoutId id="2147485042" r:id="rId12"/>
    <p:sldLayoutId id="2147485043" r:id="rId13"/>
    <p:sldLayoutId id="214748504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9747276-E7C3-4CCF-9F31-4DFA9439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8" descr="DoDse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12557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NII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11"/>
          <p:cNvSpPr>
            <a:spLocks noChangeShapeType="1"/>
          </p:cNvSpPr>
          <p:nvPr userDrawn="1"/>
        </p:nvSpPr>
        <p:spPr bwMode="auto">
          <a:xfrm>
            <a:off x="1143000" y="1447800"/>
            <a:ext cx="6629400" cy="0"/>
          </a:xfrm>
          <a:prstGeom prst="line">
            <a:avLst/>
          </a:prstGeom>
          <a:noFill/>
          <a:ln w="57150">
            <a:solidFill>
              <a:srgbClr val="DB2D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54" name="Line 12"/>
          <p:cNvSpPr>
            <a:spLocks noChangeShapeType="1"/>
          </p:cNvSpPr>
          <p:nvPr userDrawn="1"/>
        </p:nvSpPr>
        <p:spPr bwMode="auto">
          <a:xfrm>
            <a:off x="1143000" y="1524000"/>
            <a:ext cx="6629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1E1C547-393B-4066-99A9-16C60353A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  <p:sldLayoutId id="2147485068" r:id="rId11"/>
    <p:sldLayoutId id="2147485069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>
              <a:solidFill>
                <a:srgbClr val="FFFFFF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C8C8C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053" name="Object 21"/>
          <p:cNvGraphicFramePr>
            <a:graphicFrameLocks noChangeAspect="1"/>
          </p:cNvGraphicFramePr>
          <p:nvPr/>
        </p:nvGraphicFramePr>
        <p:xfrm>
          <a:off x="76200" y="6234113"/>
          <a:ext cx="11430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14" imgW="1483515" imgH="610854" progId="Visio.Drawing.11">
                  <p:embed/>
                </p:oleObj>
              </mc:Choice>
              <mc:Fallback>
                <p:oleObj name="Visio" r:id="rId14" imgW="1483515" imgH="61085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234113"/>
                        <a:ext cx="11430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81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5" name="Text Box 88"/>
          <p:cNvSpPr txBox="1">
            <a:spLocks noChangeArrowheads="1"/>
          </p:cNvSpPr>
          <p:nvPr/>
        </p:nvSpPr>
        <p:spPr bwMode="auto">
          <a:xfrm>
            <a:off x="1466850" y="6553200"/>
            <a:ext cx="6172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600" b="1" smtClean="0">
                <a:solidFill>
                  <a:srgbClr val="4D4D4D"/>
                </a:solidFill>
                <a:latin typeface="Verdana" pitchFamily="34" charset="0"/>
                <a:cs typeface="Arial" pitchFamily="34" charset="0"/>
              </a:rPr>
              <a:t>©2012 Object Management Group - Page: </a:t>
            </a:r>
            <a:fld id="{BD1E2113-5267-449A-83A3-6E87E272595A}" type="slidenum">
              <a:rPr lang="en-US" sz="600" b="1" smtClean="0">
                <a:solidFill>
                  <a:srgbClr val="4D4D4D"/>
                </a:solidFill>
                <a:latin typeface="Verdana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en-US" sz="600" b="1" smtClean="0">
              <a:solidFill>
                <a:srgbClr val="4D4D4D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056" name="Picture 9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5050"/>
            <a:ext cx="1390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Char char="•"/>
        <a:defRPr sz="2400" b="1">
          <a:solidFill>
            <a:srgbClr val="333333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2000" b="1">
          <a:solidFill>
            <a:schemeClr val="bg2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–"/>
        <a:defRPr sz="1600">
          <a:solidFill>
            <a:srgbClr val="CC0000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6050" y="65087"/>
            <a:ext cx="6349526" cy="146346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Unified Architecture Framework Profile</a:t>
            </a:r>
            <a:br>
              <a:rPr lang="en-US" dirty="0" smtClean="0"/>
            </a:br>
            <a:r>
              <a:rPr lang="en-US" dirty="0" smtClean="0"/>
              <a:t> (UAFP)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1368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752600"/>
            <a:ext cx="4749800" cy="206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752600"/>
            <a:ext cx="266700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124200"/>
            <a:ext cx="728663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2209800" y="1752600"/>
            <a:ext cx="4251325" cy="27463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2889" y="4804013"/>
            <a:ext cx="6240811" cy="113877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Matthew Hause, UAFP Group Co-Chair (Atego)</a:t>
            </a:r>
            <a:endParaRPr lang="en-US" sz="2000" dirty="0">
              <a:ea typeface="+mn-ea"/>
            </a:endParaRP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Graham </a:t>
            </a:r>
            <a:r>
              <a:rPr lang="en-US" sz="2000" dirty="0" err="1" smtClean="0">
                <a:ea typeface="+mn-ea"/>
              </a:rPr>
              <a:t>Bleakley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smtClean="0"/>
              <a:t>UAFP </a:t>
            </a:r>
            <a:r>
              <a:rPr lang="en-US" sz="2000" dirty="0"/>
              <a:t>Group Co-Chair </a:t>
            </a:r>
            <a:r>
              <a:rPr lang="en-US" sz="2000" dirty="0" smtClean="0"/>
              <a:t>(IBM)</a:t>
            </a:r>
          </a:p>
          <a:p>
            <a:pPr eaLnBrk="1" hangingPunct="1">
              <a:defRPr/>
            </a:pPr>
            <a:r>
              <a:rPr lang="en-US" sz="2000" dirty="0" smtClean="0"/>
              <a:t>Lonnie Van Zandt UAFP </a:t>
            </a:r>
            <a:r>
              <a:rPr lang="en-US" sz="2000" dirty="0"/>
              <a:t>Group Co-Chair </a:t>
            </a:r>
            <a:r>
              <a:rPr lang="en-US" sz="2000" dirty="0" smtClean="0"/>
              <a:t>(No Magic)</a:t>
            </a:r>
            <a:endParaRPr lang="en-US" sz="2000" dirty="0" smtClean="0"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1473959" y="1640859"/>
            <a:ext cx="5691116" cy="3170099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accent2"/>
              </a:buClr>
              <a:buFont typeface="Wingdings" charset="2"/>
              <a:buNone/>
              <a:defRPr/>
            </a:pP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Draft Timetable</a:t>
            </a:r>
          </a:p>
          <a:p>
            <a:pPr algn="ctr" eaLnBrk="1" hangingPunct="1">
              <a:spcBef>
                <a:spcPts val="0"/>
              </a:spcBef>
              <a:buClr>
                <a:schemeClr val="accent2"/>
              </a:buClr>
              <a:buFont typeface="Wingdings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 of June 2013</a:t>
            </a:r>
            <a:endParaRPr lang="en-US" sz="8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5" y="1219200"/>
            <a:ext cx="8797924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UAFP 1.0 RFP Response: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Initial submission to OMG September 2014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Revised submission to OMG December 2014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UAFP 1.0 FTF (Finalization Task Force) </a:t>
            </a:r>
            <a:r>
              <a:rPr lang="en-US" sz="2000" dirty="0"/>
              <a:t>Charter </a:t>
            </a:r>
            <a:r>
              <a:rPr lang="en-US" sz="2000" dirty="0" smtClean="0"/>
              <a:t>March 2015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UAFP </a:t>
            </a:r>
            <a:r>
              <a:rPr lang="en-US" sz="2000" dirty="0"/>
              <a:t>1</a:t>
            </a:r>
            <a:r>
              <a:rPr lang="en-US" sz="2000" dirty="0" smtClean="0"/>
              <a:t>.0 FTF Completion/Submission September 2015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UAFP 1.0 OMG will Issue Specification ~December 2015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i="1" u="sng" dirty="0" smtClean="0"/>
              <a:t>Maintenance Revision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UAFP 1.1 RTF Charter September 2015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UAFP 1.1 RTF Response: Completed &amp; Submitted to OMG September 2016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UAFP 1.1 OMG will Issue Specification ~December 2016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400"/>
            <a:ext cx="8924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Draft UAFP 1.0 (UPDM 3.0) Roadmap (4 of 4)</a:t>
            </a:r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1143000" y="260350"/>
            <a:ext cx="7543800" cy="1096963"/>
          </a:xfrm>
        </p:spPr>
        <p:txBody>
          <a:bodyPr/>
          <a:lstStyle/>
          <a:p>
            <a:r>
              <a:rPr lang="en-US" sz="3200" smtClean="0"/>
              <a:t>The Afghanistan Mission Network (AMN)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95363"/>
          <a:ext cx="7162800" cy="6826270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52888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 (W1)"/>
                          <a:ea typeface="Batang"/>
                          <a:cs typeface="Times New Roman"/>
                        </a:rPr>
                        <a:t>Reference Document 3195</a:t>
                      </a:r>
                      <a:endParaRPr lang="en-US" sz="1200" dirty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111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01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cap="all" dirty="0" smtClean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cap="all" dirty="0" smtClean="0">
                          <a:effectLst/>
                          <a:latin typeface="Arial (W1)"/>
                          <a:ea typeface="Batang"/>
                          <a:cs typeface="Times New Roman"/>
                        </a:rPr>
                        <a:t>development </a:t>
                      </a:r>
                      <a:r>
                        <a:rPr lang="en-GB" sz="1400" b="1" cap="all" dirty="0">
                          <a:effectLst/>
                          <a:latin typeface="Arial (W1)"/>
                          <a:ea typeface="Batang"/>
                          <a:cs typeface="Times New Roman"/>
                        </a:rPr>
                        <a:t>of the AMN architecture in 2010 – Lessons Learned</a:t>
                      </a:r>
                      <a:endParaRPr lang="en-US" sz="1400" b="1" cap="all" dirty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860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Arial (W1)"/>
                          <a:ea typeface="Batang"/>
                          <a:cs typeface="Times New Roman"/>
                        </a:rPr>
                        <a:t>Torsten</a:t>
                      </a:r>
                      <a:r>
                        <a:rPr lang="en-GB" sz="1200" b="1" dirty="0">
                          <a:effectLst/>
                          <a:latin typeface="Arial (W1)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Arial (W1)"/>
                          <a:ea typeface="Batang"/>
                          <a:cs typeface="Times New Roman"/>
                        </a:rPr>
                        <a:t>Graeber</a:t>
                      </a:r>
                      <a:r>
                        <a:rPr lang="en-GB" sz="1200" b="1" dirty="0">
                          <a:effectLst/>
                          <a:latin typeface="Arial (W1)"/>
                          <a:ea typeface="Batang"/>
                          <a:cs typeface="Times New Roman"/>
                        </a:rPr>
                        <a:t>, NATO C3 Agency</a:t>
                      </a:r>
                      <a:endParaRPr lang="en-US" sz="1200" b="1" dirty="0">
                        <a:effectLst/>
                        <a:latin typeface="Arial (W1)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4487863"/>
          <a:ext cx="5029201" cy="12447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603"/>
                <a:gridCol w="1525468"/>
                <a:gridCol w="1675130"/>
              </a:tblGrid>
              <a:tr h="715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Batang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Batang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June 2011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The Hague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Batang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6195" marR="36195" marT="36153" marB="361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59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03888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0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14563"/>
            <a:ext cx="2438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328988"/>
            <a:ext cx="18415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38300" y="3802063"/>
            <a:ext cx="1841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>
            <a:spAutoFit/>
          </a:bodyPr>
          <a:lstStyle/>
          <a:p>
            <a:pPr>
              <a:defRPr/>
            </a:pPr>
            <a:r>
              <a:rPr lang="en-GB" sz="110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GB" sz="110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en-US" sz="800">
              <a:solidFill>
                <a:prstClr val="black"/>
              </a:solidFill>
              <a:ea typeface="+mn-ea"/>
            </a:endParaRPr>
          </a:p>
          <a:p>
            <a:pPr eaLnBrk="0" hangingPunct="0">
              <a:defRPr/>
            </a:pPr>
            <a:endParaRPr lang="en-US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38300" y="3933825"/>
            <a:ext cx="1841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>
            <a:spAutoFit/>
          </a:bodyPr>
          <a:lstStyle/>
          <a:p>
            <a:pPr>
              <a:defRPr/>
            </a:pPr>
            <a:endParaRPr lang="en-US" sz="1800">
              <a:solidFill>
                <a:prstClr val="black"/>
              </a:solidFill>
              <a:ea typeface="+mn-ea"/>
            </a:endParaRPr>
          </a:p>
        </p:txBody>
      </p:sp>
      <p:pic>
        <p:nvPicPr>
          <p:cNvPr id="12597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57363"/>
            <a:ext cx="5762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is the AMN?</a:t>
            </a:r>
            <a:endParaRPr lang="en-AU" smtClean="0">
              <a:ea typeface="ＭＳ Ｐゴシック" pitchFamily="34" charset="-128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4294967295"/>
          </p:nvPr>
        </p:nvSpPr>
        <p:spPr>
          <a:xfrm>
            <a:off x="430213" y="1268413"/>
            <a:ext cx="8713787" cy="485775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The Afghanistan Mission Network (AMN) is the primary Coalition Command, Control Communication and Computers Intelligence, Surveillance and Reconnaissance (C5ISR) network in Afghanistan for all ISAF forces and operations. It is a federation of networks with the AMN Core provided by NATO and national network extensions. </a:t>
            </a:r>
          </a:p>
          <a:p>
            <a:r>
              <a:rPr lang="en-US" sz="2400" smtClean="0">
                <a:ea typeface="ＭＳ Ｐゴシック" pitchFamily="34" charset="-128"/>
              </a:rPr>
              <a:t>Planning for the AMN is supported by a multi-national, collaborative effort to develop and maintain the enterprise architecture for the AMN.</a:t>
            </a:r>
          </a:p>
          <a:p>
            <a:r>
              <a:rPr lang="en-US" sz="2400" smtClean="0">
                <a:ea typeface="ＭＳ Ｐゴシック" pitchFamily="34" charset="-128"/>
              </a:rPr>
              <a:t>This document is a working paper that may not be cited as representing formally approved NC3A opinions, conclusions or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7260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 idx="4294967295"/>
          </p:nvPr>
        </p:nvSpPr>
        <p:spPr>
          <a:xfrm>
            <a:off x="287338" y="549275"/>
            <a:ext cx="8856662" cy="576263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AMN Issues (1)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713788" cy="4929188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In 2010, there was no proper governance structure for the AMN as a whole. </a:t>
            </a:r>
          </a:p>
          <a:p>
            <a:r>
              <a:rPr lang="en-US" sz="2400" smtClean="0">
                <a:ea typeface="ＭＳ Ｐゴシック" pitchFamily="34" charset="-128"/>
              </a:rPr>
              <a:t>Likewise there was no governance for the development of the AMN architecture. </a:t>
            </a:r>
          </a:p>
          <a:p>
            <a:r>
              <a:rPr lang="en-US" sz="2400" smtClean="0">
                <a:ea typeface="ＭＳ Ｐゴシック" pitchFamily="34" charset="-128"/>
              </a:rPr>
              <a:t>The development of the architecture was primarily coordinated through the AWG consisting of the architects of the nations participating in the AMN. </a:t>
            </a:r>
          </a:p>
          <a:p>
            <a:r>
              <a:rPr lang="en-US" sz="2400" smtClean="0">
                <a:ea typeface="ＭＳ Ｐゴシック" pitchFamily="34" charset="-128"/>
              </a:rPr>
              <a:t>This AWG usually received ad hoc tasking from different stakeholders  involved in the development of the AMN without clear leadership defining the goals and deliverables upfront. </a:t>
            </a:r>
          </a:p>
          <a:p>
            <a:r>
              <a:rPr lang="en-US" sz="2400" smtClean="0">
                <a:ea typeface="ＭＳ Ｐゴシック" pitchFamily="34" charset="-128"/>
              </a:rPr>
              <a:t>As a direct result of this missing governance several issues arose that had a negative impact on the architecture development work. </a:t>
            </a:r>
          </a:p>
        </p:txBody>
      </p:sp>
    </p:spTree>
    <p:extLst>
      <p:ext uri="{BB962C8B-B14F-4D97-AF65-F5344CB8AC3E}">
        <p14:creationId xmlns:p14="http://schemas.microsoft.com/office/powerpoint/2010/main" val="16307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AMN Issues (2)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4294967295"/>
          </p:nvPr>
        </p:nvSpPr>
        <p:spPr>
          <a:xfrm>
            <a:off x="430213" y="1268413"/>
            <a:ext cx="8713787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These issues included:</a:t>
            </a:r>
          </a:p>
          <a:p>
            <a:pPr lvl="1">
              <a:spcBef>
                <a:spcPct val="0"/>
              </a:spcBef>
            </a:pPr>
            <a:r>
              <a:rPr lang="en-US" sz="18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Different expectations on content and usage of the architecture leading to ever changing requirements and deliverables</a:t>
            </a:r>
          </a:p>
          <a:p>
            <a:pPr lvl="1">
              <a:spcBef>
                <a:spcPct val="0"/>
              </a:spcBef>
            </a:pPr>
            <a:r>
              <a:rPr lang="en-US" sz="18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enforcement of the architecture during implementation</a:t>
            </a:r>
          </a:p>
          <a:p>
            <a:pPr lvl="1">
              <a:spcBef>
                <a:spcPct val="0"/>
              </a:spcBef>
            </a:pPr>
            <a:r>
              <a:rPr lang="en-US" sz="18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Usage of different architecture frameworks</a:t>
            </a:r>
          </a:p>
          <a:p>
            <a:pPr lvl="1">
              <a:spcBef>
                <a:spcPct val="0"/>
              </a:spcBef>
            </a:pPr>
            <a:r>
              <a:rPr lang="en-US" sz="18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Usage of different architecture tools.</a:t>
            </a:r>
          </a:p>
          <a:p>
            <a:pPr lvl="1">
              <a:spcBef>
                <a:spcPct val="0"/>
              </a:spcBef>
            </a:pPr>
            <a:r>
              <a:rPr lang="en-US" sz="18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interchange between the tools</a:t>
            </a:r>
          </a:p>
          <a:p>
            <a:pPr>
              <a:spcBef>
                <a:spcPct val="0"/>
              </a:spcBef>
            </a:pP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late 2010, a governance structure for the AMN was endorsed by Chief Of Staff SHAPE  and the AWG  was included in this governance structure. As a direct consequence, the situation regarding clearer expectations, deliverables and enforcement of architecture has been improved in 2011.</a:t>
            </a:r>
          </a:p>
          <a:p>
            <a:pPr>
              <a:spcBef>
                <a:spcPct val="0"/>
              </a:spcBef>
            </a:pPr>
            <a:r>
              <a:rPr lang="en-US" sz="2000" b="1" u="sng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However, as the architects are sponsored by their respective nations they have to implement national policies and requirements, so that improvements regarding the usage of a single framework and tool are not to be expected.</a:t>
            </a:r>
          </a:p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41438" y="476250"/>
            <a:ext cx="6254750" cy="5905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00"/>
                </a:solidFill>
              </a:rPr>
              <a:t>Elements of Quality Architecture </a:t>
            </a:r>
          </a:p>
        </p:txBody>
      </p:sp>
      <p:pic>
        <p:nvPicPr>
          <p:cNvPr id="137219" name="Picture 6" descr="DoDAF2_3l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371600"/>
            <a:ext cx="3281362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2863" y="6240463"/>
            <a:ext cx="5776912" cy="400050"/>
          </a:xfrm>
          <a:prstGeom prst="rect">
            <a:avLst/>
          </a:prstGeom>
          <a:solidFill>
            <a:srgbClr val="FFFF00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srgbClr val="10196E"/>
                </a:solidFill>
                <a:ea typeface="ＭＳ Ｐゴシック" pitchFamily="34" charset="-128"/>
              </a:rPr>
              <a:t>Unified Architecture Framework  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95288" y="1644650"/>
            <a:ext cx="5254625" cy="4386263"/>
          </a:xfrm>
          <a:prstGeom prst="rect">
            <a:avLst/>
          </a:prstGeom>
          <a:gradFill rotWithShape="0">
            <a:gsLst>
              <a:gs pos="0">
                <a:srgbClr val="21D6E0"/>
              </a:gs>
              <a:gs pos="25000">
                <a:srgbClr val="21D6E0"/>
              </a:gs>
              <a:gs pos="49001">
                <a:srgbClr val="03D4A8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pPr>
              <a:lnSpc>
                <a:spcPct val="14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 dirty="0">
                <a:solidFill>
                  <a:srgbClr val="5C1F00"/>
                </a:solidFill>
                <a:latin typeface="Arial"/>
                <a:ea typeface="ＭＳ Ｐゴシック" pitchFamily="34" charset="-128"/>
              </a:rPr>
              <a:t>Policy, Direction, Guidance</a:t>
            </a:r>
          </a:p>
          <a:p>
            <a:pPr>
              <a:lnSpc>
                <a:spcPct val="14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Single Architecture Framework</a:t>
            </a:r>
          </a:p>
          <a:p>
            <a:pPr>
              <a:lnSpc>
                <a:spcPct val="14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 dirty="0">
                <a:solidFill>
                  <a:srgbClr val="5C1F00"/>
                </a:solidFill>
                <a:latin typeface="Arial"/>
                <a:ea typeface="ＭＳ Ｐゴシック" pitchFamily="34" charset="-128"/>
              </a:rPr>
              <a:t>  Architecture Exchange</a:t>
            </a:r>
          </a:p>
          <a:p>
            <a:pPr>
              <a:lnSpc>
                <a:spcPct val="14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 dirty="0">
                <a:solidFill>
                  <a:srgbClr val="5C1F00"/>
                </a:solidFill>
                <a:latin typeface="Arial"/>
                <a:ea typeface="ＭＳ Ｐゴシック" pitchFamily="34" charset="-128"/>
              </a:rPr>
              <a:t>  Architecture Tools</a:t>
            </a:r>
          </a:p>
          <a:p>
            <a:pPr>
              <a:lnSpc>
                <a:spcPct val="14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i="1" dirty="0">
                <a:solidFill>
                  <a:srgbClr val="5C1F00"/>
                </a:solidFill>
                <a:latin typeface="Arial"/>
                <a:ea typeface="ＭＳ Ｐゴシック" pitchFamily="34" charset="-128"/>
              </a:rPr>
              <a:t>  Trained/Certified Architects </a:t>
            </a:r>
          </a:p>
          <a:p>
            <a:pPr algn="ctr">
              <a:lnSpc>
                <a:spcPct val="14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rgbClr val="5C1F00"/>
                </a:solidFill>
                <a:latin typeface="Arial"/>
                <a:ea typeface="ＭＳ Ｐゴシック" pitchFamily="34" charset="-128"/>
              </a:rPr>
              <a:t>Enabling efficient and effective acquisition of hardware, software and services used by DoD in missions deliverables.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1025" y="4179888"/>
            <a:ext cx="5210175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506788"/>
            <a:ext cx="3084512" cy="312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219200"/>
          </a:xfrm>
        </p:spPr>
        <p:txBody>
          <a:bodyPr rtlCol="0">
            <a:noAutofit/>
          </a:bodyPr>
          <a:lstStyle/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Unified Architecture Framework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NATO Architecture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8839200" cy="1828800"/>
          </a:xfrm>
        </p:spPr>
        <p:txBody>
          <a:bodyPr rtlCol="0">
            <a:normAutofit fontScale="77500" lnSpcReduction="20000"/>
          </a:bodyPr>
          <a:lstStyle/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Mr. Walt Okon</a:t>
            </a:r>
          </a:p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Senior Architect Engineer</a:t>
            </a:r>
          </a:p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DoD Chief Information Officer Office</a:t>
            </a:r>
          </a:p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Architecture and Interoperability Directorate</a:t>
            </a:r>
          </a:p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walt.okon@osd.mil</a:t>
            </a:r>
          </a:p>
          <a:p>
            <a:pPr defTabSz="914353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53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10-11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34085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4.1	ARCHITECTURE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882" indent="-342882" defTabSz="914353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4.1.2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Observations [Need for a Unified Architecture Framework]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882" indent="-342882" defTabSz="914353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Differences in DoDAF, MODAF, and NAF make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difficult to match the meta-model one to one. </a:t>
            </a:r>
          </a:p>
          <a:p>
            <a:pPr marL="742912" lvl="1" indent="-285736" defTabSz="914353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concepts in the frameworks have the same name but different definitions, i.e. different semantics.</a:t>
            </a:r>
          </a:p>
          <a:p>
            <a:pPr marL="342882" indent="-342882" defTabSz="914353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cross-walk the concepts between the different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frameworks leads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miscommunication between architects using different frameworks.</a:t>
            </a:r>
          </a:p>
          <a:p>
            <a:pPr marL="342882" indent="-342882" defTabSz="91435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A1B4094-C71F-44E9-9804-326590C98B60}" type="slidenum">
              <a:rPr lang="en-US" sz="1600" smtClean="0">
                <a:solidFill>
                  <a:srgbClr val="898989"/>
                </a:solidFill>
              </a:rPr>
              <a:pPr eaLnBrk="1" hangingPunct="1">
                <a:defRPr/>
              </a:pPr>
              <a:t>17</a:t>
            </a:fld>
            <a:endParaRPr lang="en-US" sz="16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86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Unified Architecture Framework</a:t>
            </a:r>
          </a:p>
        </p:txBody>
      </p:sp>
      <p:sp>
        <p:nvSpPr>
          <p:cNvPr id="139267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FEE61C2-9AFA-49ED-9654-BC88EA30ED28}" type="slidenum">
              <a:rPr lang="en-US" sz="1600" smtClean="0">
                <a:solidFill>
                  <a:srgbClr val="898989"/>
                </a:solidFill>
              </a:rPr>
              <a:pPr eaLnBrk="1" hangingPunct="1">
                <a:defRPr/>
              </a:pPr>
              <a:t>18</a:t>
            </a:fld>
            <a:endParaRPr lang="en-US" sz="1600" smtClean="0">
              <a:solidFill>
                <a:srgbClr val="89898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8458200" cy="5181600"/>
          </a:xfrm>
          <a:prstGeom prst="rect">
            <a:avLst/>
          </a:prstGeom>
        </p:spPr>
        <p:txBody>
          <a:bodyPr lIns="91435" tIns="45718" rIns="91435" bIns="45718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Architecture Framework Strategic Direction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Move towards a Single Architecture Framework to achieve Interoperability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 of the AMN architecture in 2010 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 of Unified Profile for DoDAF and MODAF (UPDM) Versions 1.0, 2.0, and 3.0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Meeting at Object Management Group (OMG) March 2012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Ideas Meeting in June 2012</a:t>
            </a:r>
          </a:p>
          <a:p>
            <a:pPr marL="342882" indent="-34288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 for NATO CAT workshop 10/11 Sept 2012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Launchpad for Unified Architecture Framework (UAF)</a:t>
            </a:r>
          </a:p>
        </p:txBody>
      </p:sp>
    </p:spTree>
    <p:extLst>
      <p:ext uri="{BB962C8B-B14F-4D97-AF65-F5344CB8AC3E}">
        <p14:creationId xmlns:p14="http://schemas.microsoft.com/office/powerpoint/2010/main" val="29111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ate Placeholder 27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898989"/>
                </a:solidFill>
              </a:rPr>
              <a:t>19 June 2012</a:t>
            </a:r>
          </a:p>
        </p:txBody>
      </p:sp>
      <p:sp>
        <p:nvSpPr>
          <p:cNvPr id="140291" name="Slide Number Placeholder 28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D418265-98D5-41E2-852A-9DA3200BD4BD}" type="slidenum">
              <a:rPr 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19</a:t>
            </a:fld>
            <a:endParaRPr lang="en-US" sz="1600" smtClean="0">
              <a:solidFill>
                <a:srgbClr val="7F7F7F"/>
              </a:solidFill>
            </a:endParaRPr>
          </a:p>
        </p:txBody>
      </p:sp>
      <p:sp>
        <p:nvSpPr>
          <p:cNvPr id="20483" name="Rectangle 89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781050"/>
          </a:xfrm>
        </p:spPr>
        <p:txBody>
          <a:bodyPr rtlCol="0">
            <a:normAutofit fontScale="90000"/>
          </a:bodyPr>
          <a:lstStyle/>
          <a:p>
            <a:pPr defTabSz="91435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Architecture Framework Convergence Vision</a:t>
            </a:r>
          </a:p>
        </p:txBody>
      </p:sp>
      <p:grpSp>
        <p:nvGrpSpPr>
          <p:cNvPr id="141317" name="Group 90"/>
          <p:cNvGrpSpPr>
            <a:grpSpLocks/>
          </p:cNvGrpSpPr>
          <p:nvPr/>
        </p:nvGrpSpPr>
        <p:grpSpPr bwMode="auto">
          <a:xfrm>
            <a:off x="152400" y="1219200"/>
            <a:ext cx="8915400" cy="5026025"/>
            <a:chOff x="58" y="900"/>
            <a:chExt cx="5662" cy="3181"/>
          </a:xfrm>
        </p:grpSpPr>
        <p:sp>
          <p:nvSpPr>
            <p:cNvPr id="34" name="Shape 33"/>
            <p:cNvSpPr/>
            <p:nvPr/>
          </p:nvSpPr>
          <p:spPr>
            <a:xfrm>
              <a:off x="647" y="1887"/>
              <a:ext cx="4495" cy="1638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C000"/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Oval 34"/>
            <p:cNvSpPr/>
            <p:nvPr/>
          </p:nvSpPr>
          <p:spPr>
            <a:xfrm>
              <a:off x="4228" y="2242"/>
              <a:ext cx="269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2287" y="2765"/>
              <a:ext cx="486" cy="288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 spcCol="127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DoDAF</a:t>
              </a:r>
            </a:p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v1.5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6" y="3708"/>
              <a:ext cx="5041" cy="20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493" name="TextBox 24"/>
            <p:cNvSpPr txBox="1">
              <a:spLocks noChangeArrowheads="1"/>
            </p:cNvSpPr>
            <p:nvPr/>
          </p:nvSpPr>
          <p:spPr bwMode="auto">
            <a:xfrm>
              <a:off x="500" y="3881"/>
              <a:ext cx="3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1995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805" y="2284"/>
              <a:ext cx="268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246" y="3585"/>
              <a:ext cx="908" cy="148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000000"/>
                  </a:solidFill>
                  <a:cs typeface="Arial" charset="0"/>
                </a:rPr>
                <a:t>C4ISR F/W v1.0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832" y="2633"/>
              <a:ext cx="346" cy="21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2856" y="2671"/>
              <a:ext cx="476" cy="24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000000"/>
                  </a:solidFill>
                  <a:cs typeface="Arial" charset="0"/>
                </a:rPr>
                <a:t>DoDAF</a:t>
              </a:r>
            </a:p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000000"/>
                  </a:solidFill>
                  <a:cs typeface="Arial" charset="0"/>
                </a:rPr>
                <a:t>v2.0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161" y="2111"/>
              <a:ext cx="384" cy="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4517" y="2437"/>
              <a:ext cx="576" cy="24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UAF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v2.05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8" name="Flowchart: Decision 47"/>
            <p:cNvSpPr/>
            <p:nvPr/>
          </p:nvSpPr>
          <p:spPr>
            <a:xfrm>
              <a:off x="664" y="3732"/>
              <a:ext cx="96" cy="144"/>
            </a:xfrm>
            <a:prstGeom prst="flowChartDecisi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07" name="TextBox 58"/>
            <p:cNvSpPr txBox="1">
              <a:spLocks noChangeArrowheads="1"/>
            </p:cNvSpPr>
            <p:nvPr/>
          </p:nvSpPr>
          <p:spPr bwMode="auto">
            <a:xfrm>
              <a:off x="1845" y="3906"/>
              <a:ext cx="3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2003</a:t>
              </a:r>
            </a:p>
          </p:txBody>
        </p:sp>
        <p:sp>
          <p:nvSpPr>
            <p:cNvPr id="61" name="Flowchart: Decision 60"/>
            <p:cNvSpPr/>
            <p:nvPr/>
          </p:nvSpPr>
          <p:spPr>
            <a:xfrm>
              <a:off x="3009" y="3738"/>
              <a:ext cx="96" cy="144"/>
            </a:xfrm>
            <a:prstGeom prst="flowChartDecisi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09" name="TextBox 66"/>
            <p:cNvSpPr txBox="1">
              <a:spLocks noChangeArrowheads="1"/>
            </p:cNvSpPr>
            <p:nvPr/>
          </p:nvSpPr>
          <p:spPr bwMode="auto">
            <a:xfrm>
              <a:off x="2393" y="3906"/>
              <a:ext cx="3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2007</a:t>
              </a:r>
            </a:p>
          </p:txBody>
        </p:sp>
        <p:sp>
          <p:nvSpPr>
            <p:cNvPr id="68" name="Flowchart: Decision 67"/>
            <p:cNvSpPr/>
            <p:nvPr/>
          </p:nvSpPr>
          <p:spPr>
            <a:xfrm>
              <a:off x="3305" y="3738"/>
              <a:ext cx="96" cy="144"/>
            </a:xfrm>
            <a:prstGeom prst="flowChartDecision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58" y="1732"/>
              <a:ext cx="1191" cy="556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JCIDS &amp; NR-KPP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Applicability beyond C4ISR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Use-based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Integrated Architecture</a:t>
              </a:r>
            </a:p>
          </p:txBody>
        </p:sp>
        <p:sp>
          <p:nvSpPr>
            <p:cNvPr id="20512" name="TextBox 80"/>
            <p:cNvSpPr txBox="1">
              <a:spLocks noChangeArrowheads="1"/>
            </p:cNvSpPr>
            <p:nvPr/>
          </p:nvSpPr>
          <p:spPr bwMode="auto">
            <a:xfrm>
              <a:off x="2869" y="3906"/>
              <a:ext cx="3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2009</a:t>
              </a:r>
            </a:p>
          </p:txBody>
        </p:sp>
        <p:sp>
          <p:nvSpPr>
            <p:cNvPr id="82" name="Flowchart: Decision 81"/>
            <p:cNvSpPr/>
            <p:nvPr/>
          </p:nvSpPr>
          <p:spPr>
            <a:xfrm>
              <a:off x="3878" y="3738"/>
              <a:ext cx="96" cy="144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14" name="TextBox 82"/>
            <p:cNvSpPr txBox="1">
              <a:spLocks noChangeArrowheads="1"/>
            </p:cNvSpPr>
            <p:nvPr/>
          </p:nvSpPr>
          <p:spPr bwMode="auto">
            <a:xfrm>
              <a:off x="3212" y="3905"/>
              <a:ext cx="3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2010</a:t>
              </a:r>
            </a:p>
          </p:txBody>
        </p:sp>
        <p:sp>
          <p:nvSpPr>
            <p:cNvPr id="84" name="Flowchart: Decision 83"/>
            <p:cNvSpPr/>
            <p:nvPr/>
          </p:nvSpPr>
          <p:spPr>
            <a:xfrm>
              <a:off x="4349" y="3738"/>
              <a:ext cx="96" cy="144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16" name="TextBox 96"/>
            <p:cNvSpPr txBox="1">
              <a:spLocks noChangeArrowheads="1"/>
            </p:cNvSpPr>
            <p:nvPr/>
          </p:nvSpPr>
          <p:spPr bwMode="auto">
            <a:xfrm>
              <a:off x="3769" y="3900"/>
              <a:ext cx="3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2012</a:t>
              </a:r>
            </a:p>
          </p:txBody>
        </p:sp>
        <p:sp>
          <p:nvSpPr>
            <p:cNvPr id="98" name="Flowchart: Decision 97"/>
            <p:cNvSpPr/>
            <p:nvPr/>
          </p:nvSpPr>
          <p:spPr>
            <a:xfrm>
              <a:off x="4760" y="3738"/>
              <a:ext cx="96" cy="144"/>
            </a:xfrm>
            <a:prstGeom prst="flowChartDecision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18" name="TextBox 98"/>
            <p:cNvSpPr txBox="1">
              <a:spLocks noChangeArrowheads="1"/>
            </p:cNvSpPr>
            <p:nvPr/>
          </p:nvSpPr>
          <p:spPr bwMode="auto">
            <a:xfrm>
              <a:off x="4643" y="3905"/>
              <a:ext cx="3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2014</a:t>
              </a:r>
            </a:p>
          </p:txBody>
        </p:sp>
        <p:sp>
          <p:nvSpPr>
            <p:cNvPr id="100" name="Flowchart: Decision 99"/>
            <p:cNvSpPr/>
            <p:nvPr/>
          </p:nvSpPr>
          <p:spPr>
            <a:xfrm>
              <a:off x="5349" y="3736"/>
              <a:ext cx="96" cy="144"/>
            </a:xfrm>
            <a:prstGeom prst="flowChartDecision">
              <a:avLst/>
            </a:prstGeom>
            <a:solidFill>
              <a:schemeClr val="accent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96" y="2580"/>
              <a:ext cx="577" cy="24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DoDAF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v2.01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v2.02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45" y="2528"/>
              <a:ext cx="576" cy="24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DoDAF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v2.03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67" y="2473"/>
              <a:ext cx="580" cy="327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DoDAF/DNDAF</a:t>
              </a:r>
            </a:p>
            <a:p>
              <a:pPr algn="ctr" defTabSz="17334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v2.04</a:t>
              </a:r>
            </a:p>
          </p:txBody>
        </p:sp>
        <p:sp>
          <p:nvSpPr>
            <p:cNvPr id="2" name="Oval 41"/>
            <p:cNvSpPr/>
            <p:nvPr/>
          </p:nvSpPr>
          <p:spPr>
            <a:xfrm>
              <a:off x="582" y="3422"/>
              <a:ext cx="268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26" name="TextBox 24"/>
            <p:cNvSpPr txBox="1">
              <a:spLocks noChangeArrowheads="1"/>
            </p:cNvSpPr>
            <p:nvPr/>
          </p:nvSpPr>
          <p:spPr bwMode="auto">
            <a:xfrm>
              <a:off x="1049" y="3901"/>
              <a:ext cx="3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1997</a:t>
              </a:r>
            </a:p>
          </p:txBody>
        </p:sp>
        <p:sp>
          <p:nvSpPr>
            <p:cNvPr id="20527" name="TextBox 98"/>
            <p:cNvSpPr txBox="1">
              <a:spLocks noChangeArrowheads="1"/>
            </p:cNvSpPr>
            <p:nvPr/>
          </p:nvSpPr>
          <p:spPr bwMode="auto">
            <a:xfrm>
              <a:off x="5223" y="3904"/>
              <a:ext cx="3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2016</a:t>
              </a:r>
            </a:p>
          </p:txBody>
        </p:sp>
        <p:sp>
          <p:nvSpPr>
            <p:cNvPr id="20528" name="TextBox 98"/>
            <p:cNvSpPr txBox="1">
              <a:spLocks noChangeArrowheads="1"/>
            </p:cNvSpPr>
            <p:nvPr/>
          </p:nvSpPr>
          <p:spPr bwMode="auto">
            <a:xfrm>
              <a:off x="4209" y="3901"/>
              <a:ext cx="3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2013</a:t>
              </a:r>
            </a:p>
          </p:txBody>
        </p:sp>
        <p:sp>
          <p:nvSpPr>
            <p:cNvPr id="3" name="Oval 41"/>
            <p:cNvSpPr/>
            <p:nvPr/>
          </p:nvSpPr>
          <p:spPr>
            <a:xfrm>
              <a:off x="1107" y="3038"/>
              <a:ext cx="268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36"/>
            <p:cNvSpPr/>
            <p:nvPr/>
          </p:nvSpPr>
          <p:spPr>
            <a:xfrm>
              <a:off x="2353" y="2492"/>
              <a:ext cx="346" cy="21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36"/>
            <p:cNvSpPr/>
            <p:nvPr/>
          </p:nvSpPr>
          <p:spPr>
            <a:xfrm>
              <a:off x="2900" y="2384"/>
              <a:ext cx="346" cy="21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1"/>
            <p:cNvSpPr/>
            <p:nvPr/>
          </p:nvSpPr>
          <p:spPr>
            <a:xfrm>
              <a:off x="3342" y="2353"/>
              <a:ext cx="268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34"/>
            <p:cNvSpPr/>
            <p:nvPr/>
          </p:nvSpPr>
          <p:spPr>
            <a:xfrm>
              <a:off x="4673" y="2196"/>
              <a:ext cx="269" cy="13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8"/>
            <p:cNvSpPr>
              <a:spLocks noChangeArrowheads="1"/>
            </p:cNvSpPr>
            <p:nvPr/>
          </p:nvSpPr>
          <p:spPr bwMode="auto">
            <a:xfrm>
              <a:off x="66" y="2902"/>
              <a:ext cx="838" cy="27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Joint Interoperability</a:t>
              </a:r>
            </a:p>
          </p:txBody>
        </p:sp>
        <p:sp>
          <p:nvSpPr>
            <p:cNvPr id="9" name="Freeform 43"/>
            <p:cNvSpPr/>
            <p:nvPr/>
          </p:nvSpPr>
          <p:spPr>
            <a:xfrm>
              <a:off x="1763" y="2905"/>
              <a:ext cx="486" cy="144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 spcCol="127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DoDAF v1.0</a:t>
              </a:r>
            </a:p>
          </p:txBody>
        </p:sp>
        <p:sp>
          <p:nvSpPr>
            <p:cNvPr id="10" name="Freeform 43"/>
            <p:cNvSpPr/>
            <p:nvPr/>
          </p:nvSpPr>
          <p:spPr>
            <a:xfrm>
              <a:off x="963" y="3204"/>
              <a:ext cx="527" cy="144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000000"/>
                  </a:solidFill>
                  <a:cs typeface="Arial" charset="0"/>
                </a:rPr>
                <a:t>C4ISR F/W v2.0</a:t>
              </a:r>
            </a:p>
          </p:txBody>
        </p:sp>
        <p:sp>
          <p:nvSpPr>
            <p:cNvPr id="11" name="Rounded Rectangle 68"/>
            <p:cNvSpPr>
              <a:spLocks noChangeArrowheads="1"/>
            </p:cNvSpPr>
            <p:nvPr/>
          </p:nvSpPr>
          <p:spPr bwMode="auto">
            <a:xfrm>
              <a:off x="192" y="1225"/>
              <a:ext cx="780" cy="351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Net-centricity and SoA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SvcV views</a:t>
              </a:r>
            </a:p>
          </p:txBody>
        </p:sp>
        <p:sp>
          <p:nvSpPr>
            <p:cNvPr id="12" name="Rounded Rectangle 68"/>
            <p:cNvSpPr>
              <a:spLocks noChangeArrowheads="1"/>
            </p:cNvSpPr>
            <p:nvPr/>
          </p:nvSpPr>
          <p:spPr bwMode="auto">
            <a:xfrm>
              <a:off x="67" y="2341"/>
              <a:ext cx="1156" cy="423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26 AV/OV/SV/TV views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Linked to I&amp;S policies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CADM 2.0</a:t>
              </a:r>
            </a:p>
          </p:txBody>
        </p:sp>
        <p:sp>
          <p:nvSpPr>
            <p:cNvPr id="14" name="Rounded Rectangle 68"/>
            <p:cNvSpPr>
              <a:spLocks noChangeArrowheads="1"/>
            </p:cNvSpPr>
            <p:nvPr/>
          </p:nvSpPr>
          <p:spPr bwMode="auto">
            <a:xfrm>
              <a:off x="1545" y="915"/>
              <a:ext cx="979" cy="1172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Fit-for-purpose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Data-centric architecture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Improved models of systems, services, capabilities, rules, measures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DoDAF Meta Model (DM2) based on IDEAS</a:t>
              </a:r>
            </a:p>
          </p:txBody>
        </p:sp>
        <p:cxnSp>
          <p:nvCxnSpPr>
            <p:cNvPr id="141383" name="AutoShape 97"/>
            <p:cNvCxnSpPr>
              <a:cxnSpLocks noChangeShapeType="1"/>
            </p:cNvCxnSpPr>
            <p:nvPr/>
          </p:nvCxnSpPr>
          <p:spPr bwMode="auto">
            <a:xfrm>
              <a:off x="984" y="1399"/>
              <a:ext cx="1331" cy="1210"/>
            </a:xfrm>
            <a:prstGeom prst="curvedConnector3">
              <a:avLst>
                <a:gd name="adj1" fmla="val 38315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384" name="AutoShape 98"/>
            <p:cNvCxnSpPr>
              <a:cxnSpLocks noChangeShapeType="1"/>
              <a:stCxn id="69" idx="3"/>
            </p:cNvCxnSpPr>
            <p:nvPr/>
          </p:nvCxnSpPr>
          <p:spPr bwMode="auto">
            <a:xfrm>
              <a:off x="1261" y="2010"/>
              <a:ext cx="533" cy="740"/>
            </a:xfrm>
            <a:prstGeom prst="curvedConnector3">
              <a:avLst>
                <a:gd name="adj1" fmla="val 35458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385" name="AutoShape 99"/>
            <p:cNvCxnSpPr>
              <a:cxnSpLocks noChangeShapeType="1"/>
            </p:cNvCxnSpPr>
            <p:nvPr/>
          </p:nvCxnSpPr>
          <p:spPr bwMode="auto">
            <a:xfrm rot="16200000" flipH="1">
              <a:off x="822" y="2599"/>
              <a:ext cx="241" cy="596"/>
            </a:xfrm>
            <a:prstGeom prst="curvedConnector3">
              <a:avLst>
                <a:gd name="adj1" fmla="val 47301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386" name="AutoShape 100"/>
            <p:cNvCxnSpPr>
              <a:cxnSpLocks noChangeShapeType="1"/>
            </p:cNvCxnSpPr>
            <p:nvPr/>
          </p:nvCxnSpPr>
          <p:spPr bwMode="auto">
            <a:xfrm rot="16200000" flipH="1">
              <a:off x="499" y="3183"/>
              <a:ext cx="204" cy="231"/>
            </a:xfrm>
            <a:prstGeom prst="curvedConnector3">
              <a:avLst>
                <a:gd name="adj1" fmla="val 46569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387" name="AutoShape 102"/>
            <p:cNvCxnSpPr>
              <a:cxnSpLocks noChangeShapeType="1"/>
            </p:cNvCxnSpPr>
            <p:nvPr/>
          </p:nvCxnSpPr>
          <p:spPr bwMode="auto">
            <a:xfrm rot="16200000" flipH="1">
              <a:off x="2248" y="1886"/>
              <a:ext cx="402" cy="8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ounded Rectangle 68"/>
            <p:cNvSpPr>
              <a:spLocks noChangeArrowheads="1"/>
            </p:cNvSpPr>
            <p:nvPr/>
          </p:nvSpPr>
          <p:spPr bwMode="auto">
            <a:xfrm>
              <a:off x="2557" y="916"/>
              <a:ext cx="747" cy="520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Urgent CRs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52 </a:t>
              </a: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  <a:sym typeface="Wingdings" pitchFamily="2" charset="2"/>
                </a:rPr>
                <a:t> 1 XSD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  <a:sym typeface="Wingdings" pitchFamily="2" charset="2"/>
                </a:rPr>
                <a:t>IDEAS Foundation v1.0 fixes</a:t>
              </a:r>
              <a:endParaRPr lang="en-US" sz="1000" b="1">
                <a:solidFill>
                  <a:prstClr val="black"/>
                </a:solidFill>
                <a:latin typeface="Calibri"/>
                <a:ea typeface="ＭＳ Ｐゴシック" pitchFamily="34" charset="-128"/>
              </a:endParaRPr>
            </a:p>
          </p:txBody>
        </p:sp>
        <p:cxnSp>
          <p:nvCxnSpPr>
            <p:cNvPr id="141389" name="AutoShape 104"/>
            <p:cNvCxnSpPr>
              <a:cxnSpLocks noChangeShapeType="1"/>
            </p:cNvCxnSpPr>
            <p:nvPr/>
          </p:nvCxnSpPr>
          <p:spPr bwMode="auto">
            <a:xfrm rot="16200000" flipH="1">
              <a:off x="2651" y="1732"/>
              <a:ext cx="971" cy="41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ounded Rectangle 68"/>
            <p:cNvSpPr>
              <a:spLocks noChangeArrowheads="1"/>
            </p:cNvSpPr>
            <p:nvPr/>
          </p:nvSpPr>
          <p:spPr bwMode="auto">
            <a:xfrm>
              <a:off x="3058" y="1661"/>
              <a:ext cx="593" cy="42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Urgent CRs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TECHEDITS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DM2 OWL</a:t>
              </a:r>
            </a:p>
          </p:txBody>
        </p:sp>
        <p:cxnSp>
          <p:nvCxnSpPr>
            <p:cNvPr id="141391" name="AutoShape 107"/>
            <p:cNvCxnSpPr>
              <a:cxnSpLocks noChangeShapeType="1"/>
            </p:cNvCxnSpPr>
            <p:nvPr/>
          </p:nvCxnSpPr>
          <p:spPr bwMode="auto">
            <a:xfrm rot="16200000" flipH="1">
              <a:off x="3429" y="2028"/>
              <a:ext cx="265" cy="41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ounded Rectangle 68"/>
            <p:cNvSpPr>
              <a:spLocks noChangeArrowheads="1"/>
            </p:cNvSpPr>
            <p:nvPr/>
          </p:nvSpPr>
          <p:spPr bwMode="auto">
            <a:xfrm>
              <a:off x="3335" y="900"/>
              <a:ext cx="631" cy="638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Federal Common Approach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DNDAF Security Views</a:t>
              </a:r>
            </a:p>
          </p:txBody>
        </p:sp>
        <p:cxnSp>
          <p:nvCxnSpPr>
            <p:cNvPr id="141393" name="AutoShape 109"/>
            <p:cNvCxnSpPr>
              <a:cxnSpLocks noChangeShapeType="1"/>
            </p:cNvCxnSpPr>
            <p:nvPr/>
          </p:nvCxnSpPr>
          <p:spPr bwMode="auto">
            <a:xfrm rot="16200000" flipH="1">
              <a:off x="3534" y="1667"/>
              <a:ext cx="773" cy="539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ounded Rectangle 68"/>
            <p:cNvSpPr>
              <a:spLocks noChangeArrowheads="1"/>
            </p:cNvSpPr>
            <p:nvPr/>
          </p:nvSpPr>
          <p:spPr bwMode="auto">
            <a:xfrm>
              <a:off x="4038" y="1070"/>
              <a:ext cx="759" cy="721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MODEM – DM2 Harmonization (IDEAS Domain Level)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NATO NAF</a:t>
              </a:r>
            </a:p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black"/>
                  </a:solidFill>
                  <a:latin typeface="Calibri"/>
                  <a:ea typeface="ＭＳ Ｐゴシック" pitchFamily="34" charset="-128"/>
                </a:rPr>
                <a:t>UDAF</a:t>
              </a:r>
            </a:p>
          </p:txBody>
        </p:sp>
        <p:cxnSp>
          <p:nvCxnSpPr>
            <p:cNvPr id="141395" name="AutoShape 111"/>
            <p:cNvCxnSpPr>
              <a:cxnSpLocks noChangeShapeType="1"/>
            </p:cNvCxnSpPr>
            <p:nvPr/>
          </p:nvCxnSpPr>
          <p:spPr bwMode="auto">
            <a:xfrm rot="16200000" flipH="1">
              <a:off x="4291" y="1932"/>
              <a:ext cx="474" cy="21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ounded Rectangle 68"/>
            <p:cNvSpPr>
              <a:spLocks noChangeArrowheads="1"/>
            </p:cNvSpPr>
            <p:nvPr/>
          </p:nvSpPr>
          <p:spPr bwMode="auto">
            <a:xfrm>
              <a:off x="4907" y="1409"/>
              <a:ext cx="813" cy="5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>
                    <a:gamma/>
                    <a:shade val="46275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rIns="0" anchor="ctr"/>
            <a:lstStyle/>
            <a:p>
              <a:pPr marL="115882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white"/>
                  </a:solidFill>
                  <a:latin typeface="Calibri"/>
                  <a:ea typeface="ＭＳ Ｐゴシック" pitchFamily="34" charset="-128"/>
                </a:rPr>
                <a:t>Standardization, e.g., </a:t>
              </a:r>
            </a:p>
            <a:p>
              <a:pPr marL="346057" lvl="1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white"/>
                  </a:solidFill>
                  <a:latin typeface="Calibri"/>
                  <a:ea typeface="ＭＳ Ｐゴシック" pitchFamily="34" charset="-128"/>
                </a:rPr>
                <a:t>ISO</a:t>
              </a:r>
            </a:p>
            <a:p>
              <a:pPr marL="346057" lvl="1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white"/>
                  </a:solidFill>
                  <a:latin typeface="Calibri"/>
                  <a:ea typeface="ＭＳ Ｐゴシック" pitchFamily="34" charset="-128"/>
                </a:rPr>
                <a:t>OMG</a:t>
              </a:r>
            </a:p>
            <a:p>
              <a:pPr marL="346057" lvl="1" indent="-115882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000" b="1">
                  <a:solidFill>
                    <a:prstClr val="white"/>
                  </a:solidFill>
                  <a:latin typeface="Calibri"/>
                  <a:ea typeface="ＭＳ Ｐゴシック" pitchFamily="34" charset="-128"/>
                </a:rPr>
                <a:t>OASIS</a:t>
              </a:r>
            </a:p>
          </p:txBody>
        </p:sp>
        <p:sp>
          <p:nvSpPr>
            <p:cNvPr id="20" name="Freeform 45"/>
            <p:cNvSpPr/>
            <p:nvPr/>
          </p:nvSpPr>
          <p:spPr>
            <a:xfrm>
              <a:off x="5059" y="2365"/>
              <a:ext cx="580" cy="24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984" tIns="0" rIns="0" bIns="0"/>
            <a:lstStyle/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cs typeface="Arial" charset="0"/>
                </a:rPr>
                <a:t>UAF</a:t>
              </a:r>
            </a:p>
            <a:p>
              <a:pPr algn="ctr" defTabSz="1733461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lowchart: Decision 47"/>
            <p:cNvSpPr/>
            <p:nvPr/>
          </p:nvSpPr>
          <p:spPr>
            <a:xfrm>
              <a:off x="1170" y="3733"/>
              <a:ext cx="96" cy="144"/>
            </a:xfrm>
            <a:prstGeom prst="flowChartDecisi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Flowchart: Decision 47"/>
            <p:cNvSpPr/>
            <p:nvPr/>
          </p:nvSpPr>
          <p:spPr>
            <a:xfrm>
              <a:off x="2006" y="3734"/>
              <a:ext cx="96" cy="144"/>
            </a:xfrm>
            <a:prstGeom prst="flowChartDecisi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lowchart: Decision 47"/>
            <p:cNvSpPr/>
            <p:nvPr/>
          </p:nvSpPr>
          <p:spPr>
            <a:xfrm>
              <a:off x="2522" y="3735"/>
              <a:ext cx="96" cy="144"/>
            </a:xfrm>
            <a:prstGeom prst="flowChartDecisi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136" y="2864"/>
              <a:ext cx="2552" cy="848"/>
            </a:xfrm>
            <a:prstGeom prst="roundRect">
              <a:avLst/>
            </a:prstGeom>
            <a:solidFill>
              <a:srgbClr val="FFCC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u="sng" dirty="0">
                  <a:solidFill>
                    <a:prstClr val="black"/>
                  </a:solidFill>
                </a:rPr>
                <a:t>Framework Objective</a:t>
              </a:r>
              <a:r>
                <a:rPr lang="en-US" sz="1100" b="1" dirty="0">
                  <a:solidFill>
                    <a:prstClr val="black"/>
                  </a:solidFill>
                </a:rPr>
                <a:t>:</a:t>
              </a:r>
              <a:r>
                <a:rPr lang="en-US" sz="1100" b="1" u="sng" dirty="0">
                  <a:solidFill>
                    <a:prstClr val="black"/>
                  </a:solidFill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 Achieve a single integrated Architecture  Framework for interoperability.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 Achieve a US, Canada, and United Kingdom single Framework with a common Data Meta Model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 Achieve alignment with the US  Government Common Approach to Enterprise Architecture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6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4" y="1241425"/>
            <a:ext cx="8797925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OMG technology adoptions revolve around the RFP, or Request for Proposals: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issuing of an RFP by vote of a </a:t>
            </a:r>
            <a:r>
              <a:rPr lang="en-US" sz="2400" dirty="0" smtClean="0"/>
              <a:t>Technical Committee (TC) </a:t>
            </a:r>
            <a:r>
              <a:rPr lang="en-US" sz="2400" dirty="0"/>
              <a:t>officially starts the adoption process running.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RFP itself is the requirements document for the future specification.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RFP lists the original deadline dates for each stage of the adoption process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OMG members are </a:t>
            </a:r>
            <a:r>
              <a:rPr lang="en-US" sz="2400" dirty="0" smtClean="0"/>
              <a:t>companies</a:t>
            </a:r>
            <a:r>
              <a:rPr lang="en-US" sz="2400" dirty="0"/>
              <a:t> </a:t>
            </a:r>
            <a:r>
              <a:rPr lang="en-US" sz="2400" dirty="0" smtClean="0"/>
              <a:t>or organizations. </a:t>
            </a:r>
            <a:r>
              <a:rPr lang="en-US" sz="2400" dirty="0"/>
              <a:t>Companies that respond to RFPs </a:t>
            </a:r>
            <a:r>
              <a:rPr lang="en-US" sz="2400" dirty="0" smtClean="0"/>
              <a:t>are </a:t>
            </a:r>
            <a:r>
              <a:rPr lang="en-US" sz="2400" dirty="0"/>
              <a:t>referred to as submitters or submitting companies.</a:t>
            </a:r>
            <a:endParaRPr lang="en-US" sz="2400" dirty="0" smtClean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399"/>
            <a:ext cx="8924925" cy="7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OMG Technology Adoption Process - RFP</a:t>
            </a:r>
            <a:endParaRPr lang="en-US" sz="12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036050" cy="946150"/>
          </a:xfrm>
        </p:spPr>
        <p:txBody>
          <a:bodyPr/>
          <a:lstStyle/>
          <a:p>
            <a:pPr eaLnBrk="1" hangingPunct="1"/>
            <a:r>
              <a:rPr lang="en-US" sz="2400" smtClean="0"/>
              <a:t>Vertical and Horizontal Complementary Emerging Standards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000" dirty="0" smtClean="0"/>
              <a:t>CA-FEA: The Common Approach to Federal Enterprise Architectures</a:t>
            </a:r>
          </a:p>
          <a:p>
            <a:pPr eaLnBrk="1" hangingPunct="1"/>
            <a:r>
              <a:rPr lang="en-AU" sz="2000" dirty="0" smtClean="0"/>
              <a:t>UML: The Unified Modelling Language.</a:t>
            </a:r>
          </a:p>
          <a:p>
            <a:pPr eaLnBrk="1" hangingPunct="1"/>
            <a:r>
              <a:rPr lang="en-AU" sz="2000" dirty="0" err="1" smtClean="0"/>
              <a:t>SysML</a:t>
            </a:r>
            <a:r>
              <a:rPr lang="en-AU" sz="2000" dirty="0" smtClean="0"/>
              <a:t>: The Systems Modelling Language</a:t>
            </a:r>
          </a:p>
          <a:p>
            <a:pPr eaLnBrk="1" hangingPunct="1"/>
            <a:r>
              <a:rPr lang="en-AU" sz="2000" dirty="0" err="1" smtClean="0"/>
              <a:t>SoaML</a:t>
            </a:r>
            <a:r>
              <a:rPr lang="en-AU" sz="2000" dirty="0" smtClean="0"/>
              <a:t>: The Service Oriented Architecture language</a:t>
            </a:r>
          </a:p>
          <a:p>
            <a:pPr eaLnBrk="1" hangingPunct="1"/>
            <a:r>
              <a:rPr lang="en-AU" sz="2000" dirty="0" smtClean="0"/>
              <a:t>NIEM: </a:t>
            </a:r>
            <a:r>
              <a:rPr lang="en-US" sz="2000" dirty="0" smtClean="0"/>
              <a:t>UML Profile for NIEM - provides a common method for defining XML schema conforming to the NIEM Specifications</a:t>
            </a:r>
          </a:p>
          <a:p>
            <a:pPr eaLnBrk="1" hangingPunct="1"/>
            <a:r>
              <a:rPr lang="en-US" sz="2000" dirty="0" smtClean="0"/>
              <a:t>IEPV: Information Exchange Policy Vocabulary – provides a method for defining the business rule for the aggregation, transformation, tagging and filtering data and information to a specified message format. ( supports STANAG 5525, replaces SOPES modeling paradigm) </a:t>
            </a:r>
          </a:p>
          <a:p>
            <a:pPr eaLnBrk="1" hangingPunct="1"/>
            <a:r>
              <a:rPr lang="en-AU" sz="2000" smtClean="0"/>
              <a:t>Etc</a:t>
            </a:r>
            <a:r>
              <a:rPr lang="en-A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0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86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Common Approach</a:t>
            </a:r>
          </a:p>
        </p:txBody>
      </p:sp>
      <p:sp>
        <p:nvSpPr>
          <p:cNvPr id="151555" name="Slide Number Placeholder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FCD80D6-1863-4D0B-B6B1-EDE367554329}" type="slidenum">
              <a:rPr lang="en-US" sz="1600" smtClean="0">
                <a:solidFill>
                  <a:srgbClr val="898989"/>
                </a:solidFill>
              </a:rPr>
              <a:pPr eaLnBrk="1" hangingPunct="1">
                <a:defRPr/>
              </a:pPr>
              <a:t>21</a:t>
            </a:fld>
            <a:endParaRPr lang="en-US" sz="1600" smtClean="0">
              <a:solidFill>
                <a:srgbClr val="898989"/>
              </a:solidFill>
            </a:endParaRPr>
          </a:p>
        </p:txBody>
      </p:sp>
      <p:sp>
        <p:nvSpPr>
          <p:cNvPr id="153604" name="Title 1"/>
          <p:cNvSpPr txBox="1">
            <a:spLocks/>
          </p:cNvSpPr>
          <p:nvPr/>
        </p:nvSpPr>
        <p:spPr bwMode="auto">
          <a:xfrm>
            <a:off x="609600" y="1371600"/>
            <a:ext cx="746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467600" cy="4770438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National IT Architecture Movement in the United States across all Government Departments, Agencies, and Organizations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Federal, State, and Local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Industry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Academia (Colleges and Universities)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Common Approach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7E8283F-2506-44FA-9BF5-04719BBA7801}" type="slidenum">
              <a:rPr lang="en-US" sz="1600" smtClean="0">
                <a:solidFill>
                  <a:srgbClr val="898989"/>
                </a:solidFill>
              </a:rPr>
              <a:pPr eaLnBrk="1" hangingPunct="1">
                <a:defRPr/>
              </a:pPr>
              <a:t>22</a:t>
            </a:fld>
            <a:endParaRPr lang="en-US" sz="1600" smtClean="0">
              <a:solidFill>
                <a:srgbClr val="898989"/>
              </a:solidFill>
            </a:endParaRPr>
          </a:p>
        </p:txBody>
      </p:sp>
      <p:pic>
        <p:nvPicPr>
          <p:cNvPr id="154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5450" y="1447800"/>
            <a:ext cx="482917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4000500" cy="5502275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Increasing Shared Approaches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 Information Technology 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Implements Governance Process</a:t>
            </a: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Provides Authority to the Common Approach to a Unified Architecture Framework</a:t>
            </a: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Provides Standards Methods and Tools</a:t>
            </a: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Design and Implement Shared Services</a:t>
            </a: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85736" indent="-28573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Design architectures that facilitates interoperability and information-sharing</a:t>
            </a: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915400" cy="47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800" smtClean="0">
                <a:latin typeface="Calibri" charset="0"/>
                <a:cs typeface="Arial" charset="0"/>
              </a:rPr>
              <a:t>Why and When: Historical Development of AF’s.</a:t>
            </a:r>
            <a:endParaRPr lang="en-US" sz="2800" smtClean="0">
              <a:latin typeface="Calibri" charset="0"/>
              <a:cs typeface="Arial" charset="0"/>
            </a:endParaRPr>
          </a:p>
        </p:txBody>
      </p:sp>
      <p:sp>
        <p:nvSpPr>
          <p:cNvPr id="16388" name="AutoShape 17"/>
          <p:cNvSpPr>
            <a:spLocks noChangeArrowheads="1"/>
          </p:cNvSpPr>
          <p:nvPr/>
        </p:nvSpPr>
        <p:spPr bwMode="auto">
          <a:xfrm rot="19907996">
            <a:off x="2232203" y="3274339"/>
            <a:ext cx="5853999" cy="2321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4264120" y="1761474"/>
            <a:ext cx="3290793" cy="2830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48542" y="3244087"/>
            <a:ext cx="1080697" cy="27506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grpSp>
        <p:nvGrpSpPr>
          <p:cNvPr id="16407" name="Group 4"/>
          <p:cNvGrpSpPr>
            <a:grpSpLocks/>
          </p:cNvGrpSpPr>
          <p:nvPr/>
        </p:nvGrpSpPr>
        <p:grpSpPr bwMode="auto">
          <a:xfrm>
            <a:off x="234745" y="4847729"/>
            <a:ext cx="1035723" cy="1381621"/>
            <a:chOff x="2426" y="1590"/>
            <a:chExt cx="1036" cy="1320"/>
          </a:xfrm>
        </p:grpSpPr>
        <p:sp>
          <p:nvSpPr>
            <p:cNvPr id="12358" name="Documents"/>
            <p:cNvSpPr>
              <a:spLocks noEditPoints="1" noChangeArrowheads="1"/>
            </p:cNvSpPr>
            <p:nvPr/>
          </p:nvSpPr>
          <p:spPr bwMode="auto">
            <a:xfrm>
              <a:off x="2454" y="1590"/>
              <a:ext cx="925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5 w 21600"/>
                <a:gd name="T37" fmla="*/ 4168 h 21600"/>
                <a:gd name="T38" fmla="*/ 16533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55" name="Text Box 6"/>
            <p:cNvSpPr txBox="1">
              <a:spLocks noChangeArrowheads="1"/>
            </p:cNvSpPr>
            <p:nvPr/>
          </p:nvSpPr>
          <p:spPr bwMode="auto">
            <a:xfrm>
              <a:off x="2426" y="1753"/>
              <a:ext cx="1036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Arial Narrow" pitchFamily="34" charset="0"/>
                </a:rPr>
                <a:t>C4ISR</a:t>
              </a:r>
            </a:p>
            <a:p>
              <a:pPr eaLnBrk="1" hangingPunct="1"/>
              <a:r>
                <a:rPr lang="en-US" sz="1400" dirty="0">
                  <a:latin typeface="Arial Narrow" pitchFamily="34" charset="0"/>
                </a:rPr>
                <a:t>Architecture Framework v1.0</a:t>
              </a:r>
            </a:p>
          </p:txBody>
        </p:sp>
      </p:grpSp>
      <p:grpSp>
        <p:nvGrpSpPr>
          <p:cNvPr id="16408" name="Group 7"/>
          <p:cNvGrpSpPr>
            <a:grpSpLocks/>
          </p:cNvGrpSpPr>
          <p:nvPr/>
        </p:nvGrpSpPr>
        <p:grpSpPr bwMode="auto">
          <a:xfrm>
            <a:off x="521785" y="3538409"/>
            <a:ext cx="1136253" cy="1237918"/>
            <a:chOff x="2222" y="1590"/>
            <a:chExt cx="1137" cy="1352"/>
          </a:xfrm>
        </p:grpSpPr>
        <p:sp>
          <p:nvSpPr>
            <p:cNvPr id="12356" name="Documents"/>
            <p:cNvSpPr>
              <a:spLocks noEditPoints="1" noChangeArrowheads="1"/>
            </p:cNvSpPr>
            <p:nvPr/>
          </p:nvSpPr>
          <p:spPr bwMode="auto">
            <a:xfrm>
              <a:off x="2222" y="1590"/>
              <a:ext cx="926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56 w 21600"/>
                <a:gd name="T37" fmla="*/ 4168 h 21600"/>
                <a:gd name="T38" fmla="*/ 16515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53" name="Text Box 9"/>
            <p:cNvSpPr txBox="1">
              <a:spLocks noChangeArrowheads="1"/>
            </p:cNvSpPr>
            <p:nvPr/>
          </p:nvSpPr>
          <p:spPr bwMode="auto">
            <a:xfrm>
              <a:off x="2233" y="1753"/>
              <a:ext cx="1126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Arial Narrow" pitchFamily="34" charset="0"/>
                </a:rPr>
                <a:t>C4ISR</a:t>
              </a:r>
            </a:p>
            <a:p>
              <a:pPr eaLnBrk="1" hangingPunct="1"/>
              <a:r>
                <a:rPr lang="en-US" sz="1400" dirty="0">
                  <a:latin typeface="Arial Narrow" pitchFamily="34" charset="0"/>
                </a:rPr>
                <a:t>Architecture Framework v2.0</a:t>
              </a:r>
            </a:p>
          </p:txBody>
        </p:sp>
      </p:grpSp>
      <p:grpSp>
        <p:nvGrpSpPr>
          <p:cNvPr id="16409" name="Group 10"/>
          <p:cNvGrpSpPr>
            <a:grpSpLocks/>
          </p:cNvGrpSpPr>
          <p:nvPr/>
        </p:nvGrpSpPr>
        <p:grpSpPr bwMode="auto">
          <a:xfrm>
            <a:off x="1706980" y="4645555"/>
            <a:ext cx="767202" cy="914599"/>
            <a:chOff x="2177" y="1590"/>
            <a:chExt cx="920" cy="1140"/>
          </a:xfrm>
        </p:grpSpPr>
        <p:sp>
          <p:nvSpPr>
            <p:cNvPr id="12354" name="Documents"/>
            <p:cNvSpPr>
              <a:spLocks noEditPoints="1" noChangeArrowheads="1"/>
            </p:cNvSpPr>
            <p:nvPr/>
          </p:nvSpPr>
          <p:spPr bwMode="auto">
            <a:xfrm>
              <a:off x="2177" y="1590"/>
              <a:ext cx="92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43 w 21600"/>
                <a:gd name="T37" fmla="*/ 4168 h 21600"/>
                <a:gd name="T38" fmla="*/ 16529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51" name="Text Box 12"/>
            <p:cNvSpPr txBox="1">
              <a:spLocks noChangeArrowheads="1"/>
            </p:cNvSpPr>
            <p:nvPr/>
          </p:nvSpPr>
          <p:spPr bwMode="auto">
            <a:xfrm>
              <a:off x="2177" y="1753"/>
              <a:ext cx="825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Arial Narrow" pitchFamily="34" charset="0"/>
                </a:rPr>
                <a:t>DoDAF</a:t>
              </a: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v1.0</a:t>
              </a:r>
            </a:p>
          </p:txBody>
        </p:sp>
      </p:grpSp>
      <p:grpSp>
        <p:nvGrpSpPr>
          <p:cNvPr id="16410" name="Group 13"/>
          <p:cNvGrpSpPr>
            <a:grpSpLocks/>
          </p:cNvGrpSpPr>
          <p:nvPr/>
        </p:nvGrpSpPr>
        <p:grpSpPr bwMode="auto">
          <a:xfrm>
            <a:off x="2164656" y="3325232"/>
            <a:ext cx="842600" cy="914599"/>
            <a:chOff x="2007" y="1590"/>
            <a:chExt cx="1008" cy="1140"/>
          </a:xfrm>
        </p:grpSpPr>
        <p:sp>
          <p:nvSpPr>
            <p:cNvPr id="12352" name="Documents"/>
            <p:cNvSpPr>
              <a:spLocks noEditPoints="1" noChangeArrowheads="1"/>
            </p:cNvSpPr>
            <p:nvPr/>
          </p:nvSpPr>
          <p:spPr bwMode="auto">
            <a:xfrm>
              <a:off x="2007" y="1590"/>
              <a:ext cx="918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47 w 21600"/>
                <a:gd name="T37" fmla="*/ 4168 h 21600"/>
                <a:gd name="T38" fmla="*/ 16518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49" name="Text Box 15"/>
            <p:cNvSpPr txBox="1">
              <a:spLocks noChangeArrowheads="1"/>
            </p:cNvSpPr>
            <p:nvPr/>
          </p:nvSpPr>
          <p:spPr bwMode="auto">
            <a:xfrm>
              <a:off x="2016" y="1753"/>
              <a:ext cx="999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Arial Narrow" pitchFamily="34" charset="0"/>
                </a:rPr>
                <a:t>MODAF</a:t>
              </a:r>
            </a:p>
            <a:p>
              <a:pPr eaLnBrk="1" hangingPunct="1"/>
              <a:r>
                <a:rPr lang="en-US" sz="1400" dirty="0">
                  <a:latin typeface="Arial Narrow" pitchFamily="34" charset="0"/>
                </a:rPr>
                <a:t>v1.0</a:t>
              </a:r>
            </a:p>
          </p:txBody>
        </p:sp>
      </p:grpSp>
      <p:sp>
        <p:nvSpPr>
          <p:cNvPr id="16411" name="AutoShape 16"/>
          <p:cNvSpPr>
            <a:spLocks noChangeArrowheads="1"/>
          </p:cNvSpPr>
          <p:nvPr/>
        </p:nvSpPr>
        <p:spPr bwMode="auto">
          <a:xfrm rot="19089928">
            <a:off x="472842" y="4473638"/>
            <a:ext cx="380956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AutoShape 17"/>
          <p:cNvSpPr>
            <a:spLocks noChangeArrowheads="1"/>
          </p:cNvSpPr>
          <p:nvPr/>
        </p:nvSpPr>
        <p:spPr bwMode="auto">
          <a:xfrm rot="20089465">
            <a:off x="1451687" y="3054291"/>
            <a:ext cx="1673295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1 w 21600"/>
              <a:gd name="T13" fmla="*/ 5400 h 21600"/>
              <a:gd name="T14" fmla="*/ 18902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Text Box 18"/>
          <p:cNvSpPr txBox="1">
            <a:spLocks noChangeArrowheads="1"/>
          </p:cNvSpPr>
          <p:nvPr/>
        </p:nvSpPr>
        <p:spPr bwMode="auto">
          <a:xfrm>
            <a:off x="413318" y="5998623"/>
            <a:ext cx="660059" cy="2640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1996</a:t>
            </a:r>
          </a:p>
        </p:txBody>
      </p:sp>
      <p:sp>
        <p:nvSpPr>
          <p:cNvPr id="16414" name="Text Box 19"/>
          <p:cNvSpPr txBox="1">
            <a:spLocks noChangeArrowheads="1"/>
          </p:cNvSpPr>
          <p:nvPr/>
        </p:nvSpPr>
        <p:spPr bwMode="auto">
          <a:xfrm>
            <a:off x="687130" y="4598793"/>
            <a:ext cx="661381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1997</a:t>
            </a:r>
          </a:p>
        </p:txBody>
      </p:sp>
      <p:sp>
        <p:nvSpPr>
          <p:cNvPr id="16415" name="Text Box 20"/>
          <p:cNvSpPr txBox="1">
            <a:spLocks noChangeArrowheads="1"/>
          </p:cNvSpPr>
          <p:nvPr/>
        </p:nvSpPr>
        <p:spPr bwMode="auto">
          <a:xfrm>
            <a:off x="2033702" y="5626170"/>
            <a:ext cx="660059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2003</a:t>
            </a:r>
          </a:p>
        </p:txBody>
      </p:sp>
      <p:sp>
        <p:nvSpPr>
          <p:cNvPr id="16416" name="Text Box 21"/>
          <p:cNvSpPr txBox="1">
            <a:spLocks noChangeArrowheads="1"/>
          </p:cNvSpPr>
          <p:nvPr/>
        </p:nvSpPr>
        <p:spPr bwMode="auto">
          <a:xfrm>
            <a:off x="2348520" y="4315474"/>
            <a:ext cx="658736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2005</a:t>
            </a:r>
          </a:p>
        </p:txBody>
      </p:sp>
      <p:grpSp>
        <p:nvGrpSpPr>
          <p:cNvPr id="16417" name="Group 22"/>
          <p:cNvGrpSpPr>
            <a:grpSpLocks/>
          </p:cNvGrpSpPr>
          <p:nvPr/>
        </p:nvGrpSpPr>
        <p:grpSpPr bwMode="auto">
          <a:xfrm>
            <a:off x="4958331" y="4681314"/>
            <a:ext cx="788367" cy="914599"/>
            <a:chOff x="1343" y="1590"/>
            <a:chExt cx="950" cy="1140"/>
          </a:xfrm>
        </p:grpSpPr>
        <p:sp>
          <p:nvSpPr>
            <p:cNvPr id="12350" name="Documents"/>
            <p:cNvSpPr>
              <a:spLocks noEditPoints="1" noChangeArrowheads="1"/>
            </p:cNvSpPr>
            <p:nvPr/>
          </p:nvSpPr>
          <p:spPr bwMode="auto">
            <a:xfrm>
              <a:off x="1370" y="1590"/>
              <a:ext cx="923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8 w 21600"/>
                <a:gd name="T37" fmla="*/ 4168 h 21600"/>
                <a:gd name="T38" fmla="*/ 16522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47" name="Text Box 24"/>
            <p:cNvSpPr txBox="1">
              <a:spLocks noChangeArrowheads="1"/>
            </p:cNvSpPr>
            <p:nvPr/>
          </p:nvSpPr>
          <p:spPr bwMode="auto">
            <a:xfrm>
              <a:off x="1343" y="1753"/>
              <a:ext cx="829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Arial Narrow" pitchFamily="34" charset="0"/>
                </a:rPr>
                <a:t>DoDAF</a:t>
              </a: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v1.5</a:t>
              </a:r>
            </a:p>
          </p:txBody>
        </p:sp>
      </p:grpSp>
      <p:sp>
        <p:nvSpPr>
          <p:cNvPr id="16418" name="AutoShape 25"/>
          <p:cNvSpPr>
            <a:spLocks noChangeArrowheads="1"/>
          </p:cNvSpPr>
          <p:nvPr/>
        </p:nvSpPr>
        <p:spPr bwMode="auto">
          <a:xfrm>
            <a:off x="2717571" y="4990764"/>
            <a:ext cx="2265893" cy="24893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9 w 21600"/>
              <a:gd name="T13" fmla="*/ 5370 h 21600"/>
              <a:gd name="T14" fmla="*/ 18902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26"/>
          <p:cNvSpPr txBox="1">
            <a:spLocks noChangeArrowheads="1"/>
          </p:cNvSpPr>
          <p:nvPr/>
        </p:nvSpPr>
        <p:spPr bwMode="auto">
          <a:xfrm>
            <a:off x="5148809" y="5635797"/>
            <a:ext cx="600534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2007</a:t>
            </a:r>
          </a:p>
        </p:txBody>
      </p:sp>
      <p:grpSp>
        <p:nvGrpSpPr>
          <p:cNvPr id="16420" name="Group 27"/>
          <p:cNvGrpSpPr>
            <a:grpSpLocks/>
          </p:cNvGrpSpPr>
          <p:nvPr/>
        </p:nvGrpSpPr>
        <p:grpSpPr bwMode="auto">
          <a:xfrm>
            <a:off x="3369693" y="3310103"/>
            <a:ext cx="791012" cy="914599"/>
            <a:chOff x="2020" y="1590"/>
            <a:chExt cx="953" cy="1140"/>
          </a:xfrm>
        </p:grpSpPr>
        <p:sp>
          <p:nvSpPr>
            <p:cNvPr id="12348" name="Documents"/>
            <p:cNvSpPr>
              <a:spLocks noEditPoints="1" noChangeArrowheads="1"/>
            </p:cNvSpPr>
            <p:nvPr/>
          </p:nvSpPr>
          <p:spPr bwMode="auto">
            <a:xfrm>
              <a:off x="2049" y="1590"/>
              <a:ext cx="924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6 w 21600"/>
                <a:gd name="T37" fmla="*/ 4168 h 21600"/>
                <a:gd name="T38" fmla="*/ 16527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45" name="Text Box 29"/>
            <p:cNvSpPr txBox="1">
              <a:spLocks noChangeArrowheads="1"/>
            </p:cNvSpPr>
            <p:nvPr/>
          </p:nvSpPr>
          <p:spPr bwMode="auto">
            <a:xfrm>
              <a:off x="2020" y="1753"/>
              <a:ext cx="953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Arial Narrow" pitchFamily="34" charset="0"/>
                </a:rPr>
                <a:t>MODAF</a:t>
              </a: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v1.1</a:t>
              </a:r>
            </a:p>
          </p:txBody>
        </p:sp>
      </p:grpSp>
      <p:sp>
        <p:nvSpPr>
          <p:cNvPr id="16421" name="Text Box 30"/>
          <p:cNvSpPr txBox="1">
            <a:spLocks noChangeArrowheads="1"/>
          </p:cNvSpPr>
          <p:nvPr/>
        </p:nvSpPr>
        <p:spPr bwMode="auto">
          <a:xfrm>
            <a:off x="3500646" y="4348482"/>
            <a:ext cx="719583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2007</a:t>
            </a:r>
          </a:p>
        </p:txBody>
      </p:sp>
      <p:grpSp>
        <p:nvGrpSpPr>
          <p:cNvPr id="16422" name="Group 31"/>
          <p:cNvGrpSpPr>
            <a:grpSpLocks/>
          </p:cNvGrpSpPr>
          <p:nvPr/>
        </p:nvGrpSpPr>
        <p:grpSpPr bwMode="auto">
          <a:xfrm>
            <a:off x="3054875" y="2004909"/>
            <a:ext cx="767202" cy="914599"/>
            <a:chOff x="1685" y="1590"/>
            <a:chExt cx="910" cy="1140"/>
          </a:xfrm>
        </p:grpSpPr>
        <p:sp>
          <p:nvSpPr>
            <p:cNvPr id="12346" name="Documents"/>
            <p:cNvSpPr>
              <a:spLocks noEditPoints="1" noChangeArrowheads="1"/>
            </p:cNvSpPr>
            <p:nvPr/>
          </p:nvSpPr>
          <p:spPr bwMode="auto">
            <a:xfrm>
              <a:off x="1685" y="1590"/>
              <a:ext cx="91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8 w 21600"/>
                <a:gd name="T37" fmla="*/ 4168 h 21600"/>
                <a:gd name="T38" fmla="*/ 16520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43" name="Text Box 33"/>
            <p:cNvSpPr txBox="1">
              <a:spLocks noChangeArrowheads="1"/>
            </p:cNvSpPr>
            <p:nvPr/>
          </p:nvSpPr>
          <p:spPr bwMode="auto">
            <a:xfrm>
              <a:off x="1685" y="1753"/>
              <a:ext cx="816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Arial Narrow" pitchFamily="34" charset="0"/>
                </a:rPr>
                <a:t>NAF</a:t>
              </a: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v1.0</a:t>
              </a:r>
            </a:p>
          </p:txBody>
        </p:sp>
      </p:grpSp>
      <p:sp>
        <p:nvSpPr>
          <p:cNvPr id="16423" name="AutoShape 34"/>
          <p:cNvSpPr>
            <a:spLocks noChangeArrowheads="1"/>
          </p:cNvSpPr>
          <p:nvPr/>
        </p:nvSpPr>
        <p:spPr bwMode="auto">
          <a:xfrm rot="2520000">
            <a:off x="1467560" y="4381490"/>
            <a:ext cx="380956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AutoShape 35"/>
          <p:cNvSpPr>
            <a:spLocks noChangeArrowheads="1"/>
          </p:cNvSpPr>
          <p:nvPr/>
        </p:nvSpPr>
        <p:spPr bwMode="auto">
          <a:xfrm rot="19089928">
            <a:off x="2003279" y="4271463"/>
            <a:ext cx="380956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Text Box 37"/>
          <p:cNvSpPr txBox="1">
            <a:spLocks noChangeArrowheads="1"/>
          </p:cNvSpPr>
          <p:nvPr/>
        </p:nvSpPr>
        <p:spPr bwMode="auto">
          <a:xfrm>
            <a:off x="3128950" y="2988275"/>
            <a:ext cx="661381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2005</a:t>
            </a:r>
          </a:p>
        </p:txBody>
      </p:sp>
      <p:sp>
        <p:nvSpPr>
          <p:cNvPr id="16426" name="Rectangle 38"/>
          <p:cNvSpPr>
            <a:spLocks noChangeArrowheads="1"/>
          </p:cNvSpPr>
          <p:nvPr/>
        </p:nvSpPr>
        <p:spPr bwMode="auto">
          <a:xfrm>
            <a:off x="3078685" y="5469381"/>
            <a:ext cx="1722237" cy="5707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r>
              <a:rPr lang="en-GB" sz="1400" dirty="0"/>
              <a:t>Scope of UPDM 1.0</a:t>
            </a:r>
          </a:p>
          <a:p>
            <a:r>
              <a:rPr lang="en-GB" sz="1400" dirty="0"/>
              <a:t>Approved Sept 2008</a:t>
            </a:r>
            <a:endParaRPr lang="en-US" sz="1400" dirty="0"/>
          </a:p>
        </p:txBody>
      </p:sp>
      <p:sp>
        <p:nvSpPr>
          <p:cNvPr id="16427" name="Line 39"/>
          <p:cNvSpPr>
            <a:spLocks noChangeShapeType="1"/>
          </p:cNvSpPr>
          <p:nvPr/>
        </p:nvSpPr>
        <p:spPr bwMode="auto">
          <a:xfrm flipV="1">
            <a:off x="4565471" y="5520269"/>
            <a:ext cx="283071" cy="2860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8" name="Rectangle 40"/>
          <p:cNvSpPr>
            <a:spLocks noChangeArrowheads="1"/>
          </p:cNvSpPr>
          <p:nvPr/>
        </p:nvSpPr>
        <p:spPr bwMode="auto">
          <a:xfrm>
            <a:off x="413318" y="2011786"/>
            <a:ext cx="1637652" cy="118829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r>
              <a:rPr lang="en-GB" sz="1400"/>
              <a:t>MODAF </a:t>
            </a:r>
          </a:p>
          <a:p>
            <a:r>
              <a:rPr lang="en-GB" sz="1400"/>
              <a:t>Meta-Model (M3) </a:t>
            </a:r>
          </a:p>
          <a:p>
            <a:r>
              <a:rPr lang="en-GB" sz="1400"/>
              <a:t>expressed using </a:t>
            </a:r>
          </a:p>
          <a:p>
            <a:r>
              <a:rPr lang="en-GB" sz="1400"/>
              <a:t>UML Notation</a:t>
            </a:r>
            <a:endParaRPr lang="en-US" sz="1400"/>
          </a:p>
        </p:txBody>
      </p:sp>
      <p:sp>
        <p:nvSpPr>
          <p:cNvPr id="16429" name="Line 41"/>
          <p:cNvSpPr>
            <a:spLocks noChangeShapeType="1"/>
          </p:cNvSpPr>
          <p:nvPr/>
        </p:nvSpPr>
        <p:spPr bwMode="auto">
          <a:xfrm flipH="1" flipV="1">
            <a:off x="1795605" y="3162942"/>
            <a:ext cx="613762" cy="1622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0" name="AutoShape 35"/>
          <p:cNvSpPr>
            <a:spLocks noChangeArrowheads="1"/>
          </p:cNvSpPr>
          <p:nvPr/>
        </p:nvSpPr>
        <p:spPr bwMode="auto">
          <a:xfrm>
            <a:off x="3007256" y="3633307"/>
            <a:ext cx="380956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31" name="Group 27"/>
          <p:cNvGrpSpPr>
            <a:grpSpLocks/>
          </p:cNvGrpSpPr>
          <p:nvPr/>
        </p:nvGrpSpPr>
        <p:grpSpPr bwMode="auto">
          <a:xfrm>
            <a:off x="4958331" y="3329358"/>
            <a:ext cx="791012" cy="914599"/>
            <a:chOff x="1343" y="1590"/>
            <a:chExt cx="953" cy="1140"/>
          </a:xfrm>
        </p:grpSpPr>
        <p:sp>
          <p:nvSpPr>
            <p:cNvPr id="12344" name="Documents"/>
            <p:cNvSpPr>
              <a:spLocks noEditPoints="1" noChangeArrowheads="1"/>
            </p:cNvSpPr>
            <p:nvPr/>
          </p:nvSpPr>
          <p:spPr bwMode="auto">
            <a:xfrm>
              <a:off x="1370" y="1590"/>
              <a:ext cx="923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8 w 21600"/>
                <a:gd name="T37" fmla="*/ 4168 h 21600"/>
                <a:gd name="T38" fmla="*/ 16522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41" name="Text Box 29"/>
            <p:cNvSpPr txBox="1">
              <a:spLocks noChangeArrowheads="1"/>
            </p:cNvSpPr>
            <p:nvPr/>
          </p:nvSpPr>
          <p:spPr bwMode="auto">
            <a:xfrm>
              <a:off x="1343" y="1753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Arial Narrow" pitchFamily="34" charset="0"/>
                </a:rPr>
                <a:t>MODAF</a:t>
              </a:r>
            </a:p>
            <a:p>
              <a:pPr eaLnBrk="1" hangingPunct="1"/>
              <a:r>
                <a:rPr lang="en-US" sz="1400" dirty="0">
                  <a:latin typeface="Arial Narrow" pitchFamily="34" charset="0"/>
                </a:rPr>
                <a:t>v1.2</a:t>
              </a:r>
            </a:p>
            <a:p>
              <a:pPr eaLnBrk="1" hangingPunct="1"/>
              <a:endParaRPr lang="en-US" sz="1400" dirty="0">
                <a:latin typeface="Arial Narrow" pitchFamily="34" charset="0"/>
              </a:endParaRPr>
            </a:p>
          </p:txBody>
        </p:sp>
      </p:grpSp>
      <p:sp>
        <p:nvSpPr>
          <p:cNvPr id="16432" name="Text Box 30"/>
          <p:cNvSpPr txBox="1">
            <a:spLocks noChangeArrowheads="1"/>
          </p:cNvSpPr>
          <p:nvPr/>
        </p:nvSpPr>
        <p:spPr bwMode="auto">
          <a:xfrm>
            <a:off x="5148809" y="4274214"/>
            <a:ext cx="600534" cy="3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2008</a:t>
            </a:r>
          </a:p>
        </p:txBody>
      </p:sp>
      <p:grpSp>
        <p:nvGrpSpPr>
          <p:cNvPr id="16433" name="Group 31"/>
          <p:cNvGrpSpPr>
            <a:grpSpLocks/>
          </p:cNvGrpSpPr>
          <p:nvPr/>
        </p:nvGrpSpPr>
        <p:grpSpPr bwMode="auto">
          <a:xfrm>
            <a:off x="4372347" y="1978778"/>
            <a:ext cx="791012" cy="914599"/>
            <a:chOff x="1641" y="1590"/>
            <a:chExt cx="952" cy="1140"/>
          </a:xfrm>
        </p:grpSpPr>
        <p:sp>
          <p:nvSpPr>
            <p:cNvPr id="12342" name="Documents"/>
            <p:cNvSpPr>
              <a:spLocks noEditPoints="1" noChangeArrowheads="1"/>
            </p:cNvSpPr>
            <p:nvPr/>
          </p:nvSpPr>
          <p:spPr bwMode="auto">
            <a:xfrm>
              <a:off x="1670" y="1590"/>
              <a:ext cx="923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38 w 21600"/>
                <a:gd name="T37" fmla="*/ 4168 h 21600"/>
                <a:gd name="T38" fmla="*/ 16522 w 21600"/>
                <a:gd name="T39" fmla="*/ 17318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39" name="Text Box 33"/>
            <p:cNvSpPr txBox="1">
              <a:spLocks noChangeArrowheads="1"/>
            </p:cNvSpPr>
            <p:nvPr/>
          </p:nvSpPr>
          <p:spPr bwMode="auto">
            <a:xfrm>
              <a:off x="1641" y="1753"/>
              <a:ext cx="828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Arial Narrow" pitchFamily="34" charset="0"/>
                </a:rPr>
                <a:t>NAF</a:t>
              </a:r>
            </a:p>
            <a:p>
              <a:pPr eaLnBrk="1" hangingPunct="1"/>
              <a:r>
                <a:rPr lang="en-US" sz="1400" dirty="0">
                  <a:latin typeface="Arial Narrow" pitchFamily="34" charset="0"/>
                </a:rPr>
                <a:t>v3.1</a:t>
              </a:r>
            </a:p>
          </p:txBody>
        </p:sp>
      </p:grpSp>
      <p:sp>
        <p:nvSpPr>
          <p:cNvPr id="16434" name="Text Box 37"/>
          <p:cNvSpPr txBox="1">
            <a:spLocks noChangeArrowheads="1"/>
          </p:cNvSpPr>
          <p:nvPr/>
        </p:nvSpPr>
        <p:spPr bwMode="auto">
          <a:xfrm>
            <a:off x="4500655" y="2975897"/>
            <a:ext cx="601857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2007</a:t>
            </a:r>
          </a:p>
        </p:txBody>
      </p:sp>
      <p:sp>
        <p:nvSpPr>
          <p:cNvPr id="16435" name="AutoShape 35"/>
          <p:cNvSpPr>
            <a:spLocks noChangeArrowheads="1"/>
          </p:cNvSpPr>
          <p:nvPr/>
        </p:nvSpPr>
        <p:spPr bwMode="auto">
          <a:xfrm>
            <a:off x="3886893" y="2352869"/>
            <a:ext cx="493391" cy="308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59 w 21600"/>
              <a:gd name="T13" fmla="*/ 5400 h 21600"/>
              <a:gd name="T14" fmla="*/ 18878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AutoShape 34"/>
          <p:cNvSpPr>
            <a:spLocks noChangeArrowheads="1"/>
          </p:cNvSpPr>
          <p:nvPr/>
        </p:nvSpPr>
        <p:spPr bwMode="auto">
          <a:xfrm rot="3751669">
            <a:off x="5010854" y="2955654"/>
            <a:ext cx="504748" cy="29629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55 w 21600"/>
              <a:gd name="T13" fmla="*/ 5400 h 21600"/>
              <a:gd name="T14" fmla="*/ 18893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AutoShape 36"/>
          <p:cNvSpPr>
            <a:spLocks noChangeArrowheads="1"/>
          </p:cNvSpPr>
          <p:nvPr/>
        </p:nvSpPr>
        <p:spPr bwMode="auto">
          <a:xfrm>
            <a:off x="4224198" y="3662190"/>
            <a:ext cx="767202" cy="24893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9 w 21600"/>
              <a:gd name="T13" fmla="*/ 5370 h 21600"/>
              <a:gd name="T14" fmla="*/ 18919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Documents"/>
          <p:cNvSpPr>
            <a:spLocks noEditPoints="1" noChangeArrowheads="1"/>
          </p:cNvSpPr>
          <p:nvPr/>
        </p:nvSpPr>
        <p:spPr bwMode="auto">
          <a:xfrm>
            <a:off x="6363104" y="3286721"/>
            <a:ext cx="767202" cy="914599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394" name="Text Box 24"/>
          <p:cNvSpPr txBox="1">
            <a:spLocks noChangeArrowheads="1"/>
          </p:cNvSpPr>
          <p:nvPr/>
        </p:nvSpPr>
        <p:spPr bwMode="auto">
          <a:xfrm>
            <a:off x="6339295" y="3417380"/>
            <a:ext cx="687837" cy="4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Arial Narrow" pitchFamily="34" charset="0"/>
              </a:rPr>
              <a:t>DoDAF</a:t>
            </a:r>
          </a:p>
          <a:p>
            <a:pPr eaLnBrk="1" hangingPunct="1"/>
            <a:r>
              <a:rPr lang="en-US" sz="1400">
                <a:latin typeface="Arial Narrow" pitchFamily="34" charset="0"/>
              </a:rPr>
              <a:t>V2.0</a:t>
            </a:r>
          </a:p>
        </p:txBody>
      </p:sp>
      <p:sp>
        <p:nvSpPr>
          <p:cNvPr id="16395" name="Text Box 26"/>
          <p:cNvSpPr txBox="1">
            <a:spLocks noChangeArrowheads="1"/>
          </p:cNvSpPr>
          <p:nvPr/>
        </p:nvSpPr>
        <p:spPr bwMode="auto">
          <a:xfrm>
            <a:off x="6529772" y="4241206"/>
            <a:ext cx="600534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2009</a:t>
            </a:r>
          </a:p>
        </p:txBody>
      </p:sp>
      <p:sp>
        <p:nvSpPr>
          <p:cNvPr id="16396" name="AutoShape 36"/>
          <p:cNvSpPr>
            <a:spLocks noChangeArrowheads="1"/>
          </p:cNvSpPr>
          <p:nvPr/>
        </p:nvSpPr>
        <p:spPr bwMode="auto">
          <a:xfrm rot="19304683">
            <a:off x="5644844" y="4253584"/>
            <a:ext cx="859796" cy="2558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7 w 21600"/>
              <a:gd name="T13" fmla="*/ 5370 h 21600"/>
              <a:gd name="T14" fmla="*/ 18903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37"/>
          <p:cNvSpPr txBox="1">
            <a:spLocks noChangeArrowheads="1"/>
          </p:cNvSpPr>
          <p:nvPr/>
        </p:nvSpPr>
        <p:spPr bwMode="auto">
          <a:xfrm>
            <a:off x="6460989" y="2876872"/>
            <a:ext cx="601857" cy="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2008</a:t>
            </a:r>
          </a:p>
        </p:txBody>
      </p:sp>
      <p:sp>
        <p:nvSpPr>
          <p:cNvPr id="16400" name="Rectangle 38"/>
          <p:cNvSpPr>
            <a:spLocks noChangeArrowheads="1"/>
          </p:cNvSpPr>
          <p:nvPr/>
        </p:nvSpPr>
        <p:spPr bwMode="auto">
          <a:xfrm>
            <a:off x="6076388" y="5493875"/>
            <a:ext cx="1717239" cy="6367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r>
              <a:rPr lang="en-GB" sz="1400" dirty="0"/>
              <a:t>Scope of UPDM 2.0</a:t>
            </a:r>
          </a:p>
          <a:p>
            <a:r>
              <a:rPr lang="en-GB" sz="1400" dirty="0"/>
              <a:t>ETC June 2011</a:t>
            </a:r>
            <a:endParaRPr lang="en-US" sz="1400" dirty="0"/>
          </a:p>
        </p:txBody>
      </p:sp>
      <p:sp>
        <p:nvSpPr>
          <p:cNvPr id="16401" name="Line 39"/>
          <p:cNvSpPr>
            <a:spLocks noChangeShapeType="1"/>
          </p:cNvSpPr>
          <p:nvPr/>
        </p:nvSpPr>
        <p:spPr bwMode="auto">
          <a:xfrm flipV="1">
            <a:off x="6916019" y="4591917"/>
            <a:ext cx="0" cy="9019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2" name="AutoShape 35"/>
          <p:cNvSpPr>
            <a:spLocks noChangeArrowheads="1"/>
          </p:cNvSpPr>
          <p:nvPr/>
        </p:nvSpPr>
        <p:spPr bwMode="auto">
          <a:xfrm rot="19089928">
            <a:off x="4148799" y="2942888"/>
            <a:ext cx="380956" cy="3080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AutoShape 35"/>
          <p:cNvSpPr>
            <a:spLocks noChangeArrowheads="1"/>
          </p:cNvSpPr>
          <p:nvPr/>
        </p:nvSpPr>
        <p:spPr bwMode="auto">
          <a:xfrm>
            <a:off x="5949079" y="3633307"/>
            <a:ext cx="380956" cy="3080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Documents"/>
          <p:cNvSpPr>
            <a:spLocks noEditPoints="1" noChangeArrowheads="1"/>
          </p:cNvSpPr>
          <p:nvPr/>
        </p:nvSpPr>
        <p:spPr bwMode="auto">
          <a:xfrm>
            <a:off x="7889224" y="1480998"/>
            <a:ext cx="767202" cy="91459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398" name="Text Box 33"/>
          <p:cNvSpPr txBox="1">
            <a:spLocks noChangeArrowheads="1"/>
          </p:cNvSpPr>
          <p:nvPr/>
        </p:nvSpPr>
        <p:spPr bwMode="auto">
          <a:xfrm>
            <a:off x="7865414" y="1611655"/>
            <a:ext cx="687837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>
                <a:latin typeface="Arial Narrow" pitchFamily="34" charset="0"/>
              </a:rPr>
              <a:t>DNDAF</a:t>
            </a:r>
            <a:endParaRPr lang="en-US" sz="1400" dirty="0">
              <a:latin typeface="Arial Narrow" pitchFamily="34" charset="0"/>
            </a:endParaRPr>
          </a:p>
          <a:p>
            <a:pPr eaLnBrk="1" hangingPunct="1"/>
            <a:r>
              <a:rPr lang="en-US" sz="1400" dirty="0" smtClean="0">
                <a:latin typeface="Arial Narrow" pitchFamily="34" charset="0"/>
              </a:rPr>
              <a:t>v1.8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7987103" y="2927864"/>
            <a:ext cx="1080697" cy="1579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68" name="Documents"/>
          <p:cNvSpPr>
            <a:spLocks noEditPoints="1" noChangeArrowheads="1"/>
          </p:cNvSpPr>
          <p:nvPr/>
        </p:nvSpPr>
        <p:spPr bwMode="auto">
          <a:xfrm>
            <a:off x="8169650" y="3064113"/>
            <a:ext cx="767202" cy="91459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8145840" y="3194770"/>
            <a:ext cx="834942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 smtClean="0">
                <a:latin typeface="Arial Narrow" pitchFamily="34" charset="0"/>
              </a:rPr>
              <a:t>UAF/ MODEM</a:t>
            </a:r>
            <a:endParaRPr lang="en-US" sz="1400" dirty="0">
              <a:latin typeface="Arial Narrow" pitchFamily="34" charset="0"/>
            </a:endParaRPr>
          </a:p>
          <a:p>
            <a:pPr eaLnBrk="1" hangingPunct="1"/>
            <a:r>
              <a:rPr lang="en-US" sz="1400" dirty="0" smtClean="0">
                <a:latin typeface="Arial Narrow" pitchFamily="34" charset="0"/>
              </a:rPr>
              <a:t>v1.0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8274426" y="4061232"/>
            <a:ext cx="706356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74" name="AutoShape 36"/>
          <p:cNvSpPr>
            <a:spLocks noChangeArrowheads="1"/>
          </p:cNvSpPr>
          <p:nvPr/>
        </p:nvSpPr>
        <p:spPr bwMode="auto">
          <a:xfrm rot="918086">
            <a:off x="5248219" y="2446880"/>
            <a:ext cx="2808633" cy="2558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7 w 21600"/>
              <a:gd name="T13" fmla="*/ 5370 h 21600"/>
              <a:gd name="T14" fmla="*/ 18903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36"/>
          <p:cNvSpPr>
            <a:spLocks noChangeArrowheads="1"/>
          </p:cNvSpPr>
          <p:nvPr/>
        </p:nvSpPr>
        <p:spPr bwMode="auto">
          <a:xfrm rot="4724596">
            <a:off x="8162449" y="2435387"/>
            <a:ext cx="579499" cy="39845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7 w 21600"/>
              <a:gd name="T13" fmla="*/ 5370 h 21600"/>
              <a:gd name="T14" fmla="*/ 18903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36"/>
          <p:cNvSpPr>
            <a:spLocks noChangeArrowheads="1"/>
          </p:cNvSpPr>
          <p:nvPr/>
        </p:nvSpPr>
        <p:spPr bwMode="auto">
          <a:xfrm>
            <a:off x="5741247" y="3075267"/>
            <a:ext cx="2519494" cy="2558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7 w 21600"/>
              <a:gd name="T13" fmla="*/ 5370 h 21600"/>
              <a:gd name="T14" fmla="*/ 18903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36"/>
          <p:cNvSpPr>
            <a:spLocks noChangeArrowheads="1"/>
          </p:cNvSpPr>
          <p:nvPr/>
        </p:nvSpPr>
        <p:spPr bwMode="auto">
          <a:xfrm flipV="1">
            <a:off x="7089148" y="3725749"/>
            <a:ext cx="1056692" cy="24599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7 w 21600"/>
              <a:gd name="T13" fmla="*/ 5370 h 21600"/>
              <a:gd name="T14" fmla="*/ 18903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7386204" y="4748109"/>
            <a:ext cx="1717239" cy="63678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r>
              <a:rPr lang="en-GB" sz="1400" dirty="0" smtClean="0"/>
              <a:t>Scope of UAFP 1.0 : </a:t>
            </a:r>
            <a:endParaRPr lang="en-GB" sz="1400" dirty="0"/>
          </a:p>
        </p:txBody>
      </p:sp>
      <p:cxnSp>
        <p:nvCxnSpPr>
          <p:cNvPr id="6" name="Straight Connector 5"/>
          <p:cNvCxnSpPr>
            <a:stCxn id="76" idx="0"/>
            <a:endCxn id="75" idx="2"/>
          </p:cNvCxnSpPr>
          <p:nvPr/>
        </p:nvCxnSpPr>
        <p:spPr>
          <a:xfrm flipV="1">
            <a:off x="8244824" y="4507230"/>
            <a:ext cx="282628" cy="240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9300" y="2811463"/>
            <a:ext cx="2743200" cy="83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800" smtClean="0"/>
              <a:t>Questions?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546100"/>
            <a:ext cx="8980487" cy="573088"/>
          </a:xfrm>
        </p:spPr>
        <p:txBody>
          <a:bodyPr/>
          <a:lstStyle/>
          <a:p>
            <a:pPr eaLnBrk="1" hangingPunct="1"/>
            <a:r>
              <a:rPr lang="en-US" sz="400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4" y="1241425"/>
            <a:ext cx="8797925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Once the specification is adopted by the OMG, the </a:t>
            </a:r>
            <a:r>
              <a:rPr lang="en-US" sz="2800" dirty="0"/>
              <a:t>TC charters a Finalization Task Force (FTF).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FTF performs the first maintenance revision on the specification, resolving issues submitted to OMG, while simultaneously producing implementations back in their companies.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FTF-revised version of the </a:t>
            </a:r>
            <a:r>
              <a:rPr lang="en-US" sz="2400" dirty="0" smtClean="0"/>
              <a:t>specification </a:t>
            </a:r>
            <a:r>
              <a:rPr lang="en-US" sz="2400" dirty="0"/>
              <a:t>is adopted as official OMG </a:t>
            </a:r>
            <a:r>
              <a:rPr lang="en-US" sz="2400" dirty="0" smtClean="0"/>
              <a:t>technology. </a:t>
            </a:r>
            <a:r>
              <a:rPr lang="en-US" sz="2400" dirty="0"/>
              <a:t>This time it receives a release number, and is designated an available specification.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document is edited into a formal OMG specification.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Typically, products </a:t>
            </a:r>
            <a:r>
              <a:rPr lang="en-US" sz="2400" dirty="0" smtClean="0"/>
              <a:t>supporting the specification reach </a:t>
            </a:r>
            <a:r>
              <a:rPr lang="en-US" sz="2400" dirty="0"/>
              <a:t>the market around this time too.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399"/>
            <a:ext cx="8924925" cy="7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OMG Technology Adoption Process - FTF</a:t>
            </a:r>
            <a:endParaRPr lang="en-US" sz="12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4" y="1241425"/>
            <a:ext cx="8797925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Once approved, a recurring </a:t>
            </a:r>
            <a:r>
              <a:rPr lang="en-US" sz="2800" dirty="0"/>
              <a:t>maintenance cycle </a:t>
            </a:r>
            <a:r>
              <a:rPr lang="en-US" sz="2800" dirty="0" smtClean="0"/>
              <a:t>starts.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TC charters </a:t>
            </a:r>
            <a:r>
              <a:rPr lang="en-US" sz="2400" dirty="0" smtClean="0"/>
              <a:t>a Revision Task Force (RTF) </a:t>
            </a:r>
            <a:r>
              <a:rPr lang="en-US" sz="2400" dirty="0"/>
              <a:t>and sets deadlines for its report and specification revision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RTF collects and acts on issues submitted to OMG, producing a revised specification.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revised specification is adopted through the series </a:t>
            </a:r>
            <a:r>
              <a:rPr lang="en-US" sz="2400" dirty="0" smtClean="0"/>
              <a:t>of </a:t>
            </a:r>
            <a:r>
              <a:rPr lang="en-US" sz="2400" dirty="0"/>
              <a:t>votes.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new RTF is chartered, and the process repeats.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399"/>
            <a:ext cx="8924925" cy="7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OMG Technology Adoption Process - RTF</a:t>
            </a:r>
            <a:endParaRPr lang="en-US" sz="12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915400" cy="47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800" smtClean="0">
                <a:latin typeface="Calibri" charset="0"/>
                <a:cs typeface="Arial" charset="0"/>
              </a:rPr>
              <a:t>Why and When: Historical Development of AF’s.</a:t>
            </a:r>
            <a:endParaRPr lang="en-US" sz="2800" smtClean="0">
              <a:latin typeface="Calibri" charset="0"/>
              <a:cs typeface="Arial" charset="0"/>
            </a:endParaRPr>
          </a:p>
        </p:txBody>
      </p:sp>
      <p:grpSp>
        <p:nvGrpSpPr>
          <p:cNvPr id="16387" name="Group 67"/>
          <p:cNvGrpSpPr>
            <a:grpSpLocks/>
          </p:cNvGrpSpPr>
          <p:nvPr/>
        </p:nvGrpSpPr>
        <p:grpSpPr bwMode="auto">
          <a:xfrm>
            <a:off x="233363" y="1090613"/>
            <a:ext cx="8796337" cy="5019675"/>
            <a:chOff x="233363" y="1090612"/>
            <a:chExt cx="8796337" cy="5019676"/>
          </a:xfrm>
        </p:grpSpPr>
        <p:sp>
          <p:nvSpPr>
            <p:cNvPr id="16388" name="AutoShape 17"/>
            <p:cNvSpPr>
              <a:spLocks noChangeArrowheads="1"/>
            </p:cNvSpPr>
            <p:nvPr/>
          </p:nvSpPr>
          <p:spPr bwMode="auto">
            <a:xfrm rot="-1692004">
              <a:off x="2767013" y="3265488"/>
              <a:ext cx="5116512" cy="355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"/>
            <p:cNvSpPr>
              <a:spLocks noChangeArrowheads="1"/>
            </p:cNvSpPr>
            <p:nvPr/>
          </p:nvSpPr>
          <p:spPr bwMode="auto">
            <a:xfrm>
              <a:off x="5070764" y="1090612"/>
              <a:ext cx="3949411" cy="326763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+mn-ea"/>
              </a:endParaRPr>
            </a:p>
          </p:txBody>
        </p:sp>
        <p:grpSp>
          <p:nvGrpSpPr>
            <p:cNvPr id="16392" name="Group 56"/>
            <p:cNvGrpSpPr>
              <a:grpSpLocks/>
            </p:cNvGrpSpPr>
            <p:nvPr/>
          </p:nvGrpSpPr>
          <p:grpSpPr bwMode="auto">
            <a:xfrm>
              <a:off x="233363" y="1341438"/>
              <a:ext cx="6835775" cy="4768850"/>
              <a:chOff x="249" y="845"/>
              <a:chExt cx="4306" cy="3004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3738" y="1765"/>
                <a:ext cx="817" cy="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49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ea typeface="+mn-ea"/>
                </a:endParaRPr>
              </a:p>
            </p:txBody>
          </p:sp>
          <p:grpSp>
            <p:nvGrpSpPr>
              <p:cNvPr id="16407" name="Group 4"/>
              <p:cNvGrpSpPr>
                <a:grpSpLocks/>
              </p:cNvGrpSpPr>
              <p:nvPr/>
            </p:nvGrpSpPr>
            <p:grpSpPr bwMode="auto">
              <a:xfrm>
                <a:off x="249" y="2931"/>
                <a:ext cx="720" cy="689"/>
                <a:chOff x="2426" y="1590"/>
                <a:chExt cx="953" cy="1181"/>
              </a:xfrm>
            </p:grpSpPr>
            <p:sp>
              <p:nvSpPr>
                <p:cNvPr id="12358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454" y="1590"/>
                  <a:ext cx="925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5 w 21600"/>
                    <a:gd name="T37" fmla="*/ 4168 h 21600"/>
                    <a:gd name="T38" fmla="*/ 16533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5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426" y="1753"/>
                  <a:ext cx="829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C4ISR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Architecture Framework v1.0</a:t>
                  </a:r>
                </a:p>
              </p:txBody>
            </p:sp>
          </p:grpSp>
          <p:grpSp>
            <p:nvGrpSpPr>
              <p:cNvPr id="16408" name="Group 7"/>
              <p:cNvGrpSpPr>
                <a:grpSpLocks/>
              </p:cNvGrpSpPr>
              <p:nvPr/>
            </p:nvGrpSpPr>
            <p:grpSpPr bwMode="auto">
              <a:xfrm>
                <a:off x="466" y="1979"/>
                <a:ext cx="699" cy="689"/>
                <a:chOff x="2222" y="1590"/>
                <a:chExt cx="926" cy="1181"/>
              </a:xfrm>
            </p:grpSpPr>
            <p:sp>
              <p:nvSpPr>
                <p:cNvPr id="12356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222" y="1590"/>
                  <a:ext cx="926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56 w 21600"/>
                    <a:gd name="T37" fmla="*/ 4168 h 21600"/>
                    <a:gd name="T38" fmla="*/ 16515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33" y="1753"/>
                  <a:ext cx="830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C4ISR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Architecture Framework v2.0</a:t>
                  </a:r>
                </a:p>
              </p:txBody>
            </p:sp>
          </p:grpSp>
          <p:grpSp>
            <p:nvGrpSpPr>
              <p:cNvPr id="16409" name="Group 10"/>
              <p:cNvGrpSpPr>
                <a:grpSpLocks/>
              </p:cNvGrpSpPr>
              <p:nvPr/>
            </p:nvGrpSpPr>
            <p:grpSpPr bwMode="auto">
              <a:xfrm>
                <a:off x="1363" y="2784"/>
                <a:ext cx="580" cy="665"/>
                <a:chOff x="2177" y="1590"/>
                <a:chExt cx="920" cy="1140"/>
              </a:xfrm>
            </p:grpSpPr>
            <p:sp>
              <p:nvSpPr>
                <p:cNvPr id="12354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177" y="1590"/>
                  <a:ext cx="920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3 w 21600"/>
                    <a:gd name="T37" fmla="*/ 4168 h 21600"/>
                    <a:gd name="T38" fmla="*/ 16529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77" y="1753"/>
                  <a:ext cx="825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DoDAF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v1.0</a:t>
                  </a:r>
                </a:p>
              </p:txBody>
            </p:sp>
          </p:grpSp>
          <p:grpSp>
            <p:nvGrpSpPr>
              <p:cNvPr id="16410" name="Group 13"/>
              <p:cNvGrpSpPr>
                <a:grpSpLocks/>
              </p:cNvGrpSpPr>
              <p:nvPr/>
            </p:nvGrpSpPr>
            <p:grpSpPr bwMode="auto">
              <a:xfrm>
                <a:off x="1709" y="1824"/>
                <a:ext cx="580" cy="665"/>
                <a:chOff x="2007" y="1590"/>
                <a:chExt cx="918" cy="1140"/>
              </a:xfrm>
            </p:grpSpPr>
            <p:sp>
              <p:nvSpPr>
                <p:cNvPr id="12352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007" y="1590"/>
                  <a:ext cx="918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47 w 21600"/>
                    <a:gd name="T37" fmla="*/ 4168 h 21600"/>
                    <a:gd name="T38" fmla="*/ 16518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4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16" y="1753"/>
                  <a:ext cx="823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MODAF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v1.0</a:t>
                  </a:r>
                </a:p>
              </p:txBody>
            </p:sp>
          </p:grpSp>
          <p:sp>
            <p:nvSpPr>
              <p:cNvPr id="16411" name="AutoShape 16"/>
              <p:cNvSpPr>
                <a:spLocks noChangeArrowheads="1"/>
              </p:cNvSpPr>
              <p:nvPr/>
            </p:nvSpPr>
            <p:spPr bwMode="auto">
              <a:xfrm rot="-2510072">
                <a:off x="430" y="2659"/>
                <a:ext cx="288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17"/>
              <p:cNvSpPr>
                <a:spLocks noChangeArrowheads="1"/>
              </p:cNvSpPr>
              <p:nvPr/>
            </p:nvSpPr>
            <p:spPr bwMode="auto">
              <a:xfrm rot="-1510535">
                <a:off x="1170" y="1627"/>
                <a:ext cx="1265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1 w 21600"/>
                  <a:gd name="T13" fmla="*/ 5400 h 21600"/>
                  <a:gd name="T14" fmla="*/ 18902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Text Box 18"/>
              <p:cNvSpPr txBox="1">
                <a:spLocks noChangeArrowheads="1"/>
              </p:cNvSpPr>
              <p:nvPr/>
            </p:nvSpPr>
            <p:spPr bwMode="auto">
              <a:xfrm>
                <a:off x="385" y="3657"/>
                <a:ext cx="499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1996</a:t>
                </a:r>
              </a:p>
            </p:txBody>
          </p:sp>
          <p:sp>
            <p:nvSpPr>
              <p:cNvPr id="16414" name="Text Box 19"/>
              <p:cNvSpPr txBox="1">
                <a:spLocks noChangeArrowheads="1"/>
              </p:cNvSpPr>
              <p:nvPr/>
            </p:nvSpPr>
            <p:spPr bwMode="auto">
              <a:xfrm>
                <a:off x="592" y="2750"/>
                <a:ext cx="5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1997</a:t>
                </a:r>
              </a:p>
            </p:txBody>
          </p:sp>
          <p:sp>
            <p:nvSpPr>
              <p:cNvPr id="16415" name="Text Box 20"/>
              <p:cNvSpPr txBox="1">
                <a:spLocks noChangeArrowheads="1"/>
              </p:cNvSpPr>
              <p:nvPr/>
            </p:nvSpPr>
            <p:spPr bwMode="auto">
              <a:xfrm>
                <a:off x="1610" y="3497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2003</a:t>
                </a:r>
              </a:p>
            </p:txBody>
          </p:sp>
          <p:sp>
            <p:nvSpPr>
              <p:cNvPr id="16416" name="Text Box 21"/>
              <p:cNvSpPr txBox="1">
                <a:spLocks noChangeArrowheads="1"/>
              </p:cNvSpPr>
              <p:nvPr/>
            </p:nvSpPr>
            <p:spPr bwMode="auto">
              <a:xfrm>
                <a:off x="1848" y="2544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2005</a:t>
                </a:r>
              </a:p>
            </p:txBody>
          </p:sp>
          <p:grpSp>
            <p:nvGrpSpPr>
              <p:cNvPr id="16417" name="Group 22"/>
              <p:cNvGrpSpPr>
                <a:grpSpLocks/>
              </p:cNvGrpSpPr>
              <p:nvPr/>
            </p:nvGrpSpPr>
            <p:grpSpPr bwMode="auto">
              <a:xfrm>
                <a:off x="3821" y="2810"/>
                <a:ext cx="596" cy="665"/>
                <a:chOff x="1343" y="1590"/>
                <a:chExt cx="950" cy="1140"/>
              </a:xfrm>
            </p:grpSpPr>
            <p:sp>
              <p:nvSpPr>
                <p:cNvPr id="12350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1370" y="1590"/>
                  <a:ext cx="923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8 w 21600"/>
                    <a:gd name="T37" fmla="*/ 4168 h 21600"/>
                    <a:gd name="T38" fmla="*/ 16522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4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43" y="1753"/>
                  <a:ext cx="829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DoDAF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v1.5</a:t>
                  </a:r>
                </a:p>
              </p:txBody>
            </p:sp>
          </p:grpSp>
          <p:sp>
            <p:nvSpPr>
              <p:cNvPr id="16418" name="AutoShape 25"/>
              <p:cNvSpPr>
                <a:spLocks noChangeArrowheads="1"/>
              </p:cNvSpPr>
              <p:nvPr/>
            </p:nvSpPr>
            <p:spPr bwMode="auto">
              <a:xfrm>
                <a:off x="2127" y="3035"/>
                <a:ext cx="1713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9 w 21600"/>
                  <a:gd name="T13" fmla="*/ 5370 h 21600"/>
                  <a:gd name="T14" fmla="*/ 18902 w 21600"/>
                  <a:gd name="T15" fmla="*/ 162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Text Box 26"/>
              <p:cNvSpPr txBox="1">
                <a:spLocks noChangeArrowheads="1"/>
              </p:cNvSpPr>
              <p:nvPr/>
            </p:nvSpPr>
            <p:spPr bwMode="auto">
              <a:xfrm>
                <a:off x="3965" y="3504"/>
                <a:ext cx="45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2007</a:t>
                </a:r>
              </a:p>
            </p:txBody>
          </p:sp>
          <p:grpSp>
            <p:nvGrpSpPr>
              <p:cNvPr id="16420" name="Group 27"/>
              <p:cNvGrpSpPr>
                <a:grpSpLocks/>
              </p:cNvGrpSpPr>
              <p:nvPr/>
            </p:nvGrpSpPr>
            <p:grpSpPr bwMode="auto">
              <a:xfrm>
                <a:off x="2620" y="1813"/>
                <a:ext cx="598" cy="665"/>
                <a:chOff x="2020" y="1590"/>
                <a:chExt cx="953" cy="1140"/>
              </a:xfrm>
            </p:grpSpPr>
            <p:sp>
              <p:nvSpPr>
                <p:cNvPr id="12348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2049" y="1590"/>
                  <a:ext cx="924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6 w 21600"/>
                    <a:gd name="T37" fmla="*/ 4168 h 21600"/>
                    <a:gd name="T38" fmla="*/ 16527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20" y="1753"/>
                  <a:ext cx="830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MODAF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v1.1</a:t>
                  </a:r>
                </a:p>
              </p:txBody>
            </p:sp>
          </p:grpSp>
          <p:sp>
            <p:nvSpPr>
              <p:cNvPr id="16421" name="Text Box 30"/>
              <p:cNvSpPr txBox="1">
                <a:spLocks noChangeArrowheads="1"/>
              </p:cNvSpPr>
              <p:nvPr/>
            </p:nvSpPr>
            <p:spPr bwMode="auto">
              <a:xfrm>
                <a:off x="2719" y="2568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2007</a:t>
                </a:r>
              </a:p>
            </p:txBody>
          </p:sp>
          <p:grpSp>
            <p:nvGrpSpPr>
              <p:cNvPr id="16422" name="Group 31"/>
              <p:cNvGrpSpPr>
                <a:grpSpLocks/>
              </p:cNvGrpSpPr>
              <p:nvPr/>
            </p:nvGrpSpPr>
            <p:grpSpPr bwMode="auto">
              <a:xfrm>
                <a:off x="2382" y="864"/>
                <a:ext cx="580" cy="665"/>
                <a:chOff x="1685" y="1590"/>
                <a:chExt cx="910" cy="1140"/>
              </a:xfrm>
            </p:grpSpPr>
            <p:sp>
              <p:nvSpPr>
                <p:cNvPr id="12346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1685" y="1590"/>
                  <a:ext cx="910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8 w 21600"/>
                    <a:gd name="T37" fmla="*/ 4168 h 21600"/>
                    <a:gd name="T38" fmla="*/ 16520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4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85" y="1753"/>
                  <a:ext cx="816" cy="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NAF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v1.0</a:t>
                  </a:r>
                </a:p>
              </p:txBody>
            </p:sp>
          </p:grpSp>
          <p:sp>
            <p:nvSpPr>
              <p:cNvPr id="16423" name="AutoShape 34"/>
              <p:cNvSpPr>
                <a:spLocks noChangeArrowheads="1"/>
              </p:cNvSpPr>
              <p:nvPr/>
            </p:nvSpPr>
            <p:spPr bwMode="auto">
              <a:xfrm rot="2520000">
                <a:off x="1182" y="2592"/>
                <a:ext cx="288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AutoShape 35"/>
              <p:cNvSpPr>
                <a:spLocks noChangeArrowheads="1"/>
              </p:cNvSpPr>
              <p:nvPr/>
            </p:nvSpPr>
            <p:spPr bwMode="auto">
              <a:xfrm rot="-2510072">
                <a:off x="1587" y="2512"/>
                <a:ext cx="288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2438" y="1579"/>
                <a:ext cx="5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2005</a:t>
                </a:r>
              </a:p>
            </p:txBody>
          </p:sp>
          <p:sp>
            <p:nvSpPr>
              <p:cNvPr id="16426" name="Rectangle 38"/>
              <p:cNvSpPr>
                <a:spLocks noChangeArrowheads="1"/>
              </p:cNvSpPr>
              <p:nvPr/>
            </p:nvSpPr>
            <p:spPr bwMode="auto">
              <a:xfrm>
                <a:off x="2400" y="3383"/>
                <a:ext cx="1124" cy="41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1427" tIns="45714" rIns="91427" bIns="45714" anchor="ctr"/>
              <a:lstStyle/>
              <a:p>
                <a:r>
                  <a:rPr lang="en-GB" sz="1400" dirty="0"/>
                  <a:t>Scope of UPDM 1.0</a:t>
                </a:r>
              </a:p>
              <a:p>
                <a:r>
                  <a:rPr lang="en-GB" sz="1400" dirty="0"/>
                  <a:t>Approved Sept 2008</a:t>
                </a:r>
                <a:endParaRPr lang="en-US" sz="1400" dirty="0"/>
              </a:p>
            </p:txBody>
          </p:sp>
          <p:sp>
            <p:nvSpPr>
              <p:cNvPr id="16427" name="Line 39"/>
              <p:cNvSpPr>
                <a:spLocks noChangeShapeType="1"/>
              </p:cNvSpPr>
              <p:nvPr/>
            </p:nvSpPr>
            <p:spPr bwMode="auto">
              <a:xfrm flipV="1">
                <a:off x="3524" y="3420"/>
                <a:ext cx="214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28" name="Rectangle 40"/>
              <p:cNvSpPr>
                <a:spLocks noChangeArrowheads="1"/>
              </p:cNvSpPr>
              <p:nvPr/>
            </p:nvSpPr>
            <p:spPr bwMode="auto">
              <a:xfrm>
                <a:off x="511" y="869"/>
                <a:ext cx="912" cy="86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1427" tIns="45714" rIns="91427" bIns="45714" anchor="ctr"/>
              <a:lstStyle/>
              <a:p>
                <a:r>
                  <a:rPr lang="en-GB" sz="1400"/>
                  <a:t>MODAF </a:t>
                </a:r>
              </a:p>
              <a:p>
                <a:r>
                  <a:rPr lang="en-GB" sz="1400"/>
                  <a:t>Meta-Model (M3) </a:t>
                </a:r>
              </a:p>
              <a:p>
                <a:r>
                  <a:rPr lang="en-GB" sz="1400"/>
                  <a:t>expressed using </a:t>
                </a:r>
              </a:p>
              <a:p>
                <a:r>
                  <a:rPr lang="en-GB" sz="1400"/>
                  <a:t>UML Notation</a:t>
                </a:r>
                <a:endParaRPr lang="en-US" sz="1400"/>
              </a:p>
            </p:txBody>
          </p:sp>
          <p:sp>
            <p:nvSpPr>
              <p:cNvPr id="16429" name="Line 41"/>
              <p:cNvSpPr>
                <a:spLocks noChangeShapeType="1"/>
              </p:cNvSpPr>
              <p:nvPr/>
            </p:nvSpPr>
            <p:spPr bwMode="auto">
              <a:xfrm flipH="1" flipV="1">
                <a:off x="1430" y="1706"/>
                <a:ext cx="464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30" name="AutoShape 35"/>
              <p:cNvSpPr>
                <a:spLocks noChangeArrowheads="1"/>
              </p:cNvSpPr>
              <p:nvPr/>
            </p:nvSpPr>
            <p:spPr bwMode="auto">
              <a:xfrm>
                <a:off x="2346" y="2048"/>
                <a:ext cx="288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31" name="Group 27"/>
              <p:cNvGrpSpPr>
                <a:grpSpLocks/>
              </p:cNvGrpSpPr>
              <p:nvPr/>
            </p:nvGrpSpPr>
            <p:grpSpPr bwMode="auto">
              <a:xfrm>
                <a:off x="3821" y="1827"/>
                <a:ext cx="596" cy="665"/>
                <a:chOff x="1343" y="1590"/>
                <a:chExt cx="950" cy="1140"/>
              </a:xfrm>
            </p:grpSpPr>
            <p:sp>
              <p:nvSpPr>
                <p:cNvPr id="12344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1370" y="1590"/>
                  <a:ext cx="923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8 w 21600"/>
                    <a:gd name="T37" fmla="*/ 4168 h 21600"/>
                    <a:gd name="T38" fmla="*/ 16522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43" y="1753"/>
                  <a:ext cx="830" cy="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MODAF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v1.2</a:t>
                  </a:r>
                </a:p>
                <a:p>
                  <a:pPr eaLnBrk="1" hangingPunct="1"/>
                  <a:endParaRPr lang="en-US" sz="1400">
                    <a:latin typeface="Arial Narrow" pitchFamily="34" charset="0"/>
                  </a:endParaRPr>
                </a:p>
              </p:txBody>
            </p:sp>
          </p:grpSp>
          <p:sp>
            <p:nvSpPr>
              <p:cNvPr id="16432" name="Text Box 30"/>
              <p:cNvSpPr txBox="1">
                <a:spLocks noChangeArrowheads="1"/>
              </p:cNvSpPr>
              <p:nvPr/>
            </p:nvSpPr>
            <p:spPr bwMode="auto">
              <a:xfrm>
                <a:off x="3965" y="2514"/>
                <a:ext cx="40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2008</a:t>
                </a:r>
              </a:p>
            </p:txBody>
          </p:sp>
          <p:grpSp>
            <p:nvGrpSpPr>
              <p:cNvPr id="16433" name="Group 31"/>
              <p:cNvGrpSpPr>
                <a:grpSpLocks/>
              </p:cNvGrpSpPr>
              <p:nvPr/>
            </p:nvGrpSpPr>
            <p:grpSpPr bwMode="auto">
              <a:xfrm>
                <a:off x="3378" y="845"/>
                <a:ext cx="598" cy="665"/>
                <a:chOff x="1641" y="1590"/>
                <a:chExt cx="952" cy="1140"/>
              </a:xfrm>
            </p:grpSpPr>
            <p:sp>
              <p:nvSpPr>
                <p:cNvPr id="12342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1670" y="1590"/>
                  <a:ext cx="923" cy="1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38 w 21600"/>
                    <a:gd name="T37" fmla="*/ 4168 h 21600"/>
                    <a:gd name="T38" fmla="*/ 16522 w 21600"/>
                    <a:gd name="T39" fmla="*/ 17318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64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41" y="1753"/>
                  <a:ext cx="828" cy="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1427" tIns="45714" rIns="91427" bIns="4571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NAF</a:t>
                  </a:r>
                </a:p>
                <a:p>
                  <a:pPr eaLnBrk="1" hangingPunct="1"/>
                  <a:r>
                    <a:rPr lang="en-US" sz="1400">
                      <a:latin typeface="Arial Narrow" pitchFamily="34" charset="0"/>
                    </a:rPr>
                    <a:t>v3.1</a:t>
                  </a:r>
                </a:p>
              </p:txBody>
            </p:sp>
          </p:grpSp>
          <p:sp>
            <p:nvSpPr>
              <p:cNvPr id="16434" name="Text Box 37"/>
              <p:cNvSpPr txBox="1">
                <a:spLocks noChangeArrowheads="1"/>
              </p:cNvSpPr>
              <p:nvPr/>
            </p:nvSpPr>
            <p:spPr bwMode="auto">
              <a:xfrm>
                <a:off x="3475" y="1570"/>
                <a:ext cx="45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427" tIns="45714" rIns="91427" bIns="4571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/>
                  <a:t>2007</a:t>
                </a:r>
              </a:p>
            </p:txBody>
          </p:sp>
          <p:sp>
            <p:nvSpPr>
              <p:cNvPr id="16435" name="AutoShape 35"/>
              <p:cNvSpPr>
                <a:spLocks noChangeArrowheads="1"/>
              </p:cNvSpPr>
              <p:nvPr/>
            </p:nvSpPr>
            <p:spPr bwMode="auto">
              <a:xfrm>
                <a:off x="3011" y="1117"/>
                <a:ext cx="373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9 w 21600"/>
                  <a:gd name="T13" fmla="*/ 5400 h 21600"/>
                  <a:gd name="T14" fmla="*/ 18878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AutoShape 34"/>
              <p:cNvSpPr>
                <a:spLocks noChangeArrowheads="1"/>
              </p:cNvSpPr>
              <p:nvPr/>
            </p:nvSpPr>
            <p:spPr bwMode="auto">
              <a:xfrm rot="3751669">
                <a:off x="3868" y="1551"/>
                <a:ext cx="367" cy="2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5 w 21600"/>
                  <a:gd name="T13" fmla="*/ 5400 h 21600"/>
                  <a:gd name="T14" fmla="*/ 18893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36"/>
              <p:cNvSpPr>
                <a:spLocks noChangeArrowheads="1"/>
              </p:cNvSpPr>
              <p:nvPr/>
            </p:nvSpPr>
            <p:spPr bwMode="auto">
              <a:xfrm>
                <a:off x="3266" y="2069"/>
                <a:ext cx="580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9 w 21600"/>
                  <a:gd name="T13" fmla="*/ 5370 h 21600"/>
                  <a:gd name="T14" fmla="*/ 18919 w 21600"/>
                  <a:gd name="T15" fmla="*/ 162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7" name="Documents"/>
            <p:cNvSpPr>
              <a:spLocks noEditPoints="1" noChangeArrowheads="1"/>
            </p:cNvSpPr>
            <p:nvPr/>
          </p:nvSpPr>
          <p:spPr bwMode="auto">
            <a:xfrm>
              <a:off x="7589838" y="2851149"/>
              <a:ext cx="920750" cy="1055688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0 h 21600"/>
                <a:gd name="T20" fmla="*/ 0 w 21600"/>
                <a:gd name="T21" fmla="*/ 2147483647 h 21600"/>
                <a:gd name="T22" fmla="*/ 2147483647 w 21600"/>
                <a:gd name="T23" fmla="*/ 2147483647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45 w 21600"/>
                <a:gd name="T37" fmla="*/ 4171 h 21600"/>
                <a:gd name="T38" fmla="*/ 16522 w 21600"/>
                <a:gd name="T39" fmla="*/ 17314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394" name="Text Box 24"/>
            <p:cNvSpPr txBox="1">
              <a:spLocks noChangeArrowheads="1"/>
            </p:cNvSpPr>
            <p:nvPr/>
          </p:nvSpPr>
          <p:spPr bwMode="auto">
            <a:xfrm>
              <a:off x="7561263" y="3001963"/>
              <a:ext cx="825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Arial Narrow" pitchFamily="34" charset="0"/>
                </a:rPr>
                <a:t>DoDAF</a:t>
              </a: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V2.0</a:t>
              </a:r>
            </a:p>
          </p:txBody>
        </p:sp>
        <p:sp>
          <p:nvSpPr>
            <p:cNvPr id="16395" name="Text Box 26"/>
            <p:cNvSpPr txBox="1">
              <a:spLocks noChangeArrowheads="1"/>
            </p:cNvSpPr>
            <p:nvPr/>
          </p:nvSpPr>
          <p:spPr bwMode="auto">
            <a:xfrm>
              <a:off x="7789863" y="3952875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2009</a:t>
              </a:r>
            </a:p>
          </p:txBody>
        </p:sp>
        <p:sp>
          <p:nvSpPr>
            <p:cNvPr id="16396" name="AutoShape 36"/>
            <p:cNvSpPr>
              <a:spLocks noChangeArrowheads="1"/>
            </p:cNvSpPr>
            <p:nvPr/>
          </p:nvSpPr>
          <p:spPr bwMode="auto">
            <a:xfrm rot="-2295317">
              <a:off x="6727825" y="3967163"/>
              <a:ext cx="1031875" cy="2952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7 w 21600"/>
                <a:gd name="T13" fmla="*/ 5370 h 21600"/>
                <a:gd name="T14" fmla="*/ 18903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Documents"/>
            <p:cNvSpPr>
              <a:spLocks noEditPoints="1" noChangeArrowheads="1"/>
            </p:cNvSpPr>
            <p:nvPr/>
          </p:nvSpPr>
          <p:spPr bwMode="auto">
            <a:xfrm>
              <a:off x="7581900" y="1227137"/>
              <a:ext cx="920750" cy="1055687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0 h 21600"/>
                <a:gd name="T18" fmla="*/ 2147483647 w 21600"/>
                <a:gd name="T19" fmla="*/ 0 h 21600"/>
                <a:gd name="T20" fmla="*/ 0 w 21600"/>
                <a:gd name="T21" fmla="*/ 2147483647 h 21600"/>
                <a:gd name="T22" fmla="*/ 2147483647 w 21600"/>
                <a:gd name="T23" fmla="*/ 2147483647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45 w 21600"/>
                <a:gd name="T37" fmla="*/ 4171 h 21600"/>
                <a:gd name="T38" fmla="*/ 16522 w 21600"/>
                <a:gd name="T39" fmla="*/ 17314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398" name="Text Box 33"/>
            <p:cNvSpPr txBox="1">
              <a:spLocks noChangeArrowheads="1"/>
            </p:cNvSpPr>
            <p:nvPr/>
          </p:nvSpPr>
          <p:spPr bwMode="auto">
            <a:xfrm>
              <a:off x="7553325" y="1377950"/>
              <a:ext cx="825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Arial Narrow" pitchFamily="34" charset="0"/>
                </a:rPr>
                <a:t>DNDAF</a:t>
              </a:r>
              <a:endParaRPr lang="en-US" sz="1400">
                <a:latin typeface="Arial Narrow" pitchFamily="34" charset="0"/>
              </a:endParaRPr>
            </a:p>
            <a:p>
              <a:pPr eaLnBrk="1" hangingPunct="1"/>
              <a:r>
                <a:rPr lang="en-US" sz="1400">
                  <a:latin typeface="Arial Narrow" pitchFamily="34" charset="0"/>
                </a:rPr>
                <a:t>v1.7</a:t>
              </a:r>
            </a:p>
          </p:txBody>
        </p:sp>
        <p:sp>
          <p:nvSpPr>
            <p:cNvPr id="16399" name="Text Box 37"/>
            <p:cNvSpPr txBox="1">
              <a:spLocks noChangeArrowheads="1"/>
            </p:cNvSpPr>
            <p:nvPr/>
          </p:nvSpPr>
          <p:spPr bwMode="auto">
            <a:xfrm>
              <a:off x="7707313" y="2378075"/>
              <a:ext cx="7223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7" tIns="45714" rIns="91427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2008</a:t>
              </a:r>
            </a:p>
          </p:txBody>
        </p:sp>
        <p:sp>
          <p:nvSpPr>
            <p:cNvPr id="16400" name="Rectangle 38"/>
            <p:cNvSpPr>
              <a:spLocks noChangeArrowheads="1"/>
            </p:cNvSpPr>
            <p:nvPr/>
          </p:nvSpPr>
          <p:spPr bwMode="auto">
            <a:xfrm>
              <a:off x="7265988" y="4741863"/>
              <a:ext cx="1763712" cy="7350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27" tIns="45714" rIns="91427" bIns="45714" anchor="ctr"/>
            <a:lstStyle/>
            <a:p>
              <a:r>
                <a:rPr lang="en-GB" sz="1400" dirty="0"/>
                <a:t>Scope of UPDM 2.0</a:t>
              </a:r>
            </a:p>
            <a:p>
              <a:r>
                <a:rPr lang="en-GB" sz="1400" dirty="0"/>
                <a:t>ETC June 2011</a:t>
              </a:r>
              <a:endParaRPr lang="en-US" sz="1400" dirty="0"/>
            </a:p>
          </p:txBody>
        </p:sp>
        <p:sp>
          <p:nvSpPr>
            <p:cNvPr id="16401" name="Line 39"/>
            <p:cNvSpPr>
              <a:spLocks noChangeShapeType="1"/>
            </p:cNvSpPr>
            <p:nvPr/>
          </p:nvSpPr>
          <p:spPr bwMode="auto">
            <a:xfrm flipV="1">
              <a:off x="7877175" y="4357688"/>
              <a:ext cx="376238" cy="376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2" name="AutoShape 35"/>
            <p:cNvSpPr>
              <a:spLocks noChangeArrowheads="1"/>
            </p:cNvSpPr>
            <p:nvPr/>
          </p:nvSpPr>
          <p:spPr bwMode="auto">
            <a:xfrm rot="-2510072">
              <a:off x="4932363" y="2454275"/>
              <a:ext cx="457200" cy="355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35"/>
            <p:cNvSpPr>
              <a:spLocks noChangeArrowheads="1"/>
            </p:cNvSpPr>
            <p:nvPr/>
          </p:nvSpPr>
          <p:spPr bwMode="auto">
            <a:xfrm>
              <a:off x="7092950" y="3251200"/>
              <a:ext cx="457200" cy="355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4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241425"/>
            <a:ext cx="8172450" cy="493077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2400" b="1" i="1" u="sng" dirty="0" smtClean="0"/>
              <a:t>UPDM 2.x Maintenance Revisions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UPDM 2.1 RTF Charter June 2011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UPDM 2.1 </a:t>
            </a:r>
            <a:r>
              <a:rPr lang="en-US" sz="2400" dirty="0" smtClean="0"/>
              <a:t>RTF: </a:t>
            </a:r>
            <a:r>
              <a:rPr lang="en-US" sz="2400" dirty="0" smtClean="0"/>
              <a:t>Completed &amp; Submitted to OMG Dec 2012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UPDM 2.1 OMG will Issue Specification </a:t>
            </a:r>
            <a:r>
              <a:rPr lang="en-US" sz="2400" dirty="0" smtClean="0"/>
              <a:t>~</a:t>
            </a:r>
            <a:r>
              <a:rPr lang="en-US" sz="2400" dirty="0" smtClean="0"/>
              <a:t>June</a:t>
            </a:r>
            <a:r>
              <a:rPr lang="en-US" sz="2400" dirty="0" smtClean="0"/>
              <a:t> 2013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UPDM 2.1 Submitted to ISO for adoption.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dirty="0" smtClean="0"/>
              <a:t>---------------------------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UPDM 2.2 </a:t>
            </a:r>
            <a:r>
              <a:rPr lang="en-US" sz="2400" dirty="0"/>
              <a:t>RTF C</a:t>
            </a:r>
            <a:r>
              <a:rPr lang="en-US" sz="2400" dirty="0" smtClean="0"/>
              <a:t>harter Dec 2012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Necessary due to MIWG XMI issues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Ongoing fixes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UPDM </a:t>
            </a:r>
            <a:r>
              <a:rPr lang="en-US" sz="2400" dirty="0" smtClean="0"/>
              <a:t>2.2 </a:t>
            </a:r>
            <a:r>
              <a:rPr lang="en-US" sz="2400" dirty="0" smtClean="0"/>
              <a:t>RTF: </a:t>
            </a:r>
            <a:r>
              <a:rPr lang="en-US" sz="2400" dirty="0" smtClean="0"/>
              <a:t>Completed &amp; Submitted to OMG Mar 2014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UPDM 2.2 OMG will Issue Specification ~June </a:t>
            </a:r>
            <a:r>
              <a:rPr lang="en-US" sz="2400" dirty="0" smtClean="0"/>
              <a:t>2014</a:t>
            </a:r>
            <a:endParaRPr lang="en-US" sz="2400" dirty="0" smtClean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399"/>
            <a:ext cx="8924925" cy="7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Draft UPDM 2.0 (2.1/2.2) Roadmap</a:t>
            </a:r>
            <a:endParaRPr lang="en-US" sz="12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4" y="1219200"/>
            <a:ext cx="8797925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 smtClean="0"/>
              <a:t>Charter UAFP 1.0 RFP Issued September 2013</a:t>
            </a:r>
            <a:endParaRPr lang="en-US" sz="24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N</a:t>
            </a:r>
            <a:r>
              <a:rPr lang="en-US" sz="2000" dirty="0" smtClean="0"/>
              <a:t>ame change to Unified Architecture Framework Profile (UAFP)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Current version of DoDAF 2.0x</a:t>
            </a:r>
            <a:endParaRPr lang="en-US" sz="18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MODEM 1.0 (Previously called MODAF)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Current Version of NATO Architecture Framework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Canadian DNDAF (Depending on participation of members)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Other frameworks may be supported depending on participation of members.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Priorities for requirements will be based on demand and participation of members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400"/>
            <a:ext cx="8924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Draft UAFP 1.0 (was UPDM 3.0) Roadmap (1 of 4)</a:t>
            </a:r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6" y="1219200"/>
            <a:ext cx="8931274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 smtClean="0"/>
              <a:t>Mandatory Requirements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Provide Domain </a:t>
            </a:r>
            <a:r>
              <a:rPr lang="en-US" sz="1800" dirty="0"/>
              <a:t>Metamodel </a:t>
            </a:r>
            <a:r>
              <a:rPr lang="en-US" sz="1800" dirty="0" smtClean="0"/>
              <a:t>derived from MODEM (Abstract </a:t>
            </a:r>
            <a:r>
              <a:rPr lang="en-US" sz="1800" dirty="0"/>
              <a:t>Syntax and Constraints)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Profile at 2 </a:t>
            </a:r>
            <a:r>
              <a:rPr lang="en-US" sz="1800" dirty="0"/>
              <a:t>l</a:t>
            </a:r>
            <a:r>
              <a:rPr lang="en-US" sz="1800" dirty="0" smtClean="0"/>
              <a:t>evels of compliance, L0 consisting of UML 2.5 Extending </a:t>
            </a:r>
            <a:r>
              <a:rPr lang="en-US" sz="1800" dirty="0"/>
              <a:t>SysML </a:t>
            </a:r>
            <a:r>
              <a:rPr lang="en-US" sz="1800" dirty="0" smtClean="0"/>
              <a:t>1.4, and L1 </a:t>
            </a:r>
            <a:r>
              <a:rPr lang="en-US" sz="1800" dirty="0"/>
              <a:t>using BPMN 2.0 </a:t>
            </a:r>
            <a:r>
              <a:rPr lang="en-US" sz="1800" dirty="0" smtClean="0"/>
              <a:t>or version 1.0 of the UML Profile for BPMN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Architecture </a:t>
            </a:r>
            <a:r>
              <a:rPr lang="en-US" sz="1800" dirty="0"/>
              <a:t>Modeling Support for Defense and Civilian </a:t>
            </a:r>
            <a:r>
              <a:rPr lang="en-US" sz="1800" dirty="0" smtClean="0"/>
              <a:t>Government, and Industry Organizations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Use </a:t>
            </a:r>
            <a:r>
              <a:rPr lang="en-US" sz="1800" dirty="0"/>
              <a:t>of SysML Requirements Elements and Diagrams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Use </a:t>
            </a:r>
            <a:r>
              <a:rPr lang="en-US" sz="1800" dirty="0"/>
              <a:t>of SysML Parametrics </a:t>
            </a:r>
            <a:r>
              <a:rPr lang="en-US" sz="1800" dirty="0" smtClean="0"/>
              <a:t>Elements and Diagrams mapped to Measurements </a:t>
            </a:r>
            <a:r>
              <a:rPr lang="en-US" sz="1800" dirty="0"/>
              <a:t>in UAFP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Support </a:t>
            </a:r>
            <a:r>
              <a:rPr lang="en-US" sz="1800" dirty="0"/>
              <a:t>for Data and Information Viewpoint, Views and Artifacts: Conceptual, Logical, And Physical Schema Models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Impact </a:t>
            </a:r>
            <a:r>
              <a:rPr lang="en-US" sz="1800" dirty="0"/>
              <a:t>Assessment for Backward Compatibility with </a:t>
            </a:r>
            <a:r>
              <a:rPr lang="en-US" sz="1800" dirty="0" smtClean="0"/>
              <a:t>UPDM 2.x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Requirements </a:t>
            </a:r>
            <a:r>
              <a:rPr lang="en-US" sz="1800" dirty="0"/>
              <a:t>Traceability </a:t>
            </a:r>
            <a:r>
              <a:rPr lang="en-US" sz="1800" dirty="0" smtClean="0"/>
              <a:t>Matrix to supported frameworks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Example </a:t>
            </a:r>
            <a:r>
              <a:rPr lang="en-US" sz="1800" dirty="0"/>
              <a:t>Architecture Description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Matrix </a:t>
            </a:r>
            <a:r>
              <a:rPr lang="en-US" sz="1800" dirty="0"/>
              <a:t>of Applicable UAFP Elements and Relationships For Each Presentation </a:t>
            </a:r>
            <a:r>
              <a:rPr lang="en-US" sz="1800" dirty="0" smtClean="0"/>
              <a:t>Artifact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Model Interchange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400"/>
            <a:ext cx="8924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Draft UAFP 1.0 (was UPDM 3.0) Roadmap (2 of 4)</a:t>
            </a:r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4" y="1219200"/>
            <a:ext cx="8797925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800" dirty="0" smtClean="0"/>
              <a:t>Non-Mandatory Requirements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UML </a:t>
            </a:r>
            <a:r>
              <a:rPr lang="en-US" sz="2400" dirty="0"/>
              <a:t>Profile for NIEM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Information </a:t>
            </a:r>
            <a:r>
              <a:rPr lang="en-US" sz="2400" dirty="0"/>
              <a:t>Exchange Packaging Policy Vocabulary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Support for Views </a:t>
            </a:r>
            <a:r>
              <a:rPr lang="en-US" sz="2400" dirty="0"/>
              <a:t>and Artifacts in Support of SoS Life Cycle Processes and Analyses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Export </a:t>
            </a:r>
            <a:r>
              <a:rPr lang="en-US" sz="2400" dirty="0"/>
              <a:t>to RDF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Human </a:t>
            </a:r>
            <a:r>
              <a:rPr lang="en-US" sz="2400" dirty="0"/>
              <a:t>Systems Integration (HSI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Diagram </a:t>
            </a:r>
            <a:r>
              <a:rPr lang="en-US" sz="2400" dirty="0"/>
              <a:t>Definition </a:t>
            </a:r>
            <a:r>
              <a:rPr lang="en-US" sz="2400" dirty="0" smtClean="0"/>
              <a:t>Specification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smtClean="0"/>
              <a:t>Architecture data </a:t>
            </a:r>
            <a:r>
              <a:rPr lang="en-US" sz="2400" dirty="0"/>
              <a:t>mappings and </a:t>
            </a:r>
            <a:r>
              <a:rPr lang="en-US" sz="2400" dirty="0" smtClean="0"/>
              <a:t>transformations</a:t>
            </a:r>
            <a:endParaRPr lang="en-US" sz="2400" dirty="0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19075" y="533400"/>
            <a:ext cx="8924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3200" dirty="0" smtClean="0">
                <a:latin typeface="Calibri" charset="0"/>
              </a:rPr>
              <a:t>Draft UAFP 1.0 (was UPDM 3.0) Roadmap (3 of 4)</a:t>
            </a:r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O-NII-giveaway_template">
  <a:themeElements>
    <a:clrScheme name="">
      <a:dk1>
        <a:srgbClr val="233678"/>
      </a:dk1>
      <a:lt1>
        <a:srgbClr val="FFFFFF"/>
      </a:lt1>
      <a:dk2>
        <a:srgbClr val="233678"/>
      </a:dk2>
      <a:lt2>
        <a:srgbClr val="BDC3D5"/>
      </a:lt2>
      <a:accent1>
        <a:srgbClr val="11A6FF"/>
      </a:accent1>
      <a:accent2>
        <a:srgbClr val="3CCCE6"/>
      </a:accent2>
      <a:accent3>
        <a:srgbClr val="FFFFFF"/>
      </a:accent3>
      <a:accent4>
        <a:srgbClr val="1C2D65"/>
      </a:accent4>
      <a:accent5>
        <a:srgbClr val="AAD0FF"/>
      </a:accent5>
      <a:accent6>
        <a:srgbClr val="35B9D0"/>
      </a:accent6>
      <a:hlink>
        <a:srgbClr val="1695AA"/>
      </a:hlink>
      <a:folHlink>
        <a:srgbClr val="E96A55"/>
      </a:folHlink>
    </a:clrScheme>
    <a:fontScheme name="CIO-NII-giveaway_templat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D277D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D277D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O-NII-giveawa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O-NII-giveaway_template 13">
        <a:dk1>
          <a:srgbClr val="36478B"/>
        </a:dk1>
        <a:lt1>
          <a:srgbClr val="FFFFFF"/>
        </a:lt1>
        <a:dk2>
          <a:srgbClr val="36478B"/>
        </a:dk2>
        <a:lt2>
          <a:srgbClr val="808080"/>
        </a:lt2>
        <a:accent1>
          <a:srgbClr val="A5A0C8"/>
        </a:accent1>
        <a:accent2>
          <a:srgbClr val="CCCCFF"/>
        </a:accent2>
        <a:accent3>
          <a:srgbClr val="FFFFFF"/>
        </a:accent3>
        <a:accent4>
          <a:srgbClr val="2D3B76"/>
        </a:accent4>
        <a:accent5>
          <a:srgbClr val="CFCDE0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14">
        <a:dk1>
          <a:srgbClr val="36478B"/>
        </a:dk1>
        <a:lt1>
          <a:srgbClr val="FFFFFF"/>
        </a:lt1>
        <a:dk2>
          <a:srgbClr val="36478B"/>
        </a:dk2>
        <a:lt2>
          <a:srgbClr val="808080"/>
        </a:lt2>
        <a:accent1>
          <a:srgbClr val="A5A0C8"/>
        </a:accent1>
        <a:accent2>
          <a:srgbClr val="CCCCFF"/>
        </a:accent2>
        <a:accent3>
          <a:srgbClr val="FFFFFF"/>
        </a:accent3>
        <a:accent4>
          <a:srgbClr val="2D3B76"/>
        </a:accent4>
        <a:accent5>
          <a:srgbClr val="CFCDE0"/>
        </a:accent5>
        <a:accent6>
          <a:srgbClr val="B9B9E7"/>
        </a:accent6>
        <a:hlink>
          <a:srgbClr val="3333CC"/>
        </a:hlink>
        <a:folHlink>
          <a:srgbClr val="A5A0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15">
        <a:dk1>
          <a:srgbClr val="36478B"/>
        </a:dk1>
        <a:lt1>
          <a:srgbClr val="FFFFFF"/>
        </a:lt1>
        <a:dk2>
          <a:srgbClr val="36478B"/>
        </a:dk2>
        <a:lt2>
          <a:srgbClr val="808080"/>
        </a:lt2>
        <a:accent1>
          <a:srgbClr val="A5A0C8"/>
        </a:accent1>
        <a:accent2>
          <a:srgbClr val="CCCCFF"/>
        </a:accent2>
        <a:accent3>
          <a:srgbClr val="FFFFFF"/>
        </a:accent3>
        <a:accent4>
          <a:srgbClr val="2D3B76"/>
        </a:accent4>
        <a:accent5>
          <a:srgbClr val="CFCDE0"/>
        </a:accent5>
        <a:accent6>
          <a:srgbClr val="B9B9E7"/>
        </a:accent6>
        <a:hlink>
          <a:srgbClr val="1B247B"/>
        </a:hlink>
        <a:folHlink>
          <a:srgbClr val="354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O-NII-giveaway_template 16">
        <a:dk1>
          <a:srgbClr val="233678"/>
        </a:dk1>
        <a:lt1>
          <a:srgbClr val="FFFFFF"/>
        </a:lt1>
        <a:dk2>
          <a:srgbClr val="233678"/>
        </a:dk2>
        <a:lt2>
          <a:srgbClr val="BDC3D5"/>
        </a:lt2>
        <a:accent1>
          <a:srgbClr val="11A6FF"/>
        </a:accent1>
        <a:accent2>
          <a:srgbClr val="CCCCFF"/>
        </a:accent2>
        <a:accent3>
          <a:srgbClr val="FFFFFF"/>
        </a:accent3>
        <a:accent4>
          <a:srgbClr val="1C2D65"/>
        </a:accent4>
        <a:accent5>
          <a:srgbClr val="AAD0FF"/>
        </a:accent5>
        <a:accent6>
          <a:srgbClr val="B9B9E7"/>
        </a:accent6>
        <a:hlink>
          <a:srgbClr val="1B247B"/>
        </a:hlink>
        <a:folHlink>
          <a:srgbClr val="3546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A Consortium 1">
  <a:themeElements>
    <a:clrScheme name="SOA Consortium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A Consortiu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OA Consortium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 Consortium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 Consortium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 Consortium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 Consortium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 Consortium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 Consortium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CIO-NII-giveaway_template</Template>
  <TotalTime>12489</TotalTime>
  <Words>1764</Words>
  <Application>Microsoft Office PowerPoint</Application>
  <PresentationFormat>On-screen Show (4:3)</PresentationFormat>
  <Paragraphs>348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CIO-NII-giveaway_template</vt:lpstr>
      <vt:lpstr>Custom Design</vt:lpstr>
      <vt:lpstr>Default Design</vt:lpstr>
      <vt:lpstr>Office Theme</vt:lpstr>
      <vt:lpstr>SOA Consortium 1</vt:lpstr>
      <vt:lpstr>Visio</vt:lpstr>
      <vt:lpstr>Unified Architecture Framework Profile  (UAFP)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Afghanistan Mission Network (AMN)</vt:lpstr>
      <vt:lpstr>What is the AMN?</vt:lpstr>
      <vt:lpstr>AMN Issues (1)</vt:lpstr>
      <vt:lpstr>AMN Issues (2)</vt:lpstr>
      <vt:lpstr>Elements of Quality Architecture </vt:lpstr>
      <vt:lpstr>Unified Architecture Framework  NATO Architecture CaT Introduction</vt:lpstr>
      <vt:lpstr>4.1 ARCHITECTURE FRAMEWORKS</vt:lpstr>
      <vt:lpstr>Unified Architecture Framework</vt:lpstr>
      <vt:lpstr>Architecture Framework Convergence Vision</vt:lpstr>
      <vt:lpstr>Vertical and Horizontal Complementary Emerging Standards</vt:lpstr>
      <vt:lpstr>Common Approach</vt:lpstr>
      <vt:lpstr>Common Approach</vt:lpstr>
      <vt:lpstr>PowerPoint Presentation</vt:lpstr>
      <vt:lpstr>Discussion</vt:lpstr>
    </vt:vector>
  </TitlesOfParts>
  <Company>CALIBRE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Jean.Malloch</dc:creator>
  <cp:lastModifiedBy>Matthew Hause</cp:lastModifiedBy>
  <cp:revision>797</cp:revision>
  <dcterms:created xsi:type="dcterms:W3CDTF">2006-02-15T17:04:35Z</dcterms:created>
  <dcterms:modified xsi:type="dcterms:W3CDTF">2013-06-23T17:58:43Z</dcterms:modified>
</cp:coreProperties>
</file>