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6"/>
  </p:notesMasterIdLst>
  <p:handoutMasterIdLst>
    <p:handoutMasterId r:id="rId17"/>
  </p:handoutMasterIdLst>
  <p:sldIdLst>
    <p:sldId id="450" r:id="rId5"/>
    <p:sldId id="449" r:id="rId6"/>
    <p:sldId id="457" r:id="rId7"/>
    <p:sldId id="453" r:id="rId8"/>
    <p:sldId id="451" r:id="rId9"/>
    <p:sldId id="454" r:id="rId10"/>
    <p:sldId id="459" r:id="rId11"/>
    <p:sldId id="456" r:id="rId12"/>
    <p:sldId id="455" r:id="rId13"/>
    <p:sldId id="452" r:id="rId14"/>
    <p:sldId id="458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oneym" initials="c" lastIdx="1" clrIdx="0"/>
  <p:cmAuthor id="1" name="mchonole" initials="mj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7" autoAdjust="0"/>
    <p:restoredTop sz="97337" autoAdjust="0"/>
  </p:normalViewPr>
  <p:slideViewPr>
    <p:cSldViewPr snapToGrid="0">
      <p:cViewPr varScale="1">
        <p:scale>
          <a:sx n="87" d="100"/>
          <a:sy n="87" d="100"/>
        </p:scale>
        <p:origin x="-9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754" y="-96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8E7409E-A800-4EEB-8987-F033C332DBD4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53CF2A5-0353-4A9A-8B74-604E2F28D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E2E596B-A25B-4E5B-A551-E3EDA56614B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C6BD3C5-181B-4D05-AD2A-ACADBC160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E45F-502F-4A18-AEEE-504FE444D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469D-D430-460F-954C-90B8E0366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B32FBF-2175-464D-854E-1F0A920B1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COSELogo_transparent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3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42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Text Box 19"/>
          <p:cNvSpPr txBox="1">
            <a:spLocks noChangeArrowheads="1"/>
          </p:cNvSpPr>
          <p:nvPr userDrawn="1"/>
        </p:nvSpPr>
        <p:spPr bwMode="auto">
          <a:xfrm>
            <a:off x="6646863" y="-4763"/>
            <a:ext cx="1900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200" b="1" dirty="0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Jan  21</a:t>
            </a:r>
            <a:r>
              <a:rPr lang="en-US" sz="1200" b="1" dirty="0" smtClean="0">
                <a:solidFill>
                  <a:srgbClr val="B41E22"/>
                </a:solidFill>
              </a:rPr>
              <a:t>–</a:t>
            </a:r>
            <a:r>
              <a:rPr lang="en-GB" sz="1200" b="1" dirty="0" smtClean="0">
                <a:solidFill>
                  <a:srgbClr val="B41E22"/>
                </a:solidFill>
              </a:rPr>
              <a:t> 24</a:t>
            </a:r>
            <a:r>
              <a:rPr lang="en-GB" sz="1200" b="1" baseline="0" dirty="0" smtClean="0">
                <a:solidFill>
                  <a:srgbClr val="B41E22"/>
                </a:solidFill>
              </a:rPr>
              <a:t>,</a:t>
            </a:r>
            <a:r>
              <a:rPr lang="en-GB" sz="1200" b="1" dirty="0" smtClean="0">
                <a:solidFill>
                  <a:srgbClr val="B41E22"/>
                </a:solidFill>
              </a:rPr>
              <a:t> 2012</a:t>
            </a:r>
            <a:endParaRPr lang="en-GB" sz="1200" b="1" dirty="0">
              <a:solidFill>
                <a:srgbClr val="B41E22"/>
              </a:solidFill>
            </a:endParaRP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Jacksonville, Fl </a:t>
            </a:r>
            <a:r>
              <a:rPr lang="en-GB" sz="1200" b="1" dirty="0">
                <a:solidFill>
                  <a:srgbClr val="B41E22"/>
                </a:solidFill>
              </a:rPr>
              <a:t>USA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ose.org/ProductsPubs/pdf/techdata/MTTC/MBSE_Methodology_Survey_2008-0610_RevB-JAE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INCOSE IW 2012 MBSE Workshop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INCOSE MBSE Initiative</a:t>
            </a:r>
            <a:br>
              <a:rPr lang="en-US" sz="4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Methods and Metrics Activity</a:t>
            </a:r>
            <a:endParaRPr lang="en-US" sz="49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b="1" dirty="0" smtClean="0"/>
          </a:p>
          <a:p>
            <a:pPr eaLnBrk="1" hangingPunct="1">
              <a:lnSpc>
                <a:spcPct val="80000"/>
              </a:lnSpc>
            </a:pPr>
            <a:endParaRPr lang="en-US" sz="1800" b="1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72526" y="5260242"/>
            <a:ext cx="4114800" cy="116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John C. Watson</a:t>
            </a:r>
          </a:p>
          <a:p>
            <a:pPr lvl="0" algn="ctr">
              <a:defRPr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Principal Member of Engineering Staff</a:t>
            </a:r>
            <a:endParaRPr kumimoji="0" lang="en-US" sz="1400" b="1" i="0" u="none" strike="noStrike" kern="1200" cap="none" spc="0" normalizeH="0" noProof="0" dirty="0" smtClean="0">
              <a:ln>
                <a:noFill/>
              </a:ln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baseline="0" dirty="0" smtClean="0">
                <a:latin typeface="Arial" pitchFamily="34" charset="0"/>
                <a:cs typeface="Arial" pitchFamily="34" charset="0"/>
              </a:rPr>
              <a:t>Lockheed Martin, MS2 Moorestown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john.watson@lmco.com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Metrics - 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your help</a:t>
            </a:r>
          </a:p>
          <a:p>
            <a:pPr lvl="1"/>
            <a:r>
              <a:rPr lang="en-US" dirty="0" smtClean="0"/>
              <a:t>Know of any Methodologies that should be posted?</a:t>
            </a:r>
          </a:p>
          <a:p>
            <a:pPr lvl="1"/>
            <a:r>
              <a:rPr lang="en-US" dirty="0" smtClean="0"/>
              <a:t>Know of any metrics references/papers/links worth sharing?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so, please contact me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– Provide the INCOSE Community with a survey of available MBSE Methodologies</a:t>
            </a:r>
          </a:p>
          <a:p>
            <a:r>
              <a:rPr lang="en-US" dirty="0" smtClean="0"/>
              <a:t> Foundational work based on 2008 paper by  Jeff Estefan </a:t>
            </a:r>
          </a:p>
          <a:p>
            <a:pPr lvl="1"/>
            <a:r>
              <a:rPr lang="en-US" dirty="0" smtClean="0">
                <a:hlinkClick r:id="rId2" tooltip="http://www.incose.org/ProductsPubs/pdf/techdata/MTTC/MBSE_Methodology_Survey_2008-0610_RevB-JAE2.pdf"/>
              </a:rPr>
              <a:t>Survey of Model-Based Systems Engineering (MBSE) Methodologies</a:t>
            </a:r>
            <a:endParaRPr lang="en-US" dirty="0" smtClean="0"/>
          </a:p>
          <a:p>
            <a:r>
              <a:rPr lang="en-US" dirty="0" smtClean="0"/>
              <a:t>Additional methodologies have been added and updated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 of MBSE Methodologies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05204" y="889434"/>
            <a:ext cx="6435638" cy="5054166"/>
          </a:xfrm>
          <a:prstGeom prst="rect">
            <a:avLst/>
          </a:prstGeom>
          <a:noFill/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-24290" y="0"/>
            <a:ext cx="9357566" cy="1189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0.00052 -0.730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- ROI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Lack of ROI Information</a:t>
            </a:r>
          </a:p>
          <a:p>
            <a:pPr lvl="1"/>
            <a:r>
              <a:rPr lang="en-US" dirty="0" smtClean="0"/>
              <a:t>MBSE Barrier to Change </a:t>
            </a:r>
          </a:p>
          <a:p>
            <a:pPr lvl="1"/>
            <a:r>
              <a:rPr lang="en-US" sz="2700" dirty="0" smtClean="0"/>
              <a:t>Understand Risk and Benefits of change</a:t>
            </a:r>
          </a:p>
          <a:p>
            <a:pPr lvl="1"/>
            <a:r>
              <a:rPr lang="en-US" sz="2700" dirty="0" smtClean="0"/>
              <a:t>Understand Cost of change and ROI</a:t>
            </a:r>
          </a:p>
          <a:p>
            <a:endParaRPr lang="en-US" dirty="0" smtClean="0"/>
          </a:p>
          <a:p>
            <a:r>
              <a:rPr lang="en-US" dirty="0" smtClean="0"/>
              <a:t>Goal – To provide a survey of industry papers/references that: </a:t>
            </a:r>
          </a:p>
          <a:p>
            <a:pPr lvl="1"/>
            <a:r>
              <a:rPr lang="en-US" dirty="0" smtClean="0"/>
              <a:t>Justified a transition to MBSE</a:t>
            </a:r>
          </a:p>
          <a:p>
            <a:pPr lvl="1"/>
            <a:r>
              <a:rPr lang="en-US" dirty="0" smtClean="0"/>
              <a:t>Highlight some lessons learned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- ROI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Metrics Information few and far between</a:t>
            </a:r>
          </a:p>
          <a:p>
            <a:pPr lvl="1"/>
            <a:r>
              <a:rPr lang="en-US" dirty="0" smtClean="0"/>
              <a:t>Sensitive or Proprietary</a:t>
            </a:r>
          </a:p>
          <a:p>
            <a:pPr lvl="1"/>
            <a:r>
              <a:rPr lang="en-US" dirty="0" smtClean="0"/>
              <a:t>Simply not collected or published</a:t>
            </a:r>
          </a:p>
          <a:p>
            <a:pPr lvl="1"/>
            <a:r>
              <a:rPr lang="en-US" dirty="0" smtClean="0"/>
              <a:t>“Apples to Apples” comparison difficult to find</a:t>
            </a:r>
          </a:p>
          <a:p>
            <a:endParaRPr lang="en-US" dirty="0" smtClean="0"/>
          </a:p>
          <a:p>
            <a:r>
              <a:rPr lang="en-US" dirty="0" smtClean="0"/>
              <a:t>Survey to date includes;</a:t>
            </a:r>
          </a:p>
          <a:p>
            <a:pPr lvl="1"/>
            <a:r>
              <a:rPr lang="en-US" dirty="0" smtClean="0"/>
              <a:t>14 references  collected </a:t>
            </a:r>
          </a:p>
          <a:p>
            <a:pPr lvl="1"/>
            <a:r>
              <a:rPr lang="en-US" dirty="0" smtClean="0"/>
              <a:t>Include both Anecdotal and Quantitative Data</a:t>
            </a:r>
          </a:p>
          <a:p>
            <a:pPr lvl="1"/>
            <a:r>
              <a:rPr lang="en-US" dirty="0" smtClean="0"/>
              <a:t>Some are Software focus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MBE Metric Papers - Sample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88254" y="737937"/>
            <a:ext cx="5906586" cy="56468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Model Metrics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an System Architectural Model Contribute?</a:t>
            </a:r>
          </a:p>
          <a:p>
            <a:pPr lvl="1"/>
            <a:r>
              <a:rPr lang="en-US" dirty="0" smtClean="0"/>
              <a:t>Contains the most current behavior, structure, requirements and parametric model elements</a:t>
            </a:r>
          </a:p>
          <a:p>
            <a:pPr lvl="1"/>
            <a:r>
              <a:rPr lang="en-US" dirty="0" smtClean="0"/>
              <a:t>Provides objective evidence of Architecture and Design Artifacts</a:t>
            </a:r>
          </a:p>
          <a:p>
            <a:pPr lvl="2"/>
            <a:r>
              <a:rPr lang="en-US" dirty="0" smtClean="0"/>
              <a:t>Not just subjective data from human driven assessments</a:t>
            </a:r>
          </a:p>
          <a:p>
            <a:pPr lvl="1"/>
            <a:r>
              <a:rPr lang="en-US" dirty="0" smtClean="0"/>
              <a:t>Provides an environment for “Continuous Assessment”</a:t>
            </a:r>
          </a:p>
          <a:p>
            <a:pPr lvl="2"/>
            <a:r>
              <a:rPr lang="en-US" dirty="0" smtClean="0"/>
              <a:t>Not just at the design maturity gates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5"/>
          <p:cNvSpPr>
            <a:spLocks noChangeArrowheads="1"/>
          </p:cNvSpPr>
          <p:nvPr/>
        </p:nvSpPr>
        <p:spPr bwMode="invGray">
          <a:xfrm>
            <a:off x="402390" y="4902528"/>
            <a:ext cx="8150225" cy="685800"/>
          </a:xfrm>
          <a:prstGeom prst="bevel">
            <a:avLst>
              <a:gd name="adj" fmla="val 8852"/>
            </a:avLst>
          </a:prstGeom>
          <a:solidFill>
            <a:srgbClr val="0033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88898" tIns="44449" rIns="88898" bIns="44449" anchor="ctr"/>
          <a:lstStyle/>
          <a:p>
            <a:pPr algn="ctr" defTabSz="889000"/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If You Can’t Measure It, You Can’t Manage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Model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support Program and Engineering Management</a:t>
            </a:r>
          </a:p>
          <a:p>
            <a:pPr lvl="1"/>
            <a:r>
              <a:rPr lang="en-US" dirty="0" smtClean="0"/>
              <a:t>To measure progress</a:t>
            </a:r>
          </a:p>
          <a:p>
            <a:pPr lvl="1"/>
            <a:r>
              <a:rPr lang="en-US" dirty="0" smtClean="0"/>
              <a:t>To measure quality</a:t>
            </a:r>
          </a:p>
          <a:p>
            <a:pPr lvl="1"/>
            <a:r>
              <a:rPr lang="en-US" dirty="0" smtClean="0"/>
              <a:t>To measure complexity</a:t>
            </a:r>
          </a:p>
          <a:p>
            <a:pPr lvl="1"/>
            <a:r>
              <a:rPr lang="en-US" dirty="0" smtClean="0"/>
              <a:t>To measure Cost</a:t>
            </a:r>
          </a:p>
          <a:p>
            <a:pPr lvl="1"/>
            <a:r>
              <a:rPr lang="en-US" dirty="0" smtClean="0"/>
              <a:t>To support day to day model maintenance</a:t>
            </a:r>
          </a:p>
          <a:p>
            <a:r>
              <a:rPr lang="en-US" dirty="0" smtClean="0"/>
              <a:t>Collect, Track and Trend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Unity_Description xmlns="8B736089-9CA3-42E8-BDB6-2EEA18E0720C" xsi:nil="true"/>
    <Tag xmlns="8B736089-9CA3-42E8-BDB6-2EEA18E0720C" xsi:nil="true"/>
    <SipLabel xmlns="9e9c2de1-700d-469a-952a-b29003181600">
      <Value>2</Value>
    </SipLabe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ustom Document" ma:contentTypeID="0x010100E6322E8F405D4D9EA89D8C83B7E1048B0020484C9585D3B24CB265B4BD22F9352A" ma:contentTypeVersion="1" ma:contentTypeDescription="Custom Document" ma:contentTypeScope="" ma:versionID="5f895eeedd67b807dc01bc1820721eee">
  <xsd:schema xmlns:xsd="http://www.w3.org/2001/XMLSchema" xmlns:p="http://schemas.microsoft.com/office/2006/metadata/properties" xmlns:ns2="8B736089-9CA3-42E8-BDB6-2EEA18E0720C" xmlns:ns3="9e9c2de1-700d-469a-952a-b29003181600" targetNamespace="http://schemas.microsoft.com/office/2006/metadata/properties" ma:root="true" ma:fieldsID="7cc8eee283d42ac56d21229e7ad3923c" ns2:_="" ns3:_="">
    <xsd:import namespace="8B736089-9CA3-42E8-BDB6-2EEA18E0720C"/>
    <xsd:import namespace="9e9c2de1-700d-469a-952a-b29003181600"/>
    <xsd:element name="properties">
      <xsd:complexType>
        <xsd:sequence>
          <xsd:element name="documentManagement">
            <xsd:complexType>
              <xsd:all>
                <xsd:element ref="ns2:Unity_Description" minOccurs="0"/>
                <xsd:element ref="ns2:Tag" minOccurs="0"/>
                <xsd:element ref="ns3:SipLabel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736089-9CA3-42E8-BDB6-2EEA18E0720C" elementFormDefault="qualified">
    <xsd:import namespace="http://schemas.microsoft.com/office/2006/documentManagement/types"/>
    <xsd:element name="Unity_Description" ma:index="8" nillable="true" ma:displayName="Description" ma:internalName="Unity_Description">
      <xsd:simpleType>
        <xsd:restriction base="dms:Text"/>
      </xsd:simpleType>
    </xsd:element>
    <xsd:element name="Tag" ma:index="9" nillable="true" ma:displayName="Tag" ma:internalName="Tag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9e9c2de1-700d-469a-952a-b29003181600" elementFormDefault="qualified">
    <xsd:import namespace="http://schemas.microsoft.com/office/2006/documentManagement/types"/>
    <xsd:element name="SipLabel" ma:index="10" nillable="true" ma:displayName="SipLabel" ma:default="2" ma:list="{9A304FD4-D495-4B38-88C7-3399786E7F3C}" ma:internalName="SipLabel" ma:showField="SIPText" ma:web="9e9c2de1-700d-469a-952a-b29003181600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08F0209-B74A-41C3-A2BC-AF675F9ADF87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8B736089-9CA3-42E8-BDB6-2EEA18E0720C"/>
    <ds:schemaRef ds:uri="9e9c2de1-700d-469a-952a-b29003181600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879CB62-597C-4190-9ABA-46A4A0124C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FEFC9A-447D-437B-A941-22552E0F6B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736089-9CA3-42E8-BDB6-2EEA18E0720C"/>
    <ds:schemaRef ds:uri="9e9c2de1-700d-469a-952a-b2900318160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42387</TotalTime>
  <Words>286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2_Default Design</vt:lpstr>
      <vt:lpstr>INCOSE IW 2012 MBSE Workshop  INCOSE MBSE Initiative Methods and Metrics Activity</vt:lpstr>
      <vt:lpstr>Methodologies</vt:lpstr>
      <vt:lpstr>List of MBSE Methodologies</vt:lpstr>
      <vt:lpstr>Slide 4</vt:lpstr>
      <vt:lpstr>Metrics - ROI</vt:lpstr>
      <vt:lpstr>Metrics - ROI</vt:lpstr>
      <vt:lpstr>MBE Metric Papers - Sample</vt:lpstr>
      <vt:lpstr>Collecting Model Metrics</vt:lpstr>
      <vt:lpstr>Collecting Model Metrics</vt:lpstr>
      <vt:lpstr>Methods and Metrics - Going Forward</vt:lpstr>
      <vt:lpstr>Slide 11</vt:lpstr>
    </vt:vector>
  </TitlesOfParts>
  <Company>Lockheed Martin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Title Here</dc:title>
  <dc:creator>cooneym</dc:creator>
  <cp:lastModifiedBy>John C Watson</cp:lastModifiedBy>
  <cp:revision>262</cp:revision>
  <dcterms:created xsi:type="dcterms:W3CDTF">2010-01-28T18:10:59Z</dcterms:created>
  <dcterms:modified xsi:type="dcterms:W3CDTF">2012-01-19T22:15:11Z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ACCT04\watsonjc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lpwstr>0</vt:lpwstr>
  </property>
  <property fmtid="{D5CDD505-2E9C-101B-9397-08002B2CF9AE}" pid="8" name="Allow Footer Overwrite">
    <vt:lpwstr>0</vt:lpwstr>
  </property>
  <property fmtid="{D5CDD505-2E9C-101B-9397-08002B2CF9AE}" pid="9" name="Multiple Selected">
    <vt:lpwstr>-1</vt:lpwstr>
  </property>
  <property fmtid="{D5CDD505-2E9C-101B-9397-08002B2CF9AE}" pid="10" name="SIPHeaderWording">
    <vt:lpwstr/>
  </property>
  <property fmtid="{D5CDD505-2E9C-101B-9397-08002B2CF9AE}" pid="11" name="SIPLevel">
    <vt:lpwstr>0</vt:lpwstr>
  </property>
  <property fmtid="{D5CDD505-2E9C-101B-9397-08002B2CF9AE}" pid="12" name="ContentTypeId">
    <vt:lpwstr>0x010100E6322E8F405D4D9EA89D8C83B7E1048B0020484C9585D3B24CB265B4BD22F9352A</vt:lpwstr>
  </property>
</Properties>
</file>