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347" r:id="rId5"/>
    <p:sldId id="376" r:id="rId6"/>
    <p:sldId id="377" r:id="rId7"/>
    <p:sldId id="378" r:id="rId8"/>
    <p:sldId id="379" r:id="rId9"/>
    <p:sldId id="380" r:id="rId10"/>
    <p:sldId id="381" r:id="rId11"/>
    <p:sldId id="362" r:id="rId12"/>
    <p:sldId id="382" r:id="rId13"/>
    <p:sldId id="383" r:id="rId14"/>
    <p:sldId id="384" r:id="rId15"/>
    <p:sldId id="385" r:id="rId16"/>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F0066"/>
    <a:srgbClr val="0000CC"/>
    <a:srgbClr val="CCECFF"/>
    <a:srgbClr val="0000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7" autoAdjust="0"/>
    <p:restoredTop sz="92597" autoAdjust="0"/>
  </p:normalViewPr>
  <p:slideViewPr>
    <p:cSldViewPr snapToGrid="0" snapToObjects="1">
      <p:cViewPr varScale="1">
        <p:scale>
          <a:sx n="104" d="100"/>
          <a:sy n="104" d="100"/>
        </p:scale>
        <p:origin x="18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628" cy="461172"/>
          </a:xfrm>
          <a:prstGeom prst="rect">
            <a:avLst/>
          </a:prstGeom>
        </p:spPr>
        <p:txBody>
          <a:bodyPr vert="horz" lIns="91440" tIns="45720" rIns="91440" bIns="45720" rtlCol="0"/>
          <a:lstStyle>
            <a:lvl1pPr algn="l">
              <a:defRPr sz="1200" dirty="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971183" y="0"/>
            <a:ext cx="3037628" cy="461172"/>
          </a:xfrm>
          <a:prstGeom prst="rect">
            <a:avLst/>
          </a:prstGeom>
        </p:spPr>
        <p:txBody>
          <a:bodyPr vert="horz" lIns="91440" tIns="45720" rIns="91440" bIns="45720" rtlCol="0"/>
          <a:lstStyle>
            <a:lvl1pPr algn="r">
              <a:defRPr sz="1200">
                <a:latin typeface="Arial" pitchFamily="34" charset="0"/>
              </a:defRPr>
            </a:lvl1pPr>
          </a:lstStyle>
          <a:p>
            <a:pPr>
              <a:defRPr/>
            </a:pPr>
            <a:fld id="{4FE32B22-597F-4C77-A355-7506E6A4371D}" type="datetimeFigureOut">
              <a:rPr lang="en-US"/>
              <a:pPr>
                <a:defRPr/>
              </a:pPr>
              <a:t>2/12/2018</a:t>
            </a:fld>
            <a:endParaRPr lang="en-US" dirty="0"/>
          </a:p>
        </p:txBody>
      </p:sp>
      <p:sp>
        <p:nvSpPr>
          <p:cNvPr id="4" name="Footer Placeholder 3"/>
          <p:cNvSpPr>
            <a:spLocks noGrp="1"/>
          </p:cNvSpPr>
          <p:nvPr>
            <p:ph type="ftr" sz="quarter" idx="2"/>
          </p:nvPr>
        </p:nvSpPr>
        <p:spPr>
          <a:xfrm>
            <a:off x="1" y="8773324"/>
            <a:ext cx="3037628" cy="461172"/>
          </a:xfrm>
          <a:prstGeom prst="rect">
            <a:avLst/>
          </a:prstGeom>
        </p:spPr>
        <p:txBody>
          <a:bodyPr vert="horz" lIns="91440" tIns="45720" rIns="91440" bIns="45720" rtlCol="0" anchor="b"/>
          <a:lstStyle>
            <a:lvl1pPr algn="l">
              <a:defRPr sz="1200" dirty="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71183" y="8773324"/>
            <a:ext cx="3037628" cy="461172"/>
          </a:xfrm>
          <a:prstGeom prst="rect">
            <a:avLst/>
          </a:prstGeom>
        </p:spPr>
        <p:txBody>
          <a:bodyPr vert="horz" lIns="91440" tIns="45720" rIns="91440" bIns="45720" rtlCol="0" anchor="b"/>
          <a:lstStyle>
            <a:lvl1pPr algn="r">
              <a:defRPr sz="1200">
                <a:latin typeface="Arial" pitchFamily="34" charset="0"/>
              </a:defRPr>
            </a:lvl1pPr>
          </a:lstStyle>
          <a:p>
            <a:pPr>
              <a:defRPr/>
            </a:pPr>
            <a:fld id="{9E526855-EE30-4F0D-952F-87E2B3B94471}" type="slidenum">
              <a:rPr lang="en-US"/>
              <a:pPr>
                <a:defRPr/>
              </a:pPr>
              <a:t>‹#›</a:t>
            </a:fld>
            <a:endParaRPr lang="en-US" dirty="0"/>
          </a:p>
        </p:txBody>
      </p:sp>
    </p:spTree>
    <p:extLst>
      <p:ext uri="{BB962C8B-B14F-4D97-AF65-F5344CB8AC3E}">
        <p14:creationId xmlns:p14="http://schemas.microsoft.com/office/powerpoint/2010/main" val="3652163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628" cy="461172"/>
          </a:xfrm>
          <a:prstGeom prst="rect">
            <a:avLst/>
          </a:prstGeom>
        </p:spPr>
        <p:txBody>
          <a:bodyPr vert="horz" lIns="93031" tIns="46516" rIns="93031" bIns="46516"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971183" y="0"/>
            <a:ext cx="3037628" cy="461172"/>
          </a:xfrm>
          <a:prstGeom prst="rect">
            <a:avLst/>
          </a:prstGeom>
        </p:spPr>
        <p:txBody>
          <a:bodyPr vert="horz" lIns="93031" tIns="46516" rIns="93031" bIns="46516" rtlCol="0"/>
          <a:lstStyle>
            <a:lvl1pPr algn="r" fontAlgn="auto">
              <a:spcBef>
                <a:spcPts val="0"/>
              </a:spcBef>
              <a:spcAft>
                <a:spcPts val="0"/>
              </a:spcAft>
              <a:defRPr sz="1200">
                <a:latin typeface="+mn-lt"/>
              </a:defRPr>
            </a:lvl1pPr>
          </a:lstStyle>
          <a:p>
            <a:pPr>
              <a:defRPr/>
            </a:pPr>
            <a:fld id="{F14EB96C-F891-4E88-8C61-054437C8E8E2}" type="datetimeFigureOut">
              <a:rPr lang="en-US"/>
              <a:pPr>
                <a:defRPr/>
              </a:pPr>
              <a:t>2/12/2018</a:t>
            </a:fld>
            <a:endParaRPr lang="en-US" dirty="0"/>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031" tIns="46516" rIns="93031" bIns="46516" rtlCol="0" anchor="ctr"/>
          <a:lstStyle/>
          <a:p>
            <a:pPr lvl="0"/>
            <a:endParaRPr lang="en-US" noProof="0" dirty="0" smtClean="0"/>
          </a:p>
        </p:txBody>
      </p:sp>
      <p:sp>
        <p:nvSpPr>
          <p:cNvPr id="5" name="Notes Placeholder 4"/>
          <p:cNvSpPr>
            <a:spLocks noGrp="1"/>
          </p:cNvSpPr>
          <p:nvPr>
            <p:ph type="body" sz="quarter" idx="3"/>
          </p:nvPr>
        </p:nvSpPr>
        <p:spPr>
          <a:xfrm>
            <a:off x="701359" y="4387452"/>
            <a:ext cx="5607684" cy="4155287"/>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73324"/>
            <a:ext cx="3037628" cy="461172"/>
          </a:xfrm>
          <a:prstGeom prst="rect">
            <a:avLst/>
          </a:prstGeom>
        </p:spPr>
        <p:txBody>
          <a:bodyPr vert="horz" lIns="93031" tIns="46516" rIns="93031" bIns="46516"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971183" y="8773324"/>
            <a:ext cx="3037628" cy="461172"/>
          </a:xfrm>
          <a:prstGeom prst="rect">
            <a:avLst/>
          </a:prstGeom>
        </p:spPr>
        <p:txBody>
          <a:bodyPr vert="horz" lIns="93031" tIns="46516" rIns="93031" bIns="46516" rtlCol="0" anchor="b"/>
          <a:lstStyle>
            <a:lvl1pPr algn="r" fontAlgn="auto">
              <a:spcBef>
                <a:spcPts val="0"/>
              </a:spcBef>
              <a:spcAft>
                <a:spcPts val="0"/>
              </a:spcAft>
              <a:defRPr sz="1200">
                <a:latin typeface="+mn-lt"/>
              </a:defRPr>
            </a:lvl1pPr>
          </a:lstStyle>
          <a:p>
            <a:pPr>
              <a:defRPr/>
            </a:pPr>
            <a:fld id="{6FD0C6BE-01F5-4ABD-AD5E-96359A0C9B0E}" type="slidenum">
              <a:rPr lang="en-US"/>
              <a:pPr>
                <a:defRPr/>
              </a:pPr>
              <a:t>‹#›</a:t>
            </a:fld>
            <a:endParaRPr lang="en-US" dirty="0"/>
          </a:p>
        </p:txBody>
      </p:sp>
    </p:spTree>
    <p:extLst>
      <p:ext uri="{BB962C8B-B14F-4D97-AF65-F5344CB8AC3E}">
        <p14:creationId xmlns:p14="http://schemas.microsoft.com/office/powerpoint/2010/main" val="1706021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800469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D2445C-E5DA-4914-9FEF-929B75083C8F}" type="slidenum">
              <a:rPr lang="en-US" smtClean="0"/>
              <a:pPr>
                <a:defRPr/>
              </a:pPr>
              <a:t>12</a:t>
            </a:fld>
            <a:endParaRPr lang="en-US" dirty="0"/>
          </a:p>
        </p:txBody>
      </p:sp>
    </p:spTree>
    <p:extLst>
      <p:ext uri="{BB962C8B-B14F-4D97-AF65-F5344CB8AC3E}">
        <p14:creationId xmlns:p14="http://schemas.microsoft.com/office/powerpoint/2010/main" val="1044638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19050" y="6557963"/>
            <a:ext cx="9144000" cy="44450"/>
            <a:chOff x="0" y="741"/>
            <a:chExt cx="5760" cy="28"/>
          </a:xfrm>
        </p:grpSpPr>
        <p:sp>
          <p:nvSpPr>
            <p:cNvPr id="5"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6"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pic>
        <p:nvPicPr>
          <p:cNvPr id="7" name="Picture 24" descr="DODlogo"/>
          <p:cNvPicPr>
            <a:picLocks noChangeAspect="1" noChangeArrowheads="1"/>
          </p:cNvPicPr>
          <p:nvPr userDrawn="1"/>
        </p:nvPicPr>
        <p:blipFill>
          <a:blip r:embed="rId2" cstate="print"/>
          <a:srcRect/>
          <a:stretch>
            <a:fillRect/>
          </a:stretch>
        </p:blipFill>
        <p:spPr bwMode="auto">
          <a:xfrm>
            <a:off x="3333750" y="307975"/>
            <a:ext cx="2457450" cy="2441575"/>
          </a:xfrm>
          <a:prstGeom prst="rect">
            <a:avLst/>
          </a:prstGeom>
          <a:noFill/>
          <a:ln w="9525">
            <a:noFill/>
            <a:miter lim="800000"/>
            <a:headEnd/>
            <a:tailEnd/>
          </a:ln>
        </p:spPr>
      </p:pic>
      <p:sp>
        <p:nvSpPr>
          <p:cNvPr id="165897" name="Rectangle 2"/>
          <p:cNvSpPr>
            <a:spLocks noGrp="1" noChangeArrowheads="1"/>
          </p:cNvSpPr>
          <p:nvPr>
            <p:ph type="ctrTitle"/>
          </p:nvPr>
        </p:nvSpPr>
        <p:spPr>
          <a:xfrm>
            <a:off x="40716" y="2803468"/>
            <a:ext cx="9045575" cy="1470025"/>
          </a:xfrm>
        </p:spPr>
        <p:txBody>
          <a:bodyPr lIns="91440" tIns="45720" rIns="91440" bIns="45720" anchor="ctr" anchorCtr="0">
            <a:normAutofit/>
          </a:bodyPr>
          <a:lstStyle>
            <a:lvl1pPr>
              <a:defRPr sz="3600" smtClean="0"/>
            </a:lvl1pPr>
          </a:lstStyle>
          <a:p>
            <a:r>
              <a:rPr lang="en-US" smtClean="0"/>
              <a:t>Click to edit Master title style</a:t>
            </a:r>
            <a:endParaRPr lang="en-US" dirty="0" smtClean="0"/>
          </a:p>
        </p:txBody>
      </p:sp>
      <p:sp>
        <p:nvSpPr>
          <p:cNvPr id="165898" name="Rectangle 3"/>
          <p:cNvSpPr>
            <a:spLocks noGrp="1" noChangeArrowheads="1"/>
          </p:cNvSpPr>
          <p:nvPr>
            <p:ph type="subTitle" idx="1"/>
          </p:nvPr>
        </p:nvSpPr>
        <p:spPr>
          <a:xfrm>
            <a:off x="40717" y="4534931"/>
            <a:ext cx="9045574" cy="2023032"/>
          </a:xfrm>
        </p:spPr>
        <p:txBody>
          <a:bodyPr lIns="91440" tIns="45720" rIns="91440" bIns="45720">
            <a:normAutofit/>
          </a:bodyPr>
          <a:lstStyle>
            <a:lvl1pPr marL="0" indent="0" algn="ctr">
              <a:spcBef>
                <a:spcPts val="0"/>
              </a:spcBef>
              <a:buFontTx/>
              <a:buNone/>
              <a:defRPr sz="2400" smtClean="0"/>
            </a:lvl1pPr>
          </a:lstStyle>
          <a:p>
            <a:r>
              <a:rPr lang="en-US" smtClean="0"/>
              <a:t>Click to edit Master subtitle style</a:t>
            </a:r>
            <a:endParaRPr lang="en-US" dirty="0" smtClean="0"/>
          </a:p>
        </p:txBody>
      </p:sp>
      <p:sp>
        <p:nvSpPr>
          <p:cNvPr id="10" name="Text Box 28"/>
          <p:cNvSpPr txBox="1">
            <a:spLocks noChangeArrowheads="1"/>
          </p:cNvSpPr>
          <p:nvPr userDrawn="1"/>
        </p:nvSpPr>
        <p:spPr bwMode="auto">
          <a:xfrm>
            <a:off x="77788" y="6584950"/>
            <a:ext cx="1882775" cy="415498"/>
          </a:xfrm>
          <a:prstGeom prst="rect">
            <a:avLst/>
          </a:prstGeom>
          <a:noFill/>
          <a:ln w="9525">
            <a:noFill/>
            <a:miter lim="800000"/>
            <a:headEnd/>
            <a:tailEnd/>
          </a:ln>
          <a:effectLst/>
        </p:spPr>
        <p:txBody>
          <a:bodyPr lIns="0">
            <a:spAutoFit/>
          </a:bodyPr>
          <a:lstStyle/>
          <a:p>
            <a:pPr>
              <a:defRPr/>
            </a:pPr>
            <a:r>
              <a:rPr lang="en-US" sz="700" b="1" dirty="0" smtClean="0">
                <a:solidFill>
                  <a:srgbClr val="000000"/>
                </a:solidFill>
              </a:rPr>
              <a:t>NDIA</a:t>
            </a:r>
            <a:r>
              <a:rPr lang="en-US" sz="700" b="1" baseline="0" dirty="0" smtClean="0">
                <a:solidFill>
                  <a:srgbClr val="000000"/>
                </a:solidFill>
              </a:rPr>
              <a:t> Modeling and Simulation Subcommittee Meeting</a:t>
            </a:r>
            <a:endParaRPr lang="en-US" sz="700" b="1" dirty="0">
              <a:solidFill>
                <a:srgbClr val="000000"/>
              </a:solidFill>
            </a:endParaRPr>
          </a:p>
          <a:p>
            <a:pPr>
              <a:defRPr/>
            </a:pPr>
            <a:r>
              <a:rPr lang="en-US" sz="700" b="1" dirty="0" smtClean="0">
                <a:solidFill>
                  <a:srgbClr val="000000"/>
                </a:solidFill>
              </a:rPr>
              <a:t>February 21, 2018</a:t>
            </a:r>
            <a:r>
              <a:rPr lang="en-US" sz="700" b="1" baseline="0" dirty="0" smtClean="0">
                <a:solidFill>
                  <a:srgbClr val="000000"/>
                </a:solidFill>
              </a:rPr>
              <a:t> </a:t>
            </a:r>
            <a:r>
              <a:rPr lang="en-US" sz="700" b="1" baseline="0" dirty="0" smtClean="0">
                <a:solidFill>
                  <a:srgbClr val="000000"/>
                </a:solidFill>
              </a:rPr>
              <a:t>| </a:t>
            </a:r>
            <a:r>
              <a:rPr lang="en-US" sz="700" b="1" dirty="0" smtClean="0">
                <a:solidFill>
                  <a:srgbClr val="000000"/>
                </a:solidFill>
              </a:rPr>
              <a:t>Page-</a:t>
            </a:r>
            <a:fld id="{84B11902-0773-4D78-AD66-0A76B460534C}" type="slidenum">
              <a:rPr lang="en-US" sz="700" b="1" smtClean="0">
                <a:solidFill>
                  <a:srgbClr val="000000"/>
                </a:solidFill>
              </a:rPr>
              <a:pPr>
                <a:defRPr/>
              </a:pPr>
              <a:t>‹#›</a:t>
            </a:fld>
            <a:endParaRPr lang="en-US" sz="700" b="1" dirty="0">
              <a:solidFill>
                <a:srgbClr val="000000"/>
              </a:solidFill>
            </a:endParaRPr>
          </a:p>
        </p:txBody>
      </p:sp>
      <p:sp>
        <p:nvSpPr>
          <p:cNvPr id="13" name="Text Box 11"/>
          <p:cNvSpPr txBox="1">
            <a:spLocks noChangeArrowheads="1"/>
          </p:cNvSpPr>
          <p:nvPr userDrawn="1"/>
        </p:nvSpPr>
        <p:spPr bwMode="auto">
          <a:xfrm>
            <a:off x="2596356" y="6661894"/>
            <a:ext cx="3932237" cy="338554"/>
          </a:xfrm>
          <a:prstGeom prst="rect">
            <a:avLst/>
          </a:prstGeom>
          <a:noFill/>
          <a:ln w="9525">
            <a:noFill/>
            <a:miter lim="800000"/>
            <a:headEnd/>
            <a:tailEnd/>
          </a:ln>
        </p:spPr>
        <p:txBody>
          <a:bodyPr wrap="square">
            <a:spAutoFit/>
          </a:bodyPr>
          <a:lstStyle/>
          <a:p>
            <a:pPr algn="ctr">
              <a:defRPr/>
            </a:pPr>
            <a:r>
              <a:rPr lang="en-US" sz="800" b="0" dirty="0" smtClean="0">
                <a:solidFill>
                  <a:srgbClr val="0000CC"/>
                </a:solidFill>
              </a:rPr>
              <a:t>Distribution Statement</a:t>
            </a:r>
            <a:r>
              <a:rPr lang="en-US" sz="800" b="0" baseline="0" dirty="0" smtClean="0">
                <a:solidFill>
                  <a:srgbClr val="0000CC"/>
                </a:solidFill>
              </a:rPr>
              <a:t> A – Approved for public release by DOPSR on MM/DD/2016, SR Case # 17-S-#### applies. Distribution is unlimited.</a:t>
            </a:r>
            <a:endParaRPr lang="en-US" sz="800" b="0" dirty="0">
              <a:solidFill>
                <a:srgbClr val="0000CC"/>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0"/>
            <a:ext cx="7772400" cy="10287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375706"/>
            <a:ext cx="3810000" cy="2162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375706"/>
            <a:ext cx="3810000" cy="2162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31732"/>
            <a:ext cx="3810000" cy="2162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3731732"/>
            <a:ext cx="3810000" cy="2162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nner Over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userDrawn="1">
            <p:ph type="body" idx="1"/>
          </p:nvPr>
        </p:nvSpPr>
        <p:spPr>
          <a:xfrm>
            <a:off x="457200" y="1841157"/>
            <a:ext cx="8167816" cy="4534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7"/>
          <p:cNvSpPr>
            <a:spLocks noGrp="1"/>
          </p:cNvSpPr>
          <p:nvPr>
            <p:ph sz="quarter" idx="10" hasCustomPrompt="1"/>
          </p:nvPr>
        </p:nvSpPr>
        <p:spPr>
          <a:xfrm>
            <a:off x="457200" y="1236135"/>
            <a:ext cx="8167688" cy="456741"/>
          </a:xfrm>
          <a:solidFill>
            <a:srgbClr val="0000CC"/>
          </a:solidFill>
        </p:spPr>
        <p:txBody>
          <a:bodyPr anchor="ctr"/>
          <a:lstStyle>
            <a:lvl1pPr marL="342900" marR="0" indent="-342900" algn="ctr" defTabSz="914400" rtl="0" eaLnBrk="1" fontAlgn="base" latinLnBrk="0" hangingPunct="1">
              <a:lnSpc>
                <a:spcPct val="100000"/>
              </a:lnSpc>
              <a:spcBef>
                <a:spcPts val="600"/>
              </a:spcBef>
              <a:spcAft>
                <a:spcPts val="600"/>
              </a:spcAft>
              <a:buClrTx/>
              <a:buSzTx/>
              <a:buFontTx/>
              <a:buNone/>
              <a:tabLst/>
              <a:defRPr>
                <a:solidFill>
                  <a:schemeClr val="bg1"/>
                </a:solidFill>
              </a:defRPr>
            </a:lvl1pPr>
            <a:lvl2pPr algn="ctr">
              <a:buNone/>
              <a:defRPr/>
            </a:lvl2pPr>
          </a:lstStyle>
          <a:p>
            <a:pPr marL="342900" marR="0" lvl="0" indent="-342900" algn="ctr" defTabSz="914400" rtl="0" eaLnBrk="1" fontAlgn="base" latinLnBrk="0" hangingPunct="1">
              <a:lnSpc>
                <a:spcPct val="100000"/>
              </a:lnSpc>
              <a:spcBef>
                <a:spcPts val="600"/>
              </a:spcBef>
              <a:spcAft>
                <a:spcPts val="600"/>
              </a:spcAft>
              <a:buClrTx/>
              <a:buSzTx/>
              <a:buFontTx/>
              <a:buNone/>
              <a:tabLst/>
              <a:defRPr/>
            </a:pPr>
            <a:r>
              <a:rPr lang="en-US" dirty="0" smtClean="0"/>
              <a:t>Bumper Sticker Arial 20 pt White on Standard Blue 204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with Banner Be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userDrawn="1">
            <p:ph type="body" idx="1"/>
          </p:nvPr>
        </p:nvSpPr>
        <p:spPr>
          <a:xfrm>
            <a:off x="457200" y="1246909"/>
            <a:ext cx="8167816" cy="45607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Content Placeholder 7"/>
          <p:cNvSpPr>
            <a:spLocks noGrp="1"/>
          </p:cNvSpPr>
          <p:nvPr>
            <p:ph sz="quarter" idx="10" hasCustomPrompt="1"/>
          </p:nvPr>
        </p:nvSpPr>
        <p:spPr>
          <a:xfrm>
            <a:off x="457200" y="5968312"/>
            <a:ext cx="8167688" cy="484438"/>
          </a:xfrm>
          <a:solidFill>
            <a:srgbClr val="0000CC"/>
          </a:solidFill>
        </p:spPr>
        <p:txBody>
          <a:bodyPr anchor="ctr"/>
          <a:lstStyle>
            <a:lvl1pPr algn="ctr">
              <a:spcBef>
                <a:spcPts val="600"/>
              </a:spcBef>
              <a:spcAft>
                <a:spcPts val="600"/>
              </a:spcAft>
              <a:buNone/>
              <a:defRPr>
                <a:solidFill>
                  <a:schemeClr val="bg1"/>
                </a:solidFill>
              </a:defRPr>
            </a:lvl1pPr>
            <a:lvl2pPr algn="ctr">
              <a:buNone/>
              <a:defRPr/>
            </a:lvl2pPr>
          </a:lstStyle>
          <a:p>
            <a:pPr>
              <a:spcBef>
                <a:spcPct val="50000"/>
              </a:spcBef>
            </a:pPr>
            <a:r>
              <a:rPr lang="en-US" dirty="0" smtClean="0"/>
              <a:t>Bumper Sticker Arial 20 pt White on Standard Blue 204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hand Box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hasCustomPrompt="1"/>
          </p:nvPr>
        </p:nvSpPr>
        <p:spPr>
          <a:xfrm>
            <a:off x="531166" y="1321611"/>
            <a:ext cx="1952541" cy="1248594"/>
          </a:xfrm>
          <a:solidFill>
            <a:srgbClr val="FF3300"/>
          </a:solidFill>
        </p:spPr>
        <p:txBody>
          <a:bodyPr anchor="ctr">
            <a:normAutofit/>
          </a:bodyPr>
          <a:lstStyle>
            <a:lvl1pPr marL="0" indent="0" algn="ctr">
              <a:buNone/>
              <a:defRPr sz="2000">
                <a:solidFill>
                  <a:schemeClr val="bg1"/>
                </a:solidFill>
              </a:defRPr>
            </a:lvl1pPr>
          </a:lstStyle>
          <a:p>
            <a:pPr algn="ctr">
              <a:spcBef>
                <a:spcPct val="50000"/>
              </a:spcBef>
            </a:pPr>
            <a:r>
              <a:rPr lang="en-US" sz="2000" b="1" dirty="0" smtClean="0">
                <a:solidFill>
                  <a:schemeClr val="bg1"/>
                </a:solidFill>
              </a:rPr>
              <a:t>Note </a:t>
            </a:r>
            <a:br>
              <a:rPr lang="en-US" sz="2000" b="1" dirty="0" smtClean="0">
                <a:solidFill>
                  <a:schemeClr val="bg1"/>
                </a:solidFill>
              </a:rPr>
            </a:br>
            <a:r>
              <a:rPr lang="en-US" sz="2000" b="1" dirty="0" smtClean="0">
                <a:solidFill>
                  <a:schemeClr val="bg1"/>
                </a:solidFill>
              </a:rPr>
              <a:t>White on Red R255 / G51</a:t>
            </a:r>
            <a:r>
              <a:rPr lang="en-US" b="1" dirty="0" smtClean="0">
                <a:solidFill>
                  <a:schemeClr val="bg1"/>
                </a:solidFill>
              </a:rPr>
              <a:t> </a:t>
            </a:r>
            <a:endParaRPr lang="en-US" b="1" dirty="0">
              <a:solidFill>
                <a:schemeClr val="bg1"/>
              </a:solidFill>
            </a:endParaRPr>
          </a:p>
        </p:txBody>
      </p:sp>
      <p:sp>
        <p:nvSpPr>
          <p:cNvPr id="6" name="Text Placeholder 5"/>
          <p:cNvSpPr>
            <a:spLocks noGrp="1"/>
          </p:cNvSpPr>
          <p:nvPr>
            <p:ph type="body" sz="quarter" idx="11"/>
          </p:nvPr>
        </p:nvSpPr>
        <p:spPr>
          <a:xfrm>
            <a:off x="2669059" y="1123940"/>
            <a:ext cx="5943600" cy="50050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Pag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130554"/>
            <a:ext cx="8167816" cy="53567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9557" y="1136820"/>
            <a:ext cx="3962400" cy="526397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07923" y="1136820"/>
            <a:ext cx="3966519" cy="526397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21070"/>
            <a:ext cx="4040188" cy="76959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90663"/>
            <a:ext cx="4040188" cy="4621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21070"/>
            <a:ext cx="4041775" cy="76959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90663"/>
            <a:ext cx="4041775" cy="4621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title"/>
          </p:nvPr>
        </p:nvSpPr>
        <p:spPr bwMode="auto">
          <a:xfrm>
            <a:off x="1034117" y="18472"/>
            <a:ext cx="7087749" cy="1028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34117" y="18472"/>
            <a:ext cx="7087749" cy="1028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457200" y="1200727"/>
            <a:ext cx="8167816" cy="5283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2052" name="Group 7"/>
          <p:cNvGrpSpPr>
            <a:grpSpLocks/>
          </p:cNvGrpSpPr>
          <p:nvPr/>
        </p:nvGrpSpPr>
        <p:grpSpPr bwMode="auto">
          <a:xfrm>
            <a:off x="0" y="1076325"/>
            <a:ext cx="9144000" cy="44450"/>
            <a:chOff x="0" y="741"/>
            <a:chExt cx="5760" cy="28"/>
          </a:xfrm>
        </p:grpSpPr>
        <p:sp>
          <p:nvSpPr>
            <p:cNvPr id="2"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3"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grpSp>
        <p:nvGrpSpPr>
          <p:cNvPr id="2053" name="Group 7"/>
          <p:cNvGrpSpPr>
            <a:grpSpLocks/>
          </p:cNvGrpSpPr>
          <p:nvPr/>
        </p:nvGrpSpPr>
        <p:grpSpPr bwMode="auto">
          <a:xfrm>
            <a:off x="-4763" y="6557963"/>
            <a:ext cx="9144001" cy="44450"/>
            <a:chOff x="0" y="741"/>
            <a:chExt cx="5760" cy="28"/>
          </a:xfrm>
        </p:grpSpPr>
        <p:sp>
          <p:nvSpPr>
            <p:cNvPr id="1032"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1033"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pic>
        <p:nvPicPr>
          <p:cNvPr id="2054" name="Picture 28" descr="1"/>
          <p:cNvPicPr>
            <a:picLocks noChangeAspect="1" noChangeArrowheads="1"/>
          </p:cNvPicPr>
          <p:nvPr/>
        </p:nvPicPr>
        <p:blipFill>
          <a:blip r:embed="rId13" cstate="print"/>
          <a:srcRect/>
          <a:stretch>
            <a:fillRect/>
          </a:stretch>
        </p:blipFill>
        <p:spPr bwMode="auto">
          <a:xfrm>
            <a:off x="77788" y="30163"/>
            <a:ext cx="954087" cy="949325"/>
          </a:xfrm>
          <a:prstGeom prst="rect">
            <a:avLst/>
          </a:prstGeom>
          <a:noFill/>
          <a:ln w="9525">
            <a:noFill/>
            <a:miter lim="800000"/>
            <a:headEnd/>
            <a:tailEnd/>
          </a:ln>
        </p:spPr>
      </p:pic>
      <p:pic>
        <p:nvPicPr>
          <p:cNvPr id="15" name="Picture 14" descr="ASD(RE) coin OUTPUT side B.jpg"/>
          <p:cNvPicPr>
            <a:picLocks noChangeAspect="1"/>
          </p:cNvPicPr>
          <p:nvPr/>
        </p:nvPicPr>
        <p:blipFill>
          <a:blip r:embed="rId14" cstate="print"/>
          <a:stretch>
            <a:fillRect/>
          </a:stretch>
        </p:blipFill>
        <p:spPr>
          <a:xfrm>
            <a:off x="8121866" y="65088"/>
            <a:ext cx="914400" cy="914400"/>
          </a:xfrm>
          <a:prstGeom prst="rect">
            <a:avLst/>
          </a:prstGeom>
        </p:spPr>
      </p:pic>
      <p:sp>
        <p:nvSpPr>
          <p:cNvPr id="14" name="Text Box 28"/>
          <p:cNvSpPr txBox="1">
            <a:spLocks noChangeArrowheads="1"/>
          </p:cNvSpPr>
          <p:nvPr userDrawn="1"/>
        </p:nvSpPr>
        <p:spPr bwMode="auto">
          <a:xfrm>
            <a:off x="77788" y="6584950"/>
            <a:ext cx="1882775" cy="415498"/>
          </a:xfrm>
          <a:prstGeom prst="rect">
            <a:avLst/>
          </a:prstGeom>
          <a:noFill/>
          <a:ln w="9525">
            <a:noFill/>
            <a:miter lim="800000"/>
            <a:headEnd/>
            <a:tailEnd/>
          </a:ln>
          <a:effectLst/>
        </p:spPr>
        <p:txBody>
          <a:bodyPr lIns="0">
            <a:spAutoFit/>
          </a:bodyPr>
          <a:lstStyle/>
          <a:p>
            <a:pPr>
              <a:defRPr/>
            </a:pPr>
            <a:r>
              <a:rPr lang="en-US" sz="700" b="1" dirty="0" smtClean="0">
                <a:solidFill>
                  <a:srgbClr val="000000"/>
                </a:solidFill>
              </a:rPr>
              <a:t>NDIA</a:t>
            </a:r>
            <a:r>
              <a:rPr lang="en-US" sz="700" b="1" baseline="0" dirty="0" smtClean="0">
                <a:solidFill>
                  <a:srgbClr val="000000"/>
                </a:solidFill>
              </a:rPr>
              <a:t> Modeling and Simulation Subcommittee Meeting</a:t>
            </a:r>
            <a:endParaRPr lang="en-US" sz="700" b="1" dirty="0" smtClean="0">
              <a:solidFill>
                <a:srgbClr val="000000"/>
              </a:solidFill>
            </a:endParaRPr>
          </a:p>
          <a:p>
            <a:pPr>
              <a:defRPr/>
            </a:pPr>
            <a:r>
              <a:rPr lang="en-US" sz="700" b="1" dirty="0" smtClean="0">
                <a:solidFill>
                  <a:srgbClr val="000000"/>
                </a:solidFill>
              </a:rPr>
              <a:t>February 21, 2018</a:t>
            </a:r>
            <a:r>
              <a:rPr lang="en-US" sz="700" b="1" baseline="0" dirty="0" smtClean="0">
                <a:solidFill>
                  <a:srgbClr val="000000"/>
                </a:solidFill>
              </a:rPr>
              <a:t> | </a:t>
            </a:r>
            <a:r>
              <a:rPr lang="en-US" sz="700" b="1" dirty="0" smtClean="0">
                <a:solidFill>
                  <a:srgbClr val="000000"/>
                </a:solidFill>
              </a:rPr>
              <a:t>Page-</a:t>
            </a:r>
            <a:fld id="{84B11902-0773-4D78-AD66-0A76B460534C}" type="slidenum">
              <a:rPr lang="en-US" sz="700" b="1" smtClean="0">
                <a:solidFill>
                  <a:srgbClr val="000000"/>
                </a:solidFill>
              </a:rPr>
              <a:pPr>
                <a:defRPr/>
              </a:pPr>
              <a:t>‹#›</a:t>
            </a:fld>
            <a:endParaRPr lang="en-US" sz="700" b="1" dirty="0">
              <a:solidFill>
                <a:srgbClr val="000000"/>
              </a:solidFill>
            </a:endParaRPr>
          </a:p>
        </p:txBody>
      </p:sp>
      <p:sp>
        <p:nvSpPr>
          <p:cNvPr id="18" name="Text Box 11"/>
          <p:cNvSpPr txBox="1">
            <a:spLocks noChangeArrowheads="1"/>
          </p:cNvSpPr>
          <p:nvPr userDrawn="1"/>
        </p:nvSpPr>
        <p:spPr bwMode="auto">
          <a:xfrm>
            <a:off x="2743201" y="6623119"/>
            <a:ext cx="3657600" cy="338554"/>
          </a:xfrm>
          <a:prstGeom prst="rect">
            <a:avLst/>
          </a:prstGeom>
          <a:noFill/>
          <a:ln w="9525">
            <a:noFill/>
            <a:miter lim="800000"/>
            <a:headEnd/>
            <a:tailEnd/>
          </a:ln>
        </p:spPr>
        <p:txBody>
          <a:bodyPr wrap="square">
            <a:spAutoFit/>
          </a:bodyPr>
          <a:lstStyle/>
          <a:p>
            <a:pPr algn="ctr">
              <a:defRPr/>
            </a:pPr>
            <a:r>
              <a:rPr lang="en-US" sz="800" b="0" dirty="0" smtClean="0">
                <a:solidFill>
                  <a:srgbClr val="0000CC"/>
                </a:solidFill>
              </a:rPr>
              <a:t>Distribution Statement</a:t>
            </a:r>
            <a:r>
              <a:rPr lang="en-US" sz="800" b="0" baseline="0" dirty="0" smtClean="0">
                <a:solidFill>
                  <a:srgbClr val="0000CC"/>
                </a:solidFill>
              </a:rPr>
              <a:t> A – Approved for public release by DOPSR on MM/DD/2016, SR Case # 17-S-#### applies. Distribution is unlimited.</a:t>
            </a:r>
            <a:endParaRPr lang="en-US" sz="800" b="0" dirty="0">
              <a:solidFill>
                <a:srgbClr val="0000CC"/>
              </a:solidFill>
            </a:endParaRPr>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03" r:id="rId5"/>
    <p:sldLayoutId id="2147483904" r:id="rId6"/>
    <p:sldLayoutId id="2147483906" r:id="rId7"/>
    <p:sldLayoutId id="2147483907" r:id="rId8"/>
    <p:sldLayoutId id="2147483908" r:id="rId9"/>
    <p:sldLayoutId id="2147483909" r:id="rId10"/>
    <p:sldLayoutId id="2147483914" r:id="rId11"/>
  </p:sldLayoutIdLst>
  <p:hf sldNum="0" hdr="0" ftr="0" dt="0"/>
  <p:txStyles>
    <p:titleStyle>
      <a:lvl1pPr algn="ctr" rtl="0" eaLnBrk="1" fontAlgn="base" hangingPunct="1">
        <a:lnSpc>
          <a:spcPct val="85000"/>
        </a:lnSpc>
        <a:spcBef>
          <a:spcPct val="0"/>
        </a:spcBef>
        <a:spcAft>
          <a:spcPct val="0"/>
        </a:spcAft>
        <a:defRPr sz="3200" b="1">
          <a:solidFill>
            <a:schemeClr val="tx2"/>
          </a:solidFill>
          <a:latin typeface="+mj-lt"/>
          <a:ea typeface="+mj-ea"/>
          <a:cs typeface="+mj-cs"/>
        </a:defRPr>
      </a:lvl1pPr>
      <a:lvl2pPr algn="ctr" rtl="0" eaLnBrk="1" fontAlgn="base" hangingPunct="1">
        <a:lnSpc>
          <a:spcPct val="85000"/>
        </a:lnSpc>
        <a:spcBef>
          <a:spcPct val="0"/>
        </a:spcBef>
        <a:spcAft>
          <a:spcPct val="0"/>
        </a:spcAft>
        <a:defRPr sz="3200" b="1">
          <a:solidFill>
            <a:schemeClr val="tx2"/>
          </a:solidFill>
          <a:latin typeface="Arial" charset="0"/>
        </a:defRPr>
      </a:lvl2pPr>
      <a:lvl3pPr algn="ctr" rtl="0" eaLnBrk="1" fontAlgn="base" hangingPunct="1">
        <a:lnSpc>
          <a:spcPct val="85000"/>
        </a:lnSpc>
        <a:spcBef>
          <a:spcPct val="0"/>
        </a:spcBef>
        <a:spcAft>
          <a:spcPct val="0"/>
        </a:spcAft>
        <a:defRPr sz="3200" b="1">
          <a:solidFill>
            <a:schemeClr val="tx2"/>
          </a:solidFill>
          <a:latin typeface="Arial" charset="0"/>
        </a:defRPr>
      </a:lvl3pPr>
      <a:lvl4pPr algn="ctr" rtl="0" eaLnBrk="1" fontAlgn="base" hangingPunct="1">
        <a:lnSpc>
          <a:spcPct val="85000"/>
        </a:lnSpc>
        <a:spcBef>
          <a:spcPct val="0"/>
        </a:spcBef>
        <a:spcAft>
          <a:spcPct val="0"/>
        </a:spcAft>
        <a:defRPr sz="3200" b="1">
          <a:solidFill>
            <a:schemeClr val="tx2"/>
          </a:solidFill>
          <a:latin typeface="Arial" charset="0"/>
        </a:defRPr>
      </a:lvl4pPr>
      <a:lvl5pPr algn="ctr" rtl="0" eaLnBrk="1" fontAlgn="base" hangingPunct="1">
        <a:lnSpc>
          <a:spcPct val="85000"/>
        </a:lnSpc>
        <a:spcBef>
          <a:spcPct val="0"/>
        </a:spcBef>
        <a:spcAft>
          <a:spcPct val="0"/>
        </a:spcAft>
        <a:defRPr sz="3200" b="1">
          <a:solidFill>
            <a:schemeClr val="tx2"/>
          </a:solidFill>
          <a:latin typeface="Arial" charset="0"/>
        </a:defRPr>
      </a:lvl5pPr>
      <a:lvl6pPr marL="457200" algn="ctr" rtl="0" eaLnBrk="1" fontAlgn="base" hangingPunct="1">
        <a:lnSpc>
          <a:spcPct val="85000"/>
        </a:lnSpc>
        <a:spcBef>
          <a:spcPct val="0"/>
        </a:spcBef>
        <a:spcAft>
          <a:spcPct val="0"/>
        </a:spcAft>
        <a:defRPr sz="3200" b="1">
          <a:solidFill>
            <a:schemeClr val="tx2"/>
          </a:solidFill>
          <a:latin typeface="Arial" charset="0"/>
        </a:defRPr>
      </a:lvl6pPr>
      <a:lvl7pPr marL="914400" algn="ctr" rtl="0" eaLnBrk="1" fontAlgn="base" hangingPunct="1">
        <a:lnSpc>
          <a:spcPct val="85000"/>
        </a:lnSpc>
        <a:spcBef>
          <a:spcPct val="0"/>
        </a:spcBef>
        <a:spcAft>
          <a:spcPct val="0"/>
        </a:spcAft>
        <a:defRPr sz="3200" b="1">
          <a:solidFill>
            <a:schemeClr val="tx2"/>
          </a:solidFill>
          <a:latin typeface="Arial" charset="0"/>
        </a:defRPr>
      </a:lvl7pPr>
      <a:lvl8pPr marL="1371600" algn="ctr" rtl="0" eaLnBrk="1" fontAlgn="base" hangingPunct="1">
        <a:lnSpc>
          <a:spcPct val="85000"/>
        </a:lnSpc>
        <a:spcBef>
          <a:spcPct val="0"/>
        </a:spcBef>
        <a:spcAft>
          <a:spcPct val="0"/>
        </a:spcAft>
        <a:defRPr sz="3200" b="1">
          <a:solidFill>
            <a:schemeClr val="tx2"/>
          </a:solidFill>
          <a:latin typeface="Arial" charset="0"/>
        </a:defRPr>
      </a:lvl8pPr>
      <a:lvl9pPr marL="1828800" algn="ctr" rtl="0" eaLnBrk="1" fontAlgn="base" hangingPunct="1">
        <a:lnSpc>
          <a:spcPct val="85000"/>
        </a:lnSpc>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b="1">
          <a:solidFill>
            <a:srgbClr val="000099"/>
          </a:solidFill>
          <a:latin typeface="Arial" pitchFamily="34" charset="0"/>
          <a:ea typeface="+mn-ea"/>
          <a:cs typeface="+mn-cs"/>
        </a:defRPr>
      </a:lvl1pPr>
      <a:lvl2pPr marL="742950" indent="-285750" algn="l" rtl="0" eaLnBrk="1" fontAlgn="base" hangingPunct="1">
        <a:spcBef>
          <a:spcPct val="20000"/>
        </a:spcBef>
        <a:spcAft>
          <a:spcPct val="0"/>
        </a:spcAft>
        <a:buChar char="–"/>
        <a:defRPr sz="2000">
          <a:solidFill>
            <a:srgbClr val="000000"/>
          </a:solidFill>
          <a:latin typeface="Arial" pitchFamily="34" charset="0"/>
        </a:defRPr>
      </a:lvl2pPr>
      <a:lvl3pPr marL="1143000" indent="-228600" algn="l" rtl="0" eaLnBrk="1" fontAlgn="base" hangingPunct="1">
        <a:spcBef>
          <a:spcPct val="20000"/>
        </a:spcBef>
        <a:spcAft>
          <a:spcPct val="0"/>
        </a:spcAft>
        <a:buFont typeface="Courier New" pitchFamily="49" charset="0"/>
        <a:buChar char="o"/>
        <a:defRPr sz="1800">
          <a:solidFill>
            <a:schemeClr val="tx1"/>
          </a:solidFill>
          <a:latin typeface="Arial" pitchFamily="34" charset="0"/>
        </a:defRPr>
      </a:lvl3pPr>
      <a:lvl4pPr marL="1600200" indent="-228600" algn="l" rtl="0" eaLnBrk="1" fontAlgn="base" hangingPunct="1">
        <a:spcBef>
          <a:spcPct val="20000"/>
        </a:spcBef>
        <a:spcAft>
          <a:spcPct val="0"/>
        </a:spcAft>
        <a:buFont typeface="Wingdings" pitchFamily="2" charset="2"/>
        <a:buChar char="§"/>
        <a:defRPr sz="1600">
          <a:solidFill>
            <a:schemeClr val="tx1"/>
          </a:solidFill>
          <a:latin typeface="Arial" pitchFamily="34" charset="0"/>
        </a:defRPr>
      </a:lvl4pPr>
      <a:lvl5pPr marL="2057400" indent="-228600" algn="l" rtl="0" eaLnBrk="1" fontAlgn="base" hangingPunct="1">
        <a:spcBef>
          <a:spcPct val="20000"/>
        </a:spcBef>
        <a:spcAft>
          <a:spcPct val="0"/>
        </a:spcAft>
        <a:buChar char="»"/>
        <a:defRPr sz="1400">
          <a:solidFill>
            <a:schemeClr val="tx1"/>
          </a:solidFill>
          <a:latin typeface="Arial" pitchFamily="34" charset="0"/>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ChangeArrowheads="1"/>
          </p:cNvSpPr>
          <p:nvPr/>
        </p:nvSpPr>
        <p:spPr bwMode="auto">
          <a:xfrm>
            <a:off x="152400" y="5322888"/>
            <a:ext cx="8991600" cy="735012"/>
          </a:xfrm>
          <a:prstGeom prst="rect">
            <a:avLst/>
          </a:prstGeom>
          <a:noFill/>
          <a:ln w="9525">
            <a:noFill/>
            <a:miter lim="800000"/>
            <a:headEnd/>
            <a:tailEnd/>
          </a:ln>
        </p:spPr>
        <p:txBody>
          <a:bodyPr lIns="92064" tIns="46033" rIns="92064" bIns="46033"/>
          <a:lstStyle/>
          <a:p>
            <a:pPr algn="ctr"/>
            <a:endParaRPr lang="en-US" sz="1800" dirty="0"/>
          </a:p>
        </p:txBody>
      </p:sp>
      <p:sp>
        <p:nvSpPr>
          <p:cNvPr id="3075" name="Title 6"/>
          <p:cNvSpPr>
            <a:spLocks noGrp="1"/>
          </p:cNvSpPr>
          <p:nvPr>
            <p:ph type="ctrTitle"/>
          </p:nvPr>
        </p:nvSpPr>
        <p:spPr>
          <a:xfrm>
            <a:off x="40716" y="2651760"/>
            <a:ext cx="9045575" cy="1621733"/>
          </a:xfrm>
        </p:spPr>
        <p:txBody>
          <a:bodyPr/>
          <a:lstStyle/>
          <a:p>
            <a:pPr>
              <a:lnSpc>
                <a:spcPct val="100000"/>
              </a:lnSpc>
            </a:pPr>
            <a:r>
              <a:rPr lang="en-US" sz="3598" dirty="0"/>
              <a:t>INCOSE Digital Artifacts Challenge Team </a:t>
            </a:r>
            <a:endParaRPr lang="en-US" dirty="0" smtClean="0"/>
          </a:p>
        </p:txBody>
      </p:sp>
      <p:sp>
        <p:nvSpPr>
          <p:cNvPr id="3076" name="Subtitle 7"/>
          <p:cNvSpPr>
            <a:spLocks noGrp="1"/>
          </p:cNvSpPr>
          <p:nvPr>
            <p:ph type="subTitle" idx="1"/>
          </p:nvPr>
        </p:nvSpPr>
        <p:spPr>
          <a:xfrm>
            <a:off x="40717" y="4273493"/>
            <a:ext cx="9045574" cy="2284470"/>
          </a:xfrm>
        </p:spPr>
        <p:txBody>
          <a:bodyPr>
            <a:normAutofit/>
          </a:bodyPr>
          <a:lstStyle/>
          <a:p>
            <a:pPr>
              <a:lnSpc>
                <a:spcPct val="120000"/>
              </a:lnSpc>
            </a:pPr>
            <a:r>
              <a:rPr lang="en-US" dirty="0"/>
              <a:t>Philomena Zimmerman</a:t>
            </a:r>
            <a:endParaRPr lang="en-US" dirty="0" smtClean="0"/>
          </a:p>
          <a:p>
            <a:pPr lvl="0">
              <a:defRPr/>
            </a:pPr>
            <a:r>
              <a:rPr lang="en-US" sz="2000" dirty="0">
                <a:latin typeface="Arial" charset="0"/>
              </a:rPr>
              <a:t>Office of the Deputy Assistant Secretary of Defense</a:t>
            </a:r>
            <a:br>
              <a:rPr lang="en-US" sz="2000" dirty="0">
                <a:latin typeface="Arial" charset="0"/>
              </a:rPr>
            </a:br>
            <a:r>
              <a:rPr lang="en-US" sz="2000" dirty="0">
                <a:latin typeface="Arial" charset="0"/>
              </a:rPr>
              <a:t>for </a:t>
            </a:r>
            <a:r>
              <a:rPr lang="en-US" sz="2000" dirty="0" smtClean="0">
                <a:latin typeface="Arial" charset="0"/>
              </a:rPr>
              <a:t>Research and Engineering</a:t>
            </a:r>
            <a:endParaRPr lang="en-US" sz="2000" dirty="0">
              <a:latin typeface="Arial" charset="0"/>
            </a:endParaRPr>
          </a:p>
          <a:p>
            <a:pPr>
              <a:lnSpc>
                <a:spcPct val="120000"/>
              </a:lnSpc>
            </a:pPr>
            <a:endParaRPr lang="en-US" sz="2000" dirty="0" smtClean="0"/>
          </a:p>
          <a:p>
            <a:pPr>
              <a:lnSpc>
                <a:spcPct val="120000"/>
              </a:lnSpc>
            </a:pPr>
            <a:r>
              <a:rPr lang="en-US" sz="2000" smtClean="0"/>
              <a:t>February 21, </a:t>
            </a:r>
            <a:r>
              <a:rPr lang="en-US" sz="2000" dirty="0" smtClean="0"/>
              <a:t>2018</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Artifacts </a:t>
            </a:r>
            <a:r>
              <a:rPr lang="en-US" dirty="0" smtClean="0"/>
              <a:t>Workshop Outcomes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Challenges</a:t>
            </a:r>
            <a:endParaRPr lang="en-US" dirty="0"/>
          </a:p>
          <a:p>
            <a:pPr lvl="1">
              <a:buFont typeface="Arial" panose="020B0604020202020204" pitchFamily="34" charset="0"/>
              <a:buChar char="̶"/>
            </a:pPr>
            <a:r>
              <a:rPr lang="en-US" dirty="0"/>
              <a:t>Digital Artifact term did not resonate with the IW community</a:t>
            </a:r>
          </a:p>
          <a:p>
            <a:pPr lvl="2">
              <a:buFont typeface="Arial" panose="020B0604020202020204" pitchFamily="34" charset="0"/>
              <a:buChar char="•"/>
            </a:pPr>
            <a:r>
              <a:rPr lang="en-US" dirty="0"/>
              <a:t>Artifacts are bi-products produced </a:t>
            </a:r>
          </a:p>
          <a:p>
            <a:pPr lvl="3">
              <a:buFont typeface="Arial" panose="020B0604020202020204" pitchFamily="34" charset="0"/>
              <a:buChar char="•"/>
            </a:pPr>
            <a:r>
              <a:rPr lang="en-US" dirty="0"/>
              <a:t>(e.g., in software, artifacts can be a document, a UML model, class diagram)</a:t>
            </a:r>
          </a:p>
          <a:p>
            <a:pPr lvl="2">
              <a:buFont typeface="Arial" panose="020B0604020202020204" pitchFamily="34" charset="0"/>
              <a:buChar char="•"/>
            </a:pPr>
            <a:r>
              <a:rPr lang="en-US" dirty="0"/>
              <a:t>Static vs. dynamic, digital vs. electronic</a:t>
            </a:r>
          </a:p>
          <a:p>
            <a:pPr lvl="2">
              <a:buFont typeface="Arial" panose="020B0604020202020204" pitchFamily="34" charset="0"/>
              <a:buChar char="•"/>
            </a:pPr>
            <a:r>
              <a:rPr lang="en-US" dirty="0"/>
              <a:t>Digital Artifacts are based on what decision makers need to know</a:t>
            </a:r>
          </a:p>
          <a:p>
            <a:pPr lvl="3">
              <a:buFont typeface="Arial" panose="020B0604020202020204" pitchFamily="34" charset="0"/>
              <a:buChar char="•"/>
            </a:pPr>
            <a:r>
              <a:rPr lang="en-US" dirty="0"/>
              <a:t>Power of models allows question set to grow beyond current artifacts</a:t>
            </a:r>
          </a:p>
          <a:p>
            <a:pPr lvl="2">
              <a:buFont typeface="Arial" panose="020B0604020202020204" pitchFamily="34" charset="0"/>
              <a:buChar char="•"/>
            </a:pPr>
            <a:endParaRPr lang="en-US" dirty="0"/>
          </a:p>
          <a:p>
            <a:pPr lvl="1">
              <a:buFont typeface="Arial" panose="020B0604020202020204" pitchFamily="34" charset="0"/>
              <a:buChar char="̶"/>
            </a:pPr>
            <a:r>
              <a:rPr lang="en-US" dirty="0"/>
              <a:t>The future state of how Digital Artifacts are used (e.g., produced and exchanged) has not been defined </a:t>
            </a:r>
          </a:p>
          <a:p>
            <a:pPr lvl="1">
              <a:buFont typeface="Arial" panose="020B0604020202020204" pitchFamily="34" charset="0"/>
              <a:buChar char="̶"/>
            </a:pPr>
            <a:r>
              <a:rPr lang="en-US" dirty="0"/>
              <a:t>The next level of detail for the future (Digital Engineering) concept of operations has not been defined by the community </a:t>
            </a:r>
            <a:r>
              <a:rPr lang="en-US" dirty="0" smtClean="0"/>
              <a:t>at-large</a:t>
            </a:r>
          </a:p>
          <a:p>
            <a:pPr lvl="1">
              <a:buFont typeface="Arial" panose="020B0604020202020204" pitchFamily="34" charset="0"/>
              <a:buChar char="̶"/>
            </a:pPr>
            <a:endParaRPr lang="en-US" dirty="0" smtClean="0"/>
          </a:p>
          <a:p>
            <a:pPr lvl="1"/>
            <a:endParaRPr lang="en-US" dirty="0"/>
          </a:p>
        </p:txBody>
      </p:sp>
    </p:spTree>
    <p:extLst>
      <p:ext uri="{BB962C8B-B14F-4D97-AF65-F5344CB8AC3E}">
        <p14:creationId xmlns:p14="http://schemas.microsoft.com/office/powerpoint/2010/main" val="323398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dirty="0"/>
              <a:t>Identify additional support to lead and chair challenge team</a:t>
            </a:r>
          </a:p>
          <a:p>
            <a:r>
              <a:rPr lang="en-US" dirty="0" smtClean="0"/>
              <a:t>Develop </a:t>
            </a:r>
            <a:r>
              <a:rPr lang="en-US" dirty="0"/>
              <a:t>expectations and outcomes for the INCOSE led Digital Artifacts Challenge </a:t>
            </a:r>
            <a:r>
              <a:rPr lang="en-US" dirty="0" smtClean="0"/>
              <a:t>Team</a:t>
            </a:r>
          </a:p>
          <a:p>
            <a:pPr lvl="1"/>
            <a:r>
              <a:rPr lang="en-US" dirty="0"/>
              <a:t>Refine </a:t>
            </a:r>
            <a:r>
              <a:rPr lang="en-US" dirty="0" smtClean="0"/>
              <a:t>and publish Digital </a:t>
            </a:r>
            <a:r>
              <a:rPr lang="en-US" dirty="0"/>
              <a:t>Artifacts </a:t>
            </a:r>
            <a:r>
              <a:rPr lang="en-US" dirty="0" smtClean="0"/>
              <a:t>Definition</a:t>
            </a:r>
            <a:endParaRPr lang="en-US" dirty="0"/>
          </a:p>
          <a:p>
            <a:pPr lvl="1"/>
            <a:r>
              <a:rPr lang="en-US" dirty="0"/>
              <a:t>Refine </a:t>
            </a:r>
            <a:r>
              <a:rPr lang="en-US" dirty="0" smtClean="0"/>
              <a:t>and publish Digital </a:t>
            </a:r>
            <a:r>
              <a:rPr lang="en-US" dirty="0"/>
              <a:t>Artifacts </a:t>
            </a:r>
            <a:r>
              <a:rPr lang="en-US" dirty="0" smtClean="0"/>
              <a:t>characteristics</a:t>
            </a:r>
            <a:endParaRPr lang="en-US" dirty="0"/>
          </a:p>
          <a:p>
            <a:pPr lvl="1"/>
            <a:r>
              <a:rPr lang="en-US" dirty="0"/>
              <a:t>Develop </a:t>
            </a:r>
            <a:r>
              <a:rPr lang="en-US" dirty="0" smtClean="0"/>
              <a:t>and publish list of </a:t>
            </a:r>
            <a:r>
              <a:rPr lang="en-US" dirty="0"/>
              <a:t>Digital </a:t>
            </a:r>
            <a:r>
              <a:rPr lang="en-US" dirty="0" smtClean="0"/>
              <a:t>Artifacts</a:t>
            </a:r>
            <a:endParaRPr lang="en-US" dirty="0"/>
          </a:p>
          <a:p>
            <a:pPr lvl="1"/>
            <a:r>
              <a:rPr lang="en-US" dirty="0"/>
              <a:t>Develop a finite set of Digital Artifacts (per review/milestone</a:t>
            </a:r>
            <a:r>
              <a:rPr lang="en-US" dirty="0" smtClean="0"/>
              <a:t>)</a:t>
            </a:r>
            <a:endParaRPr lang="en-US" dirty="0"/>
          </a:p>
          <a:p>
            <a:pPr lvl="1"/>
            <a:r>
              <a:rPr lang="en-US" dirty="0" smtClean="0"/>
              <a:t>Develop a </a:t>
            </a:r>
            <a:r>
              <a:rPr lang="en-US" dirty="0" smtClean="0"/>
              <a:t>framework </a:t>
            </a:r>
            <a:r>
              <a:rPr lang="en-US" dirty="0"/>
              <a:t>for Digital </a:t>
            </a:r>
            <a:r>
              <a:rPr lang="en-US" dirty="0"/>
              <a:t>Artifacts </a:t>
            </a:r>
            <a:r>
              <a:rPr lang="en-US" dirty="0" smtClean="0"/>
              <a:t>(like BIM/3-D </a:t>
            </a:r>
            <a:r>
              <a:rPr lang="en-US" dirty="0"/>
              <a:t>CAD </a:t>
            </a:r>
            <a:r>
              <a:rPr lang="en-US" dirty="0" smtClean="0"/>
              <a:t>)</a:t>
            </a:r>
            <a:endParaRPr lang="en-US" dirty="0" smtClean="0"/>
          </a:p>
          <a:p>
            <a:endParaRPr lang="en-US" dirty="0" smtClean="0"/>
          </a:p>
        </p:txBody>
      </p:sp>
    </p:spTree>
    <p:extLst>
      <p:ext uri="{BB962C8B-B14F-4D97-AF65-F5344CB8AC3E}">
        <p14:creationId xmlns:p14="http://schemas.microsoft.com/office/powerpoint/2010/main" val="2599634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Additional Information</a:t>
            </a:r>
            <a:endParaRPr lang="en-US" dirty="0"/>
          </a:p>
        </p:txBody>
      </p:sp>
      <p:sp>
        <p:nvSpPr>
          <p:cNvPr id="3" name="Content Placeholder 2"/>
          <p:cNvSpPr>
            <a:spLocks noGrp="1"/>
          </p:cNvSpPr>
          <p:nvPr>
            <p:ph idx="1"/>
          </p:nvPr>
        </p:nvSpPr>
        <p:spPr/>
        <p:txBody>
          <a:bodyPr>
            <a:normAutofit/>
          </a:bodyPr>
          <a:lstStyle/>
          <a:p>
            <a:pPr>
              <a:buNone/>
            </a:pPr>
            <a:r>
              <a:rPr lang="en-US" dirty="0" smtClean="0"/>
              <a:t>Name: </a:t>
            </a:r>
            <a:r>
              <a:rPr lang="en-US" dirty="0" smtClean="0"/>
              <a:t>	</a:t>
            </a:r>
            <a:r>
              <a:rPr lang="en-US" b="0" dirty="0" smtClean="0"/>
              <a:t>Frank </a:t>
            </a:r>
            <a:r>
              <a:rPr lang="en-US" b="0" dirty="0" smtClean="0"/>
              <a:t>Salvatore</a:t>
            </a:r>
          </a:p>
          <a:p>
            <a:pPr>
              <a:buNone/>
            </a:pPr>
            <a:r>
              <a:rPr lang="en-US" dirty="0" smtClean="0"/>
              <a:t>Phone</a:t>
            </a:r>
            <a:r>
              <a:rPr lang="en-US" dirty="0" smtClean="0"/>
              <a:t>:	</a:t>
            </a:r>
            <a:r>
              <a:rPr lang="en-US" b="0" dirty="0" smtClean="0"/>
              <a:t>(</a:t>
            </a:r>
            <a:r>
              <a:rPr lang="en-US" b="0" dirty="0" smtClean="0"/>
              <a:t>973) 634-2957</a:t>
            </a:r>
          </a:p>
          <a:p>
            <a:pPr>
              <a:buNone/>
            </a:pPr>
            <a:r>
              <a:rPr lang="en-US" dirty="0" smtClean="0"/>
              <a:t>email: 	</a:t>
            </a:r>
            <a:r>
              <a:rPr lang="en-US" b="0" dirty="0" smtClean="0"/>
              <a:t>frank.salvatore@engility.com</a:t>
            </a:r>
            <a:endParaRPr lang="en-US" sz="1199" dirty="0"/>
          </a:p>
          <a:p>
            <a:pPr algn="ctr">
              <a:spcBef>
                <a:spcPts val="0"/>
              </a:spcBef>
              <a:buNone/>
            </a:pPr>
            <a:endParaRPr lang="en-US" dirty="0" smtClean="0"/>
          </a:p>
        </p:txBody>
      </p:sp>
      <p:pic>
        <p:nvPicPr>
          <p:cNvPr id="4" name="Picture 4" descr="question_mark_person"/>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72453" y="3989641"/>
            <a:ext cx="2155629" cy="2146089"/>
          </a:xfrm>
          <a:prstGeom prst="rect">
            <a:avLst/>
          </a:prstGeom>
          <a:noFill/>
          <a:ln w="9525">
            <a:noFill/>
            <a:miter lim="800000"/>
            <a:headEnd/>
            <a:tailEnd/>
          </a:ln>
        </p:spPr>
      </p:pic>
    </p:spTree>
    <p:extLst>
      <p:ext uri="{BB962C8B-B14F-4D97-AF65-F5344CB8AC3E}">
        <p14:creationId xmlns:p14="http://schemas.microsoft.com/office/powerpoint/2010/main" val="3914064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18" tIns="45709" rIns="91418" bIns="45709" numCol="1" rtlCol="0" anchor="ctr" anchorCtr="0" compatLnSpc="1">
            <a:prstTxWarp prst="textNoShape">
              <a:avLst/>
            </a:prstTxWarp>
            <a:normAutofit/>
          </a:bodyPr>
          <a:lstStyle/>
          <a:p>
            <a:r>
              <a:rPr lang="en-US" dirty="0"/>
              <a:t>Topics</a:t>
            </a:r>
          </a:p>
        </p:txBody>
      </p:sp>
      <p:sp>
        <p:nvSpPr>
          <p:cNvPr id="3" name="Content Placeholder 2"/>
          <p:cNvSpPr>
            <a:spLocks noGrp="1"/>
          </p:cNvSpPr>
          <p:nvPr>
            <p:ph idx="1"/>
          </p:nvPr>
        </p:nvSpPr>
        <p:spPr/>
        <p:txBody>
          <a:bodyPr/>
          <a:lstStyle/>
          <a:p>
            <a:r>
              <a:rPr lang="en-US" sz="2399" dirty="0"/>
              <a:t>Overview of the Digital </a:t>
            </a:r>
            <a:r>
              <a:rPr lang="en-US" sz="2399" dirty="0"/>
              <a:t>Artifacts Challenge Team </a:t>
            </a:r>
          </a:p>
          <a:p>
            <a:r>
              <a:rPr lang="en-US" sz="2399" dirty="0"/>
              <a:t>Review Workshop Activities</a:t>
            </a:r>
          </a:p>
          <a:p>
            <a:r>
              <a:rPr lang="en-US" sz="2399" dirty="0"/>
              <a:t>Next Steps</a:t>
            </a:r>
            <a:endParaRPr lang="en-US" sz="2399" dirty="0"/>
          </a:p>
        </p:txBody>
      </p:sp>
    </p:spTree>
    <p:extLst>
      <p:ext uri="{BB962C8B-B14F-4D97-AF65-F5344CB8AC3E}">
        <p14:creationId xmlns:p14="http://schemas.microsoft.com/office/powerpoint/2010/main" val="2086706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18" tIns="45709" rIns="91418" bIns="45709" numCol="1" rtlCol="0" anchor="ctr" anchorCtr="0" compatLnSpc="1">
            <a:prstTxWarp prst="textNoShape">
              <a:avLst/>
            </a:prstTxWarp>
            <a:normAutofit/>
          </a:bodyPr>
          <a:lstStyle/>
          <a:p>
            <a:r>
              <a:rPr lang="en-US" dirty="0"/>
              <a:t>Digital Artifacts Challenge Team History</a:t>
            </a:r>
          </a:p>
        </p:txBody>
      </p:sp>
      <p:sp>
        <p:nvSpPr>
          <p:cNvPr id="3" name="Content Placeholder 2"/>
          <p:cNvSpPr>
            <a:spLocks noGrp="1"/>
          </p:cNvSpPr>
          <p:nvPr>
            <p:ph idx="1"/>
          </p:nvPr>
        </p:nvSpPr>
        <p:spPr/>
        <p:txBody>
          <a:bodyPr>
            <a:noAutofit/>
          </a:bodyPr>
          <a:lstStyle/>
          <a:p>
            <a:pPr>
              <a:spcBef>
                <a:spcPts val="1799"/>
              </a:spcBef>
            </a:pPr>
            <a:r>
              <a:rPr lang="en-US" sz="1799" b="0" dirty="0"/>
              <a:t>The International Council on Systems Engineering’s (INCOSE) International Workshop (IW) 2017 highlighted the need to establish an accepted set of Digital Artifacts to help the Systems Engineering (SE) practice transform to a more model-based </a:t>
            </a:r>
            <a:r>
              <a:rPr lang="en-US" sz="1799" b="0" dirty="0"/>
              <a:t>discipline</a:t>
            </a:r>
            <a:endParaRPr lang="en-US" sz="1799" b="0" dirty="0"/>
          </a:p>
          <a:p>
            <a:pPr>
              <a:spcBef>
                <a:spcPts val="1799"/>
              </a:spcBef>
            </a:pPr>
            <a:r>
              <a:rPr lang="en-US" sz="1799" b="0" dirty="0"/>
              <a:t>Participants </a:t>
            </a:r>
            <a:r>
              <a:rPr lang="en-US" sz="1799" b="0" dirty="0"/>
              <a:t>made requests to the INCOSE SE Transformation Team and the Model-Based Systems Engineering (MBSE) Initiative to </a:t>
            </a:r>
            <a:r>
              <a:rPr lang="en-US" sz="1799" b="0" dirty="0"/>
              <a:t>start a </a:t>
            </a:r>
            <a:r>
              <a:rPr lang="en-US" sz="1799" b="0" dirty="0"/>
              <a:t>more enduring “Digital Artifacts” </a:t>
            </a:r>
            <a:r>
              <a:rPr lang="en-US" sz="1799" b="0" dirty="0"/>
              <a:t>effort</a:t>
            </a:r>
            <a:endParaRPr lang="en-US" sz="1799" b="0" dirty="0"/>
          </a:p>
          <a:p>
            <a:pPr>
              <a:spcBef>
                <a:spcPts val="1799"/>
              </a:spcBef>
            </a:pPr>
            <a:r>
              <a:rPr lang="en-US" sz="1799" b="0" dirty="0"/>
              <a:t>INCOSE SE recommended standing up a Digital Artifacts Challenge </a:t>
            </a:r>
            <a:r>
              <a:rPr lang="en-US" sz="1799" b="0" dirty="0"/>
              <a:t>Team</a:t>
            </a:r>
            <a:endParaRPr lang="en-US" sz="1799" b="0" dirty="0"/>
          </a:p>
        </p:txBody>
      </p:sp>
      <p:sp>
        <p:nvSpPr>
          <p:cNvPr id="4" name="TextBox 3">
            <a:extLst>
              <a:ext uri="{FF2B5EF4-FFF2-40B4-BE49-F238E27FC236}">
                <a16:creationId xmlns:a16="http://schemas.microsoft.com/office/drawing/2014/main" xmlns="" id="{E86E0FDE-1524-4A34-9CD2-9728D81FD3FB}"/>
              </a:ext>
            </a:extLst>
          </p:cNvPr>
          <p:cNvSpPr txBox="1"/>
          <p:nvPr/>
        </p:nvSpPr>
        <p:spPr>
          <a:xfrm>
            <a:off x="1487508" y="5200166"/>
            <a:ext cx="6122672" cy="646331"/>
          </a:xfrm>
          <a:prstGeom prst="rect">
            <a:avLst/>
          </a:prstGeom>
          <a:solidFill>
            <a:srgbClr val="000099"/>
          </a:solidFill>
          <a:scene3d>
            <a:camera prst="obliqueTopRight"/>
            <a:lightRig rig="threePt" dir="t"/>
          </a:scene3d>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Digital Artifacts Challenge Team is a result of INCOSE IW 2017 activities</a:t>
            </a:r>
          </a:p>
        </p:txBody>
      </p:sp>
    </p:spTree>
    <p:extLst>
      <p:ext uri="{BB962C8B-B14F-4D97-AF65-F5344CB8AC3E}">
        <p14:creationId xmlns:p14="http://schemas.microsoft.com/office/powerpoint/2010/main" val="1953853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18" tIns="45709" rIns="91418" bIns="45709" numCol="1" rtlCol="0" anchor="ctr" anchorCtr="0" compatLnSpc="1">
            <a:prstTxWarp prst="textNoShape">
              <a:avLst/>
            </a:prstTxWarp>
            <a:normAutofit/>
          </a:bodyPr>
          <a:lstStyle/>
          <a:p>
            <a:r>
              <a:rPr lang="en-US" dirty="0"/>
              <a:t>Digital Artifact Challenge Objectives	</a:t>
            </a:r>
          </a:p>
        </p:txBody>
      </p:sp>
      <p:sp>
        <p:nvSpPr>
          <p:cNvPr id="3" name="Content Placeholder 2"/>
          <p:cNvSpPr>
            <a:spLocks noGrp="1"/>
          </p:cNvSpPr>
          <p:nvPr>
            <p:ph idx="1"/>
          </p:nvPr>
        </p:nvSpPr>
        <p:spPr/>
        <p:txBody>
          <a:bodyPr>
            <a:normAutofit/>
          </a:bodyPr>
          <a:lstStyle/>
          <a:p>
            <a:r>
              <a:rPr lang="en-US" b="0" dirty="0"/>
              <a:t>Advance understanding &amp; acceptance of a finite set of Digital Artifacts that industry can institutionalize</a:t>
            </a:r>
          </a:p>
          <a:p>
            <a:endParaRPr lang="en-US" b="0" dirty="0"/>
          </a:p>
          <a:p>
            <a:r>
              <a:rPr lang="en-US" b="0" dirty="0" smtClean="0"/>
              <a:t>Identify </a:t>
            </a:r>
            <a:r>
              <a:rPr lang="en-US" b="0" dirty="0"/>
              <a:t>and describe Digital Artifacts required to support </a:t>
            </a:r>
            <a:r>
              <a:rPr lang="en-US" b="0" dirty="0" smtClean="0"/>
              <a:t>the entire </a:t>
            </a:r>
            <a:r>
              <a:rPr lang="en-US" b="0" dirty="0"/>
              <a:t>life cycle of a system or product to include:  </a:t>
            </a:r>
          </a:p>
          <a:p>
            <a:pPr lvl="1"/>
            <a:r>
              <a:rPr lang="en-US" dirty="0"/>
              <a:t>Engineering activities</a:t>
            </a:r>
          </a:p>
          <a:p>
            <a:pPr lvl="1"/>
            <a:r>
              <a:rPr lang="en-US" dirty="0"/>
              <a:t>Life cycle phase transition</a:t>
            </a:r>
          </a:p>
          <a:p>
            <a:pPr lvl="1"/>
            <a:r>
              <a:rPr lang="en-US" dirty="0"/>
              <a:t>Manufacturing process</a:t>
            </a:r>
          </a:p>
          <a:p>
            <a:pPr lvl="1"/>
            <a:r>
              <a:rPr lang="en-US" dirty="0"/>
              <a:t>Collaboration between domains</a:t>
            </a:r>
          </a:p>
          <a:p>
            <a:pPr lvl="1"/>
            <a:r>
              <a:rPr lang="en-US" dirty="0"/>
              <a:t>Business </a:t>
            </a:r>
            <a:r>
              <a:rPr lang="en-US" dirty="0" smtClean="0"/>
              <a:t>processes</a:t>
            </a:r>
          </a:p>
          <a:p>
            <a:pPr lvl="1"/>
            <a:r>
              <a:rPr lang="en-US" dirty="0" smtClean="0"/>
              <a:t>Etc.</a:t>
            </a:r>
            <a:endParaRPr lang="en-US" dirty="0"/>
          </a:p>
          <a:p>
            <a:endParaRPr lang="en-US" dirty="0"/>
          </a:p>
        </p:txBody>
      </p:sp>
    </p:spTree>
    <p:extLst>
      <p:ext uri="{BB962C8B-B14F-4D97-AF65-F5344CB8AC3E}">
        <p14:creationId xmlns:p14="http://schemas.microsoft.com/office/powerpoint/2010/main" val="776178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Artifacts </a:t>
            </a:r>
            <a:r>
              <a:rPr lang="en-US" dirty="0" smtClean="0"/>
              <a:t>Concepts</a:t>
            </a:r>
            <a:endParaRPr lang="en-US" dirty="0"/>
          </a:p>
        </p:txBody>
      </p:sp>
      <p:sp>
        <p:nvSpPr>
          <p:cNvPr id="3" name="Content Placeholder 2"/>
          <p:cNvSpPr>
            <a:spLocks noGrp="1"/>
          </p:cNvSpPr>
          <p:nvPr>
            <p:ph idx="1"/>
          </p:nvPr>
        </p:nvSpPr>
        <p:spPr/>
        <p:txBody>
          <a:bodyPr vert="horz" wrap="square" lIns="91418" tIns="45709" rIns="91418" bIns="45709" numCol="1" rtlCol="0" anchor="t" anchorCtr="0" compatLnSpc="1">
            <a:prstTxWarp prst="textNoShape">
              <a:avLst/>
            </a:prstTxWarp>
            <a:noAutofit/>
          </a:bodyPr>
          <a:lstStyle/>
          <a:p>
            <a:pPr>
              <a:spcBef>
                <a:spcPts val="1799"/>
              </a:spcBef>
            </a:pPr>
            <a:r>
              <a:rPr lang="en-US" sz="1799" dirty="0"/>
              <a:t>Digital Artifacts (DAs) are produced within, or generated from, the activities with a digital engineering ecosystem. </a:t>
            </a:r>
          </a:p>
          <a:p>
            <a:pPr>
              <a:spcBef>
                <a:spcPts val="1799"/>
              </a:spcBef>
            </a:pPr>
            <a:r>
              <a:rPr lang="en-US" sz="1799" dirty="0"/>
              <a:t>These artifacts provide data, algorithms and/or processes used to visualize, communicate, deliver information and knowledge to stakeholders, and are used to aid in making decisions.  </a:t>
            </a:r>
          </a:p>
          <a:p>
            <a:pPr>
              <a:spcBef>
                <a:spcPts val="1799"/>
              </a:spcBef>
            </a:pPr>
            <a:r>
              <a:rPr lang="en-US" sz="1799" dirty="0"/>
              <a:t>Digital artifacts can be thought of as those elements that describe any aspect of a system (physical, functional, analytical) and which can be executed in, or used in execution in a computing environment.  </a:t>
            </a:r>
          </a:p>
        </p:txBody>
      </p:sp>
      <p:sp>
        <p:nvSpPr>
          <p:cNvPr id="4" name="TextBox 3">
            <a:extLst>
              <a:ext uri="{FF2B5EF4-FFF2-40B4-BE49-F238E27FC236}">
                <a16:creationId xmlns="" xmlns:a16="http://schemas.microsoft.com/office/drawing/2014/main" id="{76EFF7E4-966D-421F-8AE3-B5093496058F}"/>
              </a:ext>
            </a:extLst>
          </p:cNvPr>
          <p:cNvSpPr txBox="1"/>
          <p:nvPr/>
        </p:nvSpPr>
        <p:spPr>
          <a:xfrm>
            <a:off x="1146930" y="5201024"/>
            <a:ext cx="6929082" cy="646331"/>
          </a:xfrm>
          <a:prstGeom prst="rect">
            <a:avLst/>
          </a:prstGeom>
          <a:solidFill>
            <a:srgbClr val="000099"/>
          </a:solidFill>
        </p:spPr>
        <p:txBody>
          <a:bodyPr wrap="square" rtlCol="0">
            <a:spAutoFit/>
          </a:bodyPr>
          <a:lstStyle/>
          <a:p>
            <a:pPr algn="ctr"/>
            <a:r>
              <a:rPr lang="en-US" dirty="0">
                <a:solidFill>
                  <a:schemeClr val="bg1"/>
                </a:solidFill>
              </a:rPr>
              <a:t>Shift the emphasis in Systems Engineering away from documents and towards digital artifacts.</a:t>
            </a:r>
          </a:p>
        </p:txBody>
      </p:sp>
    </p:spTree>
    <p:extLst>
      <p:ext uri="{BB962C8B-B14F-4D97-AF65-F5344CB8AC3E}">
        <p14:creationId xmlns:p14="http://schemas.microsoft.com/office/powerpoint/2010/main" val="108187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Digital Artifact Concepts</a:t>
            </a:r>
            <a:endParaRPr lang="en-US" dirty="0"/>
          </a:p>
        </p:txBody>
      </p:sp>
      <p:pic>
        <p:nvPicPr>
          <p:cNvPr id="7" name="Picture 6"/>
          <p:cNvPicPr>
            <a:picLocks noChangeAspect="1"/>
          </p:cNvPicPr>
          <p:nvPr/>
        </p:nvPicPr>
        <p:blipFill>
          <a:blip r:embed="rId2"/>
          <a:stretch>
            <a:fillRect/>
          </a:stretch>
        </p:blipFill>
        <p:spPr>
          <a:xfrm>
            <a:off x="2760838" y="2419928"/>
            <a:ext cx="6318068" cy="3888507"/>
          </a:xfrm>
          <a:prstGeom prst="rect">
            <a:avLst/>
          </a:prstGeom>
        </p:spPr>
      </p:pic>
      <p:sp>
        <p:nvSpPr>
          <p:cNvPr id="3" name="TextBox 2"/>
          <p:cNvSpPr txBox="1"/>
          <p:nvPr/>
        </p:nvSpPr>
        <p:spPr>
          <a:xfrm>
            <a:off x="291854" y="1419635"/>
            <a:ext cx="2968582" cy="1753813"/>
          </a:xfrm>
          <a:prstGeom prst="rect">
            <a:avLst/>
          </a:prstGeom>
          <a:noFill/>
        </p:spPr>
        <p:txBody>
          <a:bodyPr wrap="square" rtlCol="0">
            <a:spAutoFit/>
          </a:bodyPr>
          <a:lstStyle/>
          <a:p>
            <a:r>
              <a:rPr lang="en-US" sz="2699" dirty="0"/>
              <a:t>Initial thoughts about Digital </a:t>
            </a:r>
            <a:r>
              <a:rPr lang="en-US" sz="2699" dirty="0" smtClean="0"/>
              <a:t>Artifacts characteristics</a:t>
            </a:r>
            <a:endParaRPr lang="en-US" sz="2699" dirty="0"/>
          </a:p>
        </p:txBody>
      </p:sp>
    </p:spTree>
    <p:extLst>
      <p:ext uri="{BB962C8B-B14F-4D97-AF65-F5344CB8AC3E}">
        <p14:creationId xmlns:p14="http://schemas.microsoft.com/office/powerpoint/2010/main" val="424528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Digital Artifacts Challenge Team Plan</a:t>
            </a:r>
            <a:endParaRPr lang="en-US" dirty="0"/>
          </a:p>
        </p:txBody>
      </p:sp>
      <p:sp>
        <p:nvSpPr>
          <p:cNvPr id="3" name="Content Placeholder 2"/>
          <p:cNvSpPr>
            <a:spLocks noGrp="1"/>
          </p:cNvSpPr>
          <p:nvPr>
            <p:ph idx="1"/>
          </p:nvPr>
        </p:nvSpPr>
        <p:spPr/>
        <p:txBody>
          <a:bodyPr/>
          <a:lstStyle/>
          <a:p>
            <a:pPr marL="685434" lvl="1" indent="-342717">
              <a:buFont typeface="+mj-lt"/>
              <a:buAutoNum type="arabicPeriod"/>
            </a:pPr>
            <a:r>
              <a:rPr lang="en-US" sz="1799" dirty="0"/>
              <a:t>Supplement start-up team membership with other interested team members, sharing and refining charter and gaining team buy-in to this plan</a:t>
            </a:r>
          </a:p>
          <a:p>
            <a:pPr marL="685434" lvl="1" indent="-342717">
              <a:buFont typeface="+mj-lt"/>
              <a:buAutoNum type="arabicPeriod"/>
            </a:pPr>
            <a:r>
              <a:rPr lang="en-US" sz="1799" dirty="0"/>
              <a:t>Bring team membership to a common level of Digital Artifacts understanding</a:t>
            </a:r>
          </a:p>
          <a:p>
            <a:pPr marL="685434" lvl="1" indent="-342717">
              <a:buFont typeface="+mj-lt"/>
              <a:buAutoNum type="arabicPeriod"/>
            </a:pPr>
            <a:r>
              <a:rPr lang="en-US" sz="1799" dirty="0"/>
              <a:t>Hold Digital Artifact working sessions and collaborate with other working groups to elicit Digital Artifacts</a:t>
            </a:r>
          </a:p>
          <a:p>
            <a:pPr marL="685434" lvl="1" indent="-342717">
              <a:buFont typeface="+mj-lt"/>
              <a:buAutoNum type="arabicPeriod" startAt="4"/>
            </a:pPr>
            <a:r>
              <a:rPr lang="en-US" sz="1799" dirty="0"/>
              <a:t>Create and validate targeted Challenge Team products, prioritized from above </a:t>
            </a:r>
          </a:p>
          <a:p>
            <a:pPr marL="685434" lvl="1" indent="-342717">
              <a:buFont typeface="+mj-lt"/>
              <a:buAutoNum type="arabicPeriod" startAt="5"/>
            </a:pPr>
            <a:r>
              <a:rPr lang="en-US" sz="1799" dirty="0"/>
              <a:t>Make Challenge Team products available to INCOSE membership, extending benefits</a:t>
            </a:r>
          </a:p>
        </p:txBody>
      </p:sp>
      <p:sp>
        <p:nvSpPr>
          <p:cNvPr id="4" name="TextBox 3">
            <a:extLst>
              <a:ext uri="{FF2B5EF4-FFF2-40B4-BE49-F238E27FC236}">
                <a16:creationId xmlns="" xmlns:a16="http://schemas.microsoft.com/office/drawing/2014/main" id="{76EFF7E4-966D-421F-8AE3-B5093496058F}"/>
              </a:ext>
            </a:extLst>
          </p:cNvPr>
          <p:cNvSpPr txBox="1"/>
          <p:nvPr/>
        </p:nvSpPr>
        <p:spPr>
          <a:xfrm>
            <a:off x="1578524" y="5397926"/>
            <a:ext cx="5928961" cy="369332"/>
          </a:xfrm>
          <a:prstGeom prst="rect">
            <a:avLst/>
          </a:prstGeom>
          <a:solidFill>
            <a:srgbClr val="000099"/>
          </a:solidFill>
        </p:spPr>
        <p:txBody>
          <a:bodyPr wrap="square" rtlCol="0">
            <a:spAutoFit/>
          </a:bodyPr>
          <a:lstStyle/>
          <a:p>
            <a:pPr algn="ctr"/>
            <a:r>
              <a:rPr lang="en-US" dirty="0">
                <a:solidFill>
                  <a:schemeClr val="bg1"/>
                </a:solidFill>
              </a:rPr>
              <a:t>At the IW we </a:t>
            </a:r>
            <a:r>
              <a:rPr lang="en-US" dirty="0" smtClean="0">
                <a:solidFill>
                  <a:schemeClr val="bg1"/>
                </a:solidFill>
              </a:rPr>
              <a:t>spent </a:t>
            </a:r>
            <a:r>
              <a:rPr lang="en-US" dirty="0">
                <a:solidFill>
                  <a:schemeClr val="bg1"/>
                </a:solidFill>
              </a:rPr>
              <a:t>time to work on this</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0537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Artifacts Challenge Team Overview</a:t>
            </a:r>
            <a:endParaRPr lang="en-US" dirty="0"/>
          </a:p>
        </p:txBody>
      </p:sp>
      <p:sp>
        <p:nvSpPr>
          <p:cNvPr id="4" name="Content Placeholder 3"/>
          <p:cNvSpPr>
            <a:spLocks noGrp="1"/>
          </p:cNvSpPr>
          <p:nvPr>
            <p:ph idx="1"/>
          </p:nvPr>
        </p:nvSpPr>
        <p:spPr>
          <a:xfrm>
            <a:off x="101600" y="1130554"/>
            <a:ext cx="8864600" cy="5356743"/>
          </a:xfrm>
        </p:spPr>
        <p:txBody>
          <a:bodyPr/>
          <a:lstStyle/>
          <a:p>
            <a:r>
              <a:rPr lang="en-US" dirty="0" smtClean="0"/>
              <a:t>Chair: </a:t>
            </a:r>
          </a:p>
          <a:p>
            <a:pPr lvl="1"/>
            <a:r>
              <a:rPr lang="en-US" dirty="0" smtClean="0"/>
              <a:t>Phil Zimmerman</a:t>
            </a:r>
          </a:p>
          <a:p>
            <a:r>
              <a:rPr lang="en-US" dirty="0" smtClean="0">
                <a:cs typeface="Arial" panose="020B0604020202020204" pitchFamily="34" charset="0"/>
              </a:rPr>
              <a:t>Contractor Support: </a:t>
            </a:r>
          </a:p>
          <a:p>
            <a:pPr lvl="1"/>
            <a:r>
              <a:rPr lang="en-US" dirty="0" smtClean="0">
                <a:cs typeface="Arial" panose="020B0604020202020204" pitchFamily="34" charset="0"/>
              </a:rPr>
              <a:t>Frank Salvatore</a:t>
            </a:r>
          </a:p>
          <a:p>
            <a:pPr lvl="1"/>
            <a:r>
              <a:rPr lang="en-US" dirty="0" smtClean="0">
                <a:cs typeface="Arial" panose="020B0604020202020204" pitchFamily="34" charset="0"/>
              </a:rPr>
              <a:t>Dr. </a:t>
            </a:r>
            <a:r>
              <a:rPr lang="en-US" dirty="0">
                <a:cs typeface="Arial" panose="020B0604020202020204" pitchFamily="34" charset="0"/>
              </a:rPr>
              <a:t>Tracee </a:t>
            </a:r>
            <a:r>
              <a:rPr lang="en-US" dirty="0" smtClean="0">
                <a:cs typeface="Arial" panose="020B0604020202020204" pitchFamily="34" charset="0"/>
              </a:rPr>
              <a:t>Gilbert</a:t>
            </a:r>
          </a:p>
          <a:p>
            <a:pPr lvl="1"/>
            <a:r>
              <a:rPr lang="en-US" dirty="0" smtClean="0">
                <a:cs typeface="Arial" panose="020B0604020202020204" pitchFamily="34" charset="0"/>
              </a:rPr>
              <a:t>Darryl Howell</a:t>
            </a:r>
          </a:p>
          <a:p>
            <a:pPr lvl="1"/>
            <a:r>
              <a:rPr lang="en-US" dirty="0" smtClean="0">
                <a:cs typeface="Arial" panose="020B0604020202020204" pitchFamily="34" charset="0"/>
              </a:rPr>
              <a:t>Dr</a:t>
            </a:r>
            <a:r>
              <a:rPr lang="en-US" dirty="0">
                <a:cs typeface="Arial" panose="020B0604020202020204" pitchFamily="34" charset="0"/>
              </a:rPr>
              <a:t>. John </a:t>
            </a:r>
            <a:r>
              <a:rPr lang="en-US" dirty="0" smtClean="0">
                <a:cs typeface="Arial" panose="020B0604020202020204" pitchFamily="34" charset="0"/>
              </a:rPr>
              <a:t>Coleman</a:t>
            </a:r>
          </a:p>
          <a:p>
            <a:pPr lvl="1"/>
            <a:r>
              <a:rPr lang="en-US" dirty="0" smtClean="0">
                <a:cs typeface="Arial" panose="020B0604020202020204" pitchFamily="34" charset="0"/>
              </a:rPr>
              <a:t>Nathaniel Barley</a:t>
            </a:r>
            <a:endParaRPr lang="en-US" dirty="0" smtClean="0"/>
          </a:p>
          <a:p>
            <a:r>
              <a:rPr lang="en-US" dirty="0" smtClean="0"/>
              <a:t>IW Participants: </a:t>
            </a:r>
          </a:p>
          <a:p>
            <a:pPr lvl="1">
              <a:buFont typeface="Arial" panose="020B0604020202020204" pitchFamily="34" charset="0"/>
              <a:buChar char="̶"/>
            </a:pPr>
            <a:r>
              <a:rPr lang="en-US" dirty="0" smtClean="0"/>
              <a:t>~40</a:t>
            </a:r>
          </a:p>
          <a:p>
            <a:r>
              <a:rPr lang="en-US" dirty="0" smtClean="0"/>
              <a:t>Web page:</a:t>
            </a:r>
          </a:p>
          <a:p>
            <a:pPr lvl="1">
              <a:buFont typeface="Arial" panose="020B0604020202020204" pitchFamily="34" charset="0"/>
              <a:buChar char="̶"/>
            </a:pPr>
            <a:r>
              <a:rPr lang="en-US" dirty="0" smtClean="0"/>
              <a:t>http</a:t>
            </a:r>
            <a:r>
              <a:rPr lang="en-US" dirty="0"/>
              <a:t>://</a:t>
            </a:r>
            <a:r>
              <a:rPr lang="en-US" dirty="0" smtClean="0"/>
              <a:t>www.omgwiki.org/MBSE/doku.php?id=mbse:digitalartifacts</a:t>
            </a:r>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29408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Digital Artifacts Workshop Outcomes</a:t>
            </a:r>
            <a:endParaRPr lang="en-US" dirty="0"/>
          </a:p>
        </p:txBody>
      </p:sp>
      <p:sp>
        <p:nvSpPr>
          <p:cNvPr id="3" name="Content Placeholder 2"/>
          <p:cNvSpPr>
            <a:spLocks noGrp="1"/>
          </p:cNvSpPr>
          <p:nvPr>
            <p:ph idx="1"/>
          </p:nvPr>
        </p:nvSpPr>
        <p:spPr>
          <a:noFill/>
          <a:ln w="9525">
            <a:noFill/>
            <a:miter lim="800000"/>
            <a:headEnd/>
            <a:tailEnd/>
          </a:ln>
        </p:spPr>
        <p:txBody>
          <a:bodyPr vert="horz" wrap="square" lIns="92075" tIns="46038" rIns="92075" bIns="46038" numCol="1" anchor="t" anchorCtr="0" compatLnSpc="1">
            <a:prstTxWarp prst="textNoShape">
              <a:avLst/>
            </a:prstTxWarp>
            <a:normAutofit/>
          </a:bodyPr>
          <a:lstStyle/>
          <a:p>
            <a:pPr>
              <a:buFont typeface="Arial" panose="020B0604020202020204" pitchFamily="34" charset="0"/>
            </a:pPr>
            <a:r>
              <a:rPr lang="en-US" sz="2000" dirty="0"/>
              <a:t>Established Challenge Team and held two 4 hour workshops</a:t>
            </a:r>
          </a:p>
          <a:p>
            <a:pPr>
              <a:buFont typeface="Arial" panose="020B0604020202020204" pitchFamily="34" charset="0"/>
            </a:pPr>
            <a:r>
              <a:rPr lang="en-US" sz="2000" dirty="0"/>
              <a:t>Reviewed ISO/IEC/IEEE 15288 processes and artifacts to refine definition and elicit concept of operations for Digital Artifacts</a:t>
            </a:r>
          </a:p>
          <a:p>
            <a:pPr>
              <a:buFont typeface="Arial" panose="020B0604020202020204" pitchFamily="34" charset="0"/>
            </a:pPr>
            <a:r>
              <a:rPr lang="en-US" sz="2000" dirty="0"/>
              <a:t>Discussed and challenged the provided definition for Digital Artifacts</a:t>
            </a:r>
          </a:p>
          <a:p>
            <a:pPr>
              <a:buFont typeface="Arial" panose="020B0604020202020204" pitchFamily="34" charset="0"/>
            </a:pPr>
            <a:r>
              <a:rPr lang="en-US" sz="2000" dirty="0"/>
              <a:t>Defined approach to capture Digital Artifacts</a:t>
            </a:r>
          </a:p>
          <a:p>
            <a:pPr>
              <a:buFont typeface="Arial" panose="020B0604020202020204" pitchFamily="34" charset="0"/>
            </a:pPr>
            <a:r>
              <a:rPr lang="en-US" sz="2000" dirty="0"/>
              <a:t>For a System Requirements Review Use Case</a:t>
            </a:r>
          </a:p>
          <a:p>
            <a:pPr lvl="1">
              <a:buFont typeface="Arial" panose="020B0604020202020204" pitchFamily="34" charset="0"/>
              <a:buChar char="̶"/>
            </a:pPr>
            <a:r>
              <a:rPr lang="en-US" sz="1800" dirty="0"/>
              <a:t>Brainstormed characteristics of Digital Artifacts</a:t>
            </a:r>
          </a:p>
          <a:p>
            <a:pPr lvl="1">
              <a:buFont typeface="Arial" panose="020B0604020202020204" pitchFamily="34" charset="0"/>
              <a:buChar char="̶"/>
            </a:pPr>
            <a:r>
              <a:rPr lang="en-US" sz="1800" dirty="0"/>
              <a:t>Identified digital artifacts framework based on approach from the 3D CAD community  </a:t>
            </a:r>
          </a:p>
          <a:p>
            <a:pPr lvl="1">
              <a:buFont typeface="Arial" panose="020B0604020202020204" pitchFamily="34" charset="0"/>
              <a:buChar char="̶"/>
            </a:pPr>
            <a:r>
              <a:rPr lang="en-US" sz="1800" dirty="0"/>
              <a:t>Created a process for how to transition from the current document based artifacts to digital artifacts</a:t>
            </a:r>
          </a:p>
          <a:p>
            <a:pPr lvl="1">
              <a:buFont typeface="Arial" panose="020B0604020202020204" pitchFamily="34" charset="0"/>
              <a:buChar char="̶"/>
            </a:pPr>
            <a:r>
              <a:rPr lang="en-US" sz="1800" dirty="0"/>
              <a:t>Brainstormed Identified characteristics and types of digital artifacts </a:t>
            </a:r>
          </a:p>
          <a:p>
            <a:pPr lvl="1">
              <a:buFont typeface="Arial" panose="020B0604020202020204" pitchFamily="34" charset="0"/>
              <a:buChar char="̶"/>
            </a:pPr>
            <a:r>
              <a:rPr lang="en-US" sz="1800" dirty="0"/>
              <a:t>Brainstormed digital artifacts</a:t>
            </a:r>
          </a:p>
          <a:p>
            <a:pPr>
              <a:buFont typeface="Arial" panose="020B0604020202020204" pitchFamily="34" charset="0"/>
            </a:pPr>
            <a:r>
              <a:rPr lang="en-US" sz="2000" dirty="0"/>
              <a:t>Identified next steps</a:t>
            </a:r>
          </a:p>
          <a:p>
            <a:pPr>
              <a:buFont typeface="Arial" panose="020B0604020202020204" pitchFamily="34" charset="0"/>
            </a:pPr>
            <a:endParaRPr lang="en-US" sz="2000" dirty="0"/>
          </a:p>
        </p:txBody>
      </p:sp>
    </p:spTree>
    <p:extLst>
      <p:ext uri="{BB962C8B-B14F-4D97-AF65-F5344CB8AC3E}">
        <p14:creationId xmlns:p14="http://schemas.microsoft.com/office/powerpoint/2010/main" val="224977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ASD(R&amp;E)-rev-17Mar2011">
  <a:themeElements>
    <a:clrScheme name="Blank Presentation 10">
      <a:dk1>
        <a:srgbClr val="000000"/>
      </a:dk1>
      <a:lt1>
        <a:srgbClr val="FFFFFF"/>
      </a:lt1>
      <a:dk2>
        <a:srgbClr val="000000"/>
      </a:dk2>
      <a:lt2>
        <a:srgbClr val="808080"/>
      </a:lt2>
      <a:accent1>
        <a:srgbClr val="CCFF99"/>
      </a:accent1>
      <a:accent2>
        <a:srgbClr val="3333CC"/>
      </a:accent2>
      <a:accent3>
        <a:srgbClr val="FFFFFF"/>
      </a:accent3>
      <a:accent4>
        <a:srgbClr val="000000"/>
      </a:accent4>
      <a:accent5>
        <a:srgbClr val="E2FFCA"/>
      </a:accent5>
      <a:accent6>
        <a:srgbClr val="2D2DB9"/>
      </a:accent6>
      <a:hlink>
        <a:srgbClr val="CCCCFF"/>
      </a:hlink>
      <a:folHlink>
        <a:srgbClr val="B2B2B2"/>
      </a:folHlink>
    </a:clrScheme>
    <a:fontScheme name="Blank Pres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808080"/>
        </a:lt2>
        <a:accent1>
          <a:srgbClr val="66FF66"/>
        </a:accent1>
        <a:accent2>
          <a:srgbClr val="3333CC"/>
        </a:accent2>
        <a:accent3>
          <a:srgbClr val="FFFFFF"/>
        </a:accent3>
        <a:accent4>
          <a:srgbClr val="000000"/>
        </a:accent4>
        <a:accent5>
          <a:srgbClr val="B8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9">
        <a:dk1>
          <a:srgbClr val="000000"/>
        </a:dk1>
        <a:lt1>
          <a:srgbClr val="FFFFFF"/>
        </a:lt1>
        <a:dk2>
          <a:srgbClr val="000000"/>
        </a:dk2>
        <a:lt2>
          <a:srgbClr val="808080"/>
        </a:lt2>
        <a:accent1>
          <a:srgbClr val="99FF66"/>
        </a:accent1>
        <a:accent2>
          <a:srgbClr val="3333CC"/>
        </a:accent2>
        <a:accent3>
          <a:srgbClr val="FFFFFF"/>
        </a:accent3>
        <a:accent4>
          <a:srgbClr val="000000"/>
        </a:accent4>
        <a:accent5>
          <a:srgbClr val="CA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FFFFFF"/>
        </a:lt1>
        <a:dk2>
          <a:srgbClr val="000000"/>
        </a:dk2>
        <a:lt2>
          <a:srgbClr val="808080"/>
        </a:lt2>
        <a:accent1>
          <a:srgbClr val="CCFF99"/>
        </a:accent1>
        <a:accent2>
          <a:srgbClr val="3333CC"/>
        </a:accent2>
        <a:accent3>
          <a:srgbClr val="FFFFFF"/>
        </a:accent3>
        <a:accent4>
          <a:srgbClr val="000000"/>
        </a:accent4>
        <a:accent5>
          <a:srgbClr val="E2FF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0B4EA887A9C44B2AAC3D954B8FE11" ma:contentTypeVersion="0" ma:contentTypeDescription="Create a new document." ma:contentTypeScope="" ma:versionID="5cc2b4ac6577196eef3004271a00ba1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65B1B9-4078-4DEB-9C32-84811F7596C7}">
  <ds:schemaRefs>
    <ds:schemaRef ds:uri="http://schemas.microsoft.com/sharepoint/v3/contenttype/forms"/>
  </ds:schemaRefs>
</ds:datastoreItem>
</file>

<file path=customXml/itemProps2.xml><?xml version="1.0" encoding="utf-8"?>
<ds:datastoreItem xmlns:ds="http://schemas.openxmlformats.org/officeDocument/2006/customXml" ds:itemID="{C6467EBE-15D0-46A3-B5E7-BC17E21C3D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93355B-4D55-4B38-B800-30210A84AA41}">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1477</TotalTime>
  <Words>698</Words>
  <Application>Microsoft Office PowerPoint</Application>
  <PresentationFormat>On-screen Show (4:3)</PresentationFormat>
  <Paragraphs>87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ASD(R&amp;E)-rev-17Mar2011</vt:lpstr>
      <vt:lpstr>INCOSE Digital Artifacts Challenge Team </vt:lpstr>
      <vt:lpstr>Topics</vt:lpstr>
      <vt:lpstr>Digital Artifacts Challenge Team History</vt:lpstr>
      <vt:lpstr>Digital Artifact Challenge Objectives </vt:lpstr>
      <vt:lpstr>Digital Artifacts Concepts</vt:lpstr>
      <vt:lpstr>Generic Digital Artifact Concepts</vt:lpstr>
      <vt:lpstr>Digital Artifacts Challenge Team Plan</vt:lpstr>
      <vt:lpstr>Digital Artifacts Challenge Team Overview</vt:lpstr>
      <vt:lpstr>Digital Artifacts Workshop Outcomes</vt:lpstr>
      <vt:lpstr>Digital Artifacts Workshop Outcomes </vt:lpstr>
      <vt:lpstr>Next Steps</vt:lpstr>
      <vt:lpstr>For Additional Information</vt:lpstr>
    </vt:vector>
  </TitlesOfParts>
  <Company>OSD-CIO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Digital System Model Data Taxonomy</dc:title>
  <dc:subject>18th NDIA SE Conference</dc:subject>
  <dc:creator>DASD(SE)</dc:creator>
  <dc:description>Revised 3/17/2011</dc:description>
  <cp:lastModifiedBy>Salvatore, Frank @ EngilityCorp</cp:lastModifiedBy>
  <cp:revision>88</cp:revision>
  <cp:lastPrinted>2018-01-25T14:52:48Z</cp:lastPrinted>
  <dcterms:created xsi:type="dcterms:W3CDTF">2011-03-23T20:15:01Z</dcterms:created>
  <dcterms:modified xsi:type="dcterms:W3CDTF">2018-02-12T15:45:18Z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0x0101001A40B4EA887A9C44B2AAC3D954B8FE11</vt:lpwstr>
  </property>
</Properties>
</file>