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handoutMasterIdLst>
    <p:handoutMasterId r:id="rId35"/>
  </p:handoutMasterIdLst>
  <p:sldIdLst>
    <p:sldId id="284" r:id="rId5"/>
    <p:sldId id="341" r:id="rId6"/>
    <p:sldId id="442" r:id="rId7"/>
    <p:sldId id="423" r:id="rId8"/>
    <p:sldId id="421" r:id="rId9"/>
    <p:sldId id="346" r:id="rId10"/>
    <p:sldId id="433" r:id="rId11"/>
    <p:sldId id="405" r:id="rId12"/>
    <p:sldId id="434" r:id="rId13"/>
    <p:sldId id="435" r:id="rId14"/>
    <p:sldId id="438" r:id="rId15"/>
    <p:sldId id="440" r:id="rId16"/>
    <p:sldId id="456" r:id="rId17"/>
    <p:sldId id="457" r:id="rId18"/>
    <p:sldId id="424" r:id="rId19"/>
    <p:sldId id="426" r:id="rId20"/>
    <p:sldId id="427" r:id="rId21"/>
    <p:sldId id="425" r:id="rId22"/>
    <p:sldId id="428" r:id="rId23"/>
    <p:sldId id="429" r:id="rId24"/>
    <p:sldId id="441" r:id="rId25"/>
    <p:sldId id="439" r:id="rId26"/>
    <p:sldId id="286" r:id="rId27"/>
    <p:sldId id="444" r:id="rId28"/>
    <p:sldId id="283" r:id="rId29"/>
    <p:sldId id="408" r:id="rId30"/>
    <p:sldId id="454" r:id="rId31"/>
    <p:sldId id="407" r:id="rId32"/>
    <p:sldId id="446" r:id="rId33"/>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ooneym" initials="c" lastIdx="1" clrIdx="0"/>
  <p:cmAuthor id="1" name="mchonole" initials="mjc"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FF99"/>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6827" autoAdjust="0"/>
    <p:restoredTop sz="71350" autoAdjust="0"/>
  </p:normalViewPr>
  <p:slideViewPr>
    <p:cSldViewPr snapToGrid="0">
      <p:cViewPr varScale="1">
        <p:scale>
          <a:sx n="70" d="100"/>
          <a:sy n="70" d="100"/>
        </p:scale>
        <p:origin x="-642"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90" d="100"/>
        <a:sy n="90" d="100"/>
      </p:scale>
      <p:origin x="0" y="0"/>
    </p:cViewPr>
  </p:sorterViewPr>
  <p:notesViewPr>
    <p:cSldViewPr snapToGrid="0">
      <p:cViewPr varScale="1">
        <p:scale>
          <a:sx n="69" d="100"/>
          <a:sy n="69" d="100"/>
        </p:scale>
        <p:origin x="-2754" y="-96"/>
      </p:cViewPr>
      <p:guideLst>
        <p:guide orient="horz" pos="2932"/>
        <p:guide pos="2212"/>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38E7409E-A800-4EEB-8987-F033C332DBD4}" type="datetimeFigureOut">
              <a:rPr lang="en-US" smtClean="0"/>
              <a:pPr/>
              <a:t>1/18/2012</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F53CF2A5-0353-4A9A-8B74-604E2F28D425}" type="slidenum">
              <a:rPr lang="en-US" smtClean="0"/>
              <a:pPr/>
              <a:t>‹#›</a:t>
            </a:fld>
            <a:endParaRPr lang="en-US"/>
          </a:p>
        </p:txBody>
      </p:sp>
    </p:spTree>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CE2E596B-A25B-4E5B-A551-E3EDA56614B3}" type="datetimeFigureOut">
              <a:rPr lang="en-US" smtClean="0"/>
              <a:pPr/>
              <a:t>1/18/2012</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5C6BD3C5-181B-4D05-AD2A-ACADBC160DDC}" type="slidenum">
              <a:rPr lang="en-US" smtClean="0"/>
              <a:pPr/>
              <a:t>‹#›</a:t>
            </a:fld>
            <a:endParaRPr lang="en-US"/>
          </a:p>
        </p:txBody>
      </p:sp>
    </p:spTree>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are we using our system models? </a:t>
            </a:r>
          </a:p>
          <a:p>
            <a:r>
              <a:rPr lang="en-US" dirty="0" smtClean="0"/>
              <a:t>What’s hard to do in the model?</a:t>
            </a:r>
          </a:p>
          <a:p>
            <a:r>
              <a:rPr lang="en-US" dirty="0" smtClean="0"/>
              <a:t>What’s hard about connecting to other domains?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A6B75E03-40C3-430A-ABB5-D82AFEA3C550}" type="slidenum">
              <a:rPr lang="en-US" smtClean="0"/>
              <a:pPr/>
              <a:t>13</a:t>
            </a:fld>
            <a:endParaRPr lang="en-US" smtClean="0"/>
          </a:p>
        </p:txBody>
      </p:sp>
      <p:sp>
        <p:nvSpPr>
          <p:cNvPr id="69635" name="Rectangle 2"/>
          <p:cNvSpPr>
            <a:spLocks noGrp="1" noRot="1" noChangeAspect="1" noChangeArrowheads="1" noTextEdit="1"/>
          </p:cNvSpPr>
          <p:nvPr>
            <p:ph type="sldImg"/>
          </p:nvPr>
        </p:nvSpPr>
        <p:spPr>
          <a:xfrm>
            <a:off x="1187450" y="700088"/>
            <a:ext cx="4649788" cy="3487737"/>
          </a:xfrm>
          <a:ln w="12700" cap="flat"/>
        </p:spPr>
      </p:sp>
      <p:sp>
        <p:nvSpPr>
          <p:cNvPr id="69636" name="Rectangle 3"/>
          <p:cNvSpPr>
            <a:spLocks noGrp="1" noChangeArrowheads="1"/>
          </p:cNvSpPr>
          <p:nvPr>
            <p:ph type="body" idx="1"/>
          </p:nvPr>
        </p:nvSpPr>
        <p:spPr>
          <a:xfrm>
            <a:off x="935805" y="4422132"/>
            <a:ext cx="5151493" cy="4188171"/>
          </a:xfrm>
          <a:noFill/>
          <a:ln/>
        </p:spPr>
        <p:txBody>
          <a:bodyPr lIns="93948" tIns="46973" rIns="93948" bIns="46973"/>
          <a:lstStyle/>
          <a:p>
            <a:pPr eaLnBrk="1" hangingPunct="1"/>
            <a:r>
              <a:rPr lang="en-US" dirty="0" smtClean="0"/>
              <a:t>SAM = Requests analysis</a:t>
            </a:r>
          </a:p>
          <a:p>
            <a:pPr eaLnBrk="1" hangingPunct="1"/>
            <a:r>
              <a:rPr lang="en-US" dirty="0" smtClean="0"/>
              <a:t>AM – calculates answer(s)</a:t>
            </a:r>
          </a:p>
          <a:p>
            <a:pPr eaLnBrk="1" hangingPunct="1"/>
            <a:r>
              <a:rPr lang="en-US" dirty="0" smtClean="0"/>
              <a:t>SAM – Retains Answer</a:t>
            </a:r>
          </a:p>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baseline="0" dirty="0" smtClean="0"/>
              <a:t> Tend to be quantitative </a:t>
            </a:r>
          </a:p>
          <a:p>
            <a:pPr>
              <a:buFont typeface="Arial" pitchFamily="34" charset="0"/>
              <a:buChar char="•"/>
            </a:pPr>
            <a:r>
              <a:rPr lang="en-US" baseline="0" dirty="0" smtClean="0"/>
              <a:t> </a:t>
            </a:r>
            <a:r>
              <a:rPr lang="en-US" dirty="0" smtClean="0"/>
              <a:t>Model Center – Tool integration </a:t>
            </a:r>
          </a:p>
          <a:p>
            <a:pPr>
              <a:buFont typeface="Arial" pitchFamily="34" charset="0"/>
              <a:buChar char="•"/>
            </a:pPr>
            <a:r>
              <a:rPr lang="en-US" dirty="0" smtClean="0"/>
              <a:t> Adams - multi-body dynamics simulation model used to analyze the vehicle performance</a:t>
            </a:r>
          </a:p>
          <a:p>
            <a:pPr>
              <a:buFont typeface="Arial" pitchFamily="34" charset="0"/>
              <a:buChar char="•"/>
            </a:pPr>
            <a:r>
              <a:rPr lang="en-US" dirty="0" smtClean="0"/>
              <a:t> MATLAB is used to define the optimization functions</a:t>
            </a:r>
          </a:p>
          <a:p>
            <a:pPr>
              <a:buFont typeface="Arial" pitchFamily="34" charset="0"/>
              <a:buChar char="•"/>
            </a:pPr>
            <a:r>
              <a:rPr lang="en-US" dirty="0" smtClean="0"/>
              <a:t> SEER-H -perform hardware life cycle cost analysis</a:t>
            </a: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14</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15</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16</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 captures </a:t>
            </a:r>
            <a:r>
              <a:rPr lang="en-US" dirty="0" err="1" smtClean="0"/>
              <a:t>blackbox</a:t>
            </a:r>
            <a:r>
              <a:rPr lang="en-US" dirty="0" smtClean="0"/>
              <a:t>  requirements, Interfaces and Behavior</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17</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By using SysML and UTP</a:t>
            </a:r>
            <a:r>
              <a:rPr lang="en-US" baseline="0" dirty="0" smtClean="0"/>
              <a:t> it makes an easier integration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18</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Standardized Domain definitions – maybe even validation</a:t>
            </a:r>
            <a:r>
              <a:rPr lang="en-US" sz="2000" baseline="0" dirty="0" smtClean="0"/>
              <a:t> algorithms and profile test cases (XMI and tool compatibility)</a:t>
            </a:r>
            <a:endParaRPr lang="en-US" sz="2000"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Standards for marking documents, not for models</a:t>
            </a:r>
          </a:p>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23</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SE we are not delivering a detailed design or implementation but an</a:t>
            </a:r>
            <a:r>
              <a:rPr lang="en-US" baseline="0" dirty="0" smtClean="0"/>
              <a:t> abstraction of the detail in the form of a specification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Where is the SAM in his picture and how does I contribute?</a:t>
            </a:r>
            <a:r>
              <a:rPr lang="en-US" baseline="0" dirty="0" smtClean="0"/>
              <a:t>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27</a:t>
            </a:fld>
            <a:endParaRPr lang="en-US"/>
          </a:p>
        </p:txBody>
      </p:sp>
      <p:sp>
        <p:nvSpPr>
          <p:cNvPr id="126978" name="Rectangle 2"/>
          <p:cNvSpPr>
            <a:spLocks noGrp="1" noRot="1" noChangeAspect="1" noChangeArrowheads="1" noTextEdit="1"/>
          </p:cNvSpPr>
          <p:nvPr>
            <p:ph type="sldImg"/>
          </p:nvPr>
        </p:nvSpPr>
        <p:spPr>
          <a:xfrm>
            <a:off x="1187450" y="700088"/>
            <a:ext cx="4652963" cy="3489325"/>
          </a:xfrm>
          <a:ln/>
        </p:spPr>
      </p:sp>
      <p:sp>
        <p:nvSpPr>
          <p:cNvPr id="126979" name="Rectangle 3"/>
          <p:cNvSpPr>
            <a:spLocks noGrp="1" noChangeArrowheads="1"/>
          </p:cNvSpPr>
          <p:nvPr>
            <p:ph type="body" idx="1"/>
          </p:nvPr>
        </p:nvSpPr>
        <p:spPr>
          <a:xfrm>
            <a:off x="700686" y="4420207"/>
            <a:ext cx="5621731" cy="4189095"/>
          </a:xfrm>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a:xfrm>
            <a:off x="2" y="3"/>
            <a:ext cx="3043980" cy="465772"/>
          </a:xfrm>
          <a:prstGeom prst="rect">
            <a:avLst/>
          </a:prstGeom>
          <a:noFill/>
        </p:spPr>
        <p:txBody>
          <a:bodyPr/>
          <a:lstStyle/>
          <a:p>
            <a:r>
              <a:rPr lang="en-US" smtClean="0"/>
              <a:t>Lockheed Martin Proprietary Information</a:t>
            </a:r>
          </a:p>
          <a:p>
            <a:endParaRPr lang="en-US" smtClean="0"/>
          </a:p>
          <a:p>
            <a:endParaRPr lang="en-US" smtClean="0"/>
          </a:p>
          <a:p>
            <a:r>
              <a:rPr lang="en-US" smtClean="0"/>
              <a:t>Lockheed Martin Proprietary Information</a:t>
            </a:r>
          </a:p>
          <a:p>
            <a:endParaRPr lang="en-US" smtClean="0"/>
          </a:p>
          <a:p>
            <a:r>
              <a:rPr lang="en-US" smtClean="0"/>
              <a:t>Lockheed Martin Proprietary Information   Lockheed Martin Proprietary Information</a:t>
            </a:r>
          </a:p>
        </p:txBody>
      </p:sp>
      <p:sp>
        <p:nvSpPr>
          <p:cNvPr id="57347" name="Rectangle 6"/>
          <p:cNvSpPr>
            <a:spLocks noGrp="1" noChangeArrowheads="1"/>
          </p:cNvSpPr>
          <p:nvPr>
            <p:ph type="ftr" sz="quarter" idx="4"/>
          </p:nvPr>
        </p:nvSpPr>
        <p:spPr>
          <a:xfrm>
            <a:off x="2" y="8841742"/>
            <a:ext cx="3043980" cy="465772"/>
          </a:xfrm>
          <a:prstGeom prst="rect">
            <a:avLst/>
          </a:prstGeom>
          <a:noFill/>
        </p:spPr>
        <p:txBody>
          <a:bodyPr/>
          <a:lstStyle/>
          <a:p>
            <a:endParaRPr lang="en-US" smtClean="0"/>
          </a:p>
          <a:p>
            <a:endParaRPr lang="en-US" smtClean="0"/>
          </a:p>
          <a:p>
            <a:r>
              <a:rPr lang="en-US" smtClean="0"/>
              <a:t>Lockheed Martin Proprietary Information</a:t>
            </a:r>
          </a:p>
          <a:p>
            <a:r>
              <a:rPr lang="en-US" smtClean="0"/>
              <a:t>Lockheed Martin Proprietary Information   Lockheed Martin Proprietary Information</a:t>
            </a:r>
          </a:p>
          <a:p>
            <a:r>
              <a:rPr lang="en-US" smtClean="0"/>
              <a:t>Lockheed Martin Proprietary Information</a:t>
            </a:r>
          </a:p>
        </p:txBody>
      </p:sp>
      <p:sp>
        <p:nvSpPr>
          <p:cNvPr id="57348" name="Rectangle 2"/>
          <p:cNvSpPr txBox="1">
            <a:spLocks noGrp="1" noChangeArrowheads="1"/>
          </p:cNvSpPr>
          <p:nvPr/>
        </p:nvSpPr>
        <p:spPr bwMode="auto">
          <a:xfrm>
            <a:off x="2" y="3"/>
            <a:ext cx="3043980" cy="465772"/>
          </a:xfrm>
          <a:prstGeom prst="rect">
            <a:avLst/>
          </a:prstGeom>
          <a:noFill/>
          <a:ln w="9525">
            <a:noFill/>
            <a:miter lim="800000"/>
            <a:headEnd/>
            <a:tailEnd/>
          </a:ln>
        </p:spPr>
        <p:txBody>
          <a:bodyPr lIns="94188" tIns="47094" rIns="94188" bIns="47094"/>
          <a:lstStyle/>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endParaRPr lang="en-US" sz="1100" dirty="0"/>
          </a:p>
        </p:txBody>
      </p:sp>
      <p:sp>
        <p:nvSpPr>
          <p:cNvPr id="57349" name="Rectangle 6"/>
          <p:cNvSpPr txBox="1">
            <a:spLocks noGrp="1" noChangeArrowheads="1"/>
          </p:cNvSpPr>
          <p:nvPr/>
        </p:nvSpPr>
        <p:spPr bwMode="auto">
          <a:xfrm>
            <a:off x="2" y="8841742"/>
            <a:ext cx="3043980" cy="465772"/>
          </a:xfrm>
          <a:prstGeom prst="rect">
            <a:avLst/>
          </a:prstGeom>
          <a:noFill/>
          <a:ln w="9525">
            <a:noFill/>
            <a:miter lim="800000"/>
            <a:headEnd/>
            <a:tailEnd/>
          </a:ln>
        </p:spPr>
        <p:txBody>
          <a:bodyPr lIns="94188" tIns="47094" rIns="94188" bIns="47094" anchor="b"/>
          <a:lstStyle/>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p:txBody>
      </p:sp>
      <p:sp>
        <p:nvSpPr>
          <p:cNvPr id="57350" name="Rectangle 2"/>
          <p:cNvSpPr txBox="1">
            <a:spLocks noGrp="1" noChangeArrowheads="1"/>
          </p:cNvSpPr>
          <p:nvPr/>
        </p:nvSpPr>
        <p:spPr bwMode="auto">
          <a:xfrm>
            <a:off x="2" y="3"/>
            <a:ext cx="3043980" cy="465772"/>
          </a:xfrm>
          <a:prstGeom prst="rect">
            <a:avLst/>
          </a:prstGeom>
          <a:noFill/>
          <a:ln w="9525">
            <a:noFill/>
            <a:miter lim="800000"/>
            <a:headEnd/>
            <a:tailEnd/>
          </a:ln>
        </p:spPr>
        <p:txBody>
          <a:bodyPr lIns="94188" tIns="47094" rIns="94188" bIns="47094"/>
          <a:lstStyle/>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endParaRPr lang="en-US" sz="1100" dirty="0"/>
          </a:p>
        </p:txBody>
      </p:sp>
      <p:sp>
        <p:nvSpPr>
          <p:cNvPr id="57351" name="Rectangle 6"/>
          <p:cNvSpPr txBox="1">
            <a:spLocks noGrp="1" noChangeArrowheads="1"/>
          </p:cNvSpPr>
          <p:nvPr/>
        </p:nvSpPr>
        <p:spPr bwMode="auto">
          <a:xfrm>
            <a:off x="2" y="8841742"/>
            <a:ext cx="3043980" cy="465772"/>
          </a:xfrm>
          <a:prstGeom prst="rect">
            <a:avLst/>
          </a:prstGeom>
          <a:noFill/>
          <a:ln w="9525">
            <a:noFill/>
            <a:miter lim="800000"/>
            <a:headEnd/>
            <a:tailEnd/>
          </a:ln>
        </p:spPr>
        <p:txBody>
          <a:bodyPr lIns="94188" tIns="47094" rIns="94188" bIns="47094" anchor="b"/>
          <a:lstStyle/>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p:txBody>
      </p:sp>
      <p:sp>
        <p:nvSpPr>
          <p:cNvPr id="57352" name="Rectangle 2"/>
          <p:cNvSpPr txBox="1">
            <a:spLocks noGrp="1" noChangeArrowheads="1"/>
          </p:cNvSpPr>
          <p:nvPr/>
        </p:nvSpPr>
        <p:spPr bwMode="auto">
          <a:xfrm>
            <a:off x="2" y="3"/>
            <a:ext cx="3043980" cy="465772"/>
          </a:xfrm>
          <a:prstGeom prst="rect">
            <a:avLst/>
          </a:prstGeom>
          <a:noFill/>
          <a:ln w="9525">
            <a:noFill/>
            <a:miter lim="800000"/>
            <a:headEnd/>
            <a:tailEnd/>
          </a:ln>
        </p:spPr>
        <p:txBody>
          <a:bodyPr lIns="94188" tIns="47094" rIns="94188" bIns="47094"/>
          <a:lstStyle/>
          <a:p>
            <a:pPr defTabSz="941969"/>
            <a:r>
              <a:rPr lang="en-US" sz="1100" dirty="0"/>
              <a:t>Lockheed Martin Proprietary Information</a:t>
            </a:r>
          </a:p>
          <a:p>
            <a:pPr defTabSz="941969"/>
            <a:endParaRPr lang="en-US" sz="1100" dirty="0"/>
          </a:p>
          <a:p>
            <a:pPr defTabSz="941969"/>
            <a:endParaRPr lang="en-US" sz="1100" dirty="0"/>
          </a:p>
          <a:p>
            <a:pPr defTabSz="941969"/>
            <a:endParaRPr lang="en-US" sz="1100" dirty="0"/>
          </a:p>
        </p:txBody>
      </p:sp>
      <p:sp>
        <p:nvSpPr>
          <p:cNvPr id="57353" name="Rectangle 6"/>
          <p:cNvSpPr txBox="1">
            <a:spLocks noGrp="1" noChangeArrowheads="1"/>
          </p:cNvSpPr>
          <p:nvPr/>
        </p:nvSpPr>
        <p:spPr bwMode="auto">
          <a:xfrm>
            <a:off x="2" y="8841742"/>
            <a:ext cx="3043980" cy="465772"/>
          </a:xfrm>
          <a:prstGeom prst="rect">
            <a:avLst/>
          </a:prstGeom>
          <a:noFill/>
          <a:ln w="9525">
            <a:noFill/>
            <a:miter lim="800000"/>
            <a:headEnd/>
            <a:tailEnd/>
          </a:ln>
        </p:spPr>
        <p:txBody>
          <a:bodyPr lIns="94188" tIns="47094" rIns="94188" bIns="47094" anchor="b"/>
          <a:lstStyle/>
          <a:p>
            <a:pPr defTabSz="941969"/>
            <a:endParaRPr lang="en-US" sz="1100" dirty="0"/>
          </a:p>
          <a:p>
            <a:pPr defTabSz="941969"/>
            <a:endParaRPr lang="en-US" sz="1100" dirty="0"/>
          </a:p>
          <a:p>
            <a:pPr defTabSz="941969"/>
            <a:r>
              <a:rPr lang="en-US" sz="1100" dirty="0"/>
              <a:t>Lockheed Martin Proprietary Information</a:t>
            </a:r>
          </a:p>
          <a:p>
            <a:pPr defTabSz="941969"/>
            <a:endParaRPr lang="en-US" sz="1100" dirty="0"/>
          </a:p>
        </p:txBody>
      </p:sp>
      <p:sp>
        <p:nvSpPr>
          <p:cNvPr id="57354" name="Rectangle 7"/>
          <p:cNvSpPr>
            <a:spLocks noGrp="1" noChangeArrowheads="1"/>
          </p:cNvSpPr>
          <p:nvPr>
            <p:ph type="sldNum" sz="quarter" idx="5"/>
          </p:nvPr>
        </p:nvSpPr>
        <p:spPr>
          <a:xfrm>
            <a:off x="3977533" y="8841742"/>
            <a:ext cx="3043980" cy="465772"/>
          </a:xfrm>
          <a:prstGeom prst="rect">
            <a:avLst/>
          </a:prstGeom>
          <a:noFill/>
        </p:spPr>
        <p:txBody>
          <a:bodyPr/>
          <a:lstStyle/>
          <a:p>
            <a:fld id="{21E72AB5-CD19-4EB0-B2B9-8B5DD2ADFF26}" type="slidenum">
              <a:rPr lang="en-US" smtClean="0"/>
              <a:pPr/>
              <a:t>4</a:t>
            </a:fld>
            <a:endParaRPr lang="en-US" smtClean="0"/>
          </a:p>
        </p:txBody>
      </p:sp>
      <p:sp>
        <p:nvSpPr>
          <p:cNvPr id="57355" name="Rectangle 2"/>
          <p:cNvSpPr>
            <a:spLocks noGrp="1" noRot="1" noChangeAspect="1" noChangeArrowheads="1" noTextEdit="1"/>
          </p:cNvSpPr>
          <p:nvPr>
            <p:ph type="sldImg"/>
          </p:nvPr>
        </p:nvSpPr>
        <p:spPr>
          <a:ln/>
        </p:spPr>
      </p:sp>
      <p:sp>
        <p:nvSpPr>
          <p:cNvPr id="57356" name="Rectangle 3"/>
          <p:cNvSpPr>
            <a:spLocks noGrp="1" noChangeArrowheads="1"/>
          </p:cNvSpPr>
          <p:nvPr>
            <p:ph type="body" idx="1"/>
          </p:nvPr>
        </p:nvSpPr>
        <p:spPr>
          <a:noFill/>
          <a:ln/>
        </p:spPr>
        <p:txBody>
          <a:bodyPr>
            <a:normAutofit fontScale="85000" lnSpcReduction="2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Inside is cross domain</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latin typeface="Arial" pitchFamily="34" charset="0"/>
              </a:rPr>
              <a:t>** This domain integration also occurs not just to the significant bubbles but can also place within the modeling environment</a:t>
            </a:r>
          </a:p>
          <a:p>
            <a:pPr eaLnBrk="1" hangingPunct="1"/>
            <a:r>
              <a:rPr lang="en-US" baseline="0" dirty="0" smtClean="0">
                <a:latin typeface="Arial" pitchFamily="34" charset="0"/>
              </a:rPr>
              <a:t>Analyze the System Specification to create System Level Requirements</a:t>
            </a:r>
          </a:p>
          <a:p>
            <a:pPr eaLnBrk="1" hangingPunct="1"/>
            <a:r>
              <a:rPr lang="en-US" baseline="0" dirty="0" smtClean="0">
                <a:latin typeface="Arial" pitchFamily="34" charset="0"/>
              </a:rPr>
              <a:t>Using the System Level requirements and the process of refining Use Case and Scenarios to capture the System Architecture composed of  behavior, structure, and interfaces utilizing SysML</a:t>
            </a:r>
          </a:p>
          <a:p>
            <a:pPr eaLnBrk="1" hangingPunct="1"/>
            <a:r>
              <a:rPr lang="en-US" baseline="0" dirty="0" smtClean="0">
                <a:latin typeface="Arial" pitchFamily="34" charset="0"/>
              </a:rPr>
              <a:t>The System is further decomposed to a set of components that collaborate to meet the System Level Requirements as well as additional derived requirements for the components.  At all points, relevant analysis is identified to verify that current constraints can be satisfied with specification or to consider multiple trades and options.  </a:t>
            </a:r>
          </a:p>
          <a:p>
            <a:pPr eaLnBrk="1" hangingPunct="1"/>
            <a:endParaRPr lang="en-US" baseline="0" dirty="0" smtClean="0">
              <a:latin typeface="Arial" pitchFamily="34" charset="0"/>
            </a:endParaRPr>
          </a:p>
          <a:p>
            <a:pPr eaLnBrk="1" hangingPunct="1"/>
            <a:r>
              <a:rPr lang="en-US" baseline="0" dirty="0" smtClean="0">
                <a:latin typeface="Arial" pitchFamily="34" charset="0"/>
              </a:rPr>
              <a:t>How does Behavior Execution benefit? </a:t>
            </a:r>
          </a:p>
          <a:p>
            <a:pPr eaLnBrk="1" hangingPunct="1">
              <a:buFont typeface="Arial" pitchFamily="34" charset="0"/>
              <a:buChar char="•"/>
            </a:pPr>
            <a:r>
              <a:rPr lang="en-US" baseline="0" dirty="0" smtClean="0">
                <a:latin typeface="Arial" pitchFamily="34" charset="0"/>
              </a:rPr>
              <a:t>Analysis Models</a:t>
            </a:r>
          </a:p>
          <a:p>
            <a:pPr lvl="1" eaLnBrk="1" hangingPunct="1">
              <a:buFont typeface="Arial" pitchFamily="34" charset="0"/>
              <a:buChar char="•"/>
            </a:pPr>
            <a:r>
              <a:rPr lang="en-US" baseline="0" dirty="0" smtClean="0">
                <a:latin typeface="Arial" pitchFamily="34" charset="0"/>
              </a:rPr>
              <a:t> Higher quality behavior definition helps better understand the analysis problem and therefore improves the quality and of analysis effort</a:t>
            </a:r>
          </a:p>
          <a:p>
            <a:pPr lvl="1" eaLnBrk="1" hangingPunct="1">
              <a:buFont typeface="Arial" pitchFamily="34" charset="0"/>
              <a:buChar char="•"/>
            </a:pPr>
            <a:r>
              <a:rPr lang="en-US" baseline="0" dirty="0" smtClean="0">
                <a:latin typeface="Arial" pitchFamily="34" charset="0"/>
              </a:rPr>
              <a:t>The connection improves out ability to measure change impact to the analysis effort</a:t>
            </a:r>
          </a:p>
          <a:p>
            <a:pPr lvl="0" eaLnBrk="1" hangingPunct="1">
              <a:buFont typeface="Arial" pitchFamily="34" charset="0"/>
              <a:buChar char="•"/>
            </a:pPr>
            <a:r>
              <a:rPr lang="en-US" baseline="0" dirty="0" smtClean="0">
                <a:latin typeface="Arial" pitchFamily="34" charset="0"/>
              </a:rPr>
              <a:t>Test </a:t>
            </a:r>
          </a:p>
          <a:p>
            <a:pPr lvl="1" eaLnBrk="1" hangingPunct="1">
              <a:buFont typeface="Arial" pitchFamily="34" charset="0"/>
              <a:buChar char="•"/>
            </a:pPr>
            <a:r>
              <a:rPr lang="en-US" baseline="0" dirty="0" smtClean="0">
                <a:latin typeface="Arial" pitchFamily="34" charset="0"/>
              </a:rPr>
              <a:t> Opens the door for test to be involved more on the left side of the V</a:t>
            </a:r>
          </a:p>
          <a:p>
            <a:pPr lvl="1" eaLnBrk="1" hangingPunct="1">
              <a:buFont typeface="Arial" pitchFamily="34" charset="0"/>
              <a:buChar char="•"/>
            </a:pPr>
            <a:r>
              <a:rPr lang="en-US" baseline="0" dirty="0" smtClean="0">
                <a:latin typeface="Arial" pitchFamily="34" charset="0"/>
              </a:rPr>
              <a:t> Visualize Behavior of what and how to test</a:t>
            </a:r>
          </a:p>
          <a:p>
            <a:pPr eaLnBrk="1" hangingPunct="1">
              <a:buFont typeface="Arial" pitchFamily="34" charset="0"/>
              <a:buChar char="•"/>
            </a:pPr>
            <a:r>
              <a:rPr lang="en-US" baseline="0" dirty="0" smtClean="0">
                <a:latin typeface="Arial" pitchFamily="34" charset="0"/>
              </a:rPr>
              <a:t>Performance </a:t>
            </a:r>
          </a:p>
          <a:p>
            <a:pPr eaLnBrk="1" hangingPunct="1">
              <a:buFont typeface="Arial" pitchFamily="34" charset="0"/>
              <a:buChar char="•"/>
            </a:pPr>
            <a:r>
              <a:rPr lang="en-US" baseline="0" dirty="0" smtClean="0">
                <a:latin typeface="Arial" pitchFamily="34" charset="0"/>
              </a:rPr>
              <a:t>Stress and thermal analysis</a:t>
            </a:r>
          </a:p>
          <a:p>
            <a:pPr eaLnBrk="1" hangingPunct="1">
              <a:buFont typeface="Arial" pitchFamily="34" charset="0"/>
              <a:buChar char="•"/>
            </a:pPr>
            <a:r>
              <a:rPr lang="en-US" baseline="0" dirty="0" smtClean="0">
                <a:latin typeface="Arial" pitchFamily="34" charset="0"/>
              </a:rPr>
              <a:t>Reliability, Maintainability and Accessibility = RMA</a:t>
            </a:r>
          </a:p>
          <a:p>
            <a:pPr eaLnBrk="1" hangingPunct="1">
              <a:buFont typeface="Arial" pitchFamily="34" charset="0"/>
              <a:buChar char="•"/>
            </a:pPr>
            <a:r>
              <a:rPr lang="en-US" baseline="0" dirty="0" smtClean="0">
                <a:latin typeface="Arial" pitchFamily="34" charset="0"/>
              </a:rPr>
              <a:t>Size, Weight and Power = SWaP</a:t>
            </a:r>
          </a:p>
          <a:p>
            <a:pPr eaLnBrk="1" hangingPunct="1"/>
            <a:r>
              <a:rPr lang="en-US" baseline="0" dirty="0" smtClean="0">
                <a:latin typeface="Arial" pitchFamily="34" charset="0"/>
              </a:rPr>
              <a:t> </a:t>
            </a:r>
          </a:p>
          <a:p>
            <a:pPr eaLnBrk="1" hangingPunct="1"/>
            <a:endParaRPr lang="en-US" baseline="0" dirty="0" smtClean="0">
              <a:latin typeface="Arial" pitchFamily="34" charset="0"/>
            </a:endParaRPr>
          </a:p>
          <a:p>
            <a:pPr eaLnBrk="1" hangingPunct="1"/>
            <a:r>
              <a:rPr lang="en-US" baseline="0" dirty="0" smtClean="0">
                <a:latin typeface="Arial" pitchFamily="34" charset="0"/>
              </a:rPr>
              <a:t>Role of blue bubble is to; </a:t>
            </a:r>
          </a:p>
          <a:p>
            <a:pPr eaLnBrk="1" hangingPunct="1">
              <a:buFont typeface="Arial" pitchFamily="34" charset="0"/>
              <a:buChar char="•"/>
            </a:pPr>
            <a:r>
              <a:rPr lang="en-US" baseline="0" dirty="0" smtClean="0">
                <a:latin typeface="Arial" pitchFamily="34" charset="0"/>
              </a:rPr>
              <a:t> Analyze customer needs</a:t>
            </a:r>
          </a:p>
          <a:p>
            <a:pPr eaLnBrk="1" hangingPunct="1">
              <a:buFont typeface="Arial" pitchFamily="34" charset="0"/>
              <a:buChar char="•"/>
            </a:pPr>
            <a:r>
              <a:rPr lang="en-US" baseline="0" dirty="0" smtClean="0">
                <a:latin typeface="Arial" pitchFamily="34" charset="0"/>
              </a:rPr>
              <a:t> Derive a system architecture that satisfies needs </a:t>
            </a:r>
          </a:p>
          <a:p>
            <a:pPr eaLnBrk="1" hangingPunct="1">
              <a:buFont typeface="Arial" pitchFamily="34" charset="0"/>
              <a:buChar char="•"/>
            </a:pPr>
            <a:r>
              <a:rPr lang="en-US" baseline="0" dirty="0" smtClean="0">
                <a:latin typeface="Arial" pitchFamily="34" charset="0"/>
              </a:rPr>
              <a:t> Derive a specification for each of the component parts. </a:t>
            </a:r>
          </a:p>
          <a:p>
            <a:pPr eaLnBrk="1" hangingPunct="1"/>
            <a:endParaRPr lang="en-US" baseline="0" dirty="0" smtClean="0">
              <a:latin typeface="Arial" pitchFamily="34" charset="0"/>
            </a:endParaRPr>
          </a:p>
          <a:p>
            <a:pPr eaLnBrk="1" hangingPunct="1"/>
            <a:r>
              <a:rPr lang="en-US" baseline="0" dirty="0" smtClean="0">
                <a:latin typeface="Arial" pitchFamily="34" charset="0"/>
              </a:rPr>
              <a:t>Same tasks, different approach</a:t>
            </a:r>
          </a:p>
          <a:p>
            <a:pPr eaLnBrk="1" hangingPunct="1"/>
            <a:endParaRPr lang="en-US" baseline="0" dirty="0" smtClean="0">
              <a:latin typeface="Arial" pitchFamily="34" charset="0"/>
            </a:endParaRPr>
          </a:p>
          <a:p>
            <a:pPr eaLnBrk="1" hangingPunct="1"/>
            <a:r>
              <a:rPr lang="en-US" baseline="0" dirty="0" smtClean="0">
                <a:latin typeface="Arial" pitchFamily="34" charset="0"/>
              </a:rPr>
              <a:t>Initial scope within engineering but now Domains include:</a:t>
            </a:r>
          </a:p>
          <a:p>
            <a:pPr eaLnBrk="1" hangingPunct="1"/>
            <a:r>
              <a:rPr lang="en-US" baseline="0" dirty="0" smtClean="0">
                <a:latin typeface="Arial" pitchFamily="34" charset="0"/>
              </a:rPr>
              <a:t>Analysts, Integration and Test, Software design, Documentation, Mechanical Design, Electrical design, manufacturing, PM, Support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C6BD3C5-181B-4D05-AD2A-ACADBC160DDC}"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3C32C0-538D-4068-9886-0AD64F7037B8}" type="slidenum">
              <a:rPr lang="en-US"/>
              <a:pPr/>
              <a:t>6</a:t>
            </a:fld>
            <a:endParaRPr lang="en-US"/>
          </a:p>
        </p:txBody>
      </p:sp>
      <p:sp>
        <p:nvSpPr>
          <p:cNvPr id="126978" name="Rectangle 2"/>
          <p:cNvSpPr>
            <a:spLocks noGrp="1" noRot="1" noChangeAspect="1" noChangeArrowheads="1" noTextEdit="1"/>
          </p:cNvSpPr>
          <p:nvPr>
            <p:ph type="sldImg"/>
          </p:nvPr>
        </p:nvSpPr>
        <p:spPr>
          <a:xfrm>
            <a:off x="1187450" y="700088"/>
            <a:ext cx="4652963" cy="3489325"/>
          </a:xfrm>
          <a:ln/>
        </p:spPr>
      </p:sp>
      <p:sp>
        <p:nvSpPr>
          <p:cNvPr id="126979" name="Rectangle 3"/>
          <p:cNvSpPr>
            <a:spLocks noGrp="1" noChangeArrowheads="1"/>
          </p:cNvSpPr>
          <p:nvPr>
            <p:ph type="body" idx="1"/>
          </p:nvPr>
        </p:nvSpPr>
        <p:spPr>
          <a:xfrm>
            <a:off x="700686" y="4420207"/>
            <a:ext cx="5621731" cy="418909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End result – </a:t>
            </a:r>
          </a:p>
          <a:p>
            <a:r>
              <a:rPr lang="en-US" dirty="0" smtClean="0"/>
              <a:t>Logical model, behavioral model, physical model, requirements for each</a:t>
            </a:r>
            <a:r>
              <a:rPr lang="en-US" baseline="0" dirty="0" smtClean="0"/>
              <a:t> entity, and the relationships tying them together, </a:t>
            </a:r>
          </a:p>
          <a:p>
            <a:r>
              <a:rPr lang="en-US" baseline="0" dirty="0" smtClean="0"/>
              <a:t>So what else can we do with this information?</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fld id="{2DCC1D99-BD24-4AA0-B3B5-828F77AFC5AF}" type="slidenum">
              <a:rPr lang="en-US">
                <a:latin typeface="Arial" charset="0"/>
              </a:rPr>
              <a:pPr/>
              <a:t>8</a:t>
            </a:fld>
            <a:endParaRPr lang="en-US">
              <a:latin typeface="Arial" charset="0"/>
            </a:endParaRPr>
          </a:p>
        </p:txBody>
      </p:sp>
      <p:sp>
        <p:nvSpPr>
          <p:cNvPr id="51203" name="Rectangle 2"/>
          <p:cNvSpPr>
            <a:spLocks noGrp="1" noRot="1" noChangeAspect="1" noChangeArrowheads="1" noTextEdit="1"/>
          </p:cNvSpPr>
          <p:nvPr>
            <p:ph type="sldImg"/>
          </p:nvPr>
        </p:nvSpPr>
        <p:spPr>
          <a:xfrm>
            <a:off x="1187450" y="700088"/>
            <a:ext cx="4649788" cy="3487737"/>
          </a:xfrm>
          <a:ln w="12700" cap="flat"/>
        </p:spPr>
      </p:sp>
      <p:sp>
        <p:nvSpPr>
          <p:cNvPr id="51204" name="Rectangle 3"/>
          <p:cNvSpPr>
            <a:spLocks noGrp="1" noChangeArrowheads="1"/>
          </p:cNvSpPr>
          <p:nvPr>
            <p:ph type="body" idx="1"/>
          </p:nvPr>
        </p:nvSpPr>
        <p:spPr>
          <a:xfrm>
            <a:off x="936414" y="4421823"/>
            <a:ext cx="5150273" cy="4189095"/>
          </a:xfrm>
          <a:noFill/>
          <a:ln/>
        </p:spPr>
        <p:txBody>
          <a:bodyPr lIns="93941" tIns="46970" rIns="93941" bIns="46970"/>
          <a:lstStyle/>
          <a:p>
            <a:pPr eaLnBrk="1" hangingPunct="1"/>
            <a:r>
              <a:rPr lang="en-US" sz="1200" dirty="0" smtClean="0"/>
              <a:t>What Practices do we use to integrate across domain, system model is a across domain model?</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Once we have this infrastructure in place</a:t>
            </a:r>
            <a:r>
              <a:rPr lang="en-US" baseline="0" dirty="0" smtClean="0"/>
              <a:t> how can we leverage it to implement other SE tasks</a:t>
            </a:r>
            <a:endParaRPr lang="en-US" dirty="0" smtClean="0"/>
          </a:p>
          <a:p>
            <a:pPr eaLnBrk="1" hangingPunct="1"/>
            <a:endParaRPr lang="en-US" dirty="0"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 the SE view</a:t>
            </a:r>
            <a:r>
              <a:rPr lang="en-US" baseline="0" dirty="0" smtClean="0"/>
              <a:t> manages across the system development and disciplines </a:t>
            </a:r>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BD3C5-181B-4D05-AD2A-ACADBC160DDC}"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hyperlink" Target="http://engineering.lmco.com/"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5" name="Picture 14" descr="LM.png"/>
          <p:cNvPicPr>
            <a:picLocks noChangeAspect="1"/>
          </p:cNvPicPr>
          <p:nvPr userDrawn="1"/>
        </p:nvPicPr>
        <p:blipFill>
          <a:blip r:embed="rId2" cstate="print"/>
          <a:stretch>
            <a:fillRect/>
          </a:stretch>
        </p:blipFill>
        <p:spPr>
          <a:xfrm>
            <a:off x="0" y="0"/>
            <a:ext cx="9144000" cy="1030848"/>
          </a:xfrm>
          <a:prstGeom prst="rect">
            <a:avLst/>
          </a:prstGeom>
        </p:spPr>
      </p:pic>
      <p:sp>
        <p:nvSpPr>
          <p:cNvPr id="2" name="Title 1"/>
          <p:cNvSpPr>
            <a:spLocks noGrp="1"/>
          </p:cNvSpPr>
          <p:nvPr>
            <p:ph type="ctrTitle"/>
          </p:nvPr>
        </p:nvSpPr>
        <p:spPr>
          <a:xfrm>
            <a:off x="685800" y="2130425"/>
            <a:ext cx="7772400" cy="1470025"/>
          </a:xfrm>
        </p:spPr>
        <p:txBody>
          <a:bodyPr/>
          <a:lstStyle>
            <a:lvl1pPr>
              <a:defRPr b="1">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normAutofit/>
          </a:bodyPr>
          <a:lstStyle>
            <a:lvl1pPr marL="0" indent="0" algn="ctr">
              <a:buNone/>
              <a:defRPr sz="2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grpSp>
        <p:nvGrpSpPr>
          <p:cNvPr id="12" name="Group 2"/>
          <p:cNvGrpSpPr>
            <a:grpSpLocks noChangeAspect="1"/>
          </p:cNvGrpSpPr>
          <p:nvPr userDrawn="1"/>
        </p:nvGrpSpPr>
        <p:grpSpPr bwMode="auto">
          <a:xfrm>
            <a:off x="7341610" y="110613"/>
            <a:ext cx="1705673" cy="597617"/>
            <a:chOff x="3460" y="74"/>
            <a:chExt cx="1013" cy="422"/>
          </a:xfrm>
          <a:solidFill>
            <a:schemeClr val="bg1"/>
          </a:solidFill>
        </p:grpSpPr>
        <p:sp>
          <p:nvSpPr>
            <p:cNvPr id="13"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4"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Rectangle 10"/>
          <p:cNvSpPr/>
          <p:nvPr userDrawn="1"/>
        </p:nvSpPr>
        <p:spPr>
          <a:xfrm>
            <a:off x="8686800" y="6400800"/>
            <a:ext cx="4572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0"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1"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4"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lmlogo.png"/>
          <p:cNvPicPr>
            <a:picLocks noChangeAspect="1"/>
          </p:cNvPicPr>
          <p:nvPr userDrawn="1"/>
        </p:nvPicPr>
        <p:blipFill>
          <a:blip r:embed="rId2" cstate="print"/>
          <a:stretch>
            <a:fillRect/>
          </a:stretch>
        </p:blipFill>
        <p:spPr>
          <a:xfrm>
            <a:off x="375250" y="1953890"/>
            <a:ext cx="8393499" cy="2950220"/>
          </a:xfrm>
          <a:prstGeom prst="rect">
            <a:avLst/>
          </a:prstGeom>
        </p:spPr>
      </p:pic>
      <p:sp>
        <p:nvSpPr>
          <p:cNvPr id="4" name="Rectangle 3"/>
          <p:cNvSpPr/>
          <p:nvPr userDrawn="1"/>
        </p:nvSpPr>
        <p:spPr>
          <a:xfrm>
            <a:off x="0" y="5867400"/>
            <a:ext cx="2057400" cy="990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52400"/>
            <a:ext cx="8229600" cy="838200"/>
          </a:xfrm>
        </p:spPr>
        <p:txBody>
          <a:bodyPr>
            <a:noAutofit/>
          </a:bodyPr>
          <a:lstStyle>
            <a:lvl1pPr algn="l">
              <a:defRPr sz="3600">
                <a:solidFill>
                  <a:schemeClr val="bg1"/>
                </a:solidFill>
              </a:defRPr>
            </a:lvl1pPr>
          </a:lstStyle>
          <a:p>
            <a:r>
              <a:rPr lang="en-US" dirty="0" smtClean="0"/>
              <a:t>Check out this Title</a:t>
            </a:r>
            <a:endParaRPr lang="en-US" dirty="0"/>
          </a:p>
        </p:txBody>
      </p:sp>
      <p:sp>
        <p:nvSpPr>
          <p:cNvPr id="3" name="Content Placeholder 2"/>
          <p:cNvSpPr>
            <a:spLocks noGrp="1"/>
          </p:cNvSpPr>
          <p:nvPr>
            <p:ph idx="1"/>
          </p:nvPr>
        </p:nvSpPr>
        <p:spPr>
          <a:xfrm>
            <a:off x="457200" y="1371600"/>
            <a:ext cx="8229600" cy="47545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7" name="Group 2"/>
          <p:cNvGrpSpPr>
            <a:grpSpLocks noChangeAspect="1"/>
          </p:cNvGrpSpPr>
          <p:nvPr userDrawn="1"/>
        </p:nvGrpSpPr>
        <p:grpSpPr bwMode="auto">
          <a:xfrm>
            <a:off x="7341610" y="110613"/>
            <a:ext cx="1705673" cy="597617"/>
            <a:chOff x="3460" y="74"/>
            <a:chExt cx="1013" cy="422"/>
          </a:xfrm>
          <a:solidFill>
            <a:schemeClr val="bg1"/>
          </a:solidFill>
        </p:grpSpPr>
        <p:sp>
          <p:nvSpPr>
            <p:cNvPr id="8"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9"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24" name="Group 2"/>
          <p:cNvGrpSpPr>
            <a:grpSpLocks noChangeAspect="1"/>
          </p:cNvGrpSpPr>
          <p:nvPr userDrawn="1"/>
        </p:nvGrpSpPr>
        <p:grpSpPr bwMode="auto">
          <a:xfrm>
            <a:off x="7341610" y="110613"/>
            <a:ext cx="1705673" cy="597617"/>
            <a:chOff x="3460" y="74"/>
            <a:chExt cx="1013" cy="422"/>
          </a:xfrm>
          <a:solidFill>
            <a:schemeClr val="bg1"/>
          </a:solidFill>
        </p:grpSpPr>
        <p:sp>
          <p:nvSpPr>
            <p:cNvPr id="25"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26"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9"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pic>
        <p:nvPicPr>
          <p:cNvPr id="10" name="Picture 2" descr="Lockheed Martin Engineering">
            <a:hlinkClick r:id="rId2"/>
          </p:cNvPr>
          <p:cNvPicPr>
            <a:picLocks noChangeAspect="1" noChangeArrowheads="1"/>
          </p:cNvPicPr>
          <p:nvPr userDrawn="1"/>
        </p:nvPicPr>
        <p:blipFill>
          <a:blip r:embed="rId3" cstate="print"/>
          <a:srcRect/>
          <a:stretch>
            <a:fillRect/>
          </a:stretch>
        </p:blipFill>
        <p:spPr bwMode="auto">
          <a:xfrm>
            <a:off x="381000" y="152400"/>
            <a:ext cx="2590800" cy="844826"/>
          </a:xfrm>
          <a:prstGeom prst="rect">
            <a:avLst/>
          </a:prstGeom>
          <a:noFill/>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754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6858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219200"/>
            <a:ext cx="4040188"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76400"/>
            <a:ext cx="4040188"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19200"/>
            <a:ext cx="4041775" cy="3810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1676400"/>
            <a:ext cx="4041775" cy="4449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5" name="Slide Number Placeholder 5"/>
          <p:cNvSpPr>
            <a:spLocks noGrp="1"/>
          </p:cNvSpPr>
          <p:nvPr>
            <p:ph type="sldNum" sz="quarter" idx="12"/>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10" name="Group 2"/>
          <p:cNvGrpSpPr>
            <a:grpSpLocks noChangeAspect="1"/>
          </p:cNvGrpSpPr>
          <p:nvPr userDrawn="1"/>
        </p:nvGrpSpPr>
        <p:grpSpPr bwMode="auto">
          <a:xfrm>
            <a:off x="7341610" y="110613"/>
            <a:ext cx="1705673" cy="597617"/>
            <a:chOff x="3460" y="74"/>
            <a:chExt cx="1013" cy="422"/>
          </a:xfrm>
          <a:solidFill>
            <a:schemeClr val="bg1"/>
          </a:solidFill>
        </p:grpSpPr>
        <p:sp>
          <p:nvSpPr>
            <p:cNvPr id="11"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2"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229600" cy="990600"/>
          </a:xfrm>
        </p:spPr>
        <p:txBody>
          <a:bodyPr>
            <a:normAutofit/>
          </a:bodyPr>
          <a:lstStyle>
            <a:lvl1pPr algn="l">
              <a:defRPr sz="3600">
                <a:solidFill>
                  <a:schemeClr val="bg1"/>
                </a:solidFill>
              </a:defRPr>
            </a:lvl1pPr>
          </a:lstStyle>
          <a:p>
            <a:r>
              <a:rPr lang="en-US" dirty="0" smtClean="0"/>
              <a:t>Click to edit Master title style</a:t>
            </a:r>
            <a:endParaRPr lang="en-US" dirty="0"/>
          </a:p>
        </p:txBody>
      </p:sp>
      <p:sp>
        <p:nvSpPr>
          <p:cNvPr id="41"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6" name="Group 2"/>
          <p:cNvGrpSpPr>
            <a:grpSpLocks noChangeAspect="1"/>
          </p:cNvGrpSpPr>
          <p:nvPr userDrawn="1"/>
        </p:nvGrpSpPr>
        <p:grpSpPr bwMode="auto">
          <a:xfrm>
            <a:off x="7341610" y="110613"/>
            <a:ext cx="1705673" cy="597617"/>
            <a:chOff x="3460" y="74"/>
            <a:chExt cx="1013" cy="422"/>
          </a:xfrm>
          <a:solidFill>
            <a:schemeClr val="bg1"/>
          </a:solidFill>
        </p:grpSpPr>
        <p:sp>
          <p:nvSpPr>
            <p:cNvPr id="7"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8"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
        <p:nvSpPr>
          <p:cNvPr id="43"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accent4"/>
                </a:solidFill>
              </a:defRPr>
            </a:lvl1pPr>
          </a:lstStyle>
          <a:p>
            <a:fld id="{5F228A72-586C-4ED3-BF7D-E1D8C66142EE}" type="slidenum">
              <a:rPr lang="en-US" smtClean="0"/>
              <a:pPr/>
              <a:t>‹#›</a:t>
            </a:fld>
            <a:endParaRPr lang="en-US" dirty="0"/>
          </a:p>
        </p:txBody>
      </p:sp>
      <p:grpSp>
        <p:nvGrpSpPr>
          <p:cNvPr id="5" name="Group 2"/>
          <p:cNvGrpSpPr>
            <a:grpSpLocks noChangeAspect="1"/>
          </p:cNvGrpSpPr>
          <p:nvPr userDrawn="1"/>
        </p:nvGrpSpPr>
        <p:grpSpPr bwMode="auto">
          <a:xfrm>
            <a:off x="7341610" y="110613"/>
            <a:ext cx="1705673" cy="597617"/>
            <a:chOff x="3460" y="74"/>
            <a:chExt cx="1013" cy="422"/>
          </a:xfrm>
          <a:solidFill>
            <a:schemeClr val="bg1"/>
          </a:solidFill>
        </p:grpSpPr>
        <p:sp>
          <p:nvSpPr>
            <p:cNvPr id="6"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7"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3008313" cy="8382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1219200"/>
            <a:ext cx="5111750" cy="49069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057400"/>
            <a:ext cx="3008313" cy="40687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0"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19199"/>
            <a:ext cx="5486400" cy="35083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6" name="Slide Number Placeholder 5"/>
          <p:cNvSpPr>
            <a:spLocks noGrp="1"/>
          </p:cNvSpPr>
          <p:nvPr>
            <p:ph type="sldNum" sz="quarter" idx="4"/>
          </p:nvPr>
        </p:nvSpPr>
        <p:spPr>
          <a:xfrm>
            <a:off x="8686800" y="6400800"/>
            <a:ext cx="457200" cy="457200"/>
          </a:xfrm>
          <a:prstGeom prst="rect">
            <a:avLst/>
          </a:prstGeom>
        </p:spPr>
        <p:txBody>
          <a:bodyPr/>
          <a:lstStyle>
            <a:lvl1pPr>
              <a:defRPr sz="1400" b="1">
                <a:solidFill>
                  <a:schemeClr val="bg1"/>
                </a:solidFill>
              </a:defRPr>
            </a:lvl1pPr>
          </a:lstStyle>
          <a:p>
            <a:fld id="{5F228A72-586C-4ED3-BF7D-E1D8C66142EE}" type="slidenum">
              <a:rPr lang="en-US" smtClean="0"/>
              <a:pPr/>
              <a:t>‹#›</a:t>
            </a:fld>
            <a:endParaRPr lang="en-US" dirty="0"/>
          </a:p>
        </p:txBody>
      </p:sp>
      <p:grpSp>
        <p:nvGrpSpPr>
          <p:cNvPr id="8" name="Group 2"/>
          <p:cNvGrpSpPr>
            <a:grpSpLocks noChangeAspect="1"/>
          </p:cNvGrpSpPr>
          <p:nvPr userDrawn="1"/>
        </p:nvGrpSpPr>
        <p:grpSpPr bwMode="auto">
          <a:xfrm>
            <a:off x="7341610" y="110613"/>
            <a:ext cx="1705673" cy="597617"/>
            <a:chOff x="3460" y="74"/>
            <a:chExt cx="1013" cy="422"/>
          </a:xfrm>
          <a:solidFill>
            <a:schemeClr val="bg1"/>
          </a:solidFill>
        </p:grpSpPr>
        <p:sp>
          <p:nvSpPr>
            <p:cNvPr id="9"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0"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sp>
        <p:nvSpPr>
          <p:cNvPr id="11" name="Slide Number Placeholder 5"/>
          <p:cNvSpPr txBox="1">
            <a:spLocks/>
          </p:cNvSpPr>
          <p:nvPr userDrawn="1"/>
        </p:nvSpPr>
        <p:spPr>
          <a:xfrm>
            <a:off x="8686800" y="64770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2" name="Footer Placeholder 4"/>
          <p:cNvSpPr>
            <a:spLocks noGrp="1"/>
          </p:cNvSpPr>
          <p:nvPr>
            <p:ph type="ftr" sz="quarter" idx="3"/>
          </p:nvPr>
        </p:nvSpPr>
        <p:spPr>
          <a:xfrm>
            <a:off x="1905000" y="6400800"/>
            <a:ext cx="5562600" cy="457200"/>
          </a:xfrm>
          <a:prstGeom prst="rect">
            <a:avLst/>
          </a:prstGeom>
        </p:spPr>
        <p:txBody>
          <a:bodyPr/>
          <a:lstStyle>
            <a:lvl1pPr algn="ctr">
              <a:defRPr sz="1400" b="1">
                <a:solidFill>
                  <a:schemeClr val="accent4"/>
                </a:solidFill>
              </a:defRPr>
            </a:lvl1pPr>
          </a:lstStyle>
          <a:p>
            <a:r>
              <a:rPr lang="en-US" smtClean="0"/>
              <a:t>Lockheed Martin Proprietary Information</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685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419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grpSp>
        <p:nvGrpSpPr>
          <p:cNvPr id="9" name="Group 2"/>
          <p:cNvGrpSpPr>
            <a:grpSpLocks noChangeAspect="1"/>
          </p:cNvGrpSpPr>
          <p:nvPr userDrawn="1"/>
        </p:nvGrpSpPr>
        <p:grpSpPr bwMode="auto">
          <a:xfrm>
            <a:off x="7341610" y="110613"/>
            <a:ext cx="1705673" cy="597617"/>
            <a:chOff x="3460" y="74"/>
            <a:chExt cx="1013" cy="422"/>
          </a:xfrm>
          <a:solidFill>
            <a:schemeClr val="bg1"/>
          </a:solidFill>
        </p:grpSpPr>
        <p:sp>
          <p:nvSpPr>
            <p:cNvPr id="10" name="Freeform 3"/>
            <p:cNvSpPr>
              <a:spLocks noChangeAspect="1"/>
            </p:cNvSpPr>
            <p:nvPr/>
          </p:nvSpPr>
          <p:spPr bwMode="auto">
            <a:xfrm>
              <a:off x="4084" y="74"/>
              <a:ext cx="255" cy="422"/>
            </a:xfrm>
            <a:custGeom>
              <a:avLst/>
              <a:gdLst/>
              <a:ahLst/>
              <a:cxnLst>
                <a:cxn ang="0">
                  <a:pos x="255" y="0"/>
                </a:cxn>
                <a:cxn ang="0">
                  <a:pos x="0" y="276"/>
                </a:cxn>
                <a:cxn ang="0">
                  <a:pos x="1" y="278"/>
                </a:cxn>
                <a:cxn ang="0">
                  <a:pos x="202" y="90"/>
                </a:cxn>
                <a:cxn ang="0">
                  <a:pos x="139" y="422"/>
                </a:cxn>
                <a:cxn ang="0">
                  <a:pos x="141" y="422"/>
                </a:cxn>
                <a:cxn ang="0">
                  <a:pos x="255" y="0"/>
                </a:cxn>
              </a:cxnLst>
              <a:rect l="0" t="0" r="r" b="b"/>
              <a:pathLst>
                <a:path w="255" h="422">
                  <a:moveTo>
                    <a:pt x="255" y="0"/>
                  </a:moveTo>
                  <a:lnTo>
                    <a:pt x="0" y="276"/>
                  </a:lnTo>
                  <a:lnTo>
                    <a:pt x="1" y="278"/>
                  </a:lnTo>
                  <a:lnTo>
                    <a:pt x="202" y="90"/>
                  </a:lnTo>
                  <a:lnTo>
                    <a:pt x="139" y="422"/>
                  </a:lnTo>
                  <a:lnTo>
                    <a:pt x="141" y="422"/>
                  </a:lnTo>
                  <a:lnTo>
                    <a:pt x="255"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sp>
          <p:nvSpPr>
            <p:cNvPr id="11" name="Freeform 4"/>
            <p:cNvSpPr>
              <a:spLocks noChangeAspect="1"/>
            </p:cNvSpPr>
            <p:nvPr/>
          </p:nvSpPr>
          <p:spPr bwMode="auto">
            <a:xfrm>
              <a:off x="3460" y="239"/>
              <a:ext cx="1013" cy="253"/>
            </a:xfrm>
            <a:custGeom>
              <a:avLst/>
              <a:gdLst/>
              <a:ahLst/>
              <a:cxnLst>
                <a:cxn ang="0">
                  <a:pos x="1013" y="0"/>
                </a:cxn>
                <a:cxn ang="0">
                  <a:pos x="0" y="0"/>
                </a:cxn>
                <a:cxn ang="0">
                  <a:pos x="2" y="2"/>
                </a:cxn>
                <a:cxn ang="0">
                  <a:pos x="912" y="23"/>
                </a:cxn>
                <a:cxn ang="0">
                  <a:pos x="507" y="252"/>
                </a:cxn>
                <a:cxn ang="0">
                  <a:pos x="510" y="253"/>
                </a:cxn>
                <a:cxn ang="0">
                  <a:pos x="1013" y="0"/>
                </a:cxn>
              </a:cxnLst>
              <a:rect l="0" t="0" r="r" b="b"/>
              <a:pathLst>
                <a:path w="1013" h="253">
                  <a:moveTo>
                    <a:pt x="1013" y="0"/>
                  </a:moveTo>
                  <a:lnTo>
                    <a:pt x="0" y="0"/>
                  </a:lnTo>
                  <a:lnTo>
                    <a:pt x="2" y="2"/>
                  </a:lnTo>
                  <a:lnTo>
                    <a:pt x="912" y="23"/>
                  </a:lnTo>
                  <a:lnTo>
                    <a:pt x="507" y="252"/>
                  </a:lnTo>
                  <a:lnTo>
                    <a:pt x="510" y="253"/>
                  </a:lnTo>
                  <a:lnTo>
                    <a:pt x="1013" y="0"/>
                  </a:lnTo>
                  <a:close/>
                </a:path>
              </a:pathLst>
            </a:custGeom>
            <a:grpFill/>
            <a:ln w="9525" cap="rnd" cmpd="sng">
              <a:noFill/>
              <a:prstDash val="solid"/>
              <a:round/>
              <a:headEnd type="none" w="sm" len="sm"/>
              <a:tailEnd type="none" w="sm" len="sm"/>
            </a:ln>
            <a:effectLst/>
          </p:spPr>
          <p:txBody>
            <a:bodyPr/>
            <a:lstStyle/>
            <a:p>
              <a:pPr eaLnBrk="0" hangingPunct="0">
                <a:defRPr/>
              </a:pPr>
              <a:endParaRPr lang="en-US"/>
            </a:p>
          </p:txBody>
        </p:sp>
      </p:grpSp>
      <p:pic>
        <p:nvPicPr>
          <p:cNvPr id="1026" name="Picture 2"/>
          <p:cNvPicPr>
            <a:picLocks noChangeAspect="1" noChangeArrowheads="1"/>
          </p:cNvPicPr>
          <p:nvPr userDrawn="1"/>
        </p:nvPicPr>
        <p:blipFill>
          <a:blip r:embed="rId14" cstate="print"/>
          <a:srcRect/>
          <a:stretch>
            <a:fillRect/>
          </a:stretch>
        </p:blipFill>
        <p:spPr bwMode="auto">
          <a:xfrm>
            <a:off x="-1" y="-1"/>
            <a:ext cx="9144000" cy="1051034"/>
          </a:xfrm>
          <a:prstGeom prst="rect">
            <a:avLst/>
          </a:prstGeom>
          <a:noFill/>
          <a:ln w="9525">
            <a:noFill/>
            <a:miter lim="800000"/>
            <a:headEnd/>
            <a:tailEnd/>
          </a:ln>
        </p:spPr>
      </p:pic>
      <p:pic>
        <p:nvPicPr>
          <p:cNvPr id="12" name="Picture 11" descr="logo.png"/>
          <p:cNvPicPr>
            <a:picLocks noChangeAspect="1"/>
          </p:cNvPicPr>
          <p:nvPr userDrawn="1"/>
        </p:nvPicPr>
        <p:blipFill>
          <a:blip r:embed="rId15" cstate="print"/>
          <a:stretch>
            <a:fillRect/>
          </a:stretch>
        </p:blipFill>
        <p:spPr>
          <a:xfrm>
            <a:off x="76200" y="6208776"/>
            <a:ext cx="1757742" cy="573024"/>
          </a:xfrm>
          <a:prstGeom prst="rect">
            <a:avLst/>
          </a:prstGeom>
        </p:spPr>
      </p:pic>
      <p:sp>
        <p:nvSpPr>
          <p:cNvPr id="13" name="Slide Number Placeholder 5"/>
          <p:cNvSpPr txBox="1">
            <a:spLocks/>
          </p:cNvSpPr>
          <p:nvPr userDrawn="1"/>
        </p:nvSpPr>
        <p:spPr>
          <a:xfrm>
            <a:off x="8686800" y="6400800"/>
            <a:ext cx="457200" cy="457200"/>
          </a:xfrm>
          <a:prstGeom prst="rect">
            <a:avLst/>
          </a:prstGeom>
        </p:spPr>
        <p:txBody>
          <a:bodyPr/>
          <a:lstStyle>
            <a:lvl1pPr>
              <a:defRPr sz="1400" b="1">
                <a:solidFill>
                  <a:schemeClr val="accent4"/>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5F228A72-586C-4ED3-BF7D-E1D8C66142EE}" type="slidenum">
              <a:rPr kumimoji="0" lang="en-US" sz="1400" b="1" i="0" u="none" strike="noStrike" kern="1200" cap="none" spc="0" normalizeH="0" baseline="0" noProof="0" smtClean="0">
                <a:ln>
                  <a:noFill/>
                </a:ln>
                <a:solidFill>
                  <a:schemeClr val="accent4"/>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1" i="0" u="none" strike="noStrike" kern="1200" cap="none" spc="0" normalizeH="0" baseline="0" noProof="0" dirty="0">
              <a:ln>
                <a:noFill/>
              </a:ln>
              <a:solidFill>
                <a:schemeClr val="accent4"/>
              </a:solidFill>
              <a:effectLst/>
              <a:uLnTx/>
              <a:uFillTx/>
              <a:latin typeface="+mn-lt"/>
              <a:ea typeface="+mn-ea"/>
              <a:cs typeface="+mn-cs"/>
            </a:endParaRPr>
          </a:p>
        </p:txBody>
      </p:sp>
      <p:sp>
        <p:nvSpPr>
          <p:cNvPr id="14" name="Rectangle 9"/>
          <p:cNvSpPr>
            <a:spLocks noChangeArrowheads="1"/>
          </p:cNvSpPr>
          <p:nvPr userDrawn="1"/>
        </p:nvSpPr>
        <p:spPr bwMode="auto">
          <a:xfrm>
            <a:off x="2765172" y="6627168"/>
            <a:ext cx="3610284" cy="230832"/>
          </a:xfrm>
          <a:prstGeom prst="rect">
            <a:avLst/>
          </a:prstGeom>
          <a:noFill/>
          <a:ln w="12700">
            <a:noFill/>
            <a:miter lim="800000"/>
            <a:headEnd/>
            <a:tailEnd/>
          </a:ln>
          <a:effectLst/>
        </p:spPr>
        <p:txBody>
          <a:bodyPr wrap="square">
            <a:spAutoFit/>
          </a:bodyPr>
          <a:lstStyle/>
          <a:p>
            <a:pPr algn="ctr" eaLnBrk="0" hangingPunct="0">
              <a:defRPr/>
            </a:pPr>
            <a:r>
              <a:rPr lang="en-US" sz="900" i="1" dirty="0" smtClean="0">
                <a:solidFill>
                  <a:schemeClr val="tx1"/>
                </a:solidFill>
                <a:latin typeface="Arial" pitchFamily="34" charset="0"/>
                <a:cs typeface="Arial" pitchFamily="34" charset="0"/>
              </a:rPr>
              <a:t>Copyright © 2012 by Lockheed Martin Corporation</a:t>
            </a:r>
            <a:endParaRPr lang="en-US" sz="900" i="1" dirty="0">
              <a:solidFill>
                <a:schemeClr val="tx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0.wmf"/><Relationship Id="rId5" Type="http://schemas.openxmlformats.org/officeDocument/2006/relationships/image" Target="../media/image9.wmf"/><Relationship Id="rId4" Type="http://schemas.openxmlformats.org/officeDocument/2006/relationships/image" Target="../media/image8.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1335025"/>
            <a:ext cx="7772400" cy="2265426"/>
          </a:xfrm>
        </p:spPr>
        <p:txBody>
          <a:bodyPr>
            <a:normAutofit fontScale="90000"/>
          </a:bodyPr>
          <a:lstStyle/>
          <a:p>
            <a:pPr lvl="0">
              <a:defRPr/>
            </a:pPr>
            <a:r>
              <a:rPr lang="en-US" sz="4400" b="1" dirty="0" smtClean="0">
                <a:effectLst>
                  <a:outerShdw blurRad="38100" dist="38100" dir="2700000" algn="tl">
                    <a:srgbClr val="C0C0C0"/>
                  </a:outerShdw>
                </a:effectLst>
              </a:rPr>
              <a:t>INCOSE IW 2012 MBSE Workshop</a:t>
            </a:r>
            <a:r>
              <a:rPr lang="en-US" dirty="0" smtClean="0">
                <a:effectLst>
                  <a:outerShdw blurRad="38100" dist="38100" dir="2700000" algn="tl">
                    <a:srgbClr val="C0C0C0"/>
                  </a:outerShdw>
                </a:effectLst>
              </a:rPr>
              <a:t/>
            </a:r>
            <a:br>
              <a:rPr lang="en-US" dirty="0" smtClean="0">
                <a:effectLst>
                  <a:outerShdw blurRad="38100" dist="38100" dir="2700000" algn="tl">
                    <a:srgbClr val="C0C0C0"/>
                  </a:outerShdw>
                </a:effectLst>
              </a:rPr>
            </a:br>
            <a:r>
              <a:rPr lang="en-US" sz="4400" b="1" dirty="0" smtClean="0">
                <a:effectLst>
                  <a:outerShdw blurRad="38100" dist="38100" dir="2700000" algn="tl">
                    <a:srgbClr val="C0C0C0"/>
                  </a:outerShdw>
                </a:effectLst>
              </a:rPr>
              <a:t/>
            </a:r>
            <a:br>
              <a:rPr lang="en-US" sz="4400" b="1" dirty="0" smtClean="0">
                <a:effectLst>
                  <a:outerShdw blurRad="38100" dist="38100" dir="2700000" algn="tl">
                    <a:srgbClr val="C0C0C0"/>
                  </a:outerShdw>
                </a:effectLst>
              </a:rPr>
            </a:br>
            <a:r>
              <a:rPr lang="en-US" sz="4900" b="1" dirty="0" smtClean="0">
                <a:effectLst>
                  <a:outerShdw blurRad="38100" dist="38100" dir="2700000" algn="tl">
                    <a:srgbClr val="C0C0C0"/>
                  </a:outerShdw>
                </a:effectLst>
              </a:rPr>
              <a:t>Systems Modeling</a:t>
            </a:r>
          </a:p>
        </p:txBody>
      </p:sp>
      <p:sp>
        <p:nvSpPr>
          <p:cNvPr id="4100" name="Rectangle 3"/>
          <p:cNvSpPr>
            <a:spLocks noGrp="1" noChangeArrowheads="1"/>
          </p:cNvSpPr>
          <p:nvPr>
            <p:ph type="subTitle" idx="1"/>
          </p:nvPr>
        </p:nvSpPr>
        <p:spPr>
          <a:xfrm>
            <a:off x="1371600" y="3810000"/>
            <a:ext cx="6400800" cy="2209800"/>
          </a:xfrm>
        </p:spPr>
        <p:txBody>
          <a:bodyPr/>
          <a:lstStyle/>
          <a:p>
            <a:pPr eaLnBrk="1" hangingPunct="1">
              <a:lnSpc>
                <a:spcPct val="80000"/>
              </a:lnSpc>
            </a:pPr>
            <a:r>
              <a:rPr lang="en-US" sz="1800" b="1" dirty="0" smtClean="0"/>
              <a:t/>
            </a:r>
            <a:br>
              <a:rPr lang="en-US" sz="1800" b="1" dirty="0" smtClean="0"/>
            </a:br>
            <a:endParaRPr lang="en-US" sz="1800" b="1" dirty="0" smtClean="0"/>
          </a:p>
          <a:p>
            <a:pPr eaLnBrk="1" hangingPunct="1">
              <a:lnSpc>
                <a:spcPct val="80000"/>
              </a:lnSpc>
            </a:pPr>
            <a:endParaRPr lang="en-US" sz="1800" b="1" dirty="0" smtClean="0"/>
          </a:p>
        </p:txBody>
      </p:sp>
      <p:sp>
        <p:nvSpPr>
          <p:cNvPr id="4" name="Subtitle 2"/>
          <p:cNvSpPr txBox="1">
            <a:spLocks/>
          </p:cNvSpPr>
          <p:nvPr/>
        </p:nvSpPr>
        <p:spPr>
          <a:xfrm>
            <a:off x="5029200" y="5420663"/>
            <a:ext cx="4114800" cy="116989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Allocate &amp;Manage System Budgets</a:t>
            </a:r>
            <a:endParaRPr lang="en-US" dirty="0"/>
          </a:p>
        </p:txBody>
      </p:sp>
      <p:sp>
        <p:nvSpPr>
          <p:cNvPr id="15" name="TextBox 14"/>
          <p:cNvSpPr txBox="1"/>
          <p:nvPr/>
        </p:nvSpPr>
        <p:spPr>
          <a:xfrm>
            <a:off x="171879" y="5117564"/>
            <a:ext cx="1807226"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Components</a:t>
            </a:r>
            <a:endParaRPr lang="en-US" sz="2400" b="1" dirty="0">
              <a:solidFill>
                <a:srgbClr val="0070C0"/>
              </a:solidFill>
              <a:effectLst>
                <a:outerShdw blurRad="38100" dist="38100" dir="2700000" algn="tl">
                  <a:srgbClr val="000000">
                    <a:alpha val="43137"/>
                  </a:srgbClr>
                </a:outerShdw>
              </a:effectLst>
            </a:endParaRPr>
          </a:p>
        </p:txBody>
      </p:sp>
      <p:sp>
        <p:nvSpPr>
          <p:cNvPr id="16" name="TextBox 15"/>
          <p:cNvSpPr txBox="1"/>
          <p:nvPr/>
        </p:nvSpPr>
        <p:spPr>
          <a:xfrm>
            <a:off x="171879" y="3567806"/>
            <a:ext cx="1674561"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Subsystems</a:t>
            </a:r>
            <a:endParaRPr lang="en-US" sz="2400" b="1" dirty="0">
              <a:solidFill>
                <a:srgbClr val="0070C0"/>
              </a:solidFill>
              <a:effectLst>
                <a:outerShdw blurRad="38100" dist="38100" dir="2700000" algn="tl">
                  <a:srgbClr val="000000">
                    <a:alpha val="43137"/>
                  </a:srgbClr>
                </a:outerShdw>
              </a:effectLst>
            </a:endParaRPr>
          </a:p>
        </p:txBody>
      </p:sp>
      <p:sp>
        <p:nvSpPr>
          <p:cNvPr id="17" name="TextBox 16"/>
          <p:cNvSpPr txBox="1"/>
          <p:nvPr/>
        </p:nvSpPr>
        <p:spPr>
          <a:xfrm>
            <a:off x="171879" y="1955800"/>
            <a:ext cx="1099275" cy="461665"/>
          </a:xfrm>
          <a:prstGeom prst="rect">
            <a:avLst/>
          </a:prstGeom>
          <a:noFill/>
        </p:spPr>
        <p:txBody>
          <a:bodyPr wrap="none" rtlCol="0">
            <a:spAutoFit/>
          </a:bodyPr>
          <a:lstStyle/>
          <a:p>
            <a:r>
              <a:rPr lang="en-US" sz="2400" b="1" dirty="0" smtClean="0">
                <a:solidFill>
                  <a:srgbClr val="0070C0"/>
                </a:solidFill>
                <a:effectLst>
                  <a:outerShdw blurRad="38100" dist="38100" dir="2700000" algn="tl">
                    <a:srgbClr val="000000">
                      <a:alpha val="43137"/>
                    </a:srgbClr>
                  </a:outerShdw>
                </a:effectLst>
              </a:rPr>
              <a:t>System</a:t>
            </a:r>
            <a:endParaRPr lang="en-US" sz="2400" b="1" dirty="0">
              <a:solidFill>
                <a:srgbClr val="0070C0"/>
              </a:solidFill>
              <a:effectLst>
                <a:outerShdw blurRad="38100" dist="38100" dir="2700000" algn="tl">
                  <a:srgbClr val="000000">
                    <a:alpha val="43137"/>
                  </a:srgbClr>
                </a:outerShdw>
              </a:effectLst>
            </a:endParaRPr>
          </a:p>
        </p:txBody>
      </p:sp>
      <p:sp>
        <p:nvSpPr>
          <p:cNvPr id="4" name="Rectangle 3"/>
          <p:cNvSpPr/>
          <p:nvPr/>
        </p:nvSpPr>
        <p:spPr>
          <a:xfrm>
            <a:off x="4019621" y="1422400"/>
            <a:ext cx="3587679" cy="1140448"/>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2400" b="1" dirty="0">
              <a:solidFill>
                <a:srgbClr val="C00000"/>
              </a:solidFill>
            </a:endParaRPr>
          </a:p>
        </p:txBody>
      </p:sp>
      <p:sp>
        <p:nvSpPr>
          <p:cNvPr id="5" name="Rectangle 4"/>
          <p:cNvSpPr/>
          <p:nvPr/>
        </p:nvSpPr>
        <p:spPr>
          <a:xfrm>
            <a:off x="3107751"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SS1</a:t>
            </a:r>
            <a:endParaRPr lang="en-US" dirty="0"/>
          </a:p>
        </p:txBody>
      </p:sp>
      <p:sp>
        <p:nvSpPr>
          <p:cNvPr id="6" name="Rectangle 5"/>
          <p:cNvSpPr/>
          <p:nvPr/>
        </p:nvSpPr>
        <p:spPr>
          <a:xfrm>
            <a:off x="5127864"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SS2</a:t>
            </a:r>
            <a:endParaRPr lang="en-US" dirty="0"/>
          </a:p>
        </p:txBody>
      </p:sp>
      <p:sp>
        <p:nvSpPr>
          <p:cNvPr id="7" name="Rectangle 6"/>
          <p:cNvSpPr/>
          <p:nvPr/>
        </p:nvSpPr>
        <p:spPr>
          <a:xfrm>
            <a:off x="2224675"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 1-1</a:t>
            </a:r>
            <a:endParaRPr lang="en-US" dirty="0"/>
          </a:p>
        </p:txBody>
      </p:sp>
      <p:sp>
        <p:nvSpPr>
          <p:cNvPr id="9" name="Rectangle 8"/>
          <p:cNvSpPr/>
          <p:nvPr/>
        </p:nvSpPr>
        <p:spPr>
          <a:xfrm>
            <a:off x="7023100" y="3545140"/>
            <a:ext cx="137160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SS3</a:t>
            </a:r>
            <a:endParaRPr lang="en-US" dirty="0"/>
          </a:p>
        </p:txBody>
      </p:sp>
      <p:sp>
        <p:nvSpPr>
          <p:cNvPr id="11" name="Rectangle 10"/>
          <p:cNvSpPr/>
          <p:nvPr/>
        </p:nvSpPr>
        <p:spPr>
          <a:xfrm>
            <a:off x="3207488"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C1-2</a:t>
            </a:r>
            <a:endParaRPr lang="en-US" dirty="0"/>
          </a:p>
        </p:txBody>
      </p:sp>
      <p:sp>
        <p:nvSpPr>
          <p:cNvPr id="12" name="Rectangle 11"/>
          <p:cNvSpPr/>
          <p:nvPr/>
        </p:nvSpPr>
        <p:spPr>
          <a:xfrm>
            <a:off x="4215701" y="5128367"/>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C1-3</a:t>
            </a:r>
            <a:endParaRPr lang="en-US" dirty="0"/>
          </a:p>
        </p:txBody>
      </p:sp>
      <p:cxnSp>
        <p:nvCxnSpPr>
          <p:cNvPr id="19" name="Straight Arrow Connector 18"/>
          <p:cNvCxnSpPr>
            <a:endCxn id="5" idx="0"/>
          </p:cNvCxnSpPr>
          <p:nvPr/>
        </p:nvCxnSpPr>
        <p:spPr>
          <a:xfrm flipH="1">
            <a:off x="3793551" y="2532185"/>
            <a:ext cx="485372" cy="101295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4" idx="2"/>
            <a:endCxn id="6" idx="0"/>
          </p:cNvCxnSpPr>
          <p:nvPr/>
        </p:nvCxnSpPr>
        <p:spPr>
          <a:xfrm>
            <a:off x="5813461" y="2562848"/>
            <a:ext cx="203" cy="9822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endCxn id="9" idx="0"/>
          </p:cNvCxnSpPr>
          <p:nvPr/>
        </p:nvCxnSpPr>
        <p:spPr>
          <a:xfrm>
            <a:off x="7203023" y="2546053"/>
            <a:ext cx="505877" cy="99908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078684" y="2940525"/>
            <a:ext cx="418704" cy="369332"/>
          </a:xfrm>
          <a:prstGeom prst="rect">
            <a:avLst/>
          </a:prstGeom>
          <a:noFill/>
        </p:spPr>
        <p:txBody>
          <a:bodyPr wrap="none" rtlCol="0">
            <a:spAutoFit/>
          </a:bodyPr>
          <a:lstStyle/>
          <a:p>
            <a:r>
              <a:rPr lang="en-US" b="1" dirty="0" smtClean="0">
                <a:solidFill>
                  <a:srgbClr val="002060"/>
                </a:solidFill>
              </a:rPr>
              <a:t>20</a:t>
            </a:r>
            <a:endParaRPr lang="en-US" b="1" dirty="0">
              <a:solidFill>
                <a:srgbClr val="002060"/>
              </a:solidFill>
            </a:endParaRPr>
          </a:p>
        </p:txBody>
      </p:sp>
      <p:sp>
        <p:nvSpPr>
          <p:cNvPr id="25" name="TextBox 24"/>
          <p:cNvSpPr txBox="1"/>
          <p:nvPr/>
        </p:nvSpPr>
        <p:spPr>
          <a:xfrm>
            <a:off x="7539071" y="2940525"/>
            <a:ext cx="418704" cy="369332"/>
          </a:xfrm>
          <a:prstGeom prst="rect">
            <a:avLst/>
          </a:prstGeom>
          <a:noFill/>
        </p:spPr>
        <p:txBody>
          <a:bodyPr wrap="none" rtlCol="0">
            <a:spAutoFit/>
          </a:bodyPr>
          <a:lstStyle/>
          <a:p>
            <a:r>
              <a:rPr lang="en-US" b="1" dirty="0" smtClean="0">
                <a:solidFill>
                  <a:srgbClr val="002060"/>
                </a:solidFill>
              </a:rPr>
              <a:t>30</a:t>
            </a:r>
            <a:endParaRPr lang="en-US" b="1" dirty="0">
              <a:solidFill>
                <a:srgbClr val="002060"/>
              </a:solidFill>
            </a:endParaRPr>
          </a:p>
        </p:txBody>
      </p:sp>
      <p:sp>
        <p:nvSpPr>
          <p:cNvPr id="26" name="TextBox 25"/>
          <p:cNvSpPr txBox="1"/>
          <p:nvPr/>
        </p:nvSpPr>
        <p:spPr>
          <a:xfrm>
            <a:off x="5832135" y="2940525"/>
            <a:ext cx="418704" cy="369332"/>
          </a:xfrm>
          <a:prstGeom prst="rect">
            <a:avLst/>
          </a:prstGeom>
          <a:noFill/>
        </p:spPr>
        <p:txBody>
          <a:bodyPr wrap="none" rtlCol="0">
            <a:spAutoFit/>
          </a:bodyPr>
          <a:lstStyle/>
          <a:p>
            <a:r>
              <a:rPr lang="en-US" b="1" dirty="0" smtClean="0">
                <a:solidFill>
                  <a:srgbClr val="002060"/>
                </a:solidFill>
              </a:rPr>
              <a:t>40</a:t>
            </a:r>
            <a:endParaRPr lang="en-US" b="1" dirty="0">
              <a:solidFill>
                <a:srgbClr val="002060"/>
              </a:solidFill>
            </a:endParaRPr>
          </a:p>
        </p:txBody>
      </p:sp>
      <p:cxnSp>
        <p:nvCxnSpPr>
          <p:cNvPr id="28" name="Straight Arrow Connector 27"/>
          <p:cNvCxnSpPr/>
          <p:nvPr/>
        </p:nvCxnSpPr>
        <p:spPr>
          <a:xfrm flipH="1">
            <a:off x="2708801" y="3997569"/>
            <a:ext cx="515045" cy="114759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a:stCxn id="5" idx="2"/>
            <a:endCxn id="11" idx="0"/>
          </p:cNvCxnSpPr>
          <p:nvPr/>
        </p:nvCxnSpPr>
        <p:spPr>
          <a:xfrm flipH="1">
            <a:off x="3573248" y="4002340"/>
            <a:ext cx="220303" cy="112602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4255477" y="3997569"/>
            <a:ext cx="465684" cy="113079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52" name="TextBox 51"/>
          <p:cNvSpPr txBox="1"/>
          <p:nvPr/>
        </p:nvSpPr>
        <p:spPr>
          <a:xfrm>
            <a:off x="4456480"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3" name="TextBox 52"/>
          <p:cNvSpPr txBox="1"/>
          <p:nvPr/>
        </p:nvSpPr>
        <p:spPr>
          <a:xfrm>
            <a:off x="3695078"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54" name="TextBox 53"/>
          <p:cNvSpPr txBox="1"/>
          <p:nvPr/>
        </p:nvSpPr>
        <p:spPr>
          <a:xfrm>
            <a:off x="2038421" y="4247260"/>
            <a:ext cx="575605" cy="488416"/>
          </a:xfrm>
          <a:prstGeom prst="rect">
            <a:avLst/>
          </a:prstGeom>
          <a:noFill/>
        </p:spPr>
        <p:txBody>
          <a:bodyPr wrap="none" rtlCol="0">
            <a:spAutoFit/>
          </a:bodyPr>
          <a:lstStyle/>
          <a:p>
            <a:r>
              <a:rPr lang="en-US" b="1" dirty="0" smtClean="0">
                <a:solidFill>
                  <a:srgbClr val="FF0000"/>
                </a:solidFill>
              </a:rPr>
              <a:t>9.6</a:t>
            </a:r>
            <a:endParaRPr lang="en-US" b="1" dirty="0">
              <a:solidFill>
                <a:srgbClr val="FF0000"/>
              </a:solidFill>
            </a:endParaRPr>
          </a:p>
        </p:txBody>
      </p:sp>
      <p:sp>
        <p:nvSpPr>
          <p:cNvPr id="58" name="TextBox 57"/>
          <p:cNvSpPr txBox="1"/>
          <p:nvPr/>
        </p:nvSpPr>
        <p:spPr>
          <a:xfrm>
            <a:off x="261356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60" name="TextBox 59"/>
          <p:cNvSpPr txBox="1"/>
          <p:nvPr/>
        </p:nvSpPr>
        <p:spPr>
          <a:xfrm>
            <a:off x="4744296" y="4247260"/>
            <a:ext cx="575605" cy="488416"/>
          </a:xfrm>
          <a:prstGeom prst="rect">
            <a:avLst/>
          </a:prstGeom>
          <a:noFill/>
        </p:spPr>
        <p:txBody>
          <a:bodyPr wrap="none" rtlCol="0">
            <a:spAutoFit/>
          </a:bodyPr>
          <a:lstStyle/>
          <a:p>
            <a:r>
              <a:rPr lang="en-US" b="1" dirty="0" smtClean="0">
                <a:solidFill>
                  <a:srgbClr val="FF0000"/>
                </a:solidFill>
              </a:rPr>
              <a:t>4.3</a:t>
            </a:r>
            <a:endParaRPr lang="en-US" b="1" dirty="0">
              <a:solidFill>
                <a:srgbClr val="FF0000"/>
              </a:solidFill>
            </a:endParaRPr>
          </a:p>
        </p:txBody>
      </p:sp>
      <p:sp>
        <p:nvSpPr>
          <p:cNvPr id="69" name="Arc 68"/>
          <p:cNvSpPr/>
          <p:nvPr/>
        </p:nvSpPr>
        <p:spPr>
          <a:xfrm rot="16200000">
            <a:off x="1881052" y="4428755"/>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0" name="Arc 79"/>
          <p:cNvSpPr/>
          <p:nvPr/>
        </p:nvSpPr>
        <p:spPr>
          <a:xfrm rot="16200000">
            <a:off x="2896527" y="4274670"/>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1" name="TextBox 80"/>
          <p:cNvSpPr txBox="1"/>
          <p:nvPr/>
        </p:nvSpPr>
        <p:spPr>
          <a:xfrm>
            <a:off x="2818855" y="2809074"/>
            <a:ext cx="720863" cy="488416"/>
          </a:xfrm>
          <a:prstGeom prst="rect">
            <a:avLst/>
          </a:prstGeom>
          <a:noFill/>
        </p:spPr>
        <p:txBody>
          <a:bodyPr wrap="none" rtlCol="0">
            <a:spAutoFit/>
          </a:bodyPr>
          <a:lstStyle/>
          <a:p>
            <a:r>
              <a:rPr lang="en-US" b="1" dirty="0" smtClean="0">
                <a:solidFill>
                  <a:srgbClr val="FF0000"/>
                </a:solidFill>
              </a:rPr>
              <a:t>18.8</a:t>
            </a:r>
            <a:endParaRPr lang="en-US" b="1" dirty="0">
              <a:solidFill>
                <a:srgbClr val="FF0000"/>
              </a:solidFill>
            </a:endParaRPr>
          </a:p>
        </p:txBody>
      </p:sp>
      <p:sp>
        <p:nvSpPr>
          <p:cNvPr id="82" name="Arc 81"/>
          <p:cNvSpPr/>
          <p:nvPr/>
        </p:nvSpPr>
        <p:spPr>
          <a:xfrm rot="16200000">
            <a:off x="2801708" y="2864276"/>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4" name="TextBox 83"/>
          <p:cNvSpPr txBox="1"/>
          <p:nvPr/>
        </p:nvSpPr>
        <p:spPr>
          <a:xfrm flipH="1">
            <a:off x="3073377" y="4247260"/>
            <a:ext cx="575605" cy="488416"/>
          </a:xfrm>
          <a:prstGeom prst="rect">
            <a:avLst/>
          </a:prstGeom>
          <a:noFill/>
        </p:spPr>
        <p:txBody>
          <a:bodyPr wrap="none" rtlCol="0">
            <a:spAutoFit/>
          </a:bodyPr>
          <a:lstStyle/>
          <a:p>
            <a:r>
              <a:rPr lang="en-US" b="1" dirty="0" smtClean="0">
                <a:solidFill>
                  <a:srgbClr val="FF0000"/>
                </a:solidFill>
              </a:rPr>
              <a:t>4.9</a:t>
            </a:r>
            <a:endParaRPr lang="en-US" b="1" dirty="0">
              <a:solidFill>
                <a:srgbClr val="FF0000"/>
              </a:solidFill>
            </a:endParaRPr>
          </a:p>
        </p:txBody>
      </p:sp>
      <p:sp>
        <p:nvSpPr>
          <p:cNvPr id="85" name="Arc 84"/>
          <p:cNvSpPr/>
          <p:nvPr/>
        </p:nvSpPr>
        <p:spPr>
          <a:xfrm rot="5400000" flipH="1">
            <a:off x="3162370" y="4629149"/>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0" name="Arc 89"/>
          <p:cNvSpPr/>
          <p:nvPr/>
        </p:nvSpPr>
        <p:spPr>
          <a:xfrm rot="5400000" flipH="1">
            <a:off x="6310028" y="2911274"/>
            <a:ext cx="2469621" cy="1258229"/>
          </a:xfrm>
          <a:prstGeom prst="arc">
            <a:avLst>
              <a:gd name="adj1" fmla="val 16153703"/>
              <a:gd name="adj2" fmla="val 21483306"/>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3" name="Arc 92"/>
          <p:cNvSpPr/>
          <p:nvPr/>
        </p:nvSpPr>
        <p:spPr>
          <a:xfrm rot="16200000">
            <a:off x="4388549" y="2490320"/>
            <a:ext cx="3022600" cy="1166160"/>
          </a:xfrm>
          <a:prstGeom prst="arc">
            <a:avLst>
              <a:gd name="adj1" fmla="val 13684846"/>
              <a:gd name="adj2" fmla="val 18727818"/>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4" name="TextBox 93"/>
          <p:cNvSpPr txBox="1"/>
          <p:nvPr/>
        </p:nvSpPr>
        <p:spPr>
          <a:xfrm>
            <a:off x="8102862" y="2809074"/>
            <a:ext cx="596638" cy="369332"/>
          </a:xfrm>
          <a:prstGeom prst="rect">
            <a:avLst/>
          </a:prstGeom>
          <a:noFill/>
        </p:spPr>
        <p:txBody>
          <a:bodyPr wrap="none" rtlCol="0">
            <a:spAutoFit/>
          </a:bodyPr>
          <a:lstStyle/>
          <a:p>
            <a:r>
              <a:rPr lang="en-US" b="1" dirty="0" smtClean="0">
                <a:solidFill>
                  <a:srgbClr val="FF0000"/>
                </a:solidFill>
              </a:rPr>
              <a:t>30.5</a:t>
            </a:r>
            <a:endParaRPr lang="en-US" b="1" dirty="0">
              <a:solidFill>
                <a:srgbClr val="FF0000"/>
              </a:solidFill>
            </a:endParaRPr>
          </a:p>
        </p:txBody>
      </p:sp>
      <p:sp>
        <p:nvSpPr>
          <p:cNvPr id="95" name="TextBox 94"/>
          <p:cNvSpPr txBox="1"/>
          <p:nvPr/>
        </p:nvSpPr>
        <p:spPr>
          <a:xfrm>
            <a:off x="4932114" y="2809074"/>
            <a:ext cx="505882" cy="488416"/>
          </a:xfrm>
          <a:prstGeom prst="rect">
            <a:avLst/>
          </a:prstGeom>
          <a:noFill/>
        </p:spPr>
        <p:txBody>
          <a:bodyPr wrap="none" rtlCol="0">
            <a:spAutoFit/>
          </a:bodyPr>
          <a:lstStyle/>
          <a:p>
            <a:r>
              <a:rPr lang="en-US" b="1" dirty="0" smtClean="0">
                <a:solidFill>
                  <a:srgbClr val="FF0000"/>
                </a:solidFill>
              </a:rPr>
              <a:t>38</a:t>
            </a:r>
            <a:endParaRPr lang="en-US" b="1" dirty="0">
              <a:solidFill>
                <a:srgbClr val="FF0000"/>
              </a:solidFill>
            </a:endParaRPr>
          </a:p>
        </p:txBody>
      </p:sp>
      <p:sp>
        <p:nvSpPr>
          <p:cNvPr id="109" name="TextBox 108"/>
          <p:cNvSpPr txBox="1"/>
          <p:nvPr/>
        </p:nvSpPr>
        <p:spPr>
          <a:xfrm>
            <a:off x="4038600" y="1778000"/>
            <a:ext cx="3505200" cy="461665"/>
          </a:xfrm>
          <a:prstGeom prst="rect">
            <a:avLst/>
          </a:prstGeom>
          <a:noFill/>
        </p:spPr>
        <p:txBody>
          <a:bodyPr wrap="square" rtlCol="0">
            <a:spAutoFit/>
          </a:bodyPr>
          <a:lstStyle/>
          <a:p>
            <a:pPr algn="ctr"/>
            <a:r>
              <a:rPr lang="en-US" sz="2400" b="1" dirty="0" smtClean="0">
                <a:solidFill>
                  <a:srgbClr val="002060"/>
                </a:solidFill>
              </a:rPr>
              <a:t>Max Power = 100 W</a:t>
            </a:r>
          </a:p>
        </p:txBody>
      </p:sp>
      <p:sp>
        <p:nvSpPr>
          <p:cNvPr id="110" name="TextBox 109"/>
          <p:cNvSpPr txBox="1"/>
          <p:nvPr/>
        </p:nvSpPr>
        <p:spPr>
          <a:xfrm>
            <a:off x="4893977" y="2108200"/>
            <a:ext cx="1838966" cy="461665"/>
          </a:xfrm>
          <a:prstGeom prst="rect">
            <a:avLst/>
          </a:prstGeom>
          <a:noFill/>
        </p:spPr>
        <p:txBody>
          <a:bodyPr wrap="none" rtlCol="0">
            <a:spAutoFit/>
          </a:bodyPr>
          <a:lstStyle/>
          <a:p>
            <a:pPr algn="ctr"/>
            <a:r>
              <a:rPr lang="en-US" sz="2400" b="1" dirty="0" smtClean="0">
                <a:solidFill>
                  <a:schemeClr val="bg1"/>
                </a:solidFill>
              </a:rPr>
              <a:t>Actual = 87.3</a:t>
            </a:r>
            <a:endParaRPr lang="en-US" sz="2400" b="1" dirty="0">
              <a:solidFill>
                <a:schemeClr val="bg1"/>
              </a:solidFill>
            </a:endParaRPr>
          </a:p>
        </p:txBody>
      </p:sp>
      <p:sp>
        <p:nvSpPr>
          <p:cNvPr id="114" name="TextBox 113"/>
          <p:cNvSpPr txBox="1"/>
          <p:nvPr/>
        </p:nvSpPr>
        <p:spPr>
          <a:xfrm>
            <a:off x="4974224" y="1358900"/>
            <a:ext cx="1678473" cy="584775"/>
          </a:xfrm>
          <a:prstGeom prst="rect">
            <a:avLst/>
          </a:prstGeom>
          <a:noFill/>
        </p:spPr>
        <p:txBody>
          <a:bodyPr wrap="none" rtlCol="0">
            <a:spAutoFit/>
          </a:bodyPr>
          <a:lstStyle/>
          <a:p>
            <a:r>
              <a:rPr lang="en-US" sz="3200" dirty="0" smtClean="0">
                <a:solidFill>
                  <a:schemeClr val="bg1"/>
                </a:solidFill>
              </a:rPr>
              <a:t>System X</a:t>
            </a:r>
            <a:endParaRPr lang="en-US" sz="3200" dirty="0">
              <a:solidFill>
                <a:schemeClr val="bg1"/>
              </a:solidFill>
            </a:endParaRPr>
          </a:p>
        </p:txBody>
      </p:sp>
      <p:sp>
        <p:nvSpPr>
          <p:cNvPr id="116" name="Rectangle 115"/>
          <p:cNvSpPr/>
          <p:nvPr/>
        </p:nvSpPr>
        <p:spPr>
          <a:xfrm>
            <a:off x="6136276"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 3-1</a:t>
            </a:r>
            <a:endParaRPr lang="en-US" dirty="0"/>
          </a:p>
        </p:txBody>
      </p:sp>
      <p:sp>
        <p:nvSpPr>
          <p:cNvPr id="117" name="Rectangle 116"/>
          <p:cNvSpPr/>
          <p:nvPr/>
        </p:nvSpPr>
        <p:spPr>
          <a:xfrm>
            <a:off x="7119089"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C3-2</a:t>
            </a:r>
            <a:endParaRPr lang="en-US" dirty="0"/>
          </a:p>
        </p:txBody>
      </p:sp>
      <p:sp>
        <p:nvSpPr>
          <p:cNvPr id="118" name="Rectangle 117"/>
          <p:cNvSpPr/>
          <p:nvPr/>
        </p:nvSpPr>
        <p:spPr>
          <a:xfrm>
            <a:off x="8127302" y="5102969"/>
            <a:ext cx="731520" cy="4572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dirty="0" smtClean="0"/>
              <a:t>C3-3</a:t>
            </a:r>
            <a:endParaRPr lang="en-US" dirty="0"/>
          </a:p>
        </p:txBody>
      </p:sp>
      <p:cxnSp>
        <p:nvCxnSpPr>
          <p:cNvPr id="119" name="Straight Arrow Connector 118"/>
          <p:cNvCxnSpPr/>
          <p:nvPr/>
        </p:nvCxnSpPr>
        <p:spPr>
          <a:xfrm flipH="1">
            <a:off x="6620402" y="3985846"/>
            <a:ext cx="554121" cy="113391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17" idx="0"/>
          </p:cNvCxnSpPr>
          <p:nvPr/>
        </p:nvCxnSpPr>
        <p:spPr>
          <a:xfrm flipH="1">
            <a:off x="7484849" y="3997569"/>
            <a:ext cx="240659" cy="11054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8170985" y="4009292"/>
            <a:ext cx="461777" cy="109367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22" name="TextBox 121"/>
          <p:cNvSpPr txBox="1"/>
          <p:nvPr/>
        </p:nvSpPr>
        <p:spPr>
          <a:xfrm>
            <a:off x="8380781" y="4310346"/>
            <a:ext cx="301686" cy="369332"/>
          </a:xfrm>
          <a:prstGeom prst="rect">
            <a:avLst/>
          </a:prstGeom>
          <a:noFill/>
        </p:spPr>
        <p:txBody>
          <a:bodyPr wrap="none" rtlCol="0">
            <a:spAutoFit/>
          </a:bodyPr>
          <a:lstStyle/>
          <a:p>
            <a:r>
              <a:rPr lang="en-US" b="1" dirty="0" smtClean="0">
                <a:solidFill>
                  <a:srgbClr val="002060"/>
                </a:solidFill>
              </a:rPr>
              <a:t>5</a:t>
            </a:r>
            <a:endParaRPr lang="en-US" b="1" dirty="0">
              <a:solidFill>
                <a:srgbClr val="002060"/>
              </a:solidFill>
            </a:endParaRPr>
          </a:p>
        </p:txBody>
      </p:sp>
      <p:sp>
        <p:nvSpPr>
          <p:cNvPr id="123" name="TextBox 122"/>
          <p:cNvSpPr txBox="1"/>
          <p:nvPr/>
        </p:nvSpPr>
        <p:spPr>
          <a:xfrm>
            <a:off x="7581279" y="4310346"/>
            <a:ext cx="418704" cy="369332"/>
          </a:xfrm>
          <a:prstGeom prst="rect">
            <a:avLst/>
          </a:prstGeom>
          <a:noFill/>
        </p:spPr>
        <p:txBody>
          <a:bodyPr wrap="none" rtlCol="0">
            <a:spAutoFit/>
          </a:bodyPr>
          <a:lstStyle/>
          <a:p>
            <a:r>
              <a:rPr lang="en-US" b="1" dirty="0" smtClean="0">
                <a:solidFill>
                  <a:srgbClr val="002060"/>
                </a:solidFill>
              </a:rPr>
              <a:t>10</a:t>
            </a:r>
            <a:endParaRPr lang="en-US" b="1" dirty="0">
              <a:solidFill>
                <a:srgbClr val="002060"/>
              </a:solidFill>
            </a:endParaRPr>
          </a:p>
        </p:txBody>
      </p:sp>
      <p:sp>
        <p:nvSpPr>
          <p:cNvPr id="124" name="TextBox 123"/>
          <p:cNvSpPr txBox="1"/>
          <p:nvPr/>
        </p:nvSpPr>
        <p:spPr>
          <a:xfrm>
            <a:off x="6499770" y="4310346"/>
            <a:ext cx="418704" cy="369332"/>
          </a:xfrm>
          <a:prstGeom prst="rect">
            <a:avLst/>
          </a:prstGeom>
          <a:noFill/>
        </p:spPr>
        <p:txBody>
          <a:bodyPr wrap="none" rtlCol="0">
            <a:spAutoFit/>
          </a:bodyPr>
          <a:lstStyle/>
          <a:p>
            <a:r>
              <a:rPr lang="en-US" b="1" dirty="0" smtClean="0">
                <a:solidFill>
                  <a:srgbClr val="002060"/>
                </a:solidFill>
              </a:rPr>
              <a:t>15</a:t>
            </a:r>
            <a:endParaRPr lang="en-US" b="1" dirty="0">
              <a:solidFill>
                <a:srgbClr val="002060"/>
              </a:solidFill>
            </a:endParaRPr>
          </a:p>
        </p:txBody>
      </p:sp>
      <p:sp>
        <p:nvSpPr>
          <p:cNvPr id="125" name="Arc 124"/>
          <p:cNvSpPr/>
          <p:nvPr/>
        </p:nvSpPr>
        <p:spPr>
          <a:xfrm rot="16200000">
            <a:off x="5792653" y="4403357"/>
            <a:ext cx="2351284" cy="1365637"/>
          </a:xfrm>
          <a:prstGeom prst="arc">
            <a:avLst>
              <a:gd name="adj1" fmla="val 16153703"/>
              <a:gd name="adj2" fmla="val 147169"/>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6" name="Arc 125"/>
          <p:cNvSpPr/>
          <p:nvPr/>
        </p:nvSpPr>
        <p:spPr>
          <a:xfrm rot="16200000">
            <a:off x="6808128" y="4249272"/>
            <a:ext cx="2273300" cy="1166160"/>
          </a:xfrm>
          <a:prstGeom prst="arc">
            <a:avLst>
              <a:gd name="adj1" fmla="val 14790001"/>
              <a:gd name="adj2" fmla="val 20113942"/>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7" name="TextBox 126"/>
          <p:cNvSpPr txBox="1"/>
          <p:nvPr/>
        </p:nvSpPr>
        <p:spPr>
          <a:xfrm flipH="1">
            <a:off x="6959578" y="4247260"/>
            <a:ext cx="479618" cy="369332"/>
          </a:xfrm>
          <a:prstGeom prst="rect">
            <a:avLst/>
          </a:prstGeom>
          <a:noFill/>
        </p:spPr>
        <p:txBody>
          <a:bodyPr wrap="none" rtlCol="0">
            <a:spAutoFit/>
          </a:bodyPr>
          <a:lstStyle/>
          <a:p>
            <a:r>
              <a:rPr lang="en-US" b="1" dirty="0" smtClean="0">
                <a:solidFill>
                  <a:srgbClr val="FF0000"/>
                </a:solidFill>
              </a:rPr>
              <a:t>9.5</a:t>
            </a:r>
            <a:endParaRPr lang="en-US" b="1" dirty="0">
              <a:solidFill>
                <a:srgbClr val="FF0000"/>
              </a:solidFill>
            </a:endParaRPr>
          </a:p>
        </p:txBody>
      </p:sp>
      <p:sp>
        <p:nvSpPr>
          <p:cNvPr id="128" name="Arc 127"/>
          <p:cNvSpPr/>
          <p:nvPr/>
        </p:nvSpPr>
        <p:spPr>
          <a:xfrm rot="5400000" flipH="1">
            <a:off x="7073971" y="4603751"/>
            <a:ext cx="2476500" cy="838201"/>
          </a:xfrm>
          <a:prstGeom prst="arc">
            <a:avLst>
              <a:gd name="adj1" fmla="val 15721355"/>
              <a:gd name="adj2" fmla="val 21399977"/>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TextBox 133"/>
          <p:cNvSpPr txBox="1"/>
          <p:nvPr/>
        </p:nvSpPr>
        <p:spPr>
          <a:xfrm>
            <a:off x="5872005" y="4247260"/>
            <a:ext cx="596638" cy="369332"/>
          </a:xfrm>
          <a:prstGeom prst="rect">
            <a:avLst/>
          </a:prstGeom>
          <a:noFill/>
        </p:spPr>
        <p:txBody>
          <a:bodyPr wrap="none" rtlCol="0">
            <a:spAutoFit/>
          </a:bodyPr>
          <a:lstStyle/>
          <a:p>
            <a:r>
              <a:rPr lang="en-US" b="1" dirty="0" smtClean="0">
                <a:solidFill>
                  <a:srgbClr val="FF0000"/>
                </a:solidFill>
              </a:rPr>
              <a:t>16.5</a:t>
            </a:r>
            <a:endParaRPr lang="en-US" b="1" dirty="0">
              <a:solidFill>
                <a:srgbClr val="FF0000"/>
              </a:solidFill>
            </a:endParaRPr>
          </a:p>
        </p:txBody>
      </p:sp>
      <p:sp>
        <p:nvSpPr>
          <p:cNvPr id="135" name="TextBox 134"/>
          <p:cNvSpPr txBox="1"/>
          <p:nvPr/>
        </p:nvSpPr>
        <p:spPr>
          <a:xfrm>
            <a:off x="8677082" y="4247260"/>
            <a:ext cx="479618" cy="369332"/>
          </a:xfrm>
          <a:prstGeom prst="rect">
            <a:avLst/>
          </a:prstGeom>
          <a:noFill/>
        </p:spPr>
        <p:txBody>
          <a:bodyPr wrap="none" rtlCol="0">
            <a:spAutoFit/>
          </a:bodyPr>
          <a:lstStyle/>
          <a:p>
            <a:r>
              <a:rPr lang="en-US" b="1" dirty="0" smtClean="0">
                <a:solidFill>
                  <a:srgbClr val="FF0000"/>
                </a:solidFill>
              </a:rPr>
              <a:t>4.5</a:t>
            </a:r>
            <a:endParaRPr lang="en-US"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linds(horizontal)">
                                      <p:cBhvr>
                                        <p:cTn id="10" dur="500"/>
                                        <p:tgtEl>
                                          <p:spTgt spid="6"/>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linds(horizontal)">
                                      <p:cBhvr>
                                        <p:cTn id="13" dur="500"/>
                                        <p:tgtEl>
                                          <p:spTgt spid="9"/>
                                        </p:tgtEl>
                                      </p:cBhvr>
                                    </p:animEffect>
                                  </p:childTnLst>
                                </p:cTn>
                              </p:par>
                            </p:childTnLst>
                          </p:cTn>
                        </p:par>
                        <p:par>
                          <p:cTn id="14" fill="hold">
                            <p:stCondLst>
                              <p:cond delay="500"/>
                            </p:stCondLst>
                            <p:childTnLst>
                              <p:par>
                                <p:cTn id="15" presetID="3" presetClass="entr" presetSubtype="1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par>
                                <p:cTn id="18" presetID="3" presetClass="entr" presetSubtype="1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blinds(horizontal)">
                                      <p:cBhvr>
                                        <p:cTn id="20" dur="500"/>
                                        <p:tgtEl>
                                          <p:spTgt spid="11"/>
                                        </p:tgtEl>
                                      </p:cBhvr>
                                    </p:animEffect>
                                  </p:childTnLst>
                                </p:cTn>
                              </p:par>
                              <p:par>
                                <p:cTn id="21" presetID="3" presetClass="entr" presetSubtype="1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par>
                          <p:cTn id="24" fill="hold">
                            <p:stCondLst>
                              <p:cond delay="1000"/>
                            </p:stCondLst>
                            <p:childTnLst>
                              <p:par>
                                <p:cTn id="25" presetID="3" presetClass="entr" presetSubtype="10" fill="hold" grpId="0" nodeType="afterEffect">
                                  <p:stCondLst>
                                    <p:cond delay="0"/>
                                  </p:stCondLst>
                                  <p:childTnLst>
                                    <p:set>
                                      <p:cBhvr>
                                        <p:cTn id="26" dur="1" fill="hold">
                                          <p:stCondLst>
                                            <p:cond delay="0"/>
                                          </p:stCondLst>
                                        </p:cTn>
                                        <p:tgtEl>
                                          <p:spTgt spid="116"/>
                                        </p:tgtEl>
                                        <p:attrNameLst>
                                          <p:attrName>style.visibility</p:attrName>
                                        </p:attrNameLst>
                                      </p:cBhvr>
                                      <p:to>
                                        <p:strVal val="visible"/>
                                      </p:to>
                                    </p:set>
                                    <p:animEffect transition="in" filter="blinds(horizontal)">
                                      <p:cBhvr>
                                        <p:cTn id="27" dur="500"/>
                                        <p:tgtEl>
                                          <p:spTgt spid="116"/>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117"/>
                                        </p:tgtEl>
                                        <p:attrNameLst>
                                          <p:attrName>style.visibility</p:attrName>
                                        </p:attrNameLst>
                                      </p:cBhvr>
                                      <p:to>
                                        <p:strVal val="visible"/>
                                      </p:to>
                                    </p:set>
                                    <p:animEffect transition="in" filter="blinds(horizontal)">
                                      <p:cBhvr>
                                        <p:cTn id="30" dur="500"/>
                                        <p:tgtEl>
                                          <p:spTgt spid="11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118"/>
                                        </p:tgtEl>
                                        <p:attrNameLst>
                                          <p:attrName>style.visibility</p:attrName>
                                        </p:attrNameLst>
                                      </p:cBhvr>
                                      <p:to>
                                        <p:strVal val="visible"/>
                                      </p:to>
                                    </p:set>
                                    <p:animEffect transition="in" filter="blinds(horizontal)">
                                      <p:cBhvr>
                                        <p:cTn id="33" dur="500"/>
                                        <p:tgtEl>
                                          <p:spTgt spid="11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109"/>
                                        </p:tgtEl>
                                        <p:attrNameLst>
                                          <p:attrName>style.visibility</p:attrName>
                                        </p:attrNameLst>
                                      </p:cBhvr>
                                      <p:to>
                                        <p:strVal val="visible"/>
                                      </p:to>
                                    </p:set>
                                    <p:animEffect transition="in" filter="blinds(horizontal)">
                                      <p:cBhvr>
                                        <p:cTn id="38" dur="500"/>
                                        <p:tgtEl>
                                          <p:spTgt spid="109"/>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wipe(up)">
                                      <p:cBhvr>
                                        <p:cTn id="43" dur="500"/>
                                        <p:tgtEl>
                                          <p:spTgt spid="19"/>
                                        </p:tgtEl>
                                      </p:cBhvr>
                                    </p:animEffect>
                                  </p:childTnLst>
                                </p:cTn>
                              </p:par>
                              <p:par>
                                <p:cTn id="44" presetID="22" presetClass="entr" presetSubtype="1" fill="hold" nodeType="with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up)">
                                      <p:cBhvr>
                                        <p:cTn id="46" dur="500"/>
                                        <p:tgtEl>
                                          <p:spTgt spid="21"/>
                                        </p:tgtEl>
                                      </p:cBhvr>
                                    </p:animEffect>
                                  </p:childTnLst>
                                </p:cTn>
                              </p:par>
                              <p:par>
                                <p:cTn id="47" presetID="22" presetClass="entr" presetSubtype="1" fill="hold"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up)">
                                      <p:cBhvr>
                                        <p:cTn id="49" dur="500"/>
                                        <p:tgtEl>
                                          <p:spTgt spid="23"/>
                                        </p:tgtEl>
                                      </p:cBhvr>
                                    </p:animEffect>
                                  </p:childTnLst>
                                </p:cTn>
                              </p:par>
                            </p:childTnLst>
                          </p:cTn>
                        </p:par>
                        <p:par>
                          <p:cTn id="50" fill="hold">
                            <p:stCondLst>
                              <p:cond delay="500"/>
                            </p:stCondLst>
                            <p:childTnLst>
                              <p:par>
                                <p:cTn id="51" presetID="3" presetClass="entr" presetSubtype="10"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blinds(horizontal)">
                                      <p:cBhvr>
                                        <p:cTn id="53" dur="500"/>
                                        <p:tgtEl>
                                          <p:spTgt spid="24"/>
                                        </p:tgtEl>
                                      </p:cBhvr>
                                    </p:animEffect>
                                  </p:childTnLst>
                                </p:cTn>
                              </p:par>
                              <p:par>
                                <p:cTn id="54" presetID="3" presetClass="entr" presetSubtype="10" fill="hold" grpId="0" nodeType="with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blinds(horizontal)">
                                      <p:cBhvr>
                                        <p:cTn id="56" dur="500"/>
                                        <p:tgtEl>
                                          <p:spTgt spid="26"/>
                                        </p:tgtEl>
                                      </p:cBhvr>
                                    </p:animEffect>
                                  </p:childTnLst>
                                </p:cTn>
                              </p:par>
                              <p:par>
                                <p:cTn id="57" presetID="3" presetClass="entr" presetSubtype="10" fill="hold" grpId="0" nodeType="withEffect">
                                  <p:stCondLst>
                                    <p:cond delay="0"/>
                                  </p:stCondLst>
                                  <p:childTnLst>
                                    <p:set>
                                      <p:cBhvr>
                                        <p:cTn id="58" dur="1" fill="hold">
                                          <p:stCondLst>
                                            <p:cond delay="0"/>
                                          </p:stCondLst>
                                        </p:cTn>
                                        <p:tgtEl>
                                          <p:spTgt spid="25"/>
                                        </p:tgtEl>
                                        <p:attrNameLst>
                                          <p:attrName>style.visibility</p:attrName>
                                        </p:attrNameLst>
                                      </p:cBhvr>
                                      <p:to>
                                        <p:strVal val="visible"/>
                                      </p:to>
                                    </p:set>
                                    <p:animEffect transition="in" filter="blinds(horizontal)">
                                      <p:cBhvr>
                                        <p:cTn id="59" dur="500"/>
                                        <p:tgtEl>
                                          <p:spTgt spid="2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1" fill="hold" nodeType="click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wipe(up)">
                                      <p:cBhvr>
                                        <p:cTn id="64" dur="500"/>
                                        <p:tgtEl>
                                          <p:spTgt spid="28"/>
                                        </p:tgtEl>
                                      </p:cBhvr>
                                    </p:animEffect>
                                  </p:childTnLst>
                                </p:cTn>
                              </p:par>
                              <p:par>
                                <p:cTn id="65" presetID="22" presetClass="entr" presetSubtype="1" fill="hold" nodeType="withEffect">
                                  <p:stCondLst>
                                    <p:cond delay="0"/>
                                  </p:stCondLst>
                                  <p:childTnLst>
                                    <p:set>
                                      <p:cBhvr>
                                        <p:cTn id="66" dur="1" fill="hold">
                                          <p:stCondLst>
                                            <p:cond delay="0"/>
                                          </p:stCondLst>
                                        </p:cTn>
                                        <p:tgtEl>
                                          <p:spTgt spid="38"/>
                                        </p:tgtEl>
                                        <p:attrNameLst>
                                          <p:attrName>style.visibility</p:attrName>
                                        </p:attrNameLst>
                                      </p:cBhvr>
                                      <p:to>
                                        <p:strVal val="visible"/>
                                      </p:to>
                                    </p:set>
                                    <p:animEffect transition="in" filter="wipe(up)">
                                      <p:cBhvr>
                                        <p:cTn id="67" dur="500"/>
                                        <p:tgtEl>
                                          <p:spTgt spid="38"/>
                                        </p:tgtEl>
                                      </p:cBhvr>
                                    </p:animEffect>
                                  </p:childTnLst>
                                </p:cTn>
                              </p:par>
                              <p:par>
                                <p:cTn id="68" presetID="22" presetClass="entr" presetSubtype="1"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up)">
                                      <p:cBhvr>
                                        <p:cTn id="70" dur="500"/>
                                        <p:tgtEl>
                                          <p:spTgt spid="40"/>
                                        </p:tgtEl>
                                      </p:cBhvr>
                                    </p:animEffect>
                                  </p:childTnLst>
                                </p:cTn>
                              </p:par>
                            </p:childTnLst>
                          </p:cTn>
                        </p:par>
                        <p:par>
                          <p:cTn id="71" fill="hold">
                            <p:stCondLst>
                              <p:cond delay="500"/>
                            </p:stCondLst>
                            <p:childTnLst>
                              <p:par>
                                <p:cTn id="72" presetID="3" presetClass="entr" presetSubtype="10" fill="hold" grpId="0" nodeType="afterEffect">
                                  <p:stCondLst>
                                    <p:cond delay="0"/>
                                  </p:stCondLst>
                                  <p:childTnLst>
                                    <p:set>
                                      <p:cBhvr>
                                        <p:cTn id="73" dur="1" fill="hold">
                                          <p:stCondLst>
                                            <p:cond delay="0"/>
                                          </p:stCondLst>
                                        </p:cTn>
                                        <p:tgtEl>
                                          <p:spTgt spid="52"/>
                                        </p:tgtEl>
                                        <p:attrNameLst>
                                          <p:attrName>style.visibility</p:attrName>
                                        </p:attrNameLst>
                                      </p:cBhvr>
                                      <p:to>
                                        <p:strVal val="visible"/>
                                      </p:to>
                                    </p:set>
                                    <p:animEffect transition="in" filter="blinds(horizontal)">
                                      <p:cBhvr>
                                        <p:cTn id="74" dur="500"/>
                                        <p:tgtEl>
                                          <p:spTgt spid="52"/>
                                        </p:tgtEl>
                                      </p:cBhvr>
                                    </p:animEffect>
                                  </p:childTnLst>
                                </p:cTn>
                              </p:par>
                              <p:par>
                                <p:cTn id="75" presetID="3" presetClass="entr" presetSubtype="10" fill="hold" grpId="0" nodeType="with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blinds(horizontal)">
                                      <p:cBhvr>
                                        <p:cTn id="77" dur="500"/>
                                        <p:tgtEl>
                                          <p:spTgt spid="53"/>
                                        </p:tgtEl>
                                      </p:cBhvr>
                                    </p:animEffect>
                                  </p:childTnLst>
                                </p:cTn>
                              </p:par>
                              <p:par>
                                <p:cTn id="78" presetID="3" presetClass="entr" presetSubtype="10" fill="hold" grpId="0" nodeType="withEffect">
                                  <p:stCondLst>
                                    <p:cond delay="0"/>
                                  </p:stCondLst>
                                  <p:childTnLst>
                                    <p:set>
                                      <p:cBhvr>
                                        <p:cTn id="79" dur="1" fill="hold">
                                          <p:stCondLst>
                                            <p:cond delay="0"/>
                                          </p:stCondLst>
                                        </p:cTn>
                                        <p:tgtEl>
                                          <p:spTgt spid="58"/>
                                        </p:tgtEl>
                                        <p:attrNameLst>
                                          <p:attrName>style.visibility</p:attrName>
                                        </p:attrNameLst>
                                      </p:cBhvr>
                                      <p:to>
                                        <p:strVal val="visible"/>
                                      </p:to>
                                    </p:set>
                                    <p:animEffect transition="in" filter="blinds(horizontal)">
                                      <p:cBhvr>
                                        <p:cTn id="80" dur="500"/>
                                        <p:tgtEl>
                                          <p:spTgt spid="58"/>
                                        </p:tgtEl>
                                      </p:cBhvr>
                                    </p:animEffect>
                                  </p:childTnLst>
                                </p:cTn>
                              </p:par>
                            </p:childTnLst>
                          </p:cTn>
                        </p:par>
                        <p:par>
                          <p:cTn id="81" fill="hold">
                            <p:stCondLst>
                              <p:cond delay="1000"/>
                            </p:stCondLst>
                            <p:childTnLst>
                              <p:par>
                                <p:cTn id="82" presetID="22" presetClass="entr" presetSubtype="1" fill="hold" nodeType="afterEffect">
                                  <p:stCondLst>
                                    <p:cond delay="0"/>
                                  </p:stCondLst>
                                  <p:childTnLst>
                                    <p:set>
                                      <p:cBhvr>
                                        <p:cTn id="83" dur="1" fill="hold">
                                          <p:stCondLst>
                                            <p:cond delay="0"/>
                                          </p:stCondLst>
                                        </p:cTn>
                                        <p:tgtEl>
                                          <p:spTgt spid="119"/>
                                        </p:tgtEl>
                                        <p:attrNameLst>
                                          <p:attrName>style.visibility</p:attrName>
                                        </p:attrNameLst>
                                      </p:cBhvr>
                                      <p:to>
                                        <p:strVal val="visible"/>
                                      </p:to>
                                    </p:set>
                                    <p:animEffect transition="in" filter="wipe(up)">
                                      <p:cBhvr>
                                        <p:cTn id="84" dur="500"/>
                                        <p:tgtEl>
                                          <p:spTgt spid="119"/>
                                        </p:tgtEl>
                                      </p:cBhvr>
                                    </p:animEffect>
                                  </p:childTnLst>
                                </p:cTn>
                              </p:par>
                              <p:par>
                                <p:cTn id="85" presetID="22" presetClass="entr" presetSubtype="1" fill="hold" nodeType="withEffect">
                                  <p:stCondLst>
                                    <p:cond delay="0"/>
                                  </p:stCondLst>
                                  <p:childTnLst>
                                    <p:set>
                                      <p:cBhvr>
                                        <p:cTn id="86" dur="1" fill="hold">
                                          <p:stCondLst>
                                            <p:cond delay="0"/>
                                          </p:stCondLst>
                                        </p:cTn>
                                        <p:tgtEl>
                                          <p:spTgt spid="120"/>
                                        </p:tgtEl>
                                        <p:attrNameLst>
                                          <p:attrName>style.visibility</p:attrName>
                                        </p:attrNameLst>
                                      </p:cBhvr>
                                      <p:to>
                                        <p:strVal val="visible"/>
                                      </p:to>
                                    </p:set>
                                    <p:animEffect transition="in" filter="wipe(up)">
                                      <p:cBhvr>
                                        <p:cTn id="87" dur="500"/>
                                        <p:tgtEl>
                                          <p:spTgt spid="120"/>
                                        </p:tgtEl>
                                      </p:cBhvr>
                                    </p:animEffect>
                                  </p:childTnLst>
                                </p:cTn>
                              </p:par>
                              <p:par>
                                <p:cTn id="88" presetID="22" presetClass="entr" presetSubtype="1" fill="hold" nodeType="withEffect">
                                  <p:stCondLst>
                                    <p:cond delay="0"/>
                                  </p:stCondLst>
                                  <p:childTnLst>
                                    <p:set>
                                      <p:cBhvr>
                                        <p:cTn id="89" dur="1" fill="hold">
                                          <p:stCondLst>
                                            <p:cond delay="0"/>
                                          </p:stCondLst>
                                        </p:cTn>
                                        <p:tgtEl>
                                          <p:spTgt spid="121"/>
                                        </p:tgtEl>
                                        <p:attrNameLst>
                                          <p:attrName>style.visibility</p:attrName>
                                        </p:attrNameLst>
                                      </p:cBhvr>
                                      <p:to>
                                        <p:strVal val="visible"/>
                                      </p:to>
                                    </p:set>
                                    <p:animEffect transition="in" filter="wipe(up)">
                                      <p:cBhvr>
                                        <p:cTn id="90" dur="500"/>
                                        <p:tgtEl>
                                          <p:spTgt spid="121"/>
                                        </p:tgtEl>
                                      </p:cBhvr>
                                    </p:animEffect>
                                  </p:childTnLst>
                                </p:cTn>
                              </p:par>
                            </p:childTnLst>
                          </p:cTn>
                        </p:par>
                        <p:par>
                          <p:cTn id="91" fill="hold">
                            <p:stCondLst>
                              <p:cond delay="1500"/>
                            </p:stCondLst>
                            <p:childTnLst>
                              <p:par>
                                <p:cTn id="92" presetID="3" presetClass="entr" presetSubtype="10"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Effect transition="in" filter="blinds(horizontal)">
                                      <p:cBhvr>
                                        <p:cTn id="94" dur="500"/>
                                        <p:tgtEl>
                                          <p:spTgt spid="122"/>
                                        </p:tgtEl>
                                      </p:cBhvr>
                                    </p:animEffect>
                                  </p:childTnLst>
                                </p:cTn>
                              </p:par>
                              <p:par>
                                <p:cTn id="95" presetID="3" presetClass="entr" presetSubtype="10" fill="hold" grpId="0" nodeType="withEffect">
                                  <p:stCondLst>
                                    <p:cond delay="0"/>
                                  </p:stCondLst>
                                  <p:childTnLst>
                                    <p:set>
                                      <p:cBhvr>
                                        <p:cTn id="96" dur="1" fill="hold">
                                          <p:stCondLst>
                                            <p:cond delay="0"/>
                                          </p:stCondLst>
                                        </p:cTn>
                                        <p:tgtEl>
                                          <p:spTgt spid="123"/>
                                        </p:tgtEl>
                                        <p:attrNameLst>
                                          <p:attrName>style.visibility</p:attrName>
                                        </p:attrNameLst>
                                      </p:cBhvr>
                                      <p:to>
                                        <p:strVal val="visible"/>
                                      </p:to>
                                    </p:set>
                                    <p:animEffect transition="in" filter="blinds(horizontal)">
                                      <p:cBhvr>
                                        <p:cTn id="97" dur="500"/>
                                        <p:tgtEl>
                                          <p:spTgt spid="123"/>
                                        </p:tgtEl>
                                      </p:cBhvr>
                                    </p:animEffect>
                                  </p:childTnLst>
                                </p:cTn>
                              </p:par>
                              <p:par>
                                <p:cTn id="98" presetID="3" presetClass="entr" presetSubtype="10" fill="hold" grpId="0" nodeType="withEffect">
                                  <p:stCondLst>
                                    <p:cond delay="0"/>
                                  </p:stCondLst>
                                  <p:childTnLst>
                                    <p:set>
                                      <p:cBhvr>
                                        <p:cTn id="99" dur="1" fill="hold">
                                          <p:stCondLst>
                                            <p:cond delay="0"/>
                                          </p:stCondLst>
                                        </p:cTn>
                                        <p:tgtEl>
                                          <p:spTgt spid="124"/>
                                        </p:tgtEl>
                                        <p:attrNameLst>
                                          <p:attrName>style.visibility</p:attrName>
                                        </p:attrNameLst>
                                      </p:cBhvr>
                                      <p:to>
                                        <p:strVal val="visible"/>
                                      </p:to>
                                    </p:set>
                                    <p:animEffect transition="in" filter="blinds(horizontal)">
                                      <p:cBhvr>
                                        <p:cTn id="100" dur="500"/>
                                        <p:tgtEl>
                                          <p:spTgt spid="124"/>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4" fill="hold" grpId="0" nodeType="click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wipe(down)">
                                      <p:cBhvr>
                                        <p:cTn id="105" dur="500"/>
                                        <p:tgtEl>
                                          <p:spTgt spid="69"/>
                                        </p:tgtEl>
                                      </p:cBhvr>
                                    </p:animEffect>
                                  </p:childTnLst>
                                </p:cTn>
                              </p:par>
                              <p:par>
                                <p:cTn id="106" presetID="22" presetClass="entr" presetSubtype="4" fill="hold" grpId="0" nodeType="withEffect">
                                  <p:stCondLst>
                                    <p:cond delay="0"/>
                                  </p:stCondLst>
                                  <p:childTnLst>
                                    <p:set>
                                      <p:cBhvr>
                                        <p:cTn id="107" dur="1" fill="hold">
                                          <p:stCondLst>
                                            <p:cond delay="0"/>
                                          </p:stCondLst>
                                        </p:cTn>
                                        <p:tgtEl>
                                          <p:spTgt spid="80"/>
                                        </p:tgtEl>
                                        <p:attrNameLst>
                                          <p:attrName>style.visibility</p:attrName>
                                        </p:attrNameLst>
                                      </p:cBhvr>
                                      <p:to>
                                        <p:strVal val="visible"/>
                                      </p:to>
                                    </p:set>
                                    <p:animEffect transition="in" filter="wipe(down)">
                                      <p:cBhvr>
                                        <p:cTn id="108" dur="500"/>
                                        <p:tgtEl>
                                          <p:spTgt spid="80"/>
                                        </p:tgtEl>
                                      </p:cBhvr>
                                    </p:animEffect>
                                  </p:childTnLst>
                                </p:cTn>
                              </p:par>
                              <p:par>
                                <p:cTn id="109" presetID="22" presetClass="entr" presetSubtype="4" fill="hold" grpId="0" nodeType="withEffect">
                                  <p:stCondLst>
                                    <p:cond delay="0"/>
                                  </p:stCondLst>
                                  <p:childTnLst>
                                    <p:set>
                                      <p:cBhvr>
                                        <p:cTn id="110" dur="1" fill="hold">
                                          <p:stCondLst>
                                            <p:cond delay="0"/>
                                          </p:stCondLst>
                                        </p:cTn>
                                        <p:tgtEl>
                                          <p:spTgt spid="85"/>
                                        </p:tgtEl>
                                        <p:attrNameLst>
                                          <p:attrName>style.visibility</p:attrName>
                                        </p:attrNameLst>
                                      </p:cBhvr>
                                      <p:to>
                                        <p:strVal val="visible"/>
                                      </p:to>
                                    </p:set>
                                    <p:animEffect transition="in" filter="wipe(down)">
                                      <p:cBhvr>
                                        <p:cTn id="111" dur="500"/>
                                        <p:tgtEl>
                                          <p:spTgt spid="85"/>
                                        </p:tgtEl>
                                      </p:cBhvr>
                                    </p:animEffect>
                                  </p:childTnLst>
                                </p:cTn>
                              </p:par>
                            </p:childTnLst>
                          </p:cTn>
                        </p:par>
                        <p:par>
                          <p:cTn id="112" fill="hold">
                            <p:stCondLst>
                              <p:cond delay="500"/>
                            </p:stCondLst>
                            <p:childTnLst>
                              <p:par>
                                <p:cTn id="113" presetID="3" presetClass="entr" presetSubtype="10" fill="hold" grpId="0" nodeType="afterEffect">
                                  <p:stCondLst>
                                    <p:cond delay="0"/>
                                  </p:stCondLst>
                                  <p:childTnLst>
                                    <p:set>
                                      <p:cBhvr>
                                        <p:cTn id="114" dur="1" fill="hold">
                                          <p:stCondLst>
                                            <p:cond delay="0"/>
                                          </p:stCondLst>
                                        </p:cTn>
                                        <p:tgtEl>
                                          <p:spTgt spid="54"/>
                                        </p:tgtEl>
                                        <p:attrNameLst>
                                          <p:attrName>style.visibility</p:attrName>
                                        </p:attrNameLst>
                                      </p:cBhvr>
                                      <p:to>
                                        <p:strVal val="visible"/>
                                      </p:to>
                                    </p:set>
                                    <p:animEffect transition="in" filter="blinds(horizontal)">
                                      <p:cBhvr>
                                        <p:cTn id="115" dur="500"/>
                                        <p:tgtEl>
                                          <p:spTgt spid="54"/>
                                        </p:tgtEl>
                                      </p:cBhvr>
                                    </p:animEffect>
                                  </p:childTnLst>
                                </p:cTn>
                              </p:par>
                              <p:par>
                                <p:cTn id="116" presetID="3" presetClass="entr" presetSubtype="10" fill="hold" grpId="0" nodeType="withEffect">
                                  <p:stCondLst>
                                    <p:cond delay="0"/>
                                  </p:stCondLst>
                                  <p:childTnLst>
                                    <p:set>
                                      <p:cBhvr>
                                        <p:cTn id="117" dur="1" fill="hold">
                                          <p:stCondLst>
                                            <p:cond delay="0"/>
                                          </p:stCondLst>
                                        </p:cTn>
                                        <p:tgtEl>
                                          <p:spTgt spid="84"/>
                                        </p:tgtEl>
                                        <p:attrNameLst>
                                          <p:attrName>style.visibility</p:attrName>
                                        </p:attrNameLst>
                                      </p:cBhvr>
                                      <p:to>
                                        <p:strVal val="visible"/>
                                      </p:to>
                                    </p:set>
                                    <p:animEffect transition="in" filter="blinds(horizontal)">
                                      <p:cBhvr>
                                        <p:cTn id="118" dur="500"/>
                                        <p:tgtEl>
                                          <p:spTgt spid="84"/>
                                        </p:tgtEl>
                                      </p:cBhvr>
                                    </p:animEffect>
                                  </p:childTnLst>
                                </p:cTn>
                              </p:par>
                              <p:par>
                                <p:cTn id="119" presetID="3" presetClass="entr" presetSubtype="10" fill="hold" grpId="0" nodeType="withEffect">
                                  <p:stCondLst>
                                    <p:cond delay="0"/>
                                  </p:stCondLst>
                                  <p:childTnLst>
                                    <p:set>
                                      <p:cBhvr>
                                        <p:cTn id="120" dur="1" fill="hold">
                                          <p:stCondLst>
                                            <p:cond delay="0"/>
                                          </p:stCondLst>
                                        </p:cTn>
                                        <p:tgtEl>
                                          <p:spTgt spid="60"/>
                                        </p:tgtEl>
                                        <p:attrNameLst>
                                          <p:attrName>style.visibility</p:attrName>
                                        </p:attrNameLst>
                                      </p:cBhvr>
                                      <p:to>
                                        <p:strVal val="visible"/>
                                      </p:to>
                                    </p:set>
                                    <p:animEffect transition="in" filter="blinds(horizontal)">
                                      <p:cBhvr>
                                        <p:cTn id="121" dur="500"/>
                                        <p:tgtEl>
                                          <p:spTgt spid="60"/>
                                        </p:tgtEl>
                                      </p:cBhvr>
                                    </p:animEffect>
                                  </p:childTnLst>
                                </p:cTn>
                              </p:par>
                            </p:childTnLst>
                          </p:cTn>
                        </p:par>
                        <p:par>
                          <p:cTn id="122" fill="hold">
                            <p:stCondLst>
                              <p:cond delay="1000"/>
                            </p:stCondLst>
                            <p:childTnLst>
                              <p:par>
                                <p:cTn id="123" presetID="22" presetClass="entr" presetSubtype="4" fill="hold" grpId="0" nodeType="afterEffect">
                                  <p:stCondLst>
                                    <p:cond delay="0"/>
                                  </p:stCondLst>
                                  <p:childTnLst>
                                    <p:set>
                                      <p:cBhvr>
                                        <p:cTn id="124" dur="1" fill="hold">
                                          <p:stCondLst>
                                            <p:cond delay="0"/>
                                          </p:stCondLst>
                                        </p:cTn>
                                        <p:tgtEl>
                                          <p:spTgt spid="125"/>
                                        </p:tgtEl>
                                        <p:attrNameLst>
                                          <p:attrName>style.visibility</p:attrName>
                                        </p:attrNameLst>
                                      </p:cBhvr>
                                      <p:to>
                                        <p:strVal val="visible"/>
                                      </p:to>
                                    </p:set>
                                    <p:animEffect transition="in" filter="wipe(down)">
                                      <p:cBhvr>
                                        <p:cTn id="125" dur="500"/>
                                        <p:tgtEl>
                                          <p:spTgt spid="125"/>
                                        </p:tgtEl>
                                      </p:cBhvr>
                                    </p:animEffect>
                                  </p:childTnLst>
                                </p:cTn>
                              </p:par>
                              <p:par>
                                <p:cTn id="126" presetID="22" presetClass="entr" presetSubtype="4" fill="hold" nodeType="withEffect">
                                  <p:stCondLst>
                                    <p:cond delay="0"/>
                                  </p:stCondLst>
                                  <p:childTnLst>
                                    <p:set>
                                      <p:cBhvr>
                                        <p:cTn id="127" dur="1" fill="hold">
                                          <p:stCondLst>
                                            <p:cond delay="0"/>
                                          </p:stCondLst>
                                        </p:cTn>
                                        <p:tgtEl>
                                          <p:spTgt spid="126"/>
                                        </p:tgtEl>
                                        <p:attrNameLst>
                                          <p:attrName>style.visibility</p:attrName>
                                        </p:attrNameLst>
                                      </p:cBhvr>
                                      <p:to>
                                        <p:strVal val="visible"/>
                                      </p:to>
                                    </p:set>
                                    <p:animEffect transition="in" filter="wipe(down)">
                                      <p:cBhvr>
                                        <p:cTn id="128" dur="500"/>
                                        <p:tgtEl>
                                          <p:spTgt spid="126"/>
                                        </p:tgtEl>
                                      </p:cBhvr>
                                    </p:animEffect>
                                  </p:childTnLst>
                                </p:cTn>
                              </p:par>
                              <p:par>
                                <p:cTn id="129" presetID="22" presetClass="entr" presetSubtype="4" fill="hold" nodeType="withEffect">
                                  <p:stCondLst>
                                    <p:cond delay="0"/>
                                  </p:stCondLst>
                                  <p:childTnLst>
                                    <p:set>
                                      <p:cBhvr>
                                        <p:cTn id="130" dur="1" fill="hold">
                                          <p:stCondLst>
                                            <p:cond delay="0"/>
                                          </p:stCondLst>
                                        </p:cTn>
                                        <p:tgtEl>
                                          <p:spTgt spid="128"/>
                                        </p:tgtEl>
                                        <p:attrNameLst>
                                          <p:attrName>style.visibility</p:attrName>
                                        </p:attrNameLst>
                                      </p:cBhvr>
                                      <p:to>
                                        <p:strVal val="visible"/>
                                      </p:to>
                                    </p:set>
                                    <p:animEffect transition="in" filter="wipe(down)">
                                      <p:cBhvr>
                                        <p:cTn id="131" dur="500"/>
                                        <p:tgtEl>
                                          <p:spTgt spid="128"/>
                                        </p:tgtEl>
                                      </p:cBhvr>
                                    </p:animEffect>
                                  </p:childTnLst>
                                </p:cTn>
                              </p:par>
                            </p:childTnLst>
                          </p:cTn>
                        </p:par>
                        <p:par>
                          <p:cTn id="132" fill="hold">
                            <p:stCondLst>
                              <p:cond delay="1500"/>
                            </p:stCondLst>
                            <p:childTnLst>
                              <p:par>
                                <p:cTn id="133" presetID="3" presetClass="entr" presetSubtype="10" fill="hold" nodeType="afterEffect">
                                  <p:stCondLst>
                                    <p:cond delay="0"/>
                                  </p:stCondLst>
                                  <p:childTnLst>
                                    <p:set>
                                      <p:cBhvr>
                                        <p:cTn id="134" dur="1" fill="hold">
                                          <p:stCondLst>
                                            <p:cond delay="0"/>
                                          </p:stCondLst>
                                        </p:cTn>
                                        <p:tgtEl>
                                          <p:spTgt spid="127"/>
                                        </p:tgtEl>
                                        <p:attrNameLst>
                                          <p:attrName>style.visibility</p:attrName>
                                        </p:attrNameLst>
                                      </p:cBhvr>
                                      <p:to>
                                        <p:strVal val="visible"/>
                                      </p:to>
                                    </p:set>
                                    <p:animEffect transition="in" filter="blinds(horizontal)">
                                      <p:cBhvr>
                                        <p:cTn id="135" dur="500"/>
                                        <p:tgtEl>
                                          <p:spTgt spid="127"/>
                                        </p:tgtEl>
                                      </p:cBhvr>
                                    </p:animEffect>
                                  </p:childTnLst>
                                </p:cTn>
                              </p:par>
                              <p:par>
                                <p:cTn id="136" presetID="3" presetClass="entr" presetSubtype="10" fill="hold" grpId="0" nodeType="withEffect">
                                  <p:stCondLst>
                                    <p:cond delay="0"/>
                                  </p:stCondLst>
                                  <p:childTnLst>
                                    <p:set>
                                      <p:cBhvr>
                                        <p:cTn id="137" dur="1" fill="hold">
                                          <p:stCondLst>
                                            <p:cond delay="0"/>
                                          </p:stCondLst>
                                        </p:cTn>
                                        <p:tgtEl>
                                          <p:spTgt spid="134"/>
                                        </p:tgtEl>
                                        <p:attrNameLst>
                                          <p:attrName>style.visibility</p:attrName>
                                        </p:attrNameLst>
                                      </p:cBhvr>
                                      <p:to>
                                        <p:strVal val="visible"/>
                                      </p:to>
                                    </p:set>
                                    <p:animEffect transition="in" filter="blinds(horizontal)">
                                      <p:cBhvr>
                                        <p:cTn id="138" dur="500"/>
                                        <p:tgtEl>
                                          <p:spTgt spid="134"/>
                                        </p:tgtEl>
                                      </p:cBhvr>
                                    </p:animEffect>
                                  </p:childTnLst>
                                </p:cTn>
                              </p:par>
                              <p:par>
                                <p:cTn id="139" presetID="3" presetClass="entr" presetSubtype="10" fill="hold" nodeType="withEffect">
                                  <p:stCondLst>
                                    <p:cond delay="0"/>
                                  </p:stCondLst>
                                  <p:childTnLst>
                                    <p:set>
                                      <p:cBhvr>
                                        <p:cTn id="140" dur="1" fill="hold">
                                          <p:stCondLst>
                                            <p:cond delay="0"/>
                                          </p:stCondLst>
                                        </p:cTn>
                                        <p:tgtEl>
                                          <p:spTgt spid="135"/>
                                        </p:tgtEl>
                                        <p:attrNameLst>
                                          <p:attrName>style.visibility</p:attrName>
                                        </p:attrNameLst>
                                      </p:cBhvr>
                                      <p:to>
                                        <p:strVal val="visible"/>
                                      </p:to>
                                    </p:set>
                                    <p:animEffect transition="in" filter="blinds(horizontal)">
                                      <p:cBhvr>
                                        <p:cTn id="141" dur="500"/>
                                        <p:tgtEl>
                                          <p:spTgt spid="135"/>
                                        </p:tgtEl>
                                      </p:cBhvr>
                                    </p:animEffect>
                                  </p:childTnLst>
                                </p:cTn>
                              </p:par>
                            </p:childTnLst>
                          </p:cTn>
                        </p:par>
                        <p:par>
                          <p:cTn id="142" fill="hold">
                            <p:stCondLst>
                              <p:cond delay="2000"/>
                            </p:stCondLst>
                            <p:childTnLst>
                              <p:par>
                                <p:cTn id="143" presetID="22" presetClass="entr" presetSubtype="4" fill="hold" grpId="0" nodeType="afterEffect">
                                  <p:stCondLst>
                                    <p:cond delay="500"/>
                                  </p:stCondLst>
                                  <p:childTnLst>
                                    <p:set>
                                      <p:cBhvr>
                                        <p:cTn id="144" dur="1" fill="hold">
                                          <p:stCondLst>
                                            <p:cond delay="0"/>
                                          </p:stCondLst>
                                        </p:cTn>
                                        <p:tgtEl>
                                          <p:spTgt spid="82"/>
                                        </p:tgtEl>
                                        <p:attrNameLst>
                                          <p:attrName>style.visibility</p:attrName>
                                        </p:attrNameLst>
                                      </p:cBhvr>
                                      <p:to>
                                        <p:strVal val="visible"/>
                                      </p:to>
                                    </p:set>
                                    <p:animEffect transition="in" filter="wipe(down)">
                                      <p:cBhvr>
                                        <p:cTn id="145" dur="500"/>
                                        <p:tgtEl>
                                          <p:spTgt spid="82"/>
                                        </p:tgtEl>
                                      </p:cBhvr>
                                    </p:animEffect>
                                  </p:childTnLst>
                                </p:cTn>
                              </p:par>
                              <p:par>
                                <p:cTn id="146" presetID="22" presetClass="entr" presetSubtype="4" fill="hold" grpId="0" nodeType="withEffect">
                                  <p:stCondLst>
                                    <p:cond delay="500"/>
                                  </p:stCondLst>
                                  <p:childTnLst>
                                    <p:set>
                                      <p:cBhvr>
                                        <p:cTn id="147" dur="1" fill="hold">
                                          <p:stCondLst>
                                            <p:cond delay="0"/>
                                          </p:stCondLst>
                                        </p:cTn>
                                        <p:tgtEl>
                                          <p:spTgt spid="93"/>
                                        </p:tgtEl>
                                        <p:attrNameLst>
                                          <p:attrName>style.visibility</p:attrName>
                                        </p:attrNameLst>
                                      </p:cBhvr>
                                      <p:to>
                                        <p:strVal val="visible"/>
                                      </p:to>
                                    </p:set>
                                    <p:animEffect transition="in" filter="wipe(down)">
                                      <p:cBhvr>
                                        <p:cTn id="148" dur="500"/>
                                        <p:tgtEl>
                                          <p:spTgt spid="93"/>
                                        </p:tgtEl>
                                      </p:cBhvr>
                                    </p:animEffect>
                                  </p:childTnLst>
                                </p:cTn>
                              </p:par>
                              <p:par>
                                <p:cTn id="149" presetID="22" presetClass="entr" presetSubtype="4" fill="hold" grpId="0" nodeType="withEffect">
                                  <p:stCondLst>
                                    <p:cond delay="500"/>
                                  </p:stCondLst>
                                  <p:childTnLst>
                                    <p:set>
                                      <p:cBhvr>
                                        <p:cTn id="150" dur="1" fill="hold">
                                          <p:stCondLst>
                                            <p:cond delay="0"/>
                                          </p:stCondLst>
                                        </p:cTn>
                                        <p:tgtEl>
                                          <p:spTgt spid="90"/>
                                        </p:tgtEl>
                                        <p:attrNameLst>
                                          <p:attrName>style.visibility</p:attrName>
                                        </p:attrNameLst>
                                      </p:cBhvr>
                                      <p:to>
                                        <p:strVal val="visible"/>
                                      </p:to>
                                    </p:set>
                                    <p:animEffect transition="in" filter="wipe(down)">
                                      <p:cBhvr>
                                        <p:cTn id="151" dur="500"/>
                                        <p:tgtEl>
                                          <p:spTgt spid="90"/>
                                        </p:tgtEl>
                                      </p:cBhvr>
                                    </p:animEffect>
                                  </p:childTnLst>
                                </p:cTn>
                              </p:par>
                            </p:childTnLst>
                          </p:cTn>
                        </p:par>
                        <p:par>
                          <p:cTn id="152" fill="hold">
                            <p:stCondLst>
                              <p:cond delay="3000"/>
                            </p:stCondLst>
                            <p:childTnLst>
                              <p:par>
                                <p:cTn id="153" presetID="3" presetClass="entr" presetSubtype="10" fill="hold" grpId="0" nodeType="afterEffect">
                                  <p:stCondLst>
                                    <p:cond delay="0"/>
                                  </p:stCondLst>
                                  <p:childTnLst>
                                    <p:set>
                                      <p:cBhvr>
                                        <p:cTn id="154" dur="1" fill="hold">
                                          <p:stCondLst>
                                            <p:cond delay="0"/>
                                          </p:stCondLst>
                                        </p:cTn>
                                        <p:tgtEl>
                                          <p:spTgt spid="81"/>
                                        </p:tgtEl>
                                        <p:attrNameLst>
                                          <p:attrName>style.visibility</p:attrName>
                                        </p:attrNameLst>
                                      </p:cBhvr>
                                      <p:to>
                                        <p:strVal val="visible"/>
                                      </p:to>
                                    </p:set>
                                    <p:animEffect transition="in" filter="blinds(horizontal)">
                                      <p:cBhvr>
                                        <p:cTn id="155" dur="500"/>
                                        <p:tgtEl>
                                          <p:spTgt spid="81"/>
                                        </p:tgtEl>
                                      </p:cBhvr>
                                    </p:animEffect>
                                  </p:childTnLst>
                                </p:cTn>
                              </p:par>
                              <p:par>
                                <p:cTn id="156" presetID="3" presetClass="entr" presetSubtype="10" fill="hold" grpId="0" nodeType="withEffect">
                                  <p:stCondLst>
                                    <p:cond delay="0"/>
                                  </p:stCondLst>
                                  <p:childTnLst>
                                    <p:set>
                                      <p:cBhvr>
                                        <p:cTn id="157" dur="1" fill="hold">
                                          <p:stCondLst>
                                            <p:cond delay="0"/>
                                          </p:stCondLst>
                                        </p:cTn>
                                        <p:tgtEl>
                                          <p:spTgt spid="95"/>
                                        </p:tgtEl>
                                        <p:attrNameLst>
                                          <p:attrName>style.visibility</p:attrName>
                                        </p:attrNameLst>
                                      </p:cBhvr>
                                      <p:to>
                                        <p:strVal val="visible"/>
                                      </p:to>
                                    </p:set>
                                    <p:animEffect transition="in" filter="blinds(horizontal)">
                                      <p:cBhvr>
                                        <p:cTn id="158" dur="500"/>
                                        <p:tgtEl>
                                          <p:spTgt spid="95"/>
                                        </p:tgtEl>
                                      </p:cBhvr>
                                    </p:animEffect>
                                  </p:childTnLst>
                                </p:cTn>
                              </p:par>
                              <p:par>
                                <p:cTn id="159" presetID="3" presetClass="entr" presetSubtype="10" fill="hold" grpId="0" nodeType="withEffect">
                                  <p:stCondLst>
                                    <p:cond delay="0"/>
                                  </p:stCondLst>
                                  <p:childTnLst>
                                    <p:set>
                                      <p:cBhvr>
                                        <p:cTn id="160" dur="1" fill="hold">
                                          <p:stCondLst>
                                            <p:cond delay="0"/>
                                          </p:stCondLst>
                                        </p:cTn>
                                        <p:tgtEl>
                                          <p:spTgt spid="94"/>
                                        </p:tgtEl>
                                        <p:attrNameLst>
                                          <p:attrName>style.visibility</p:attrName>
                                        </p:attrNameLst>
                                      </p:cBhvr>
                                      <p:to>
                                        <p:strVal val="visible"/>
                                      </p:to>
                                    </p:set>
                                    <p:animEffect transition="in" filter="blinds(horizontal)">
                                      <p:cBhvr>
                                        <p:cTn id="161" dur="500"/>
                                        <p:tgtEl>
                                          <p:spTgt spid="94"/>
                                        </p:tgtEl>
                                      </p:cBhvr>
                                    </p:animEffect>
                                  </p:childTnLst>
                                </p:cTn>
                              </p:par>
                            </p:childTnLst>
                          </p:cTn>
                        </p:par>
                        <p:par>
                          <p:cTn id="162" fill="hold">
                            <p:stCondLst>
                              <p:cond delay="3500"/>
                            </p:stCondLst>
                            <p:childTnLst>
                              <p:par>
                                <p:cTn id="163" presetID="3" presetClass="entr" presetSubtype="10" fill="hold" grpId="0" nodeType="afterEffect">
                                  <p:stCondLst>
                                    <p:cond delay="500"/>
                                  </p:stCondLst>
                                  <p:childTnLst>
                                    <p:set>
                                      <p:cBhvr>
                                        <p:cTn id="164" dur="1" fill="hold">
                                          <p:stCondLst>
                                            <p:cond delay="0"/>
                                          </p:stCondLst>
                                        </p:cTn>
                                        <p:tgtEl>
                                          <p:spTgt spid="110"/>
                                        </p:tgtEl>
                                        <p:attrNameLst>
                                          <p:attrName>style.visibility</p:attrName>
                                        </p:attrNameLst>
                                      </p:cBhvr>
                                      <p:to>
                                        <p:strVal val="visible"/>
                                      </p:to>
                                    </p:set>
                                    <p:animEffect transition="in" filter="blinds(horizontal)">
                                      <p:cBhvr>
                                        <p:cTn id="165"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9" grpId="0" animBg="1"/>
      <p:bldP spid="11" grpId="0" animBg="1"/>
      <p:bldP spid="12" grpId="0" animBg="1"/>
      <p:bldP spid="24" grpId="0"/>
      <p:bldP spid="25" grpId="0"/>
      <p:bldP spid="26" grpId="0"/>
      <p:bldP spid="52" grpId="0"/>
      <p:bldP spid="53" grpId="0"/>
      <p:bldP spid="54" grpId="0"/>
      <p:bldP spid="58" grpId="0"/>
      <p:bldP spid="60" grpId="0"/>
      <p:bldP spid="69" grpId="0" animBg="1"/>
      <p:bldP spid="80" grpId="0" animBg="1"/>
      <p:bldP spid="81" grpId="0"/>
      <p:bldP spid="82" grpId="0" animBg="1"/>
      <p:bldP spid="84" grpId="0"/>
      <p:bldP spid="85" grpId="0" animBg="1"/>
      <p:bldP spid="90" grpId="0" animBg="1"/>
      <p:bldP spid="93" grpId="0" animBg="1"/>
      <p:bldP spid="94" grpId="0"/>
      <p:bldP spid="95" grpId="0"/>
      <p:bldP spid="109" grpId="0"/>
      <p:bldP spid="110" grpId="0"/>
      <p:bldP spid="116" grpId="0" animBg="1"/>
      <p:bldP spid="117" grpId="0" animBg="1"/>
      <p:bldP spid="118" grpId="0" animBg="1"/>
      <p:bldP spid="122" grpId="0"/>
      <p:bldP spid="123" grpId="0"/>
      <p:bldP spid="124" grpId="0"/>
      <p:bldP spid="125" grpId="0" animBg="1"/>
      <p:bldP spid="13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575589" cy="838200"/>
          </a:xfrm>
        </p:spPr>
        <p:txBody>
          <a:bodyPr/>
          <a:lstStyle/>
          <a:p>
            <a:r>
              <a:rPr lang="en-US" sz="3200" dirty="0" smtClean="0"/>
              <a:t>Integration to Program Change Control Process</a:t>
            </a:r>
            <a:endParaRPr lang="en-US" sz="3200" dirty="0"/>
          </a:p>
        </p:txBody>
      </p:sp>
      <p:sp>
        <p:nvSpPr>
          <p:cNvPr id="5" name="Rounded Rectangle 4"/>
          <p:cNvSpPr/>
          <p:nvPr/>
        </p:nvSpPr>
        <p:spPr>
          <a:xfrm>
            <a:off x="440880" y="163081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Assess Change Requests</a:t>
            </a:r>
            <a:endParaRPr lang="en-US" sz="1400" b="1" dirty="0">
              <a:latin typeface="Arial" pitchFamily="34" charset="0"/>
              <a:cs typeface="Arial" pitchFamily="34" charset="0"/>
            </a:endParaRPr>
          </a:p>
        </p:txBody>
      </p:sp>
      <p:sp>
        <p:nvSpPr>
          <p:cNvPr id="6" name="Rounded Rectangle 5"/>
          <p:cNvSpPr/>
          <p:nvPr/>
        </p:nvSpPr>
        <p:spPr>
          <a:xfrm>
            <a:off x="440880" y="2582737"/>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Implement Changes</a:t>
            </a:r>
            <a:endParaRPr lang="en-US" sz="1400" b="1" dirty="0">
              <a:latin typeface="Arial" pitchFamily="34" charset="0"/>
              <a:cs typeface="Arial" pitchFamily="34" charset="0"/>
            </a:endParaRPr>
          </a:p>
        </p:txBody>
      </p:sp>
      <p:sp>
        <p:nvSpPr>
          <p:cNvPr id="7" name="Rounded Rectangle 6"/>
          <p:cNvSpPr/>
          <p:nvPr/>
        </p:nvSpPr>
        <p:spPr>
          <a:xfrm>
            <a:off x="440880" y="3534659"/>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Review Change</a:t>
            </a:r>
            <a:endParaRPr lang="en-US" sz="1400" b="1" dirty="0">
              <a:latin typeface="Arial" pitchFamily="34" charset="0"/>
              <a:cs typeface="Arial" pitchFamily="34" charset="0"/>
            </a:endParaRPr>
          </a:p>
        </p:txBody>
      </p:sp>
      <p:sp>
        <p:nvSpPr>
          <p:cNvPr id="8" name="Rounded Rectangle 7"/>
          <p:cNvSpPr/>
          <p:nvPr/>
        </p:nvSpPr>
        <p:spPr>
          <a:xfrm>
            <a:off x="440880" y="4486581"/>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Merge Change into Current Baseline</a:t>
            </a:r>
            <a:endParaRPr lang="en-US" sz="1400" b="1" dirty="0">
              <a:latin typeface="Arial" pitchFamily="34" charset="0"/>
              <a:cs typeface="Arial" pitchFamily="34" charset="0"/>
            </a:endParaRPr>
          </a:p>
        </p:txBody>
      </p:sp>
      <p:sp>
        <p:nvSpPr>
          <p:cNvPr id="9" name="Rounded Rectangle 8"/>
          <p:cNvSpPr/>
          <p:nvPr/>
        </p:nvSpPr>
        <p:spPr>
          <a:xfrm>
            <a:off x="440880" y="5438505"/>
            <a:ext cx="2128899" cy="559597"/>
          </a:xfrm>
          <a:prstGeom prst="roundRect">
            <a:avLst/>
          </a:prstGeom>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latin typeface="Arial" pitchFamily="34" charset="0"/>
                <a:cs typeface="Arial" pitchFamily="34" charset="0"/>
              </a:rPr>
              <a:t>Baseline</a:t>
            </a:r>
            <a:endParaRPr lang="en-US" sz="1400" b="1" dirty="0">
              <a:latin typeface="Arial" pitchFamily="34" charset="0"/>
              <a:cs typeface="Arial" pitchFamily="34" charset="0"/>
            </a:endParaRPr>
          </a:p>
        </p:txBody>
      </p:sp>
      <p:sp>
        <p:nvSpPr>
          <p:cNvPr id="10" name="Flowchart: Connector 9"/>
          <p:cNvSpPr/>
          <p:nvPr/>
        </p:nvSpPr>
        <p:spPr>
          <a:xfrm>
            <a:off x="1426256" y="1097070"/>
            <a:ext cx="158146" cy="155448"/>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owchart: Connector 17"/>
          <p:cNvSpPr/>
          <p:nvPr/>
        </p:nvSpPr>
        <p:spPr>
          <a:xfrm>
            <a:off x="1335626" y="6355832"/>
            <a:ext cx="339407" cy="339407"/>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Connector 18"/>
          <p:cNvSpPr/>
          <p:nvPr/>
        </p:nvSpPr>
        <p:spPr>
          <a:xfrm>
            <a:off x="1418614" y="6440684"/>
            <a:ext cx="173431" cy="169703"/>
          </a:xfrm>
          <a:prstGeom prst="flowChartConnec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rot="5400000">
            <a:off x="1316180" y="1435015"/>
            <a:ext cx="378298" cy="13304"/>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rot="5400000">
            <a:off x="1309167" y="3338496"/>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5400000">
            <a:off x="1309167" y="4290418"/>
            <a:ext cx="392325"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a:off x="1309657" y="2386573"/>
            <a:ext cx="391345" cy="983"/>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rot="5400000">
            <a:off x="1309166" y="5242341"/>
            <a:ext cx="392327" cy="1588"/>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5400000">
            <a:off x="1326464" y="6176966"/>
            <a:ext cx="357730" cy="1"/>
          </a:xfrm>
          <a:prstGeom prst="straightConnector1">
            <a:avLst/>
          </a:prstGeom>
          <a:ln w="25400">
            <a:prstDash val="sysDash"/>
            <a:tailEnd type="arrow"/>
          </a:ln>
        </p:spPr>
        <p:style>
          <a:lnRef idx="1">
            <a:schemeClr val="accent1"/>
          </a:lnRef>
          <a:fillRef idx="0">
            <a:schemeClr val="accent1"/>
          </a:fillRef>
          <a:effectRef idx="0">
            <a:schemeClr val="accent1"/>
          </a:effectRef>
          <a:fontRef idx="minor">
            <a:schemeClr val="tx1"/>
          </a:fontRef>
        </p:style>
      </p:cxnSp>
      <p:sp>
        <p:nvSpPr>
          <p:cNvPr id="20" name="Content Placeholder 2"/>
          <p:cNvSpPr txBox="1">
            <a:spLocks/>
          </p:cNvSpPr>
          <p:nvPr/>
        </p:nvSpPr>
        <p:spPr>
          <a:xfrm>
            <a:off x="2578632" y="1267499"/>
            <a:ext cx="3538834" cy="1076456"/>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Evaluate change requests</a:t>
            </a:r>
          </a:p>
          <a:p>
            <a:pPr marL="342900" indent="-342900">
              <a:buFont typeface="+mj-lt"/>
              <a:buAutoNum type="arabicPeriod"/>
            </a:pPr>
            <a:r>
              <a:rPr lang="en-US" sz="1700" dirty="0" smtClean="0"/>
              <a:t>Assess change impact</a:t>
            </a:r>
          </a:p>
          <a:p>
            <a:pPr marL="342900" indent="-342900">
              <a:buFont typeface="+mj-lt"/>
              <a:buAutoNum type="arabicPeriod"/>
            </a:pPr>
            <a:r>
              <a:rPr lang="en-US" sz="1700" dirty="0" smtClean="0"/>
              <a:t>Path to all domains</a:t>
            </a:r>
          </a:p>
          <a:p>
            <a:pPr marL="342900" indent="-342900">
              <a:buFont typeface="+mj-lt"/>
              <a:buAutoNum type="arabicPeriod"/>
            </a:pPr>
            <a:r>
              <a:rPr lang="en-US" sz="1700" dirty="0" smtClean="0"/>
              <a:t>Estimate cost of change</a:t>
            </a:r>
          </a:p>
        </p:txBody>
      </p:sp>
      <p:sp>
        <p:nvSpPr>
          <p:cNvPr id="21" name="Content Placeholder 2"/>
          <p:cNvSpPr txBox="1">
            <a:spLocks/>
          </p:cNvSpPr>
          <p:nvPr/>
        </p:nvSpPr>
        <p:spPr>
          <a:xfrm>
            <a:off x="2552872" y="3469723"/>
            <a:ext cx="3543127" cy="726832"/>
          </a:xfrm>
          <a:prstGeom prst="rect">
            <a:avLst/>
          </a:prstGeom>
        </p:spPr>
        <p:txBody>
          <a:bodyPr vert="horz" lIns="91440" tIns="45720" rIns="91440" bIns="45720" rtlCol="0">
            <a:normAutofit fontScale="92500" lnSpcReduction="20000"/>
          </a:bodyPr>
          <a:lstStyle/>
          <a:p>
            <a:pPr marL="342900" indent="-342900">
              <a:buFont typeface="+mj-lt"/>
              <a:buAutoNum type="arabicPeriod"/>
            </a:pPr>
            <a:r>
              <a:rPr lang="en-US" dirty="0" smtClean="0"/>
              <a:t>Prepare Review Package</a:t>
            </a:r>
          </a:p>
          <a:p>
            <a:pPr marL="342900" indent="-342900">
              <a:buFont typeface="+mj-lt"/>
              <a:buAutoNum type="arabicPeriod"/>
            </a:pPr>
            <a:r>
              <a:rPr lang="en-US" dirty="0" smtClean="0"/>
              <a:t>Conduct review </a:t>
            </a:r>
          </a:p>
          <a:p>
            <a:pPr marL="342900" indent="-342900">
              <a:buFont typeface="+mj-lt"/>
              <a:buAutoNum type="arabicPeriod"/>
            </a:pPr>
            <a:r>
              <a:rPr lang="en-US" dirty="0" smtClean="0"/>
              <a:t>Adjudicate issues</a:t>
            </a:r>
          </a:p>
        </p:txBody>
      </p:sp>
      <p:sp>
        <p:nvSpPr>
          <p:cNvPr id="22" name="Content Placeholder 2"/>
          <p:cNvSpPr txBox="1">
            <a:spLocks/>
          </p:cNvSpPr>
          <p:nvPr/>
        </p:nvSpPr>
        <p:spPr>
          <a:xfrm>
            <a:off x="2552874" y="2472026"/>
            <a:ext cx="4293404" cy="726832"/>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Isolate information involved in the change</a:t>
            </a:r>
          </a:p>
          <a:p>
            <a:pPr marL="342900" indent="-342900">
              <a:buFont typeface="+mj-lt"/>
              <a:buAutoNum type="arabicPeriod"/>
            </a:pPr>
            <a:r>
              <a:rPr lang="en-US" sz="1700" dirty="0" smtClean="0"/>
              <a:t>Evaluate alternatives </a:t>
            </a:r>
          </a:p>
          <a:p>
            <a:pPr marL="342900" indent="-342900">
              <a:buFont typeface="+mj-lt"/>
              <a:buAutoNum type="arabicPeriod"/>
            </a:pPr>
            <a:r>
              <a:rPr lang="en-US" sz="1700" dirty="0" smtClean="0"/>
              <a:t>Implement change</a:t>
            </a:r>
          </a:p>
        </p:txBody>
      </p:sp>
      <p:sp>
        <p:nvSpPr>
          <p:cNvPr id="23" name="Content Placeholder 2"/>
          <p:cNvSpPr txBox="1">
            <a:spLocks/>
          </p:cNvSpPr>
          <p:nvPr/>
        </p:nvSpPr>
        <p:spPr>
          <a:xfrm>
            <a:off x="2576318" y="4523873"/>
            <a:ext cx="3543127" cy="433752"/>
          </a:xfrm>
          <a:prstGeom prst="rect">
            <a:avLst/>
          </a:prstGeom>
        </p:spPr>
        <p:txBody>
          <a:bodyPr vert="horz" lIns="91440" tIns="45720" rIns="91440" bIns="45720" rtlCol="0">
            <a:normAutofit/>
          </a:bodyPr>
          <a:lstStyle/>
          <a:p>
            <a:pPr marL="342900" indent="-342900">
              <a:buFont typeface="+mj-lt"/>
              <a:buAutoNum type="arabicPeriod"/>
            </a:pPr>
            <a:r>
              <a:rPr lang="en-US" sz="1700" dirty="0" smtClean="0"/>
              <a:t>Resolve conflicts</a:t>
            </a:r>
          </a:p>
        </p:txBody>
      </p:sp>
      <p:sp>
        <p:nvSpPr>
          <p:cNvPr id="26" name="Content Placeholder 2"/>
          <p:cNvSpPr txBox="1">
            <a:spLocks/>
          </p:cNvSpPr>
          <p:nvPr/>
        </p:nvSpPr>
        <p:spPr>
          <a:xfrm>
            <a:off x="2550694" y="5421684"/>
            <a:ext cx="7050506" cy="850328"/>
          </a:xfrm>
          <a:prstGeom prst="rect">
            <a:avLst/>
          </a:prstGeom>
        </p:spPr>
        <p:txBody>
          <a:bodyPr vert="horz" lIns="91440" tIns="45720" rIns="91440" bIns="45720" rtlCol="0">
            <a:noAutofit/>
          </a:bodyPr>
          <a:lstStyle/>
          <a:p>
            <a:pPr marL="342900" indent="-342900">
              <a:buFont typeface="+mj-lt"/>
              <a:buAutoNum type="arabicPeriod"/>
            </a:pPr>
            <a:r>
              <a:rPr lang="en-US" sz="1700" dirty="0" smtClean="0"/>
              <a:t>Take  snapshot of the CM environment (entire or partial)</a:t>
            </a:r>
          </a:p>
          <a:p>
            <a:pPr marL="342900" indent="-342900">
              <a:buFont typeface="+mj-lt"/>
              <a:buAutoNum type="arabicPeriod"/>
            </a:pPr>
            <a:r>
              <a:rPr lang="en-US" sz="1700" dirty="0" smtClean="0"/>
              <a:t>Name and manage Baselines</a:t>
            </a:r>
          </a:p>
        </p:txBody>
      </p:sp>
      <p:pic>
        <p:nvPicPr>
          <p:cNvPr id="27" name="Picture 26" descr="SAM Only.jpg"/>
          <p:cNvPicPr>
            <a:picLocks noChangeAspect="1"/>
          </p:cNvPicPr>
          <p:nvPr/>
        </p:nvPicPr>
        <p:blipFill>
          <a:blip r:embed="rId2" cstate="print"/>
          <a:stretch>
            <a:fillRect/>
          </a:stretch>
        </p:blipFill>
        <p:spPr>
          <a:xfrm>
            <a:off x="6852090" y="1139892"/>
            <a:ext cx="2124484" cy="148161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p:cBhvr>
                                        <p:cTn id="6" dur="500" fill="hold"/>
                                        <p:tgtEl>
                                          <p:spTgt spid="5"/>
                                        </p:tgtEl>
                                        <p:attrNameLst>
                                          <p:attrName>fillcolor</p:attrName>
                                        </p:attrNameLst>
                                      </p:cBhvr>
                                      <p:to>
                                        <a:srgbClr val="D21B08"/>
                                      </p:to>
                                    </p:animClr>
                                    <p:set>
                                      <p:cBhvr>
                                        <p:cTn id="7" dur="500" fill="hold"/>
                                        <p:tgtEl>
                                          <p:spTgt spid="5"/>
                                        </p:tgtEl>
                                        <p:attrNameLst>
                                          <p:attrName>fill.type</p:attrName>
                                        </p:attrNameLst>
                                      </p:cBhvr>
                                      <p:to>
                                        <p:strVal val="solid"/>
                                      </p:to>
                                    </p:set>
                                    <p:set>
                                      <p:cBhvr>
                                        <p:cTn id="8" dur="500" fill="hold"/>
                                        <p:tgtEl>
                                          <p:spTgt spid="5"/>
                                        </p:tgtEl>
                                        <p:attrNameLst>
                                          <p:attrName>fill.on</p:attrName>
                                        </p:attrNameLst>
                                      </p:cBhvr>
                                      <p:to>
                                        <p:strVal val="true"/>
                                      </p:to>
                                    </p:set>
                                  </p:childTnLst>
                                </p:cTn>
                              </p:par>
                              <p:par>
                                <p:cTn id="9" presetID="3" presetClass="entr" presetSubtype="1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linds(horizontal)">
                                      <p:cBhvr>
                                        <p:cTn id="11" dur="5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mph" presetSubtype="2" fill="hold" nodeType="clickEffect">
                                  <p:stCondLst>
                                    <p:cond delay="0"/>
                                  </p:stCondLst>
                                  <p:childTnLst>
                                    <p:animClr clrSpc="rgb">
                                      <p:cBhvr>
                                        <p:cTn id="15" dur="500" fill="hold"/>
                                        <p:tgtEl>
                                          <p:spTgt spid="6"/>
                                        </p:tgtEl>
                                        <p:attrNameLst>
                                          <p:attrName>fillcolor</p:attrName>
                                        </p:attrNameLst>
                                      </p:cBhvr>
                                      <p:to>
                                        <a:srgbClr val="D21B08"/>
                                      </p:to>
                                    </p:animClr>
                                    <p:set>
                                      <p:cBhvr>
                                        <p:cTn id="16" dur="500" fill="hold"/>
                                        <p:tgtEl>
                                          <p:spTgt spid="6"/>
                                        </p:tgtEl>
                                        <p:attrNameLst>
                                          <p:attrName>fill.type</p:attrName>
                                        </p:attrNameLst>
                                      </p:cBhvr>
                                      <p:to>
                                        <p:strVal val="solid"/>
                                      </p:to>
                                    </p:set>
                                    <p:set>
                                      <p:cBhvr>
                                        <p:cTn id="17" dur="500" fill="hold"/>
                                        <p:tgtEl>
                                          <p:spTgt spid="6"/>
                                        </p:tgtEl>
                                        <p:attrNameLst>
                                          <p:attrName>fill.on</p:attrName>
                                        </p:attrNameLst>
                                      </p:cBhvr>
                                      <p:to>
                                        <p:strVal val="true"/>
                                      </p:to>
                                    </p:set>
                                  </p:childTnLst>
                                </p:cTn>
                              </p:par>
                              <p:par>
                                <p:cTn id="18" presetID="3" presetClass="entr" presetSubtype="10"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linds(horizontal)">
                                      <p:cBhvr>
                                        <p:cTn id="20" dur="5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mph" presetSubtype="2" fill="hold" nodeType="clickEffect">
                                  <p:stCondLst>
                                    <p:cond delay="0"/>
                                  </p:stCondLst>
                                  <p:childTnLst>
                                    <p:animClr clrSpc="rgb">
                                      <p:cBhvr>
                                        <p:cTn id="24" dur="500" fill="hold"/>
                                        <p:tgtEl>
                                          <p:spTgt spid="7"/>
                                        </p:tgtEl>
                                        <p:attrNameLst>
                                          <p:attrName>fillcolor</p:attrName>
                                        </p:attrNameLst>
                                      </p:cBhvr>
                                      <p:to>
                                        <a:srgbClr val="D21B08"/>
                                      </p:to>
                                    </p:animClr>
                                    <p:set>
                                      <p:cBhvr>
                                        <p:cTn id="25" dur="500" fill="hold"/>
                                        <p:tgtEl>
                                          <p:spTgt spid="7"/>
                                        </p:tgtEl>
                                        <p:attrNameLst>
                                          <p:attrName>fill.type</p:attrName>
                                        </p:attrNameLst>
                                      </p:cBhvr>
                                      <p:to>
                                        <p:strVal val="solid"/>
                                      </p:to>
                                    </p:set>
                                    <p:set>
                                      <p:cBhvr>
                                        <p:cTn id="26" dur="500" fill="hold"/>
                                        <p:tgtEl>
                                          <p:spTgt spid="7"/>
                                        </p:tgtEl>
                                        <p:attrNameLst>
                                          <p:attrName>fill.on</p:attrName>
                                        </p:attrNameLst>
                                      </p:cBhvr>
                                      <p:to>
                                        <p:strVal val="true"/>
                                      </p:to>
                                    </p:set>
                                  </p:childTnLst>
                                </p:cTn>
                              </p:par>
                              <p:par>
                                <p:cTn id="27" presetID="3" presetClass="entr" presetSubtype="1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linds(horizontal)">
                                      <p:cBhvr>
                                        <p:cTn id="29" dur="500"/>
                                        <p:tgtEl>
                                          <p:spTgt spid="21"/>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p:cBhvr>
                                        <p:cTn id="33" dur="500" fill="hold"/>
                                        <p:tgtEl>
                                          <p:spTgt spid="8"/>
                                        </p:tgtEl>
                                        <p:attrNameLst>
                                          <p:attrName>fillcolor</p:attrName>
                                        </p:attrNameLst>
                                      </p:cBhvr>
                                      <p:to>
                                        <a:srgbClr val="D21B08"/>
                                      </p:to>
                                    </p:animClr>
                                    <p:set>
                                      <p:cBhvr>
                                        <p:cTn id="34" dur="500" fill="hold"/>
                                        <p:tgtEl>
                                          <p:spTgt spid="8"/>
                                        </p:tgtEl>
                                        <p:attrNameLst>
                                          <p:attrName>fill.type</p:attrName>
                                        </p:attrNameLst>
                                      </p:cBhvr>
                                      <p:to>
                                        <p:strVal val="solid"/>
                                      </p:to>
                                    </p:set>
                                    <p:set>
                                      <p:cBhvr>
                                        <p:cTn id="35" dur="500" fill="hold"/>
                                        <p:tgtEl>
                                          <p:spTgt spid="8"/>
                                        </p:tgtEl>
                                        <p:attrNameLst>
                                          <p:attrName>fill.on</p:attrName>
                                        </p:attrNameLst>
                                      </p:cBhvr>
                                      <p:to>
                                        <p:strVal val="true"/>
                                      </p:to>
                                    </p:set>
                                  </p:childTnLst>
                                </p:cTn>
                              </p:par>
                              <p:par>
                                <p:cTn id="36" presetID="3" presetClass="entr" presetSubtype="10" fill="hold" grpId="0" nodeType="withEffect">
                                  <p:stCondLst>
                                    <p:cond delay="0"/>
                                  </p:stCondLst>
                                  <p:childTnLst>
                                    <p:set>
                                      <p:cBhvr>
                                        <p:cTn id="37" dur="1" fill="hold">
                                          <p:stCondLst>
                                            <p:cond delay="0"/>
                                          </p:stCondLst>
                                        </p:cTn>
                                        <p:tgtEl>
                                          <p:spTgt spid="23"/>
                                        </p:tgtEl>
                                        <p:attrNameLst>
                                          <p:attrName>style.visibility</p:attrName>
                                        </p:attrNameLst>
                                      </p:cBhvr>
                                      <p:to>
                                        <p:strVal val="visible"/>
                                      </p:to>
                                    </p:set>
                                    <p:animEffect transition="in" filter="blinds(horizontal)">
                                      <p:cBhvr>
                                        <p:cTn id="38" dur="500"/>
                                        <p:tgtEl>
                                          <p:spTgt spid="23"/>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p:cBhvr>
                                        <p:cTn id="42" dur="500" fill="hold"/>
                                        <p:tgtEl>
                                          <p:spTgt spid="9"/>
                                        </p:tgtEl>
                                        <p:attrNameLst>
                                          <p:attrName>fillcolor</p:attrName>
                                        </p:attrNameLst>
                                      </p:cBhvr>
                                      <p:to>
                                        <a:srgbClr val="D21B08"/>
                                      </p:to>
                                    </p:animClr>
                                    <p:set>
                                      <p:cBhvr>
                                        <p:cTn id="43" dur="500" fill="hold"/>
                                        <p:tgtEl>
                                          <p:spTgt spid="9"/>
                                        </p:tgtEl>
                                        <p:attrNameLst>
                                          <p:attrName>fill.type</p:attrName>
                                        </p:attrNameLst>
                                      </p:cBhvr>
                                      <p:to>
                                        <p:strVal val="solid"/>
                                      </p:to>
                                    </p:set>
                                    <p:set>
                                      <p:cBhvr>
                                        <p:cTn id="44" dur="500" fill="hold"/>
                                        <p:tgtEl>
                                          <p:spTgt spid="9"/>
                                        </p:tgtEl>
                                        <p:attrNameLst>
                                          <p:attrName>fill.on</p:attrName>
                                        </p:attrNameLst>
                                      </p:cBhvr>
                                      <p:to>
                                        <p:strVal val="true"/>
                                      </p:to>
                                    </p:set>
                                  </p:childTnLst>
                                </p:cTn>
                              </p:par>
                              <p:par>
                                <p:cTn id="45" presetID="3" presetClass="entr" presetSubtype="1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blinds(horizontal)">
                                      <p:cBhvr>
                                        <p:cTn id="4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Integration of SE Domains within SAM  </a:t>
            </a:r>
            <a:endParaRPr lang="en-US" dirty="0"/>
          </a:p>
        </p:txBody>
      </p:sp>
      <p:pic>
        <p:nvPicPr>
          <p:cNvPr id="5" name="Picture 4" descr="SAM Only.jpg"/>
          <p:cNvPicPr>
            <a:picLocks noChangeAspect="1"/>
          </p:cNvPicPr>
          <p:nvPr/>
        </p:nvPicPr>
        <p:blipFill>
          <a:blip r:embed="rId3" cstate="print"/>
          <a:stretch>
            <a:fillRect/>
          </a:stretch>
        </p:blipFill>
        <p:spPr>
          <a:xfrm>
            <a:off x="6852090" y="1139892"/>
            <a:ext cx="2124484" cy="1481614"/>
          </a:xfrm>
          <a:prstGeom prst="rect">
            <a:avLst/>
          </a:prstGeom>
        </p:spPr>
      </p:pic>
      <p:sp>
        <p:nvSpPr>
          <p:cNvPr id="3" name="Content Placeholder 2"/>
          <p:cNvSpPr>
            <a:spLocks noGrp="1"/>
          </p:cNvSpPr>
          <p:nvPr>
            <p:ph idx="1"/>
          </p:nvPr>
        </p:nvSpPr>
        <p:spPr>
          <a:xfrm>
            <a:off x="457200" y="1185864"/>
            <a:ext cx="8229600" cy="4940300"/>
          </a:xfrm>
        </p:spPr>
        <p:txBody>
          <a:bodyPr>
            <a:normAutofit fontScale="85000" lnSpcReduction="20000"/>
          </a:bodyPr>
          <a:lstStyle/>
          <a:p>
            <a:r>
              <a:rPr lang="en-US" dirty="0" smtClean="0"/>
              <a:t>Behavior Execution </a:t>
            </a:r>
          </a:p>
          <a:p>
            <a:pPr lvl="1"/>
            <a:r>
              <a:rPr lang="en-US" dirty="0" smtClean="0"/>
              <a:t>Component collaboration</a:t>
            </a:r>
          </a:p>
          <a:p>
            <a:pPr lvl="1"/>
            <a:r>
              <a:rPr lang="en-US" dirty="0" smtClean="0"/>
              <a:t>Validate desired behavior  </a:t>
            </a:r>
          </a:p>
          <a:p>
            <a:r>
              <a:rPr lang="en-US" dirty="0" smtClean="0"/>
              <a:t>Manage Requirements </a:t>
            </a:r>
          </a:p>
          <a:p>
            <a:pPr lvl="1"/>
            <a:r>
              <a:rPr lang="en-US" dirty="0" smtClean="0"/>
              <a:t>Manage Domain Specific Requirement Attributes</a:t>
            </a:r>
          </a:p>
          <a:p>
            <a:pPr lvl="1"/>
            <a:r>
              <a:rPr lang="en-US" dirty="0" smtClean="0"/>
              <a:t>Requirement Traceability and Coverage</a:t>
            </a:r>
          </a:p>
          <a:p>
            <a:pPr lvl="2"/>
            <a:r>
              <a:rPr lang="en-US" dirty="0" smtClean="0"/>
              <a:t>Derived, Verify, Refine, Satisfy</a:t>
            </a:r>
          </a:p>
          <a:p>
            <a:r>
              <a:rPr lang="en-US" dirty="0" smtClean="0"/>
              <a:t>Manage System Hazards and Safety Requirements</a:t>
            </a:r>
          </a:p>
          <a:p>
            <a:r>
              <a:rPr lang="en-US" dirty="0" smtClean="0"/>
              <a:t>Manage Product Variations</a:t>
            </a:r>
          </a:p>
          <a:p>
            <a:r>
              <a:rPr lang="en-US" dirty="0" smtClean="0"/>
              <a:t>Generate External Documents</a:t>
            </a:r>
          </a:p>
          <a:p>
            <a:pPr lvl="1"/>
            <a:r>
              <a:rPr lang="en-US" dirty="0" smtClean="0"/>
              <a:t>With Report Generators</a:t>
            </a:r>
          </a:p>
          <a:p>
            <a:pPr lvl="1"/>
            <a:r>
              <a:rPr lang="en-US" dirty="0" smtClean="0"/>
              <a:t>Or By Modeling Document Content and Format</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linds(horizontal)">
                                      <p:cBhvr>
                                        <p:cTn id="7" dur="500"/>
                                        <p:tgtEl>
                                          <p:spTgt spid="3">
                                            <p:txEl>
                                              <p:pRg st="3" end="3"/>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linds(horizontal)">
                                      <p:cBhvr>
                                        <p:cTn id="10" dur="500"/>
                                        <p:tgtEl>
                                          <p:spTgt spid="3">
                                            <p:txEl>
                                              <p:pRg st="4" end="4"/>
                                            </p:txEl>
                                          </p:spTgt>
                                        </p:tgtEl>
                                      </p:cBhvr>
                                    </p:animEffect>
                                  </p:childTnLst>
                                </p:cTn>
                              </p:par>
                              <p:par>
                                <p:cTn id="11" presetID="3" presetClass="entr" presetSubtype="1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Effect transition="in" filter="blinds(horizontal)">
                                      <p:cBhvr>
                                        <p:cTn id="13" dur="500"/>
                                        <p:tgtEl>
                                          <p:spTgt spid="3">
                                            <p:txEl>
                                              <p:pRg st="5" end="5"/>
                                            </p:txEl>
                                          </p:spTgt>
                                        </p:tgtEl>
                                      </p:cBhvr>
                                    </p:animEffect>
                                  </p:childTnLst>
                                </p:cTn>
                              </p:par>
                              <p:par>
                                <p:cTn id="14" presetID="3" presetClass="entr" presetSubtype="10" fill="hold" nodeType="withEffect">
                                  <p:stCondLst>
                                    <p:cond delay="0"/>
                                  </p:stCondLst>
                                  <p:childTnLst>
                                    <p:set>
                                      <p:cBhvr>
                                        <p:cTn id="15" dur="1" fill="hold">
                                          <p:stCondLst>
                                            <p:cond delay="0"/>
                                          </p:stCondLst>
                                        </p:cTn>
                                        <p:tgtEl>
                                          <p:spTgt spid="3">
                                            <p:txEl>
                                              <p:pRg st="6" end="6"/>
                                            </p:txEl>
                                          </p:spTgt>
                                        </p:tgtEl>
                                        <p:attrNameLst>
                                          <p:attrName>style.visibility</p:attrName>
                                        </p:attrNameLst>
                                      </p:cBhvr>
                                      <p:to>
                                        <p:strVal val="visible"/>
                                      </p:to>
                                    </p:set>
                                    <p:animEffect transition="in" filter="blinds(horizontal)">
                                      <p:cBhvr>
                                        <p:cTn id="16" dur="500"/>
                                        <p:tgtEl>
                                          <p:spTgt spid="3">
                                            <p:txEl>
                                              <p:pRg st="6" end="6"/>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blinds(horizontal)">
                                      <p:cBhvr>
                                        <p:cTn id="21" dur="500"/>
                                        <p:tgtEl>
                                          <p:spTgt spid="3">
                                            <p:txEl>
                                              <p:pRg st="7" end="7"/>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blinds(horizontal)">
                                      <p:cBhvr>
                                        <p:cTn id="26" dur="500"/>
                                        <p:tgtEl>
                                          <p:spTgt spid="3">
                                            <p:txEl>
                                              <p:pRg st="8" end="8"/>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linds(horizontal)">
                                      <p:cBhvr>
                                        <p:cTn id="31" dur="500"/>
                                        <p:tgtEl>
                                          <p:spTgt spid="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linds(horizontal)">
                                      <p:cBhvr>
                                        <p:cTn id="34" dur="500"/>
                                        <p:tgtEl>
                                          <p:spTgt spid="3">
                                            <p:txEl>
                                              <p:pRg st="10" end="10"/>
                                            </p:txEl>
                                          </p:spTgt>
                                        </p:tgtEl>
                                      </p:cBhvr>
                                    </p:animEffect>
                                  </p:childTnLst>
                                </p:cTn>
                              </p:par>
                              <p:par>
                                <p:cTn id="35" presetID="3" presetClass="entr" presetSubtype="10" fill="hold" nodeType="with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blinds(horizontal)">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 name="Table 44"/>
          <p:cNvGraphicFramePr>
            <a:graphicFrameLocks noGrp="1"/>
          </p:cNvGraphicFramePr>
          <p:nvPr/>
        </p:nvGraphicFramePr>
        <p:xfrm>
          <a:off x="695326" y="1223683"/>
          <a:ext cx="7800974" cy="4042185"/>
        </p:xfrm>
        <a:graphic>
          <a:graphicData uri="http://schemas.openxmlformats.org/drawingml/2006/table">
            <a:tbl>
              <a:tblPr firstRow="1" bandRow="1">
                <a:tableStyleId>{5C22544A-7EE6-4342-B048-85BDC9FD1C3A}</a:tableStyleId>
              </a:tblPr>
              <a:tblGrid>
                <a:gridCol w="3938820"/>
                <a:gridCol w="3862154"/>
              </a:tblGrid>
              <a:tr h="1573305">
                <a:tc>
                  <a:txBody>
                    <a:bodyPr/>
                    <a:lstStyle/>
                    <a:p>
                      <a:endParaRPr lang="en-US" dirty="0"/>
                    </a:p>
                  </a:txBody>
                  <a:tcPr>
                    <a:solidFill>
                      <a:schemeClr val="bg1"/>
                    </a:solidFill>
                  </a:tcPr>
                </a:tc>
                <a:tc>
                  <a:txBody>
                    <a:bodyPr/>
                    <a:lstStyle/>
                    <a:p>
                      <a:endParaRPr lang="en-US" dirty="0"/>
                    </a:p>
                  </a:txBody>
                  <a:tcPr>
                    <a:solidFill>
                      <a:schemeClr val="bg1"/>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Used to reduce risks thru analysis, validation and  optimization</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Used to capture the system’s behavior, structure, constraints, interfaces and requirements</a:t>
                      </a:r>
                      <a:endParaRPr lang="en-US" sz="1800"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Mathematically-based to support computation or simulation</a:t>
                      </a:r>
                      <a:endParaRPr lang="en-US" sz="1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Repository-based to define product entities and their inter-relationships</a:t>
                      </a:r>
                      <a:endParaRPr lang="en-US" sz="1800" dirty="0" smtClean="0"/>
                    </a:p>
                  </a:txBody>
                  <a:tcPr/>
                </a:tc>
              </a:tr>
              <a:tr h="370840">
                <a:tc>
                  <a:txBody>
                    <a:bodyPr/>
                    <a:lstStyle/>
                    <a:p>
                      <a:pPr algn="l"/>
                      <a:r>
                        <a:rPr lang="en-US" sz="1800" kern="1200" dirty="0" smtClean="0">
                          <a:solidFill>
                            <a:schemeClr val="dk1"/>
                          </a:solidFill>
                          <a:latin typeface="+mn-lt"/>
                          <a:ea typeface="+mn-ea"/>
                          <a:cs typeface="+mn-cs"/>
                        </a:rPr>
                        <a:t>A vehicle to solve  or verify a solution defined by constraints and assumptions consistent with SAM</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A vehicle to define the needed analysis task including the task’s goals, imposed constraints, and assumptions</a:t>
                      </a:r>
                      <a:endParaRPr lang="en-US" sz="1800" dirty="0" smtClean="0"/>
                    </a:p>
                  </a:txBody>
                  <a:tcPr/>
                </a:tc>
              </a:tr>
            </a:tbl>
          </a:graphicData>
        </a:graphic>
      </p:graphicFrame>
      <p:sp>
        <p:nvSpPr>
          <p:cNvPr id="32771" name="Rectangle 2"/>
          <p:cNvSpPr>
            <a:spLocks noGrp="1" noChangeArrowheads="1"/>
          </p:cNvSpPr>
          <p:nvPr>
            <p:ph type="title"/>
          </p:nvPr>
        </p:nvSpPr>
        <p:spPr>
          <a:xfrm>
            <a:off x="0" y="0"/>
            <a:ext cx="8458200" cy="990600"/>
          </a:xfrm>
        </p:spPr>
        <p:txBody>
          <a:bodyPr>
            <a:normAutofit fontScale="90000"/>
          </a:bodyPr>
          <a:lstStyle/>
          <a:p>
            <a:pPr eaLnBrk="1" hangingPunct="1"/>
            <a:r>
              <a:rPr lang="en-US" dirty="0" smtClean="0"/>
              <a:t>System Architecture Models </a:t>
            </a:r>
            <a:r>
              <a:rPr lang="en-US" i="1" dirty="0" smtClean="0"/>
              <a:t>vs.</a:t>
            </a:r>
            <a:r>
              <a:rPr lang="en-US" dirty="0" smtClean="0"/>
              <a:t> Analytical Models</a:t>
            </a:r>
          </a:p>
        </p:txBody>
      </p:sp>
      <p:sp>
        <p:nvSpPr>
          <p:cNvPr id="48" name="Rectangle 47"/>
          <p:cNvSpPr/>
          <p:nvPr/>
        </p:nvSpPr>
        <p:spPr>
          <a:xfrm>
            <a:off x="709613" y="1173818"/>
            <a:ext cx="7762875" cy="409350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Group 56"/>
          <p:cNvGrpSpPr/>
          <p:nvPr/>
        </p:nvGrpSpPr>
        <p:grpSpPr>
          <a:xfrm>
            <a:off x="2409292" y="1349547"/>
            <a:ext cx="4380062" cy="1319973"/>
            <a:chOff x="2218792" y="1349547"/>
            <a:chExt cx="4380062" cy="1319973"/>
          </a:xfrm>
        </p:grpSpPr>
        <p:grpSp>
          <p:nvGrpSpPr>
            <p:cNvPr id="7" name="Group 43"/>
            <p:cNvGrpSpPr/>
            <p:nvPr/>
          </p:nvGrpSpPr>
          <p:grpSpPr>
            <a:xfrm>
              <a:off x="2218792" y="1417192"/>
              <a:ext cx="1859279" cy="1193410"/>
              <a:chOff x="6675120" y="822960"/>
              <a:chExt cx="2239963" cy="1441450"/>
            </a:xfrm>
          </p:grpSpPr>
          <p:sp>
            <p:nvSpPr>
              <p:cNvPr id="8"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9"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0" name="Group 1715"/>
              <p:cNvGrpSpPr>
                <a:grpSpLocks/>
              </p:cNvGrpSpPr>
              <p:nvPr/>
            </p:nvGrpSpPr>
            <p:grpSpPr bwMode="auto">
              <a:xfrm>
                <a:off x="6927533" y="1018073"/>
                <a:ext cx="1849438" cy="811213"/>
                <a:chOff x="476" y="1729"/>
                <a:chExt cx="1329" cy="511"/>
              </a:xfrm>
            </p:grpSpPr>
            <p:sp>
              <p:nvSpPr>
                <p:cNvPr id="11"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3"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5"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6"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7"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0"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1"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2"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3"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4"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25"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26"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7"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8"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9"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30"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31"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2"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33"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34"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35"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6"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37"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38"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39"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40"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41"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42"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grpSp>
          <p:nvGrpSpPr>
            <p:cNvPr id="49" name="Group 48"/>
            <p:cNvGrpSpPr/>
            <p:nvPr/>
          </p:nvGrpSpPr>
          <p:grpSpPr>
            <a:xfrm>
              <a:off x="4706147" y="1349547"/>
              <a:ext cx="1892707" cy="1319973"/>
              <a:chOff x="4682184" y="1349547"/>
              <a:chExt cx="1892707" cy="1319973"/>
            </a:xfrm>
          </p:grpSpPr>
          <p:pic>
            <p:nvPicPr>
              <p:cNvPr id="6" name="Picture 5" descr="SAM Only.jpg"/>
              <p:cNvPicPr>
                <a:picLocks noChangeAspect="1"/>
              </p:cNvPicPr>
              <p:nvPr/>
            </p:nvPicPr>
            <p:blipFill>
              <a:blip r:embed="rId3" cstate="print"/>
              <a:stretch>
                <a:fillRect/>
              </a:stretch>
            </p:blipFill>
            <p:spPr>
              <a:xfrm>
                <a:off x="4682184" y="1349547"/>
                <a:ext cx="1892707" cy="1319973"/>
              </a:xfrm>
              <a:prstGeom prst="rect">
                <a:avLst/>
              </a:prstGeom>
            </p:spPr>
          </p:pic>
          <p:sp>
            <p:nvSpPr>
              <p:cNvPr id="44" name="Oval 43"/>
              <p:cNvSpPr/>
              <p:nvPr/>
            </p:nvSpPr>
            <p:spPr>
              <a:xfrm>
                <a:off x="4731472" y="1688277"/>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grpSp>
        <p:cxnSp>
          <p:nvCxnSpPr>
            <p:cNvPr id="43" name="Straight Arrow Connector 42"/>
            <p:cNvCxnSpPr/>
            <p:nvPr/>
          </p:nvCxnSpPr>
          <p:spPr>
            <a:xfrm flipV="1">
              <a:off x="4070001" y="1983921"/>
              <a:ext cx="663191"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grpSp>
      <p:cxnSp>
        <p:nvCxnSpPr>
          <p:cNvPr id="59" name="Elbow Connector 58"/>
          <p:cNvCxnSpPr/>
          <p:nvPr/>
        </p:nvCxnSpPr>
        <p:spPr>
          <a:xfrm flipH="1" flipV="1">
            <a:off x="4622801" y="1151593"/>
            <a:ext cx="12700" cy="4093508"/>
          </a:xfrm>
          <a:prstGeom prst="straightConnector1">
            <a:avLst/>
          </a:prstGeom>
          <a:ln w="31750">
            <a:prstDash val="lgDash"/>
            <a:tailEnd type="none"/>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descr="SAM Only.jpg"/>
          <p:cNvPicPr>
            <a:picLocks noChangeAspect="1"/>
          </p:cNvPicPr>
          <p:nvPr/>
        </p:nvPicPr>
        <p:blipFill>
          <a:blip r:embed="rId3" cstate="print"/>
          <a:stretch>
            <a:fillRect/>
          </a:stretch>
        </p:blipFill>
        <p:spPr>
          <a:xfrm>
            <a:off x="7163752" y="1074279"/>
            <a:ext cx="1892707" cy="1319973"/>
          </a:xfrm>
          <a:prstGeom prst="rect">
            <a:avLst/>
          </a:prstGeom>
        </p:spPr>
      </p:pic>
      <p:sp>
        <p:nvSpPr>
          <p:cNvPr id="2" name="Title 1"/>
          <p:cNvSpPr>
            <a:spLocks noGrp="1"/>
          </p:cNvSpPr>
          <p:nvPr>
            <p:ph type="title"/>
          </p:nvPr>
        </p:nvSpPr>
        <p:spPr/>
        <p:txBody>
          <a:bodyPr/>
          <a:lstStyle/>
          <a:p>
            <a:pPr lvl="0"/>
            <a:r>
              <a:rPr lang="en-US" dirty="0" smtClean="0"/>
              <a:t>Analysis and Simulation Tool Integration</a:t>
            </a:r>
            <a:endParaRPr lang="en-US" dirty="0"/>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cxnSp>
        <p:nvCxnSpPr>
          <p:cNvPr id="53" name="Straight Arrow Connector 52"/>
          <p:cNvCxnSpPr/>
          <p:nvPr/>
        </p:nvCxnSpPr>
        <p:spPr>
          <a:xfrm>
            <a:off x="6819900" y="1689100"/>
            <a:ext cx="400807"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7201218" y="1413010"/>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sp>
        <p:nvSpPr>
          <p:cNvPr id="3" name="Content Placeholder 2"/>
          <p:cNvSpPr>
            <a:spLocks noGrp="1"/>
          </p:cNvSpPr>
          <p:nvPr>
            <p:ph idx="1"/>
          </p:nvPr>
        </p:nvSpPr>
        <p:spPr>
          <a:xfrm>
            <a:off x="201814" y="1251334"/>
            <a:ext cx="8789785" cy="4759722"/>
          </a:xfrm>
        </p:spPr>
        <p:txBody>
          <a:bodyPr>
            <a:normAutofit fontScale="92500" lnSpcReduction="20000"/>
          </a:bodyPr>
          <a:lstStyle/>
          <a:p>
            <a:endParaRPr lang="en-US" dirty="0" smtClean="0"/>
          </a:p>
          <a:p>
            <a:r>
              <a:rPr lang="en-US" dirty="0" smtClean="0"/>
              <a:t>How have we used them?</a:t>
            </a:r>
          </a:p>
          <a:p>
            <a:pPr lvl="1"/>
            <a:r>
              <a:rPr lang="en-US" dirty="0" smtClean="0"/>
              <a:t>Early Conceptual Design</a:t>
            </a:r>
          </a:p>
          <a:p>
            <a:pPr lvl="2"/>
            <a:r>
              <a:rPr lang="en-US" dirty="0" smtClean="0"/>
              <a:t>Increase the number of early Architectural iterations</a:t>
            </a:r>
          </a:p>
          <a:p>
            <a:pPr lvl="2"/>
            <a:r>
              <a:rPr lang="en-US" dirty="0" smtClean="0"/>
              <a:t>Improves quality and reduces risk of proposal</a:t>
            </a:r>
          </a:p>
          <a:p>
            <a:pPr lvl="1"/>
            <a:r>
              <a:rPr lang="en-US" dirty="0" smtClean="0"/>
              <a:t>Behavior Performance Analysis</a:t>
            </a:r>
          </a:p>
          <a:p>
            <a:pPr lvl="2"/>
            <a:r>
              <a:rPr lang="en-US" dirty="0" smtClean="0"/>
              <a:t>Validate latency requirements and software deployment</a:t>
            </a:r>
          </a:p>
          <a:p>
            <a:pPr lvl="1"/>
            <a:r>
              <a:rPr lang="en-US" dirty="0" smtClean="0"/>
              <a:t>Mechanical Analysis</a:t>
            </a:r>
          </a:p>
          <a:p>
            <a:pPr lvl="1"/>
            <a:r>
              <a:rPr lang="en-US" dirty="0" smtClean="0"/>
              <a:t>Thermal Analysis </a:t>
            </a:r>
          </a:p>
          <a:p>
            <a:pPr lvl="1"/>
            <a:r>
              <a:rPr lang="en-US" dirty="0" smtClean="0"/>
              <a:t>Derive allocated budgeted attributes values</a:t>
            </a:r>
          </a:p>
          <a:p>
            <a:pPr lvl="1"/>
            <a:r>
              <a:rPr lang="en-US" dirty="0" smtClean="0"/>
              <a:t>Trade Studies</a:t>
            </a:r>
          </a:p>
          <a:p>
            <a:pPr lvl="1"/>
            <a:r>
              <a:rPr lang="en-US" dirty="0" smtClean="0"/>
              <a:t>Cost Analysis</a:t>
            </a:r>
          </a:p>
          <a:p>
            <a:endParaRPr lang="en-US" dirty="0" smtClean="0"/>
          </a:p>
          <a:p>
            <a:endParaRPr lang="en-US" dirty="0" smtClean="0"/>
          </a:p>
          <a:p>
            <a:endParaRPr lang="en-US" dirty="0" smtClean="0"/>
          </a:p>
        </p:txBody>
      </p:sp>
      <p:grpSp>
        <p:nvGrpSpPr>
          <p:cNvPr id="11" name="Group 43"/>
          <p:cNvGrpSpPr/>
          <p:nvPr/>
        </p:nvGrpSpPr>
        <p:grpSpPr>
          <a:xfrm>
            <a:off x="5200650" y="1152525"/>
            <a:ext cx="1639671" cy="1162050"/>
            <a:chOff x="6675120" y="822960"/>
            <a:chExt cx="2239963" cy="1441450"/>
          </a:xfrm>
        </p:grpSpPr>
        <p:sp>
          <p:nvSpPr>
            <p:cNvPr id="17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7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12" name="Group 1715"/>
            <p:cNvGrpSpPr>
              <a:grpSpLocks/>
            </p:cNvGrpSpPr>
            <p:nvPr/>
          </p:nvGrpSpPr>
          <p:grpSpPr bwMode="auto">
            <a:xfrm>
              <a:off x="6927533" y="1018073"/>
              <a:ext cx="1849438" cy="811213"/>
              <a:chOff x="476" y="1729"/>
              <a:chExt cx="1329" cy="511"/>
            </a:xfrm>
          </p:grpSpPr>
          <p:sp>
            <p:nvSpPr>
              <p:cNvPr id="17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7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8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2"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8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8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8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8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9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9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9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9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9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20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20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20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20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20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20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20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209" name="Rectangle 1747"/>
              <p:cNvSpPr>
                <a:spLocks noChangeArrowheads="1"/>
              </p:cNvSpPr>
              <p:nvPr/>
            </p:nvSpPr>
            <p:spPr bwMode="auto">
              <a:xfrm>
                <a:off x="623" y="1729"/>
                <a:ext cx="1059" cy="113"/>
              </a:xfrm>
              <a:prstGeom prst="rect">
                <a:avLst/>
              </a:prstGeom>
              <a:noFill/>
              <a:ln w="9525">
                <a:noFill/>
                <a:miter lim="800000"/>
                <a:headEnd/>
                <a:tailEnd/>
              </a:ln>
            </p:spPr>
            <p:txBody>
              <a:bodyPr wrap="none" lIns="0" tIns="0" rIns="0" bIns="0">
                <a:spAutoFit/>
              </a:bodyPr>
              <a:lstStyle/>
              <a:p>
                <a:pPr algn="l">
                  <a:defRPr/>
                </a:pPr>
                <a:r>
                  <a:rPr lang="en-US" sz="1000" b="1" dirty="0" smtClean="0">
                    <a:solidFill>
                      <a:srgbClr val="000000"/>
                    </a:solidFill>
                    <a:effectLst/>
                    <a:latin typeface="Arial" charset="0"/>
                    <a:ea typeface="ＭＳ Ｐゴシック" pitchFamily="-112" charset="-128"/>
                    <a:cs typeface="+mn-cs"/>
                  </a:rPr>
                  <a:t>Analytical Models</a:t>
                </a:r>
                <a:endParaRPr lang="en-US" sz="1000" b="1" dirty="0">
                  <a:solidFill>
                    <a:schemeClr val="tx1"/>
                  </a:solidFill>
                  <a:effectLst/>
                  <a:latin typeface="Arial" charset="0"/>
                  <a:ea typeface="ＭＳ Ｐゴシック" pitchFamily="-112" charset="-128"/>
                  <a:cs typeface="+mn-cs"/>
                </a:endParaRPr>
              </a:p>
            </p:txBody>
          </p:sp>
        </p:gr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Analysis and Simulation Tool Integration</a:t>
            </a:r>
            <a:endParaRPr lang="en-US" dirty="0"/>
          </a:p>
        </p:txBody>
      </p:sp>
      <p:sp>
        <p:nvSpPr>
          <p:cNvPr id="43" name="Freeform 108"/>
          <p:cNvSpPr>
            <a:spLocks/>
          </p:cNvSpPr>
          <p:nvPr/>
        </p:nvSpPr>
        <p:spPr bwMode="auto">
          <a:xfrm>
            <a:off x="6653213" y="1410333"/>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3" name="Content Placeholder 2"/>
          <p:cNvSpPr>
            <a:spLocks noGrp="1"/>
          </p:cNvSpPr>
          <p:nvPr>
            <p:ph idx="1"/>
          </p:nvPr>
        </p:nvSpPr>
        <p:spPr>
          <a:xfrm>
            <a:off x="116090" y="1737109"/>
            <a:ext cx="5132185" cy="2530091"/>
          </a:xfrm>
        </p:spPr>
        <p:txBody>
          <a:bodyPr>
            <a:normAutofit fontScale="92500" lnSpcReduction="10000"/>
          </a:bodyPr>
          <a:lstStyle/>
          <a:p>
            <a:pPr marL="342900" lvl="1" indent="-342900">
              <a:buFont typeface="Arial" pitchFamily="34" charset="0"/>
              <a:buChar char="•"/>
            </a:pPr>
            <a:r>
              <a:rPr lang="en-US" dirty="0" smtClean="0"/>
              <a:t>Integrate SAM with multiple analysis tools</a:t>
            </a:r>
          </a:p>
          <a:p>
            <a:r>
              <a:rPr lang="en-US" dirty="0" smtClean="0"/>
              <a:t>Optimization Across multiple individual analyses </a:t>
            </a:r>
          </a:p>
          <a:p>
            <a:pPr lvl="1"/>
            <a:r>
              <a:rPr lang="en-US" dirty="0" smtClean="0"/>
              <a:t>e.g. Optimize across cost, performance, weight </a:t>
            </a:r>
          </a:p>
        </p:txBody>
      </p:sp>
      <p:grpSp>
        <p:nvGrpSpPr>
          <p:cNvPr id="45" name="Group 43"/>
          <p:cNvGrpSpPr/>
          <p:nvPr/>
        </p:nvGrpSpPr>
        <p:grpSpPr>
          <a:xfrm>
            <a:off x="5591835" y="2600325"/>
            <a:ext cx="894690" cy="628650"/>
            <a:chOff x="6675120" y="822960"/>
            <a:chExt cx="2239963" cy="1441450"/>
          </a:xfrm>
        </p:grpSpPr>
        <p:sp>
          <p:nvSpPr>
            <p:cNvPr id="47"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48"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49" name="Group 1715"/>
            <p:cNvGrpSpPr>
              <a:grpSpLocks/>
            </p:cNvGrpSpPr>
            <p:nvPr/>
          </p:nvGrpSpPr>
          <p:grpSpPr bwMode="auto">
            <a:xfrm>
              <a:off x="6927533" y="1287950"/>
              <a:ext cx="1849438" cy="825501"/>
              <a:chOff x="476" y="1899"/>
              <a:chExt cx="1329" cy="520"/>
            </a:xfrm>
          </p:grpSpPr>
          <p:sp>
            <p:nvSpPr>
              <p:cNvPr id="50"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51"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52"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54"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56"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5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5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5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1"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2"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3"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4"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67"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8"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9"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0"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7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7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7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7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7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79"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8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8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8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83" name="TextBox 82"/>
          <p:cNvSpPr txBox="1"/>
          <p:nvPr/>
        </p:nvSpPr>
        <p:spPr>
          <a:xfrm>
            <a:off x="5715000" y="2524125"/>
            <a:ext cx="594073" cy="369332"/>
          </a:xfrm>
          <a:prstGeom prst="rect">
            <a:avLst/>
          </a:prstGeom>
          <a:noFill/>
        </p:spPr>
        <p:txBody>
          <a:bodyPr wrap="none" rtlCol="0">
            <a:spAutoFit/>
          </a:bodyPr>
          <a:lstStyle/>
          <a:p>
            <a:r>
              <a:rPr lang="en-US" dirty="0" smtClean="0"/>
              <a:t>Cost</a:t>
            </a:r>
            <a:endParaRPr lang="en-US" dirty="0"/>
          </a:p>
        </p:txBody>
      </p:sp>
      <p:grpSp>
        <p:nvGrpSpPr>
          <p:cNvPr id="84" name="Group 43"/>
          <p:cNvGrpSpPr/>
          <p:nvPr/>
        </p:nvGrpSpPr>
        <p:grpSpPr>
          <a:xfrm>
            <a:off x="5563260" y="3333750"/>
            <a:ext cx="894690" cy="628650"/>
            <a:chOff x="6675120" y="822960"/>
            <a:chExt cx="2239963" cy="1441450"/>
          </a:xfrm>
        </p:grpSpPr>
        <p:sp>
          <p:nvSpPr>
            <p:cNvPr id="85"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86"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87" name="Group 1715"/>
            <p:cNvGrpSpPr>
              <a:grpSpLocks/>
            </p:cNvGrpSpPr>
            <p:nvPr/>
          </p:nvGrpSpPr>
          <p:grpSpPr bwMode="auto">
            <a:xfrm>
              <a:off x="6927533" y="1287950"/>
              <a:ext cx="1849438" cy="825501"/>
              <a:chOff x="476" y="1899"/>
              <a:chExt cx="1329" cy="520"/>
            </a:xfrm>
          </p:grpSpPr>
          <p:sp>
            <p:nvSpPr>
              <p:cNvPr id="88"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89"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90"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1"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2"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3"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94"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95"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96"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97"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8"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99"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0"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1"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02"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03"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4"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5"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6"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7"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08"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09"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10"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1"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12"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3"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14"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15"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16"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17"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18"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19" name="TextBox 118"/>
          <p:cNvSpPr txBox="1"/>
          <p:nvPr/>
        </p:nvSpPr>
        <p:spPr>
          <a:xfrm>
            <a:off x="5391150" y="3238500"/>
            <a:ext cx="1281120" cy="338554"/>
          </a:xfrm>
          <a:prstGeom prst="rect">
            <a:avLst/>
          </a:prstGeom>
          <a:noFill/>
        </p:spPr>
        <p:txBody>
          <a:bodyPr wrap="none" rtlCol="0">
            <a:spAutoFit/>
          </a:bodyPr>
          <a:lstStyle/>
          <a:p>
            <a:r>
              <a:rPr lang="en-US" sz="1600" b="1" dirty="0" smtClean="0"/>
              <a:t>Performance</a:t>
            </a:r>
            <a:endParaRPr lang="en-US" sz="1600" b="1" dirty="0"/>
          </a:p>
        </p:txBody>
      </p:sp>
      <p:grpSp>
        <p:nvGrpSpPr>
          <p:cNvPr id="120" name="Group 43"/>
          <p:cNvGrpSpPr/>
          <p:nvPr/>
        </p:nvGrpSpPr>
        <p:grpSpPr>
          <a:xfrm>
            <a:off x="5544210" y="1924050"/>
            <a:ext cx="894690" cy="628650"/>
            <a:chOff x="6675120" y="822960"/>
            <a:chExt cx="2239963" cy="1441450"/>
          </a:xfrm>
        </p:grpSpPr>
        <p:sp>
          <p:nvSpPr>
            <p:cNvPr id="121" name="Freeform 1713"/>
            <p:cNvSpPr>
              <a:spLocks/>
            </p:cNvSpPr>
            <p:nvPr/>
          </p:nvSpPr>
          <p:spPr bwMode="auto">
            <a:xfrm>
              <a:off x="6689408" y="915035"/>
              <a:ext cx="2225675" cy="1349375"/>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122" name="Freeform 1714"/>
            <p:cNvSpPr>
              <a:spLocks/>
            </p:cNvSpPr>
            <p:nvPr/>
          </p:nvSpPr>
          <p:spPr bwMode="auto">
            <a:xfrm>
              <a:off x="6675120" y="822960"/>
              <a:ext cx="2225675" cy="1331913"/>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dirty="0"/>
            </a:p>
          </p:txBody>
        </p:sp>
        <p:grpSp>
          <p:nvGrpSpPr>
            <p:cNvPr id="123" name="Group 1715"/>
            <p:cNvGrpSpPr>
              <a:grpSpLocks/>
            </p:cNvGrpSpPr>
            <p:nvPr/>
          </p:nvGrpSpPr>
          <p:grpSpPr bwMode="auto">
            <a:xfrm>
              <a:off x="6927533" y="1287950"/>
              <a:ext cx="1849438" cy="825501"/>
              <a:chOff x="476" y="1899"/>
              <a:chExt cx="1329" cy="520"/>
            </a:xfrm>
          </p:grpSpPr>
          <p:sp>
            <p:nvSpPr>
              <p:cNvPr id="124"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125"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126"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27"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28" name="Rectangle 1720"/>
              <p:cNvSpPr>
                <a:spLocks noChangeArrowheads="1"/>
              </p:cNvSpPr>
              <p:nvPr/>
            </p:nvSpPr>
            <p:spPr bwMode="auto">
              <a:xfrm>
                <a:off x="1461" y="1903"/>
                <a:ext cx="0" cy="516"/>
              </a:xfrm>
              <a:prstGeom prst="rect">
                <a:avLst/>
              </a:prstGeom>
              <a:noFill/>
              <a:ln w="9525">
                <a:noFill/>
                <a:miter lim="800000"/>
                <a:headEnd/>
                <a:tailEnd/>
              </a:ln>
            </p:spPr>
            <p:txBody>
              <a:bodyPr wrap="none" lIns="0" tIns="0" rIns="0" bIns="0">
                <a:spAutoFit/>
              </a:bodyPr>
              <a:lstStyle/>
              <a:p>
                <a:pPr algn="l">
                  <a:defRPr/>
                </a:pP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29"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130"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131"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2"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3"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4"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5"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6"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37"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38"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39"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0"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1"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2"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43"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144"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5"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146"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47"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148"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49"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150"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151" name="Freeform 1743"/>
              <p:cNvSpPr>
                <a:spLocks/>
              </p:cNvSpPr>
              <p:nvPr/>
            </p:nvSpPr>
            <p:spPr bwMode="auto">
              <a:xfrm>
                <a:off x="914" y="2094"/>
                <a:ext cx="842" cy="146"/>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152"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153"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154"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grpSp>
      </p:grpSp>
      <p:sp>
        <p:nvSpPr>
          <p:cNvPr id="155" name="TextBox 154"/>
          <p:cNvSpPr txBox="1"/>
          <p:nvPr/>
        </p:nvSpPr>
        <p:spPr>
          <a:xfrm>
            <a:off x="5581650" y="1857375"/>
            <a:ext cx="855362" cy="369332"/>
          </a:xfrm>
          <a:prstGeom prst="rect">
            <a:avLst/>
          </a:prstGeom>
          <a:noFill/>
        </p:spPr>
        <p:txBody>
          <a:bodyPr wrap="none" rtlCol="0">
            <a:spAutoFit/>
          </a:bodyPr>
          <a:lstStyle/>
          <a:p>
            <a:r>
              <a:rPr lang="en-US" dirty="0" smtClean="0"/>
              <a:t>Weight</a:t>
            </a:r>
            <a:endParaRPr lang="en-US" dirty="0"/>
          </a:p>
        </p:txBody>
      </p:sp>
      <p:pic>
        <p:nvPicPr>
          <p:cNvPr id="156" name="Picture 155" descr="SAM Only.jpg"/>
          <p:cNvPicPr>
            <a:picLocks noChangeAspect="1"/>
          </p:cNvPicPr>
          <p:nvPr/>
        </p:nvPicPr>
        <p:blipFill>
          <a:blip r:embed="rId3" cstate="print"/>
          <a:stretch>
            <a:fillRect/>
          </a:stretch>
        </p:blipFill>
        <p:spPr>
          <a:xfrm>
            <a:off x="7476951" y="2533449"/>
            <a:ext cx="1024189" cy="714269"/>
          </a:xfrm>
          <a:prstGeom prst="rect">
            <a:avLst/>
          </a:prstGeom>
        </p:spPr>
      </p:pic>
      <p:grpSp>
        <p:nvGrpSpPr>
          <p:cNvPr id="157" name="Group 156"/>
          <p:cNvGrpSpPr/>
          <p:nvPr/>
        </p:nvGrpSpPr>
        <p:grpSpPr>
          <a:xfrm>
            <a:off x="5130227" y="4212237"/>
            <a:ext cx="3249275" cy="1905156"/>
            <a:chOff x="6181725" y="4210050"/>
            <a:chExt cx="1933575" cy="1276350"/>
          </a:xfrm>
        </p:grpSpPr>
        <p:sp>
          <p:nvSpPr>
            <p:cNvPr id="158" name="Rectangle 157"/>
            <p:cNvSpPr/>
            <p:nvPr/>
          </p:nvSpPr>
          <p:spPr>
            <a:xfrm>
              <a:off x="6181725" y="4210050"/>
              <a:ext cx="1933575" cy="12668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9" name="Straight Connector 158"/>
            <p:cNvCxnSpPr/>
            <p:nvPr/>
          </p:nvCxnSpPr>
          <p:spPr>
            <a:xfrm>
              <a:off x="64103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0" name="Straight Connector 159"/>
            <p:cNvCxnSpPr/>
            <p:nvPr/>
          </p:nvCxnSpPr>
          <p:spPr>
            <a:xfrm>
              <a:off x="67056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1" name="Straight Connector 160"/>
            <p:cNvCxnSpPr/>
            <p:nvPr/>
          </p:nvCxnSpPr>
          <p:spPr>
            <a:xfrm>
              <a:off x="700087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2" name="Straight Connector 161"/>
            <p:cNvCxnSpPr/>
            <p:nvPr/>
          </p:nvCxnSpPr>
          <p:spPr>
            <a:xfrm>
              <a:off x="729615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7591425"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a:xfrm>
              <a:off x="7886700" y="4219575"/>
              <a:ext cx="9525" cy="1266825"/>
            </a:xfrm>
            <a:prstGeom prst="line">
              <a:avLst/>
            </a:prstGeom>
            <a:ln w="19050">
              <a:tailEnd type="none"/>
            </a:ln>
          </p:spPr>
          <p:style>
            <a:lnRef idx="1">
              <a:schemeClr val="accent1"/>
            </a:lnRef>
            <a:fillRef idx="0">
              <a:schemeClr val="accent1"/>
            </a:fillRef>
            <a:effectRef idx="0">
              <a:schemeClr val="accent1"/>
            </a:effectRef>
            <a:fontRef idx="minor">
              <a:schemeClr val="tx1"/>
            </a:fontRef>
          </p:style>
        </p:cxnSp>
      </p:grpSp>
      <p:sp>
        <p:nvSpPr>
          <p:cNvPr id="165" name="Freeform 164"/>
          <p:cNvSpPr/>
          <p:nvPr/>
        </p:nvSpPr>
        <p:spPr>
          <a:xfrm>
            <a:off x="5139752" y="4392118"/>
            <a:ext cx="3284720" cy="1549607"/>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00B05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6" name="Straight Arrow Connector 165"/>
          <p:cNvCxnSpPr/>
          <p:nvPr/>
        </p:nvCxnSpPr>
        <p:spPr>
          <a:xfrm>
            <a:off x="6429375" y="2266951"/>
            <a:ext cx="1170638" cy="38630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a:endCxn id="156" idx="1"/>
          </p:cNvCxnSpPr>
          <p:nvPr/>
        </p:nvCxnSpPr>
        <p:spPr>
          <a:xfrm flipV="1">
            <a:off x="6490741" y="2890584"/>
            <a:ext cx="986210" cy="2518"/>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6448425" y="3087974"/>
            <a:ext cx="1136598" cy="493427"/>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213" name="5-Point Star 212"/>
          <p:cNvSpPr/>
          <p:nvPr/>
        </p:nvSpPr>
        <p:spPr>
          <a:xfrm>
            <a:off x="5906124" y="4257207"/>
            <a:ext cx="539646" cy="494676"/>
          </a:xfrm>
          <a:prstGeom prst="star5">
            <a:avLst/>
          </a:prstGeom>
          <a:solidFill>
            <a:srgbClr val="FF0000"/>
          </a:solidFill>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8" name="Freeform 217"/>
          <p:cNvSpPr/>
          <p:nvPr/>
        </p:nvSpPr>
        <p:spPr>
          <a:xfrm>
            <a:off x="5127261" y="5036696"/>
            <a:ext cx="3297211" cy="877548"/>
          </a:xfrm>
          <a:custGeom>
            <a:avLst/>
            <a:gdLst>
              <a:gd name="connsiteX0" fmla="*/ 0 w 2038350"/>
              <a:gd name="connsiteY0" fmla="*/ 906463 h 906463"/>
              <a:gd name="connsiteX1" fmla="*/ 276225 w 2038350"/>
              <a:gd name="connsiteY1" fmla="*/ 744538 h 906463"/>
              <a:gd name="connsiteX2" fmla="*/ 400050 w 2038350"/>
              <a:gd name="connsiteY2" fmla="*/ 334963 h 906463"/>
              <a:gd name="connsiteX3" fmla="*/ 704850 w 2038350"/>
              <a:gd name="connsiteY3" fmla="*/ 77788 h 906463"/>
              <a:gd name="connsiteX4" fmla="*/ 1238250 w 2038350"/>
              <a:gd name="connsiteY4" fmla="*/ 801688 h 906463"/>
              <a:gd name="connsiteX5" fmla="*/ 1924050 w 2038350"/>
              <a:gd name="connsiteY5" fmla="*/ 544513 h 906463"/>
              <a:gd name="connsiteX6" fmla="*/ 1924050 w 2038350"/>
              <a:gd name="connsiteY6" fmla="*/ 534988 h 906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8350" h="906463">
                <a:moveTo>
                  <a:pt x="0" y="906463"/>
                </a:moveTo>
                <a:cubicBezTo>
                  <a:pt x="104775" y="873125"/>
                  <a:pt x="209550" y="839788"/>
                  <a:pt x="276225" y="744538"/>
                </a:cubicBezTo>
                <a:cubicBezTo>
                  <a:pt x="342900" y="649288"/>
                  <a:pt x="328613" y="446088"/>
                  <a:pt x="400050" y="334963"/>
                </a:cubicBezTo>
                <a:cubicBezTo>
                  <a:pt x="471487" y="223838"/>
                  <a:pt x="565150" y="0"/>
                  <a:pt x="704850" y="77788"/>
                </a:cubicBezTo>
                <a:cubicBezTo>
                  <a:pt x="844550" y="155576"/>
                  <a:pt x="1035050" y="723901"/>
                  <a:pt x="1238250" y="801688"/>
                </a:cubicBezTo>
                <a:lnTo>
                  <a:pt x="1924050" y="544513"/>
                </a:lnTo>
                <a:cubicBezTo>
                  <a:pt x="2038350" y="500063"/>
                  <a:pt x="1981200" y="517525"/>
                  <a:pt x="1924050" y="534988"/>
                </a:cubicBezTo>
              </a:path>
            </a:pathLst>
          </a:custGeom>
          <a:ln w="38100">
            <a:solidFill>
              <a:srgbClr val="7030A0"/>
            </a:solidFil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7"/>
                                        </p:tgtEl>
                                        <p:attrNameLst>
                                          <p:attrName>style.visibility</p:attrName>
                                        </p:attrNameLst>
                                      </p:cBhvr>
                                      <p:to>
                                        <p:strVal val="visible"/>
                                      </p:to>
                                    </p:set>
                                  </p:childTnLst>
                                </p:cTn>
                              </p:par>
                            </p:childTnLst>
                          </p:cTn>
                        </p:par>
                        <p:par>
                          <p:cTn id="7" fill="hold">
                            <p:stCondLst>
                              <p:cond delay="0"/>
                            </p:stCondLst>
                            <p:childTnLst>
                              <p:par>
                                <p:cTn id="8" presetID="22" presetClass="entr" presetSubtype="8" fill="hold" grpId="0" nodeType="afterEffect">
                                  <p:stCondLst>
                                    <p:cond delay="0"/>
                                  </p:stCondLst>
                                  <p:childTnLst>
                                    <p:set>
                                      <p:cBhvr>
                                        <p:cTn id="9" dur="1" fill="hold">
                                          <p:stCondLst>
                                            <p:cond delay="0"/>
                                          </p:stCondLst>
                                        </p:cTn>
                                        <p:tgtEl>
                                          <p:spTgt spid="165"/>
                                        </p:tgtEl>
                                        <p:attrNameLst>
                                          <p:attrName>style.visibility</p:attrName>
                                        </p:attrNameLst>
                                      </p:cBhvr>
                                      <p:to>
                                        <p:strVal val="visible"/>
                                      </p:to>
                                    </p:set>
                                    <p:animEffect transition="in" filter="wipe(left)">
                                      <p:cBhvr>
                                        <p:cTn id="10" dur="2000"/>
                                        <p:tgtEl>
                                          <p:spTgt spid="165"/>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8"/>
                                        </p:tgtEl>
                                        <p:attrNameLst>
                                          <p:attrName>style.visibility</p:attrName>
                                        </p:attrNameLst>
                                      </p:cBhvr>
                                      <p:to>
                                        <p:strVal val="visible"/>
                                      </p:to>
                                    </p:set>
                                    <p:animEffect transition="in" filter="wipe(left)">
                                      <p:cBhvr>
                                        <p:cTn id="13" dur="2000"/>
                                        <p:tgtEl>
                                          <p:spTgt spid="218"/>
                                        </p:tgtEl>
                                      </p:cBhvr>
                                    </p:animEffect>
                                  </p:childTnLst>
                                </p:cTn>
                              </p:par>
                              <p:par>
                                <p:cTn id="14" presetID="8" presetClass="emph" presetSubtype="0" fill="hold" nodeType="withEffect">
                                  <p:stCondLst>
                                    <p:cond delay="0"/>
                                  </p:stCondLst>
                                  <p:childTnLst>
                                    <p:animRot by="21600000">
                                      <p:cBhvr>
                                        <p:cTn id="15" dur="2000" fill="hold"/>
                                        <p:tgtEl>
                                          <p:spTgt spid="120"/>
                                        </p:tgtEl>
                                        <p:attrNameLst>
                                          <p:attrName>r</p:attrName>
                                        </p:attrNameLst>
                                      </p:cBhvr>
                                    </p:animRot>
                                  </p:childTnLst>
                                </p:cTn>
                              </p:par>
                              <p:par>
                                <p:cTn id="16" presetID="8" presetClass="emph" presetSubtype="0" fill="hold" nodeType="withEffect">
                                  <p:stCondLst>
                                    <p:cond delay="0"/>
                                  </p:stCondLst>
                                  <p:childTnLst>
                                    <p:animRot by="21600000">
                                      <p:cBhvr>
                                        <p:cTn id="17" dur="2000" fill="hold"/>
                                        <p:tgtEl>
                                          <p:spTgt spid="45"/>
                                        </p:tgtEl>
                                        <p:attrNameLst>
                                          <p:attrName>r</p:attrName>
                                        </p:attrNameLst>
                                      </p:cBhvr>
                                    </p:animRot>
                                  </p:childTnLst>
                                </p:cTn>
                              </p:par>
                              <p:par>
                                <p:cTn id="18" presetID="8" presetClass="emph" presetSubtype="0" fill="hold" nodeType="withEffect">
                                  <p:stCondLst>
                                    <p:cond delay="0"/>
                                  </p:stCondLst>
                                  <p:childTnLst>
                                    <p:animRot by="21600000">
                                      <p:cBhvr>
                                        <p:cTn id="19" dur="2000" fill="hold"/>
                                        <p:tgtEl>
                                          <p:spTgt spid="84"/>
                                        </p:tgtEl>
                                        <p:attrNameLst>
                                          <p:attrName>r</p:attrName>
                                        </p:attrNameLst>
                                      </p:cBhvr>
                                    </p:animRo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grpId="0" nodeType="clickEffect">
                                  <p:stCondLst>
                                    <p:cond delay="0"/>
                                  </p:stCondLst>
                                  <p:childTnLst>
                                    <p:set>
                                      <p:cBhvr>
                                        <p:cTn id="23" dur="1" fill="hold">
                                          <p:stCondLst>
                                            <p:cond delay="0"/>
                                          </p:stCondLst>
                                        </p:cTn>
                                        <p:tgtEl>
                                          <p:spTgt spid="213"/>
                                        </p:tgtEl>
                                        <p:attrNameLst>
                                          <p:attrName>style.visibility</p:attrName>
                                        </p:attrNameLst>
                                      </p:cBhvr>
                                      <p:to>
                                        <p:strVal val="visible"/>
                                      </p:to>
                                    </p:set>
                                    <p:animEffect transition="in" filter="fade">
                                      <p:cBhvr>
                                        <p:cTn id="24" dur="1000"/>
                                        <p:tgtEl>
                                          <p:spTgt spid="213"/>
                                        </p:tgtEl>
                                      </p:cBhvr>
                                    </p:animEffect>
                                    <p:anim calcmode="lin" valueType="num">
                                      <p:cBhvr>
                                        <p:cTn id="25" dur="1000" fill="hold"/>
                                        <p:tgtEl>
                                          <p:spTgt spid="213"/>
                                        </p:tgtEl>
                                        <p:attrNameLst>
                                          <p:attrName>ppt_x</p:attrName>
                                        </p:attrNameLst>
                                      </p:cBhvr>
                                      <p:tavLst>
                                        <p:tav tm="0">
                                          <p:val>
                                            <p:strVal val="#ppt_x"/>
                                          </p:val>
                                        </p:tav>
                                        <p:tav tm="100000">
                                          <p:val>
                                            <p:strVal val="#ppt_x"/>
                                          </p:val>
                                        </p:tav>
                                      </p:tavLst>
                                    </p:anim>
                                    <p:anim calcmode="lin" valueType="num">
                                      <p:cBhvr>
                                        <p:cTn id="26" dur="900" decel="100000" fill="hold"/>
                                        <p:tgtEl>
                                          <p:spTgt spid="2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 grpId="0" animBg="1"/>
      <p:bldP spid="213" grpId="0" animBg="1"/>
      <p:bldP spid="21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Software Domain  Integration</a:t>
            </a:r>
            <a:endParaRPr lang="en-US" dirty="0"/>
          </a:p>
        </p:txBody>
      </p:sp>
      <p:grpSp>
        <p:nvGrpSpPr>
          <p:cNvPr id="5" name="Group 1759"/>
          <p:cNvGrpSpPr/>
          <p:nvPr/>
        </p:nvGrpSpPr>
        <p:grpSpPr>
          <a:xfrm>
            <a:off x="7272261" y="2729900"/>
            <a:ext cx="1809086" cy="1146641"/>
            <a:chOff x="5036350" y="4464210"/>
            <a:chExt cx="2607463" cy="1682461"/>
          </a:xfrm>
        </p:grpSpPr>
        <p:sp>
          <p:nvSpPr>
            <p:cNvPr id="6"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 name="Freeform 5"/>
            <p:cNvSpPr>
              <a:spLocks/>
            </p:cNvSpPr>
            <p:nvPr/>
          </p:nvSpPr>
          <p:spPr bwMode="auto">
            <a:xfrm>
              <a:off x="5036350" y="4464210"/>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accent5">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6"/>
            <p:cNvSpPr>
              <a:spLocks noChangeArrowheads="1"/>
            </p:cNvSpPr>
            <p:nvPr/>
          </p:nvSpPr>
          <p:spPr bwMode="auto">
            <a:xfrm>
              <a:off x="5593427" y="4697716"/>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9"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10"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11"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12"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13"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14"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15"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16"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17"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18"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19"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20"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21"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22"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23"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24"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25"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26"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27"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28"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29"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30"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31"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32"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33"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34"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35"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36"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37"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38"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39"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40"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41"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42"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43"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44"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45"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46"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47"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48"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49"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50"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51"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52"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53"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54"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55"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56"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57"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58"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59"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60"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61"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62"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63"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64"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65"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66"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67"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68"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sp>
        <p:nvSpPr>
          <p:cNvPr id="75" name="Oval 74"/>
          <p:cNvSpPr/>
          <p:nvPr/>
        </p:nvSpPr>
        <p:spPr>
          <a:xfrm rot="5400000">
            <a:off x="8006082" y="1837420"/>
            <a:ext cx="261342" cy="559773"/>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600" b="1" dirty="0" smtClean="0">
                <a:solidFill>
                  <a:srgbClr val="0070C0"/>
                </a:solidFill>
              </a:rPr>
              <a:t>Spec</a:t>
            </a:r>
            <a:endParaRPr lang="en-US" sz="1200" b="1" dirty="0">
              <a:solidFill>
                <a:srgbClr val="0070C0"/>
              </a:solidFill>
            </a:endParaRPr>
          </a:p>
        </p:txBody>
      </p:sp>
      <p:pic>
        <p:nvPicPr>
          <p:cNvPr id="71" name="Picture 70" descr="SAM Only.jpg"/>
          <p:cNvPicPr>
            <a:picLocks noChangeAspect="1"/>
          </p:cNvPicPr>
          <p:nvPr/>
        </p:nvPicPr>
        <p:blipFill>
          <a:blip r:embed="rId3" cstate="print"/>
          <a:stretch>
            <a:fillRect/>
          </a:stretch>
        </p:blipFill>
        <p:spPr>
          <a:xfrm>
            <a:off x="7256230" y="1076104"/>
            <a:ext cx="1841149" cy="1284016"/>
          </a:xfrm>
          <a:prstGeom prst="rect">
            <a:avLst/>
          </a:prstGeom>
        </p:spPr>
      </p:pic>
      <p:sp>
        <p:nvSpPr>
          <p:cNvPr id="3" name="Content Placeholder 2"/>
          <p:cNvSpPr>
            <a:spLocks noGrp="1"/>
          </p:cNvSpPr>
          <p:nvPr>
            <p:ph idx="1"/>
          </p:nvPr>
        </p:nvSpPr>
        <p:spPr>
          <a:xfrm>
            <a:off x="342901" y="1337510"/>
            <a:ext cx="8051800" cy="4711020"/>
          </a:xfrm>
        </p:spPr>
        <p:txBody>
          <a:bodyPr>
            <a:normAutofit lnSpcReduction="10000"/>
          </a:bodyPr>
          <a:lstStyle/>
          <a:p>
            <a:r>
              <a:rPr lang="en-US" dirty="0" smtClean="0"/>
              <a:t>Derive Software Architecture</a:t>
            </a:r>
          </a:p>
          <a:p>
            <a:r>
              <a:rPr lang="en-US" dirty="0" smtClean="0"/>
              <a:t>Deliver Specifications </a:t>
            </a:r>
          </a:p>
          <a:p>
            <a:pPr lvl="1"/>
            <a:r>
              <a:rPr lang="en-US" dirty="0" smtClean="0"/>
              <a:t>Software Requirement Specification (SRS)</a:t>
            </a:r>
          </a:p>
          <a:p>
            <a:pPr lvl="1"/>
            <a:r>
              <a:rPr lang="en-US" dirty="0" smtClean="0"/>
              <a:t>Interface Requirement Specs (IRS)</a:t>
            </a:r>
          </a:p>
          <a:p>
            <a:pPr lvl="1"/>
            <a:r>
              <a:rPr lang="en-US" dirty="0" smtClean="0"/>
              <a:t>Interface Definition Documents (IDD)</a:t>
            </a:r>
          </a:p>
          <a:p>
            <a:pPr lvl="1"/>
            <a:r>
              <a:rPr lang="en-US" dirty="0" smtClean="0"/>
              <a:t>Interface Description Language (IDL) code file</a:t>
            </a:r>
          </a:p>
          <a:p>
            <a:r>
              <a:rPr lang="en-US" dirty="0" smtClean="0"/>
              <a:t>Approach </a:t>
            </a:r>
          </a:p>
          <a:p>
            <a:pPr lvl="1"/>
            <a:r>
              <a:rPr lang="en-US" dirty="0" smtClean="0"/>
              <a:t>Direct - SysML to UML Model </a:t>
            </a:r>
          </a:p>
          <a:p>
            <a:pPr lvl="1"/>
            <a:r>
              <a:rPr lang="en-US" dirty="0" smtClean="0"/>
              <a:t>Indirect– Extract documents from SAM</a:t>
            </a:r>
          </a:p>
          <a:p>
            <a:pPr lvl="2"/>
            <a:endParaRPr lang="en-US" dirty="0" smtClean="0"/>
          </a:p>
        </p:txBody>
      </p:sp>
      <p:cxnSp>
        <p:nvCxnSpPr>
          <p:cNvPr id="70" name="Straight Arrow Connector 69"/>
          <p:cNvCxnSpPr/>
          <p:nvPr/>
        </p:nvCxnSpPr>
        <p:spPr>
          <a:xfrm flipH="1" flipV="1">
            <a:off x="8171937" y="2309274"/>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Mechanical and Electrical Integration </a:t>
            </a:r>
            <a:endParaRPr lang="en-US" dirty="0"/>
          </a:p>
        </p:txBody>
      </p:sp>
      <p:grpSp>
        <p:nvGrpSpPr>
          <p:cNvPr id="4" name="Group 5"/>
          <p:cNvGrpSpPr/>
          <p:nvPr/>
        </p:nvGrpSpPr>
        <p:grpSpPr>
          <a:xfrm>
            <a:off x="7228782" y="2690399"/>
            <a:ext cx="1837944" cy="1186142"/>
            <a:chOff x="3460750" y="4800600"/>
            <a:chExt cx="2103120" cy="1380744"/>
          </a:xfrm>
        </p:grpSpPr>
        <p:sp>
          <p:nvSpPr>
            <p:cNvPr id="7"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bg2">
                <a:lumMod val="75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8"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5" name="Group 1795"/>
            <p:cNvGrpSpPr/>
            <p:nvPr/>
          </p:nvGrpSpPr>
          <p:grpSpPr>
            <a:xfrm>
              <a:off x="3751018" y="5259560"/>
              <a:ext cx="1477725" cy="718834"/>
              <a:chOff x="3751018" y="5180537"/>
              <a:chExt cx="1477725" cy="718834"/>
            </a:xfrm>
          </p:grpSpPr>
          <p:sp>
            <p:nvSpPr>
              <p:cNvPr id="10"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11"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12"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13"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14"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15"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16"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17"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18"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9"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20"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27"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28"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29"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30"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31"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32"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33"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34"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35"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36"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37"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38"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39"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40"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41"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42"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43"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44"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45"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46"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pic>
        <p:nvPicPr>
          <p:cNvPr id="48" name="Picture 47" descr="SAM Only.jpg"/>
          <p:cNvPicPr>
            <a:picLocks noChangeAspect="1"/>
          </p:cNvPicPr>
          <p:nvPr/>
        </p:nvPicPr>
        <p:blipFill>
          <a:blip r:embed="rId3" cstate="print"/>
          <a:stretch>
            <a:fillRect/>
          </a:stretch>
        </p:blipFill>
        <p:spPr>
          <a:xfrm>
            <a:off x="7212701" y="1063225"/>
            <a:ext cx="1841149" cy="1284016"/>
          </a:xfrm>
          <a:prstGeom prst="rect">
            <a:avLst/>
          </a:prstGeom>
        </p:spPr>
      </p:pic>
      <p:cxnSp>
        <p:nvCxnSpPr>
          <p:cNvPr id="47" name="Straight Arrow Connector 46"/>
          <p:cNvCxnSpPr/>
          <p:nvPr/>
        </p:nvCxnSpPr>
        <p:spPr>
          <a:xfrm flipH="1" flipV="1">
            <a:off x="8128408" y="2283516"/>
            <a:ext cx="9734" cy="420626"/>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1"/>
          </p:nvPr>
        </p:nvSpPr>
        <p:spPr>
          <a:xfrm>
            <a:off x="0" y="1271749"/>
            <a:ext cx="7662930" cy="4754563"/>
          </a:xfrm>
          <a:ln>
            <a:solidFill>
              <a:schemeClr val="tx1"/>
            </a:solidFill>
          </a:ln>
        </p:spPr>
        <p:txBody>
          <a:bodyPr>
            <a:normAutofit fontScale="92500" lnSpcReduction="10000"/>
          </a:bodyPr>
          <a:lstStyle/>
          <a:p>
            <a:r>
              <a:rPr lang="en-US" dirty="0" smtClean="0"/>
              <a:t>Deliver Firmware Component Specifications</a:t>
            </a:r>
          </a:p>
          <a:p>
            <a:pPr lvl="1"/>
            <a:r>
              <a:rPr lang="en-US" dirty="0" smtClean="0"/>
              <a:t>Direct approach</a:t>
            </a:r>
          </a:p>
          <a:p>
            <a:pPr lvl="2"/>
            <a:r>
              <a:rPr lang="en-US" dirty="0" smtClean="0"/>
              <a:t>Interface to Firmware Design Tools</a:t>
            </a:r>
          </a:p>
          <a:p>
            <a:pPr lvl="2"/>
            <a:r>
              <a:rPr lang="en-US" dirty="0" smtClean="0"/>
              <a:t>SAM (SysML) →</a:t>
            </a:r>
            <a:r>
              <a:rPr lang="en-US" b="1" dirty="0" smtClean="0"/>
              <a:t> </a:t>
            </a:r>
            <a:r>
              <a:rPr lang="en-US" dirty="0" err="1" smtClean="0"/>
              <a:t>SystemC</a:t>
            </a:r>
            <a:r>
              <a:rPr lang="en-US" dirty="0" smtClean="0"/>
              <a:t> → VHDL → Hardware</a:t>
            </a:r>
          </a:p>
          <a:p>
            <a:pPr lvl="1"/>
            <a:r>
              <a:rPr lang="en-US" dirty="0" smtClean="0"/>
              <a:t>Indirect approach</a:t>
            </a:r>
          </a:p>
          <a:p>
            <a:pPr lvl="2"/>
            <a:r>
              <a:rPr lang="en-US" dirty="0" smtClean="0"/>
              <a:t>Extract traditional specification document from SAM</a:t>
            </a:r>
          </a:p>
          <a:p>
            <a:r>
              <a:rPr lang="en-US" dirty="0" smtClean="0"/>
              <a:t>Cable Specification Documents </a:t>
            </a:r>
          </a:p>
          <a:p>
            <a:pPr lvl="1"/>
            <a:r>
              <a:rPr lang="en-US" dirty="0" smtClean="0"/>
              <a:t>Derived Cable Requirements</a:t>
            </a:r>
          </a:p>
          <a:p>
            <a:pPr lvl="1"/>
            <a:r>
              <a:rPr lang="en-US" dirty="0" smtClean="0"/>
              <a:t>Identified cable numbers, cable interconnects and internal cable connections </a:t>
            </a:r>
          </a:p>
          <a:p>
            <a:pPr lvl="1"/>
            <a:r>
              <a:rPr lang="en-US" dirty="0" smtClean="0"/>
              <a:t>Deliver Interface Control Document (ICD)</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Integration and Test Integration</a:t>
            </a:r>
            <a:endParaRPr lang="en-US" dirty="0"/>
          </a:p>
        </p:txBody>
      </p:sp>
      <p:sp>
        <p:nvSpPr>
          <p:cNvPr id="3" name="Content Placeholder 2"/>
          <p:cNvSpPr>
            <a:spLocks noGrp="1"/>
          </p:cNvSpPr>
          <p:nvPr>
            <p:ph idx="1"/>
          </p:nvPr>
        </p:nvSpPr>
        <p:spPr>
          <a:xfrm>
            <a:off x="152400" y="2579751"/>
            <a:ext cx="8559800" cy="3962120"/>
          </a:xfrm>
        </p:spPr>
        <p:txBody>
          <a:bodyPr>
            <a:normAutofit/>
          </a:bodyPr>
          <a:lstStyle/>
          <a:p>
            <a:r>
              <a:rPr lang="en-US" dirty="0" smtClean="0"/>
              <a:t>Using SysML and UTP to provide environment:</a:t>
            </a:r>
          </a:p>
          <a:p>
            <a:pPr lvl="1"/>
            <a:r>
              <a:rPr lang="en-US" dirty="0" smtClean="0"/>
              <a:t>Define the Test System Architecture</a:t>
            </a:r>
          </a:p>
          <a:p>
            <a:pPr lvl="1"/>
            <a:r>
              <a:rPr lang="en-US" dirty="0" smtClean="0"/>
              <a:t>Derive an Integration and Test Plan</a:t>
            </a:r>
          </a:p>
          <a:p>
            <a:pPr lvl="2"/>
            <a:r>
              <a:rPr lang="en-US" dirty="0" smtClean="0"/>
              <a:t>Define Test Contexts, Test Cases, and Test Components</a:t>
            </a:r>
          </a:p>
          <a:p>
            <a:pPr lvl="1"/>
            <a:r>
              <a:rPr lang="en-US" dirty="0" smtClean="0"/>
              <a:t>Requirement Traceability Matrix</a:t>
            </a:r>
          </a:p>
          <a:p>
            <a:pPr lvl="1"/>
            <a:r>
              <a:rPr lang="en-US" dirty="0" smtClean="0"/>
              <a:t>Manage Test Component Inventory</a:t>
            </a:r>
          </a:p>
          <a:p>
            <a:endParaRPr lang="en-US" dirty="0" smtClean="0"/>
          </a:p>
          <a:p>
            <a:pPr lvl="2"/>
            <a:endParaRPr lang="en-US" dirty="0" smtClean="0"/>
          </a:p>
          <a:p>
            <a:pPr lvl="2"/>
            <a:endParaRPr lang="en-US" dirty="0"/>
          </a:p>
        </p:txBody>
      </p:sp>
      <p:sp>
        <p:nvSpPr>
          <p:cNvPr id="6" name="Content Placeholder 2"/>
          <p:cNvSpPr txBox="1">
            <a:spLocks/>
          </p:cNvSpPr>
          <p:nvPr/>
        </p:nvSpPr>
        <p:spPr>
          <a:xfrm>
            <a:off x="101601" y="1258951"/>
            <a:ext cx="6337300" cy="1331849"/>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SAM Provides details of System Under Test </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Requirements, behavior, structure, etc.</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7" name="Picture 6" descr="SAM Only.jpg"/>
          <p:cNvPicPr>
            <a:picLocks noChangeAspect="1"/>
          </p:cNvPicPr>
          <p:nvPr/>
        </p:nvPicPr>
        <p:blipFill>
          <a:blip r:embed="rId3" cstate="print"/>
          <a:stretch>
            <a:fillRect/>
          </a:stretch>
        </p:blipFill>
        <p:spPr>
          <a:xfrm>
            <a:off x="5709985" y="1095174"/>
            <a:ext cx="1579815" cy="1101762"/>
          </a:xfrm>
          <a:prstGeom prst="rect">
            <a:avLst/>
          </a:prstGeom>
        </p:spPr>
      </p:pic>
      <p:grpSp>
        <p:nvGrpSpPr>
          <p:cNvPr id="8" name="Group 1756"/>
          <p:cNvGrpSpPr/>
          <p:nvPr/>
        </p:nvGrpSpPr>
        <p:grpSpPr>
          <a:xfrm>
            <a:off x="7662863" y="1189188"/>
            <a:ext cx="1481137" cy="913735"/>
            <a:chOff x="6532563" y="2555746"/>
            <a:chExt cx="2135187" cy="1363663"/>
          </a:xfrm>
        </p:grpSpPr>
        <p:sp>
          <p:nvSpPr>
            <p:cNvPr id="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1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1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1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1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1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1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1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2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2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2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2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2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2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2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2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28" name="Rectangle 1686"/>
            <p:cNvSpPr>
              <a:spLocks noChangeArrowheads="1"/>
            </p:cNvSpPr>
            <p:nvPr/>
          </p:nvSpPr>
          <p:spPr bwMode="auto">
            <a:xfrm>
              <a:off x="6978400" y="2689095"/>
              <a:ext cx="1361101" cy="183732"/>
            </a:xfrm>
            <a:prstGeom prst="rect">
              <a:avLst/>
            </a:prstGeom>
            <a:noFill/>
            <a:ln w="9525">
              <a:noFill/>
              <a:miter lim="800000"/>
              <a:headEnd/>
              <a:tailEnd/>
            </a:ln>
          </p:spPr>
          <p:txBody>
            <a:bodyPr wrap="none" lIns="0" tIns="0" rIns="0" bIns="0">
              <a:spAutoFit/>
            </a:bodyPr>
            <a:lstStyle/>
            <a:p>
              <a:pPr algn="l">
                <a:defRPr/>
              </a:pPr>
              <a:r>
                <a:rPr lang="en-US" sz="800" b="1" dirty="0">
                  <a:solidFill>
                    <a:srgbClr val="000000"/>
                  </a:solidFill>
                  <a:effectLst/>
                  <a:latin typeface="Arial" charset="0"/>
                  <a:ea typeface="ＭＳ Ｐゴシック" pitchFamily="-112" charset="-128"/>
                  <a:cs typeface="+mn-cs"/>
                </a:rPr>
                <a:t>Verification Models</a:t>
              </a:r>
              <a:endParaRPr lang="en-US" sz="800" b="1" dirty="0">
                <a:solidFill>
                  <a:schemeClr val="tx1"/>
                </a:solidFill>
                <a:effectLst/>
                <a:latin typeface="Arial" charset="0"/>
                <a:ea typeface="ＭＳ Ｐゴシック" pitchFamily="-112" charset="-128"/>
                <a:cs typeface="+mn-cs"/>
              </a:endParaRPr>
            </a:p>
          </p:txBody>
        </p:sp>
        <p:sp>
          <p:nvSpPr>
            <p:cNvPr id="2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3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3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3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3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3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4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4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4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4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4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cxnSp>
        <p:nvCxnSpPr>
          <p:cNvPr id="47" name="Straight Arrow Connector 46"/>
          <p:cNvCxnSpPr/>
          <p:nvPr/>
        </p:nvCxnSpPr>
        <p:spPr>
          <a:xfrm>
            <a:off x="7251700" y="1642054"/>
            <a:ext cx="423366" cy="0"/>
          </a:xfrm>
          <a:prstGeom prst="straightConnector1">
            <a:avLst/>
          </a:prstGeom>
          <a:ln w="38100">
            <a:headEnd type="arrow"/>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Management</a:t>
            </a:r>
            <a:endParaRPr lang="en-US" dirty="0"/>
          </a:p>
        </p:txBody>
      </p:sp>
      <p:grpSp>
        <p:nvGrpSpPr>
          <p:cNvPr id="4" name="Group 9"/>
          <p:cNvGrpSpPr/>
          <p:nvPr/>
        </p:nvGrpSpPr>
        <p:grpSpPr>
          <a:xfrm>
            <a:off x="7357699" y="1106295"/>
            <a:ext cx="1527048" cy="1088136"/>
            <a:chOff x="1143000" y="990600"/>
            <a:chExt cx="1981200" cy="1219200"/>
          </a:xfrm>
        </p:grpSpPr>
        <p:sp>
          <p:nvSpPr>
            <p:cNvPr id="11" name="Oval 10"/>
            <p:cNvSpPr/>
            <p:nvPr/>
          </p:nvSpPr>
          <p:spPr>
            <a:xfrm>
              <a:off x="1143000" y="990600"/>
              <a:ext cx="1981200" cy="1219200"/>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2" name="TextBox 11"/>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3" name="Picture 5" descr="C:\Documents and Settings\watsonjc\Local Settings\Temporary Internet Files\Content.IE5\V7K86B5R\MC900320752[1].wmf"/>
            <p:cNvPicPr>
              <a:picLocks noChangeAspect="1" noChangeArrowheads="1"/>
            </p:cNvPicPr>
            <p:nvPr/>
          </p:nvPicPr>
          <p:blipFill>
            <a:blip r:embed="rId2" cstate="print"/>
            <a:srcRect/>
            <a:stretch>
              <a:fillRect/>
            </a:stretch>
          </p:blipFill>
          <p:spPr bwMode="auto">
            <a:xfrm>
              <a:off x="1741386" y="1414244"/>
              <a:ext cx="710812" cy="709387"/>
            </a:xfrm>
            <a:prstGeom prst="rect">
              <a:avLst/>
            </a:prstGeom>
            <a:noFill/>
          </p:spPr>
        </p:pic>
      </p:grpSp>
      <p:sp>
        <p:nvSpPr>
          <p:cNvPr id="3" name="Content Placeholder 2"/>
          <p:cNvSpPr>
            <a:spLocks noGrp="1"/>
          </p:cNvSpPr>
          <p:nvPr>
            <p:ph idx="1"/>
          </p:nvPr>
        </p:nvSpPr>
        <p:spPr>
          <a:xfrm>
            <a:off x="468489" y="1496130"/>
            <a:ext cx="8229600" cy="4430889"/>
          </a:xfrm>
        </p:spPr>
        <p:txBody>
          <a:bodyPr>
            <a:normAutofit lnSpcReduction="10000"/>
          </a:bodyPr>
          <a:lstStyle/>
          <a:p>
            <a:r>
              <a:rPr lang="en-US" dirty="0" smtClean="0"/>
              <a:t>Interchange Development  Status</a:t>
            </a:r>
          </a:p>
          <a:p>
            <a:pPr lvl="1"/>
            <a:r>
              <a:rPr lang="en-US" dirty="0" smtClean="0"/>
              <a:t>Schedules</a:t>
            </a:r>
          </a:p>
          <a:p>
            <a:pPr lvl="1"/>
            <a:r>
              <a:rPr lang="en-US" dirty="0" smtClean="0"/>
              <a:t>Development Costs Metrics</a:t>
            </a:r>
          </a:p>
          <a:p>
            <a:pPr lvl="1"/>
            <a:r>
              <a:rPr lang="en-US" dirty="0" smtClean="0"/>
              <a:t>Product Costs </a:t>
            </a:r>
          </a:p>
          <a:p>
            <a:pPr lvl="1"/>
            <a:r>
              <a:rPr lang="en-US" dirty="0" smtClean="0"/>
              <a:t>Development Progress</a:t>
            </a:r>
          </a:p>
          <a:p>
            <a:pPr lvl="1"/>
            <a:r>
              <a:rPr lang="en-US" dirty="0" smtClean="0"/>
              <a:t>Technical Performance</a:t>
            </a:r>
          </a:p>
          <a:p>
            <a:r>
              <a:rPr lang="en-US" dirty="0" smtClean="0"/>
              <a:t>Support Change Control Process </a:t>
            </a:r>
          </a:p>
          <a:p>
            <a:pPr lvl="1"/>
            <a:r>
              <a:rPr lang="en-US" dirty="0" smtClean="0"/>
              <a:t>Assess Change Request </a:t>
            </a:r>
          </a:p>
          <a:p>
            <a:pPr lvl="1"/>
            <a:r>
              <a:rPr lang="en-US" dirty="0" smtClean="0"/>
              <a:t>Estimate cost of change</a:t>
            </a:r>
          </a:p>
          <a:p>
            <a:pPr lvl="1"/>
            <a:endParaRPr lang="en-US" dirty="0" smtClean="0"/>
          </a:p>
          <a:p>
            <a:endParaRPr lang="en-US"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dirty="0" smtClean="0"/>
              <a:t>Topics</a:t>
            </a:r>
          </a:p>
        </p:txBody>
      </p:sp>
      <p:sp>
        <p:nvSpPr>
          <p:cNvPr id="14339" name="Rectangle 3"/>
          <p:cNvSpPr>
            <a:spLocks noGrp="1" noChangeArrowheads="1"/>
          </p:cNvSpPr>
          <p:nvPr>
            <p:ph type="body" idx="1"/>
          </p:nvPr>
        </p:nvSpPr>
        <p:spPr/>
        <p:txBody>
          <a:bodyPr/>
          <a:lstStyle/>
          <a:p>
            <a:r>
              <a:rPr lang="en-US" dirty="0" smtClean="0"/>
              <a:t>Systems Engineering Modeling Approaches </a:t>
            </a:r>
          </a:p>
          <a:p>
            <a:r>
              <a:rPr lang="en-US" dirty="0" smtClean="0"/>
              <a:t>Key Practices</a:t>
            </a:r>
          </a:p>
          <a:p>
            <a:r>
              <a:rPr lang="en-US" dirty="0" smtClean="0"/>
              <a:t>Integration Challenges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and Support</a:t>
            </a:r>
            <a:endParaRPr lang="en-US" dirty="0"/>
          </a:p>
        </p:txBody>
      </p:sp>
      <p:grpSp>
        <p:nvGrpSpPr>
          <p:cNvPr id="4" name="Group 8"/>
          <p:cNvGrpSpPr/>
          <p:nvPr/>
        </p:nvGrpSpPr>
        <p:grpSpPr>
          <a:xfrm>
            <a:off x="6018298" y="1084606"/>
            <a:ext cx="1528722" cy="1083113"/>
            <a:chOff x="838200" y="4800600"/>
            <a:chExt cx="2103120" cy="1380744"/>
          </a:xfrm>
        </p:grpSpPr>
        <p:sp>
          <p:nvSpPr>
            <p:cNvPr id="10" name="Oval 9"/>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4" name="Picture 2" descr="C:\Documents and Settings\watsonjc\Local Settings\Temporary Internet Files\Content.IE5\CFX48BA3\MC900303909[1].wmf"/>
            <p:cNvPicPr>
              <a:picLocks noChangeAspect="1" noChangeArrowheads="1"/>
            </p:cNvPicPr>
            <p:nvPr/>
          </p:nvPicPr>
          <p:blipFill>
            <a:blip r:embed="rId2" cstate="print"/>
            <a:srcRect/>
            <a:stretch>
              <a:fillRect/>
            </a:stretch>
          </p:blipFill>
          <p:spPr bwMode="auto">
            <a:xfrm>
              <a:off x="1341241" y="5192889"/>
              <a:ext cx="1043820" cy="750711"/>
            </a:xfrm>
            <a:prstGeom prst="rect">
              <a:avLst/>
            </a:prstGeom>
            <a:noFill/>
          </p:spPr>
        </p:pic>
        <p:sp>
          <p:nvSpPr>
            <p:cNvPr id="15" name="TextBox 14"/>
            <p:cNvSpPr txBox="1"/>
            <p:nvPr/>
          </p:nvSpPr>
          <p:spPr>
            <a:xfrm>
              <a:off x="1219199" y="4953000"/>
              <a:ext cx="1371601" cy="294263"/>
            </a:xfrm>
            <a:prstGeom prst="rect">
              <a:avLst/>
            </a:prstGeom>
            <a:noFill/>
          </p:spPr>
          <p:txBody>
            <a:bodyPr wrap="square" rtlCol="0">
              <a:spAutoFit/>
            </a:bodyPr>
            <a:lstStyle/>
            <a:p>
              <a:pPr algn="ctr"/>
              <a:r>
                <a:rPr lang="en-US" sz="900" b="1" dirty="0" smtClean="0">
                  <a:latin typeface="Arial" pitchFamily="34" charset="0"/>
                  <a:cs typeface="Arial" pitchFamily="34" charset="0"/>
                </a:rPr>
                <a:t>Manufacturing</a:t>
              </a:r>
              <a:endParaRPr lang="en-US" sz="900" b="1" dirty="0">
                <a:latin typeface="Arial" pitchFamily="34" charset="0"/>
                <a:cs typeface="Arial" pitchFamily="34" charset="0"/>
              </a:endParaRPr>
            </a:p>
          </p:txBody>
        </p:sp>
      </p:grpSp>
      <p:grpSp>
        <p:nvGrpSpPr>
          <p:cNvPr id="8" name="Group 1779"/>
          <p:cNvGrpSpPr/>
          <p:nvPr/>
        </p:nvGrpSpPr>
        <p:grpSpPr>
          <a:xfrm>
            <a:off x="7616952" y="1084606"/>
            <a:ext cx="1527048" cy="1088136"/>
            <a:chOff x="5638800" y="1143000"/>
            <a:chExt cx="1981200" cy="1219200"/>
          </a:xfrm>
        </p:grpSpPr>
        <p:sp>
          <p:nvSpPr>
            <p:cNvPr id="9" name="Oval 8"/>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1" name="TextBox 10"/>
            <p:cNvSpPr txBox="1"/>
            <p:nvPr/>
          </p:nvSpPr>
          <p:spPr>
            <a:xfrm>
              <a:off x="5883868" y="1295399"/>
              <a:ext cx="1487110" cy="262957"/>
            </a:xfrm>
            <a:prstGeom prst="rect">
              <a:avLst/>
            </a:prstGeom>
            <a:noFill/>
          </p:spPr>
          <p:txBody>
            <a:bodyPr wrap="square" rtlCol="0">
              <a:spAutoFit/>
            </a:bodyPr>
            <a:lstStyle/>
            <a:p>
              <a:pPr algn="ctr"/>
              <a:r>
                <a:rPr lang="en-US" sz="900" b="1" dirty="0" smtClean="0">
                  <a:latin typeface="Arial" pitchFamily="34" charset="0"/>
                  <a:cs typeface="Arial" pitchFamily="34" charset="0"/>
                </a:rPr>
                <a:t>Product Support</a:t>
              </a:r>
              <a:endParaRPr lang="en-US" sz="900" b="1" dirty="0">
                <a:latin typeface="Arial" pitchFamily="34" charset="0"/>
                <a:cs typeface="Arial" pitchFamily="34" charset="0"/>
              </a:endParaRPr>
            </a:p>
          </p:txBody>
        </p:sp>
        <p:pic>
          <p:nvPicPr>
            <p:cNvPr id="12" name="Picture 7" descr="C:\Documents and Settings\watsonjc\Local Settings\Temporary Internet Files\Content.IE5\1UZT953D\MC900197874[1].wmf"/>
            <p:cNvPicPr>
              <a:picLocks noChangeAspect="1" noChangeArrowheads="1"/>
            </p:cNvPicPr>
            <p:nvPr/>
          </p:nvPicPr>
          <p:blipFill>
            <a:blip r:embed="rId3" cstate="print"/>
            <a:srcRect/>
            <a:stretch>
              <a:fillRect/>
            </a:stretch>
          </p:blipFill>
          <p:spPr bwMode="auto">
            <a:xfrm>
              <a:off x="6114880" y="1524000"/>
              <a:ext cx="1029040" cy="685800"/>
            </a:xfrm>
            <a:prstGeom prst="rect">
              <a:avLst/>
            </a:prstGeom>
            <a:noFill/>
          </p:spPr>
        </p:pic>
      </p:grpSp>
      <p:sp>
        <p:nvSpPr>
          <p:cNvPr id="3" name="Content Placeholder 2"/>
          <p:cNvSpPr>
            <a:spLocks noGrp="1"/>
          </p:cNvSpPr>
          <p:nvPr>
            <p:ph idx="1"/>
          </p:nvPr>
        </p:nvSpPr>
        <p:spPr>
          <a:xfrm>
            <a:off x="257578" y="1577662"/>
            <a:ext cx="8229600" cy="4754563"/>
          </a:xfrm>
        </p:spPr>
        <p:txBody>
          <a:bodyPr>
            <a:normAutofit/>
          </a:bodyPr>
          <a:lstStyle/>
          <a:p>
            <a:r>
              <a:rPr lang="en-US" dirty="0" smtClean="0"/>
              <a:t>Provide Product Variations Data</a:t>
            </a:r>
          </a:p>
          <a:p>
            <a:pPr lvl="1"/>
            <a:r>
              <a:rPr lang="en-US" dirty="0" smtClean="0"/>
              <a:t>Product Line Management </a:t>
            </a:r>
          </a:p>
          <a:p>
            <a:pPr lvl="1"/>
            <a:r>
              <a:rPr lang="en-US" dirty="0" smtClean="0"/>
              <a:t>Component Upgrades and Revision Compatibility</a:t>
            </a:r>
          </a:p>
          <a:p>
            <a:r>
              <a:rPr lang="en-US" dirty="0" smtClean="0"/>
              <a:t>Synchronize BOM to SAM</a:t>
            </a:r>
          </a:p>
          <a:p>
            <a:r>
              <a:rPr lang="en-US" dirty="0" smtClean="0"/>
              <a:t>Second Source or Component Replacement</a:t>
            </a:r>
          </a:p>
          <a:p>
            <a:pPr lvl="1"/>
            <a:r>
              <a:rPr lang="en-US" dirty="0" smtClean="0"/>
              <a:t>Component Specification</a:t>
            </a:r>
          </a:p>
          <a:p>
            <a:pPr lvl="1"/>
            <a:r>
              <a:rPr lang="en-US" dirty="0" smtClean="0"/>
              <a:t>Rationale</a:t>
            </a:r>
          </a:p>
          <a:p>
            <a:pPr lvl="1"/>
            <a:r>
              <a:rPr lang="en-US" dirty="0" smtClean="0"/>
              <a:t>Help evaluate alternatives</a:t>
            </a:r>
          </a:p>
          <a:p>
            <a:pPr lvl="1"/>
            <a:endParaRPr lang="en-US"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4" name="Content Placeholder 3" descr="INCOSE Vision.jpg"/>
          <p:cNvPicPr>
            <a:picLocks noGrp="1" noChangeAspect="1"/>
          </p:cNvPicPr>
          <p:nvPr>
            <p:ph idx="1"/>
          </p:nvPr>
        </p:nvPicPr>
        <p:blipFill>
          <a:blip r:embed="rId2" cstate="print"/>
          <a:stretch>
            <a:fillRect/>
          </a:stretch>
        </p:blipFill>
        <p:spPr>
          <a:xfrm>
            <a:off x="425004" y="1288876"/>
            <a:ext cx="8133188" cy="4686922"/>
          </a:xfrm>
          <a:prstGeom prst="rect">
            <a:avLst/>
          </a:prstGeom>
          <a:noFill/>
          <a:ln>
            <a:noFill/>
          </a:ln>
        </p:spPr>
      </p:pic>
    </p:spTree>
  </p:cSld>
  <p:clrMapOvr>
    <a:masterClrMapping/>
  </p:clrMapOvr>
  <p:transition advClick="0" advTm="3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1000" fill="hold"/>
                                        <p:tgtEl>
                                          <p:spTgt spid="4"/>
                                        </p:tgtEl>
                                      </p:cBhvr>
                                      <p:by x="25000" y="25000"/>
                                    </p:animScale>
                                  </p:childTnLst>
                                </p:cTn>
                              </p:par>
                              <p:par>
                                <p:cTn id="7" presetID="56" presetClass="path" presetSubtype="0" accel="50000" decel="50000" fill="hold" nodeType="withEffect">
                                  <p:stCondLst>
                                    <p:cond delay="0"/>
                                  </p:stCondLst>
                                  <p:childTnLst>
                                    <p:animMotion origin="layout" path="M 4.16667E-6 3.14524E-7 L 0.38524 -0.26735 " pathEditMode="relative" rAng="0" ptsTypes="AA">
                                      <p:cBhvr>
                                        <p:cTn id="8" dur="2000" fill="hold"/>
                                        <p:tgtEl>
                                          <p:spTgt spid="4"/>
                                        </p:tgtEl>
                                        <p:attrNameLst>
                                          <p:attrName>ppt_x</p:attrName>
                                          <p:attrName>ppt_y</p:attrName>
                                        </p:attrNameLst>
                                      </p:cBhvr>
                                      <p:rCtr x="193" y="-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55242" y="1196663"/>
            <a:ext cx="8458200" cy="4843530"/>
          </a:xfrm>
        </p:spPr>
        <p:txBody>
          <a:bodyPr>
            <a:normAutofit/>
          </a:bodyPr>
          <a:lstStyle/>
          <a:p>
            <a:r>
              <a:rPr lang="en-US" sz="2400" dirty="0" smtClean="0"/>
              <a:t>Tool Environment Integration</a:t>
            </a:r>
          </a:p>
          <a:p>
            <a:pPr lvl="1"/>
            <a:r>
              <a:rPr lang="en-US" sz="2000" dirty="0" smtClean="0"/>
              <a:t>We use many analysis/design and test tools</a:t>
            </a:r>
          </a:p>
          <a:p>
            <a:pPr lvl="2"/>
            <a:r>
              <a:rPr lang="en-US" sz="1600" dirty="0" smtClean="0"/>
              <a:t>Today they are difficult to set-up, configure and upgrade</a:t>
            </a:r>
          </a:p>
          <a:p>
            <a:pPr lvl="2"/>
            <a:r>
              <a:rPr lang="en-US" sz="1600" dirty="0" smtClean="0"/>
              <a:t>We need to be able to easily and quickly integrate them</a:t>
            </a:r>
          </a:p>
          <a:p>
            <a:pPr lvl="2"/>
            <a:r>
              <a:rPr lang="en-US" sz="1600" dirty="0" smtClean="0"/>
              <a:t>Establish more Standard Transformations </a:t>
            </a:r>
          </a:p>
          <a:p>
            <a:pPr lvl="3"/>
            <a:r>
              <a:rPr lang="en-US" sz="1200" dirty="0" smtClean="0"/>
              <a:t>e.g.  SysML-Modelica Transformation Specification</a:t>
            </a:r>
          </a:p>
          <a:p>
            <a:pPr lvl="1"/>
            <a:r>
              <a:rPr lang="en-US" sz="2000" dirty="0" smtClean="0"/>
              <a:t>SysML Modeling tool compatibility</a:t>
            </a:r>
          </a:p>
          <a:p>
            <a:pPr lvl="2"/>
            <a:r>
              <a:rPr lang="en-US" sz="1600" dirty="0" smtClean="0"/>
              <a:t>We need to share models with our customers, contractors  and within LM</a:t>
            </a:r>
          </a:p>
          <a:p>
            <a:pPr lvl="2"/>
            <a:r>
              <a:rPr lang="en-US" sz="1600" dirty="0" smtClean="0"/>
              <a:t>We will not all use the same modeling tool</a:t>
            </a:r>
          </a:p>
          <a:p>
            <a:pPr lvl="2"/>
            <a:r>
              <a:rPr lang="en-US" sz="1600" dirty="0" smtClean="0"/>
              <a:t>Complete SysML Model Tool Interchange is needed</a:t>
            </a:r>
          </a:p>
          <a:p>
            <a:pPr lvl="3"/>
            <a:r>
              <a:rPr lang="en-US" sz="1200" dirty="0" smtClean="0"/>
              <a:t>XMI and Diagram Interchange</a:t>
            </a:r>
          </a:p>
          <a:p>
            <a:pPr lvl="1"/>
            <a:r>
              <a:rPr lang="en-US" sz="2000" dirty="0" smtClean="0"/>
              <a:t>Spend too much time setting up and maintaining tool environment </a:t>
            </a:r>
          </a:p>
          <a:p>
            <a:pPr lvl="2"/>
            <a:r>
              <a:rPr lang="en-US" sz="1600" dirty="0" smtClean="0"/>
              <a:t>Today we need tool experts for each tool</a:t>
            </a:r>
          </a:p>
          <a:p>
            <a:pPr lvl="2"/>
            <a:r>
              <a:rPr lang="en-US" sz="1600" dirty="0" smtClean="0"/>
              <a:t>Transition to new updates and inter-tool compatibility</a:t>
            </a:r>
          </a:p>
        </p:txBody>
      </p:sp>
      <p:pic>
        <p:nvPicPr>
          <p:cNvPr id="4" name="Content Placeholder 3" descr="INCOSE Vision.jpg"/>
          <p:cNvPicPr>
            <a:picLocks noChangeAspect="1"/>
          </p:cNvPicPr>
          <p:nvPr/>
        </p:nvPicPr>
        <p:blipFill>
          <a:blip r:embed="rId3" cstate="print"/>
          <a:stretch>
            <a:fillRect/>
          </a:stretch>
        </p:blipFill>
        <p:spPr>
          <a:xfrm>
            <a:off x="6915957" y="1172966"/>
            <a:ext cx="2040276" cy="1175752"/>
          </a:xfrm>
          <a:prstGeom prst="rect">
            <a:avLst/>
          </a:prstGeom>
          <a:noFill/>
          <a:ln>
            <a:noFill/>
          </a:ln>
        </p:spPr>
      </p:pic>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pic>
        <p:nvPicPr>
          <p:cNvPr id="7" name="Content Placeholder 3" descr="INCOSE Vision.jpg"/>
          <p:cNvPicPr>
            <a:picLocks noChangeAspect="1"/>
          </p:cNvPicPr>
          <p:nvPr/>
        </p:nvPicPr>
        <p:blipFill>
          <a:blip r:embed="rId3" cstate="print"/>
          <a:stretch>
            <a:fillRect/>
          </a:stretch>
        </p:blipFill>
        <p:spPr>
          <a:xfrm>
            <a:off x="6915957" y="1172966"/>
            <a:ext cx="2040276" cy="1175752"/>
          </a:xfrm>
          <a:prstGeom prst="rect">
            <a:avLst/>
          </a:prstGeom>
          <a:noFill/>
          <a:ln>
            <a:noFill/>
          </a:ln>
        </p:spPr>
      </p:pic>
      <p:sp>
        <p:nvSpPr>
          <p:cNvPr id="8195" name="Rectangle 3"/>
          <p:cNvSpPr>
            <a:spLocks noGrp="1" noChangeArrowheads="1"/>
          </p:cNvSpPr>
          <p:nvPr>
            <p:ph type="body" idx="1"/>
          </p:nvPr>
        </p:nvSpPr>
        <p:spPr>
          <a:xfrm>
            <a:off x="381001" y="1287885"/>
            <a:ext cx="7251699" cy="5225961"/>
          </a:xfrm>
        </p:spPr>
        <p:txBody>
          <a:bodyPr>
            <a:normAutofit/>
          </a:bodyPr>
          <a:lstStyle/>
          <a:p>
            <a:r>
              <a:rPr lang="en-US" sz="2400" dirty="0" smtClean="0"/>
              <a:t>Lots of Information</a:t>
            </a:r>
          </a:p>
          <a:p>
            <a:pPr lvl="1"/>
            <a:r>
              <a:rPr lang="en-US" sz="2000" dirty="0" smtClean="0"/>
              <a:t>Maintaining Information integrity </a:t>
            </a:r>
          </a:p>
          <a:p>
            <a:pPr lvl="2"/>
            <a:r>
              <a:rPr lang="en-US" sz="1600" dirty="0" smtClean="0"/>
              <a:t>Need better and quicker ways to validate information</a:t>
            </a:r>
            <a:endParaRPr lang="en-US" sz="2000" dirty="0" smtClean="0"/>
          </a:p>
          <a:p>
            <a:pPr lvl="1"/>
            <a:r>
              <a:rPr lang="en-US" sz="2000" dirty="0" smtClean="0"/>
              <a:t>Information needs to be easily shared internally</a:t>
            </a:r>
          </a:p>
          <a:p>
            <a:pPr lvl="2"/>
            <a:r>
              <a:rPr lang="en-US" sz="1600" dirty="0" smtClean="0"/>
              <a:t>with external contractors and with customers</a:t>
            </a:r>
          </a:p>
          <a:p>
            <a:pPr lvl="1"/>
            <a:r>
              <a:rPr lang="en-US" sz="2000" dirty="0" smtClean="0"/>
              <a:t>Standardized Domain definitions</a:t>
            </a:r>
          </a:p>
          <a:p>
            <a:pPr lvl="2"/>
            <a:r>
              <a:rPr lang="en-US" sz="1600" dirty="0" smtClean="0"/>
              <a:t>Consisting or standardized Profile, Library and Viewpoints</a:t>
            </a:r>
          </a:p>
          <a:p>
            <a:pPr lvl="1"/>
            <a:r>
              <a:rPr lang="en-US" sz="2000" dirty="0" smtClean="0"/>
              <a:t>Better visibility of information</a:t>
            </a:r>
          </a:p>
          <a:p>
            <a:pPr lvl="2"/>
            <a:r>
              <a:rPr lang="en-US" sz="1600" dirty="0" smtClean="0"/>
              <a:t>Need ability to quickly switch to one or combination of selected domain viewpoints</a:t>
            </a:r>
          </a:p>
          <a:p>
            <a:pPr lvl="2"/>
            <a:r>
              <a:rPr lang="en-US" sz="1600" dirty="0" smtClean="0"/>
              <a:t>Filter out what is not needed</a:t>
            </a:r>
          </a:p>
          <a:p>
            <a:pPr lvl="1"/>
            <a:r>
              <a:rPr lang="en-US" sz="2000" dirty="0" smtClean="0"/>
              <a:t>Marking and Isolating Classified or Proprietary Information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3" descr="INCOSE Vision.jpg"/>
          <p:cNvPicPr>
            <a:picLocks noChangeAspect="1"/>
          </p:cNvPicPr>
          <p:nvPr/>
        </p:nvPicPr>
        <p:blipFill>
          <a:blip r:embed="rId3" cstate="print"/>
          <a:stretch>
            <a:fillRect/>
          </a:stretch>
        </p:blipFill>
        <p:spPr>
          <a:xfrm>
            <a:off x="6915957" y="1172966"/>
            <a:ext cx="2040276" cy="1175752"/>
          </a:xfrm>
          <a:prstGeom prst="rect">
            <a:avLst/>
          </a:prstGeom>
          <a:noFill/>
          <a:ln>
            <a:noFill/>
          </a:ln>
        </p:spPr>
      </p:pic>
      <p:sp>
        <p:nvSpPr>
          <p:cNvPr id="7" name="Title 1"/>
          <p:cNvSpPr>
            <a:spLocks noGrp="1"/>
          </p:cNvSpPr>
          <p:nvPr>
            <p:ph type="title"/>
          </p:nvPr>
        </p:nvSpPr>
        <p:spPr/>
        <p:txBody>
          <a:bodyPr/>
          <a:lstStyle/>
          <a:p>
            <a:r>
              <a:rPr lang="en-US" sz="2800" dirty="0" smtClean="0">
                <a:latin typeface="Arial" charset="0"/>
              </a:rPr>
              <a:t>INCOSE Vision - What are the Challenges? </a:t>
            </a:r>
            <a:endParaRPr lang="en-US" sz="2800" dirty="0"/>
          </a:p>
        </p:txBody>
      </p:sp>
      <p:sp>
        <p:nvSpPr>
          <p:cNvPr id="8195" name="Rectangle 3"/>
          <p:cNvSpPr>
            <a:spLocks noGrp="1" noChangeArrowheads="1"/>
          </p:cNvSpPr>
          <p:nvPr>
            <p:ph type="body" idx="1"/>
          </p:nvPr>
        </p:nvSpPr>
        <p:spPr>
          <a:xfrm>
            <a:off x="419100" y="1155701"/>
            <a:ext cx="7378700" cy="5092699"/>
          </a:xfrm>
        </p:spPr>
        <p:txBody>
          <a:bodyPr>
            <a:normAutofit fontScale="92500" lnSpcReduction="10000"/>
          </a:bodyPr>
          <a:lstStyle/>
          <a:p>
            <a:r>
              <a:rPr lang="en-US" sz="2400" dirty="0" smtClean="0"/>
              <a:t>Barrier to change</a:t>
            </a:r>
          </a:p>
          <a:p>
            <a:pPr lvl="1"/>
            <a:r>
              <a:rPr lang="en-US" sz="2000" dirty="0" smtClean="0"/>
              <a:t>Understand Risk and Benefits of change</a:t>
            </a:r>
          </a:p>
          <a:p>
            <a:pPr lvl="1"/>
            <a:r>
              <a:rPr lang="en-US" sz="2000" dirty="0" smtClean="0"/>
              <a:t>Understand Cost to change and ROI</a:t>
            </a:r>
          </a:p>
          <a:p>
            <a:pPr lvl="1"/>
            <a:endParaRPr lang="en-US" sz="2000" dirty="0" smtClean="0"/>
          </a:p>
          <a:p>
            <a:r>
              <a:rPr lang="en-US" sz="2400" dirty="0" smtClean="0"/>
              <a:t>Tool Vendors – What is SE? </a:t>
            </a:r>
          </a:p>
          <a:p>
            <a:pPr lvl="1"/>
            <a:r>
              <a:rPr lang="en-US" sz="2000" dirty="0" smtClean="0"/>
              <a:t>Most of the UML based SE modeling tools originated from software domain communities</a:t>
            </a:r>
          </a:p>
          <a:p>
            <a:pPr lvl="2"/>
            <a:r>
              <a:rPr lang="en-US" sz="1600" dirty="0" smtClean="0"/>
              <a:t>SW development community, e.g. UML experts not SE experts</a:t>
            </a:r>
          </a:p>
          <a:p>
            <a:pPr lvl="1"/>
            <a:r>
              <a:rPr lang="en-US" sz="2000" dirty="0" smtClean="0"/>
              <a:t>Understand the SE workflow use cases </a:t>
            </a:r>
          </a:p>
          <a:p>
            <a:pPr lvl="2"/>
            <a:r>
              <a:rPr lang="en-US" sz="1600" dirty="0" smtClean="0"/>
              <a:t>Not just within a single tool but across the entire SE domain workflow use case</a:t>
            </a:r>
          </a:p>
          <a:p>
            <a:pPr lvl="1"/>
            <a:r>
              <a:rPr lang="en-US" sz="2100" dirty="0" smtClean="0"/>
              <a:t>Without that understanding it has been difficult to;</a:t>
            </a:r>
          </a:p>
          <a:p>
            <a:pPr lvl="2"/>
            <a:r>
              <a:rPr lang="en-US" sz="1600" dirty="0" smtClean="0"/>
              <a:t>Deliver the most productive product by automating Task</a:t>
            </a:r>
          </a:p>
          <a:p>
            <a:endParaRPr lang="en-US" sz="2400" dirty="0" smtClean="0"/>
          </a:p>
          <a:p>
            <a:r>
              <a:rPr lang="en-US" sz="2400" dirty="0" smtClean="0"/>
              <a:t>Non-homogeneous MBSE environment</a:t>
            </a:r>
          </a:p>
          <a:p>
            <a:pPr lvl="1"/>
            <a:r>
              <a:rPr lang="en-US" sz="2000" dirty="0" smtClean="0"/>
              <a:t> Some Departments/companies are document based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p:txBody>
          <a:bodyPr>
            <a:normAutofit fontScale="90000"/>
          </a:bodyPr>
          <a:lstStyle/>
          <a:p>
            <a:pPr>
              <a:defRPr/>
            </a:pPr>
            <a:r>
              <a:rPr lang="en-US" dirty="0" smtClean="0">
                <a:effectLst>
                  <a:outerShdw blurRad="38100" dist="38100" dir="2700000" algn="tl">
                    <a:srgbClr val="C0C0C0"/>
                  </a:outerShdw>
                </a:effectLst>
              </a:rPr>
              <a:t>INCOSE IW 2012 MBSE Workshop</a:t>
            </a:r>
            <a:br>
              <a:rPr lang="en-US" dirty="0" smtClean="0">
                <a:effectLst>
                  <a:outerShdw blurRad="38100" dist="38100" dir="2700000" algn="tl">
                    <a:srgbClr val="C0C0C0"/>
                  </a:outerShdw>
                </a:effectLst>
              </a:rPr>
            </a:br>
            <a:r>
              <a:rPr lang="en-US" sz="4400" b="1" dirty="0" smtClean="0">
                <a:effectLst>
                  <a:outerShdw blurRad="38100" dist="38100" dir="2700000" algn="tl">
                    <a:srgbClr val="C0C0C0"/>
                  </a:outerShdw>
                </a:effectLst>
              </a:rPr>
              <a:t/>
            </a:r>
            <a:br>
              <a:rPr lang="en-US" sz="4400" b="1" dirty="0" smtClean="0">
                <a:effectLst>
                  <a:outerShdw blurRad="38100" dist="38100" dir="2700000" algn="tl">
                    <a:srgbClr val="C0C0C0"/>
                  </a:outerShdw>
                </a:effectLst>
              </a:rPr>
            </a:br>
            <a:r>
              <a:rPr lang="en-US" dirty="0" smtClean="0">
                <a:effectLst>
                  <a:outerShdw blurRad="38100" dist="38100" dir="2700000" algn="tl">
                    <a:srgbClr val="C0C0C0"/>
                  </a:outerShdw>
                </a:effectLst>
              </a:rPr>
              <a:t>Requirements Flowdown</a:t>
            </a:r>
            <a:br>
              <a:rPr lang="en-US" dirty="0" smtClean="0">
                <a:effectLst>
                  <a:outerShdw blurRad="38100" dist="38100" dir="2700000" algn="tl">
                    <a:srgbClr val="C0C0C0"/>
                  </a:outerShdw>
                </a:effectLst>
              </a:rPr>
            </a:br>
            <a:r>
              <a:rPr lang="en-US" dirty="0" smtClean="0">
                <a:effectLst>
                  <a:outerShdw blurRad="38100" dist="38100" dir="2700000" algn="tl">
                    <a:srgbClr val="C0C0C0"/>
                  </a:outerShdw>
                </a:effectLst>
              </a:rPr>
              <a:t>Breakout Session</a:t>
            </a:r>
            <a:endParaRPr lang="en-US" sz="4400" b="1" dirty="0" smtClean="0">
              <a:effectLst>
                <a:outerShdw blurRad="38100" dist="38100" dir="2700000" algn="tl">
                  <a:srgbClr val="C0C0C0"/>
                </a:outerShdw>
              </a:effectLst>
            </a:endParaRPr>
          </a:p>
        </p:txBody>
      </p:sp>
      <p:sp>
        <p:nvSpPr>
          <p:cNvPr id="4" name="Subtitle 3"/>
          <p:cNvSpPr>
            <a:spLocks noGrp="1"/>
          </p:cNvSpPr>
          <p:nvPr>
            <p:ph type="subTitle" idx="1"/>
          </p:nvPr>
        </p:nvSpPr>
        <p:spPr/>
        <p:txBody>
          <a:bodyPr/>
          <a:lstStyle/>
          <a:p>
            <a:endParaRPr lang="en-US"/>
          </a:p>
        </p:txBody>
      </p:sp>
      <p:sp>
        <p:nvSpPr>
          <p:cNvPr id="5" name="Subtitle 2"/>
          <p:cNvSpPr txBox="1">
            <a:spLocks/>
          </p:cNvSpPr>
          <p:nvPr/>
        </p:nvSpPr>
        <p:spPr>
          <a:xfrm>
            <a:off x="5029200" y="5420663"/>
            <a:ext cx="4114800" cy="1169894"/>
          </a:xfrm>
          <a:prstGeom prst="rect">
            <a:avLst/>
          </a:prstGeom>
        </p:spPr>
        <p:txBody>
          <a:bodyPr vert="horz" lIns="91440" tIns="45720" rIns="91440" bIns="45720" rtlCol="0">
            <a:normAutofit/>
          </a:bodyPr>
          <a:lstStyle/>
          <a:p>
            <a:pPr marL="0" marR="0" lvl="0" indent="0" algn="ctr" defTabSz="914400" rtl="0" eaLnBrk="1" fontAlgn="auto" latinLnBrk="0" hangingPunct="1">
              <a:spcAft>
                <a:spcPts val="0"/>
              </a:spcAft>
              <a:buClrTx/>
              <a:buSzTx/>
              <a:buFont typeface="Arial" pitchFamily="34" charset="0"/>
              <a:buNone/>
              <a:tabLst/>
              <a:defRPr/>
            </a:pPr>
            <a:r>
              <a:rPr kumimoji="0" lang="en-US" b="1" i="0" u="none" strike="noStrike" kern="1200" cap="none" spc="0" normalizeH="0" baseline="0" noProof="0" dirty="0" smtClean="0">
                <a:ln>
                  <a:noFill/>
                </a:ln>
                <a:effectLst/>
                <a:uLnTx/>
                <a:uFillTx/>
                <a:latin typeface="Arial" pitchFamily="34" charset="0"/>
                <a:ea typeface="+mn-ea"/>
                <a:cs typeface="Arial" pitchFamily="34" charset="0"/>
              </a:rPr>
              <a:t>John C. Watson</a:t>
            </a:r>
          </a:p>
          <a:p>
            <a:pPr lvl="0" algn="ctr">
              <a:defRPr/>
            </a:pPr>
            <a:r>
              <a:rPr lang="en-US" sz="1400" b="1" dirty="0" smtClean="0">
                <a:latin typeface="Arial" pitchFamily="34" charset="0"/>
                <a:cs typeface="Arial" pitchFamily="34" charset="0"/>
              </a:rPr>
              <a:t>Principal Member of Engineering Staff</a:t>
            </a:r>
            <a:endParaRPr kumimoji="0" lang="en-US" sz="1400" b="1" i="0" u="none" strike="noStrike" kern="1200" cap="none" spc="0" normalizeH="0" noProof="0" dirty="0" smtClean="0">
              <a:ln>
                <a:noFill/>
              </a:ln>
              <a:uLnTx/>
              <a:uFillTx/>
              <a:latin typeface="Arial" pitchFamily="34" charset="0"/>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r>
              <a:rPr lang="en-US" sz="1400" b="1" baseline="0" dirty="0" smtClean="0">
                <a:latin typeface="Arial" pitchFamily="34" charset="0"/>
                <a:cs typeface="Arial" pitchFamily="34" charset="0"/>
              </a:rPr>
              <a:t>Lockheed Martin, MS2 Moorestown</a:t>
            </a:r>
          </a:p>
          <a:p>
            <a:pPr marL="0" marR="0" lvl="0" indent="0" algn="ctr" defTabSz="914400" rtl="0" eaLnBrk="1" fontAlgn="auto" latinLnBrk="0" hangingPunct="1">
              <a:spcAft>
                <a:spcPts val="0"/>
              </a:spcAft>
              <a:buClrTx/>
              <a:buSzTx/>
              <a:buFont typeface="Arial" pitchFamily="34" charset="0"/>
              <a:buNone/>
              <a:tabLst/>
              <a:defRPr/>
            </a:pPr>
            <a:r>
              <a:rPr lang="en-US" sz="1400" b="1" dirty="0" smtClean="0">
                <a:latin typeface="Arial" pitchFamily="34" charset="0"/>
                <a:cs typeface="Arial" pitchFamily="34" charset="0"/>
              </a:rPr>
              <a:t>john.watson@lmco.com</a:t>
            </a: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smtClean="0">
              <a:ln>
                <a:noFill/>
              </a:ln>
              <a:solidFill>
                <a:schemeClr val="tx1">
                  <a:tint val="75000"/>
                </a:schemeClr>
              </a:solidFill>
              <a:effectLst/>
              <a:uLnTx/>
              <a:uFillTx/>
              <a:latin typeface="Arial" pitchFamily="34" charset="0"/>
              <a:ea typeface="+mn-ea"/>
              <a:cs typeface="Arial" pitchFamily="34" charset="0"/>
            </a:endParaRPr>
          </a:p>
          <a:p>
            <a:pPr marL="0" marR="0" lvl="0" indent="0" algn="ctr" defTabSz="914400" rtl="0" eaLnBrk="1" fontAlgn="auto" latinLnBrk="0" hangingPunct="1">
              <a:spcAft>
                <a:spcPts val="0"/>
              </a:spcAft>
              <a:buClrTx/>
              <a:buSzTx/>
              <a:buFont typeface="Arial" pitchFamily="34" charset="0"/>
              <a:buNone/>
              <a:tabLst/>
              <a:defRPr/>
            </a:pPr>
            <a:endParaRPr kumimoji="0" lang="en-US" sz="1400" b="1" i="0" u="none" strike="noStrike" kern="1200" cap="none" spc="0" normalizeH="0" baseline="0" noProof="0" dirty="0">
              <a:ln>
                <a:noFill/>
              </a:ln>
              <a:solidFill>
                <a:schemeClr val="tx1">
                  <a:tint val="75000"/>
                </a:schemeClr>
              </a:solidFill>
              <a:effectLst/>
              <a:uLnTx/>
              <a:uFillTx/>
              <a:latin typeface="Arial" pitchFamily="34" charset="0"/>
              <a:ea typeface="+mn-ea"/>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054225"/>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11488"/>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00B0F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a:xfrm>
            <a:off x="409575" y="0"/>
            <a:ext cx="8229600" cy="838200"/>
          </a:xfrm>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08088"/>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589088"/>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08213"/>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36838"/>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2" name="Group 56"/>
          <p:cNvGrpSpPr/>
          <p:nvPr/>
        </p:nvGrpSpPr>
        <p:grpSpPr>
          <a:xfrm>
            <a:off x="2114551" y="4898122"/>
            <a:ext cx="1695449" cy="1255028"/>
            <a:chOff x="2114551" y="4898122"/>
            <a:chExt cx="1695449" cy="1255028"/>
          </a:xfrm>
        </p:grpSpPr>
        <p:grpSp>
          <p:nvGrpSpPr>
            <p:cNvPr id="3"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4" name="Group 19"/>
          <p:cNvGrpSpPr>
            <a:grpSpLocks/>
          </p:cNvGrpSpPr>
          <p:nvPr/>
        </p:nvGrpSpPr>
        <p:grpSpPr bwMode="auto">
          <a:xfrm>
            <a:off x="3819525" y="4897438"/>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376587"/>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1939925"/>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662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339850"/>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691063"/>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004"/>
                                        </p:tgtEl>
                                        <p:attrNameLst>
                                          <p:attrName>style.visibility</p:attrName>
                                        </p:attrNameLst>
                                      </p:cBhvr>
                                      <p:to>
                                        <p:strVal val="visible"/>
                                      </p:to>
                                    </p:set>
                                    <p:animEffect transition="in" filter="wipe(up)">
                                      <p:cBhvr>
                                        <p:cTn id="7" dur="500"/>
                                        <p:tgtEl>
                                          <p:spTgt spid="1260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wipe(up)">
                                      <p:cBhvr>
                                        <p:cTn id="10" dur="500"/>
                                        <p:tgtEl>
                                          <p:spTgt spid="12596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5967"/>
                                        </p:tgtEl>
                                        <p:attrNameLst>
                                          <p:attrName>style.visibility</p:attrName>
                                        </p:attrNameLst>
                                      </p:cBhvr>
                                      <p:to>
                                        <p:strVal val="visible"/>
                                      </p:to>
                                    </p:set>
                                    <p:animEffect transition="in" filter="wipe(up)">
                                      <p:cBhvr>
                                        <p:cTn id="13" dur="500"/>
                                        <p:tgtEl>
                                          <p:spTgt spid="12596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6003"/>
                                        </p:tgtEl>
                                        <p:attrNameLst>
                                          <p:attrName>style.visibility</p:attrName>
                                        </p:attrNameLst>
                                      </p:cBhvr>
                                      <p:to>
                                        <p:strVal val="visible"/>
                                      </p:to>
                                    </p:set>
                                    <p:animEffect transition="in" filter="wipe(up)">
                                      <p:cBhvr>
                                        <p:cTn id="17" dur="500"/>
                                        <p:tgtEl>
                                          <p:spTgt spid="12600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6001"/>
                                        </p:tgtEl>
                                        <p:attrNameLst>
                                          <p:attrName>style.visibility</p:attrName>
                                        </p:attrNameLst>
                                      </p:cBhvr>
                                      <p:to>
                                        <p:strVal val="visible"/>
                                      </p:to>
                                    </p:set>
                                    <p:animEffect transition="in" filter="wipe(up)">
                                      <p:cBhvr>
                                        <p:cTn id="21" dur="500"/>
                                        <p:tgtEl>
                                          <p:spTgt spid="12600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6000"/>
                                        </p:tgtEl>
                                        <p:attrNameLst>
                                          <p:attrName>style.visibility</p:attrName>
                                        </p:attrNameLst>
                                      </p:cBhvr>
                                      <p:to>
                                        <p:strVal val="visible"/>
                                      </p:to>
                                    </p:set>
                                    <p:animEffect transition="in" filter="wipe(up)">
                                      <p:cBhvr>
                                        <p:cTn id="24" dur="500"/>
                                        <p:tgtEl>
                                          <p:spTgt spid="12600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6002"/>
                                        </p:tgtEl>
                                        <p:attrNameLst>
                                          <p:attrName>style.visibility</p:attrName>
                                        </p:attrNameLst>
                                      </p:cBhvr>
                                      <p:to>
                                        <p:strVal val="visible"/>
                                      </p:to>
                                    </p:set>
                                    <p:animEffect transition="in" filter="wipe(up)">
                                      <p:cBhvr>
                                        <p:cTn id="27" dur="500"/>
                                        <p:tgtEl>
                                          <p:spTgt spid="12600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25955"/>
                                        </p:tgtEl>
                                        <p:attrNameLst>
                                          <p:attrName>style.visibility</p:attrName>
                                        </p:attrNameLst>
                                      </p:cBhvr>
                                      <p:to>
                                        <p:strVal val="visible"/>
                                      </p:to>
                                    </p:set>
                                    <p:animEffect transition="in" filter="wipe(up)">
                                      <p:cBhvr>
                                        <p:cTn id="31" dur="500"/>
                                        <p:tgtEl>
                                          <p:spTgt spid="1259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5968"/>
                                        </p:tgtEl>
                                        <p:attrNameLst>
                                          <p:attrName>style.visibility</p:attrName>
                                        </p:attrNameLst>
                                      </p:cBhvr>
                                      <p:to>
                                        <p:strVal val="visible"/>
                                      </p:to>
                                    </p:set>
                                    <p:animEffect transition="in" filter="wipe(up)">
                                      <p:cBhvr>
                                        <p:cTn id="36" dur="500"/>
                                        <p:tgtEl>
                                          <p:spTgt spid="12596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5969"/>
                                        </p:tgtEl>
                                        <p:attrNameLst>
                                          <p:attrName>style.visibility</p:attrName>
                                        </p:attrNameLst>
                                      </p:cBhvr>
                                      <p:to>
                                        <p:strVal val="visible"/>
                                      </p:to>
                                    </p:set>
                                    <p:animEffect transition="in" filter="wipe(up)">
                                      <p:cBhvr>
                                        <p:cTn id="39" dur="500"/>
                                        <p:tgtEl>
                                          <p:spTgt spid="125969"/>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5997"/>
                                        </p:tgtEl>
                                        <p:attrNameLst>
                                          <p:attrName>style.visibility</p:attrName>
                                        </p:attrNameLst>
                                      </p:cBhvr>
                                      <p:to>
                                        <p:strVal val="visible"/>
                                      </p:to>
                                    </p:set>
                                    <p:animEffect transition="in" filter="wipe(up)">
                                      <p:cBhvr>
                                        <p:cTn id="43" dur="500"/>
                                        <p:tgtEl>
                                          <p:spTgt spid="12599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5998"/>
                                        </p:tgtEl>
                                        <p:attrNameLst>
                                          <p:attrName>style.visibility</p:attrName>
                                        </p:attrNameLst>
                                      </p:cBhvr>
                                      <p:to>
                                        <p:strVal val="visible"/>
                                      </p:to>
                                    </p:set>
                                    <p:animEffect transition="in" filter="wipe(up)">
                                      <p:cBhvr>
                                        <p:cTn id="46" dur="500"/>
                                        <p:tgtEl>
                                          <p:spTgt spid="1259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5999"/>
                                        </p:tgtEl>
                                        <p:attrNameLst>
                                          <p:attrName>style.visibility</p:attrName>
                                        </p:attrNameLst>
                                      </p:cBhvr>
                                      <p:to>
                                        <p:strVal val="visible"/>
                                      </p:to>
                                    </p:set>
                                    <p:animEffect transition="in" filter="wipe(up)">
                                      <p:cBhvr>
                                        <p:cTn id="49" dur="500"/>
                                        <p:tgtEl>
                                          <p:spTgt spid="12599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25982"/>
                                        </p:tgtEl>
                                        <p:attrNameLst>
                                          <p:attrName>style.visibility</p:attrName>
                                        </p:attrNameLst>
                                      </p:cBhvr>
                                      <p:to>
                                        <p:strVal val="visible"/>
                                      </p:to>
                                    </p:set>
                                    <p:animEffect transition="in" filter="wipe(up)">
                                      <p:cBhvr>
                                        <p:cTn id="53" dur="500"/>
                                        <p:tgtEl>
                                          <p:spTgt spid="12598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5994"/>
                                        </p:tgtEl>
                                        <p:attrNameLst>
                                          <p:attrName>style.visibility</p:attrName>
                                        </p:attrNameLst>
                                      </p:cBhvr>
                                      <p:to>
                                        <p:strVal val="visible"/>
                                      </p:to>
                                    </p:set>
                                    <p:animEffect transition="in" filter="wipe(up)">
                                      <p:cBhvr>
                                        <p:cTn id="56" dur="500"/>
                                        <p:tgtEl>
                                          <p:spTgt spid="12599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5995"/>
                                        </p:tgtEl>
                                        <p:attrNameLst>
                                          <p:attrName>style.visibility</p:attrName>
                                        </p:attrNameLst>
                                      </p:cBhvr>
                                      <p:to>
                                        <p:strVal val="visible"/>
                                      </p:to>
                                    </p:set>
                                    <p:animEffect transition="in" filter="wipe(up)">
                                      <p:cBhvr>
                                        <p:cTn id="59" dur="500"/>
                                        <p:tgtEl>
                                          <p:spTgt spid="12599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5996"/>
                                        </p:tgtEl>
                                        <p:attrNameLst>
                                          <p:attrName>style.visibility</p:attrName>
                                        </p:attrNameLst>
                                      </p:cBhvr>
                                      <p:to>
                                        <p:strVal val="visible"/>
                                      </p:to>
                                    </p:set>
                                    <p:animEffect transition="in" filter="wipe(up)">
                                      <p:cBhvr>
                                        <p:cTn id="62" dur="500"/>
                                        <p:tgtEl>
                                          <p:spTgt spid="125996"/>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125983"/>
                                        </p:tgtEl>
                                        <p:attrNameLst>
                                          <p:attrName>style.visibility</p:attrName>
                                        </p:attrNameLst>
                                      </p:cBhvr>
                                      <p:to>
                                        <p:strVal val="visible"/>
                                      </p:to>
                                    </p:set>
                                    <p:animEffect transition="in" filter="wipe(up)">
                                      <p:cBhvr>
                                        <p:cTn id="66" dur="500"/>
                                        <p:tgtEl>
                                          <p:spTgt spid="12598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25984"/>
                                        </p:tgtEl>
                                        <p:attrNameLst>
                                          <p:attrName>style.visibility</p:attrName>
                                        </p:attrNameLst>
                                      </p:cBhvr>
                                      <p:to>
                                        <p:strVal val="visible"/>
                                      </p:to>
                                    </p:set>
                                    <p:animEffect transition="in" filter="wipe(up)">
                                      <p:cBhvr>
                                        <p:cTn id="69" dur="500"/>
                                        <p:tgtEl>
                                          <p:spTgt spid="12598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25985"/>
                                        </p:tgtEl>
                                        <p:attrNameLst>
                                          <p:attrName>style.visibility</p:attrName>
                                        </p:attrNameLst>
                                      </p:cBhvr>
                                      <p:to>
                                        <p:strVal val="visible"/>
                                      </p:to>
                                    </p:set>
                                    <p:animEffect transition="in" filter="wipe(up)">
                                      <p:cBhvr>
                                        <p:cTn id="72" dur="500"/>
                                        <p:tgtEl>
                                          <p:spTgt spid="12598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25986"/>
                                        </p:tgtEl>
                                        <p:attrNameLst>
                                          <p:attrName>style.visibility</p:attrName>
                                        </p:attrNameLst>
                                      </p:cBhvr>
                                      <p:to>
                                        <p:strVal val="visible"/>
                                      </p:to>
                                    </p:set>
                                    <p:animEffect transition="in" filter="wipe(up)">
                                      <p:cBhvr>
                                        <p:cTn id="75" dur="500"/>
                                        <p:tgtEl>
                                          <p:spTgt spid="12598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5987"/>
                                        </p:tgtEl>
                                        <p:attrNameLst>
                                          <p:attrName>style.visibility</p:attrName>
                                        </p:attrNameLst>
                                      </p:cBhvr>
                                      <p:to>
                                        <p:strVal val="visible"/>
                                      </p:to>
                                    </p:set>
                                    <p:animEffect transition="in" filter="wipe(up)">
                                      <p:cBhvr>
                                        <p:cTn id="78" dur="500"/>
                                        <p:tgtEl>
                                          <p:spTgt spid="12598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25988"/>
                                        </p:tgtEl>
                                        <p:attrNameLst>
                                          <p:attrName>style.visibility</p:attrName>
                                        </p:attrNameLst>
                                      </p:cBhvr>
                                      <p:to>
                                        <p:strVal val="visible"/>
                                      </p:to>
                                    </p:set>
                                    <p:animEffect transition="in" filter="wipe(up)">
                                      <p:cBhvr>
                                        <p:cTn id="81" dur="500"/>
                                        <p:tgtEl>
                                          <p:spTgt spid="12598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25989"/>
                                        </p:tgtEl>
                                        <p:attrNameLst>
                                          <p:attrName>style.visibility</p:attrName>
                                        </p:attrNameLst>
                                      </p:cBhvr>
                                      <p:to>
                                        <p:strVal val="visible"/>
                                      </p:to>
                                    </p:set>
                                    <p:animEffect transition="in" filter="wipe(up)">
                                      <p:cBhvr>
                                        <p:cTn id="84" dur="500"/>
                                        <p:tgtEl>
                                          <p:spTgt spid="12598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25990"/>
                                        </p:tgtEl>
                                        <p:attrNameLst>
                                          <p:attrName>style.visibility</p:attrName>
                                        </p:attrNameLst>
                                      </p:cBhvr>
                                      <p:to>
                                        <p:strVal val="visible"/>
                                      </p:to>
                                    </p:set>
                                    <p:animEffect transition="in" filter="wipe(up)">
                                      <p:cBhvr>
                                        <p:cTn id="87" dur="500"/>
                                        <p:tgtEl>
                                          <p:spTgt spid="12599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5991"/>
                                        </p:tgtEl>
                                        <p:attrNameLst>
                                          <p:attrName>style.visibility</p:attrName>
                                        </p:attrNameLst>
                                      </p:cBhvr>
                                      <p:to>
                                        <p:strVal val="visible"/>
                                      </p:to>
                                    </p:set>
                                    <p:animEffect transition="in" filter="wipe(up)">
                                      <p:cBhvr>
                                        <p:cTn id="90" dur="500"/>
                                        <p:tgtEl>
                                          <p:spTgt spid="12599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25992"/>
                                        </p:tgtEl>
                                        <p:attrNameLst>
                                          <p:attrName>style.visibility</p:attrName>
                                        </p:attrNameLst>
                                      </p:cBhvr>
                                      <p:to>
                                        <p:strVal val="visible"/>
                                      </p:to>
                                    </p:set>
                                    <p:animEffect transition="in" filter="wipe(up)">
                                      <p:cBhvr>
                                        <p:cTn id="93" dur="500"/>
                                        <p:tgtEl>
                                          <p:spTgt spid="125992"/>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25993"/>
                                        </p:tgtEl>
                                        <p:attrNameLst>
                                          <p:attrName>style.visibility</p:attrName>
                                        </p:attrNameLst>
                                      </p:cBhvr>
                                      <p:to>
                                        <p:strVal val="visible"/>
                                      </p:to>
                                    </p:set>
                                    <p:animEffect transition="in" filter="wipe(up)">
                                      <p:cBhvr>
                                        <p:cTn id="96" dur="500"/>
                                        <p:tgtEl>
                                          <p:spTgt spid="12599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26007"/>
                                        </p:tgtEl>
                                        <p:attrNameLst>
                                          <p:attrName>style.visibility</p:attrName>
                                        </p:attrNameLst>
                                      </p:cBhvr>
                                      <p:to>
                                        <p:strVal val="visible"/>
                                      </p:to>
                                    </p:set>
                                    <p:animEffect transition="in" filter="wipe(up)">
                                      <p:cBhvr>
                                        <p:cTn id="99" dur="500"/>
                                        <p:tgtEl>
                                          <p:spTgt spid="126007"/>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125956"/>
                                        </p:tgtEl>
                                        <p:attrNameLst>
                                          <p:attrName>style.visibility</p:attrName>
                                        </p:attrNameLst>
                                      </p:cBhvr>
                                      <p:to>
                                        <p:strVal val="visible"/>
                                      </p:to>
                                    </p:set>
                                    <p:animEffect transition="in" filter="wipe(up)">
                                      <p:cBhvr>
                                        <p:cTn id="103" dur="500"/>
                                        <p:tgtEl>
                                          <p:spTgt spid="12595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26008"/>
                                        </p:tgtEl>
                                        <p:attrNameLst>
                                          <p:attrName>style.visibility</p:attrName>
                                        </p:attrNameLst>
                                      </p:cBhvr>
                                      <p:to>
                                        <p:strVal val="visible"/>
                                      </p:to>
                                    </p:set>
                                    <p:animEffect transition="in" filter="wipe(up)">
                                      <p:cBhvr>
                                        <p:cTn id="108" dur="500"/>
                                        <p:tgtEl>
                                          <p:spTgt spid="126008"/>
                                        </p:tgtEl>
                                      </p:cBhvr>
                                    </p:animEffect>
                                  </p:childTnLst>
                                </p:cTn>
                              </p:par>
                            </p:childTnLst>
                          </p:cTn>
                        </p:par>
                        <p:par>
                          <p:cTn id="109" fill="hold">
                            <p:stCondLst>
                              <p:cond delay="500"/>
                            </p:stCondLst>
                            <p:childTnLst>
                              <p:par>
                                <p:cTn id="110" presetID="22" presetClass="entr" presetSubtype="1" fill="hold" grpId="0" nodeType="afterEffect">
                                  <p:stCondLst>
                                    <p:cond delay="0"/>
                                  </p:stCondLst>
                                  <p:childTnLst>
                                    <p:set>
                                      <p:cBhvr>
                                        <p:cTn id="111" dur="1" fill="hold">
                                          <p:stCondLst>
                                            <p:cond delay="0"/>
                                          </p:stCondLst>
                                        </p:cTn>
                                        <p:tgtEl>
                                          <p:spTgt spid="125981"/>
                                        </p:tgtEl>
                                        <p:attrNameLst>
                                          <p:attrName>style.visibility</p:attrName>
                                        </p:attrNameLst>
                                      </p:cBhvr>
                                      <p:to>
                                        <p:strVal val="visible"/>
                                      </p:to>
                                    </p:set>
                                    <p:animEffect transition="in" filter="wipe(up)">
                                      <p:cBhvr>
                                        <p:cTn id="112" dur="500"/>
                                        <p:tgtEl>
                                          <p:spTgt spid="12598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25980"/>
                                        </p:tgtEl>
                                        <p:attrNameLst>
                                          <p:attrName>style.visibility</p:attrName>
                                        </p:attrNameLst>
                                      </p:cBhvr>
                                      <p:to>
                                        <p:strVal val="visible"/>
                                      </p:to>
                                    </p:set>
                                    <p:animEffect transition="in" filter="wipe(up)">
                                      <p:cBhvr>
                                        <p:cTn id="115" dur="500"/>
                                        <p:tgtEl>
                                          <p:spTgt spid="125980"/>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2"/>
                                        </p:tgtEl>
                                        <p:attrNameLst>
                                          <p:attrName>style.visibility</p:attrName>
                                        </p:attrNameLst>
                                      </p:cBhvr>
                                      <p:to>
                                        <p:strVal val="visible"/>
                                      </p:to>
                                    </p:set>
                                    <p:animEffect transition="in" filter="wipe(up)">
                                      <p:cBhvr>
                                        <p:cTn id="119" dur="500"/>
                                        <p:tgtEl>
                                          <p:spTgt spid="2"/>
                                        </p:tgtEl>
                                      </p:cBhvr>
                                    </p:animEffect>
                                  </p:childTnLst>
                                </p:cTn>
                              </p:par>
                              <p:par>
                                <p:cTn id="120" presetID="22" presetClass="entr" presetSubtype="1" fill="hold" nodeType="withEffect">
                                  <p:stCondLst>
                                    <p:cond delay="0"/>
                                  </p:stCondLst>
                                  <p:childTnLst>
                                    <p:set>
                                      <p:cBhvr>
                                        <p:cTn id="121" dur="1" fill="hold">
                                          <p:stCondLst>
                                            <p:cond delay="0"/>
                                          </p:stCondLst>
                                        </p:cTn>
                                        <p:tgtEl>
                                          <p:spTgt spid="4"/>
                                        </p:tgtEl>
                                        <p:attrNameLst>
                                          <p:attrName>style.visibility</p:attrName>
                                        </p:attrNameLst>
                                      </p:cBhvr>
                                      <p:to>
                                        <p:strVal val="visible"/>
                                      </p:to>
                                    </p:set>
                                    <p:animEffect transition="in" filter="wipe(up)">
                                      <p:cBhvr>
                                        <p:cTn id="122" dur="500"/>
                                        <p:tgtEl>
                                          <p:spTgt spid="4"/>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p:cBhvr>
                                        <p:cTn id="126" dur="2000" fill="hold"/>
                                        <p:tgtEl>
                                          <p:spTgt spid="125994"/>
                                        </p:tgtEl>
                                        <p:attrNameLst>
                                          <p:attrName>fillcolor</p:attrName>
                                        </p:attrNameLst>
                                      </p:cBhvr>
                                      <p:to>
                                        <a:srgbClr val="66FFFF"/>
                                      </p:to>
                                    </p:animClr>
                                    <p:set>
                                      <p:cBhvr>
                                        <p:cTn id="127" dur="2000" fill="hold"/>
                                        <p:tgtEl>
                                          <p:spTgt spid="125994"/>
                                        </p:tgtEl>
                                        <p:attrNameLst>
                                          <p:attrName>fill.type</p:attrName>
                                        </p:attrNameLst>
                                      </p:cBhvr>
                                      <p:to>
                                        <p:strVal val="solid"/>
                                      </p:to>
                                    </p:set>
                                    <p:set>
                                      <p:cBhvr>
                                        <p:cTn id="128" dur="2000" fill="hold"/>
                                        <p:tgtEl>
                                          <p:spTgt spid="125994"/>
                                        </p:tgtEl>
                                        <p:attrNameLst>
                                          <p:attrName>fill.on</p:attrName>
                                        </p:attrNameLst>
                                      </p:cBhvr>
                                      <p:to>
                                        <p:strVal val="true"/>
                                      </p:to>
                                    </p:set>
                                  </p:childTnLst>
                                </p:cTn>
                              </p:par>
                              <p:par>
                                <p:cTn id="129" presetID="1" presetClass="emph" presetSubtype="2" fill="hold" nodeType="withEffect">
                                  <p:stCondLst>
                                    <p:cond delay="0"/>
                                  </p:stCondLst>
                                  <p:childTnLst>
                                    <p:animClr clrSpc="rgb">
                                      <p:cBhvr>
                                        <p:cTn id="130" dur="2000" fill="hold"/>
                                        <p:tgtEl>
                                          <p:spTgt spid="125986"/>
                                        </p:tgtEl>
                                        <p:attrNameLst>
                                          <p:attrName>fillcolor</p:attrName>
                                        </p:attrNameLst>
                                      </p:cBhvr>
                                      <p:to>
                                        <a:srgbClr val="66FFFF"/>
                                      </p:to>
                                    </p:animClr>
                                    <p:set>
                                      <p:cBhvr>
                                        <p:cTn id="131" dur="2000" fill="hold"/>
                                        <p:tgtEl>
                                          <p:spTgt spid="125986"/>
                                        </p:tgtEl>
                                        <p:attrNameLst>
                                          <p:attrName>fill.type</p:attrName>
                                        </p:attrNameLst>
                                      </p:cBhvr>
                                      <p:to>
                                        <p:strVal val="solid"/>
                                      </p:to>
                                    </p:set>
                                    <p:set>
                                      <p:cBhvr>
                                        <p:cTn id="132" dur="2000" fill="hold"/>
                                        <p:tgtEl>
                                          <p:spTgt spid="125986"/>
                                        </p:tgtEl>
                                        <p:attrNameLst>
                                          <p:attrName>fill.on</p:attrName>
                                        </p:attrNameLst>
                                      </p:cBhvr>
                                      <p:to>
                                        <p:strVal val="true"/>
                                      </p:to>
                                    </p:set>
                                  </p:childTnLst>
                                </p:cTn>
                              </p:par>
                              <p:par>
                                <p:cTn id="133" presetID="1" presetClass="emph" presetSubtype="2" fill="hold" nodeType="withEffect">
                                  <p:stCondLst>
                                    <p:cond delay="0"/>
                                  </p:stCondLst>
                                  <p:childTnLst>
                                    <p:animClr clrSpc="rgb">
                                      <p:cBhvr>
                                        <p:cTn id="134" dur="2000" fill="hold"/>
                                        <p:tgtEl>
                                          <p:spTgt spid="125982"/>
                                        </p:tgtEl>
                                        <p:attrNameLst>
                                          <p:attrName>fillcolor</p:attrName>
                                        </p:attrNameLst>
                                      </p:cBhvr>
                                      <p:to>
                                        <a:srgbClr val="66FFFF"/>
                                      </p:to>
                                    </p:animClr>
                                    <p:set>
                                      <p:cBhvr>
                                        <p:cTn id="135" dur="2000" fill="hold"/>
                                        <p:tgtEl>
                                          <p:spTgt spid="125982"/>
                                        </p:tgtEl>
                                        <p:attrNameLst>
                                          <p:attrName>fill.type</p:attrName>
                                        </p:attrNameLst>
                                      </p:cBhvr>
                                      <p:to>
                                        <p:strVal val="solid"/>
                                      </p:to>
                                    </p:set>
                                    <p:set>
                                      <p:cBhvr>
                                        <p:cTn id="136" dur="2000" fill="hold"/>
                                        <p:tgtEl>
                                          <p:spTgt spid="125982"/>
                                        </p:tgtEl>
                                        <p:attrNameLst>
                                          <p:attrName>fill.on</p:attrName>
                                        </p:attrNameLst>
                                      </p:cBhvr>
                                      <p:to>
                                        <p:strVal val="true"/>
                                      </p:to>
                                    </p:set>
                                  </p:childTnLst>
                                </p:cTn>
                              </p:par>
                              <p:par>
                                <p:cTn id="137" presetID="7" presetClass="emph" presetSubtype="2" fill="hold" nodeType="withEffect">
                                  <p:stCondLst>
                                    <p:cond delay="0"/>
                                  </p:stCondLst>
                                  <p:childTnLst>
                                    <p:animClr clrSpc="rgb">
                                      <p:cBhvr>
                                        <p:cTn id="138" dur="2000" fill="hold"/>
                                        <p:tgtEl>
                                          <p:spTgt spid="125994"/>
                                        </p:tgtEl>
                                        <p:attrNameLst>
                                          <p:attrName>stroke.color</p:attrName>
                                        </p:attrNameLst>
                                      </p:cBhvr>
                                      <p:to>
                                        <a:schemeClr val="accent2"/>
                                      </p:to>
                                    </p:animClr>
                                    <p:set>
                                      <p:cBhvr>
                                        <p:cTn id="139" dur="2000" fill="hold"/>
                                        <p:tgtEl>
                                          <p:spTgt spid="125994"/>
                                        </p:tgtEl>
                                        <p:attrNameLst>
                                          <p:attrName>stroke.on</p:attrName>
                                        </p:attrNameLst>
                                      </p:cBhvr>
                                      <p:to>
                                        <p:strVal val="true"/>
                                      </p:to>
                                    </p:set>
                                  </p:childTnLst>
                                </p:cTn>
                              </p:par>
                              <p:par>
                                <p:cTn id="140" presetID="7" presetClass="emph" presetSubtype="2" fill="hold" nodeType="withEffect">
                                  <p:stCondLst>
                                    <p:cond delay="0"/>
                                  </p:stCondLst>
                                  <p:childTnLst>
                                    <p:animClr clrSpc="rgb">
                                      <p:cBhvr>
                                        <p:cTn id="141" dur="2000" fill="hold"/>
                                        <p:tgtEl>
                                          <p:spTgt spid="125986"/>
                                        </p:tgtEl>
                                        <p:attrNameLst>
                                          <p:attrName>stroke.color</p:attrName>
                                        </p:attrNameLst>
                                      </p:cBhvr>
                                      <p:to>
                                        <a:schemeClr val="accent2"/>
                                      </p:to>
                                    </p:animClr>
                                    <p:set>
                                      <p:cBhvr>
                                        <p:cTn id="142" dur="2000" fill="hold"/>
                                        <p:tgtEl>
                                          <p:spTgt spid="125986"/>
                                        </p:tgtEl>
                                        <p:attrNameLst>
                                          <p:attrName>stroke.on</p:attrName>
                                        </p:attrNameLst>
                                      </p:cBhvr>
                                      <p:to>
                                        <p:strVal val="true"/>
                                      </p:to>
                                    </p:set>
                                  </p:childTnLst>
                                </p:cTn>
                              </p:par>
                              <p:par>
                                <p:cTn id="143" presetID="7" presetClass="emph" presetSubtype="2" fill="hold" nodeType="withEffect">
                                  <p:stCondLst>
                                    <p:cond delay="0"/>
                                  </p:stCondLst>
                                  <p:childTnLst>
                                    <p:animClr clrSpc="rgb">
                                      <p:cBhvr>
                                        <p:cTn id="144" dur="2000" fill="hold"/>
                                        <p:tgtEl>
                                          <p:spTgt spid="125982"/>
                                        </p:tgtEl>
                                        <p:attrNameLst>
                                          <p:attrName>stroke.color</p:attrName>
                                        </p:attrNameLst>
                                      </p:cBhvr>
                                      <p:to>
                                        <a:schemeClr val="accent2"/>
                                      </p:to>
                                    </p:animClr>
                                    <p:set>
                                      <p:cBhvr>
                                        <p:cTn id="145" dur="2000" fill="hold"/>
                                        <p:tgtEl>
                                          <p:spTgt spid="1259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66" grpId="0"/>
      <p:bldP spid="125967" grpId="0"/>
      <p:bldP spid="125968" grpId="0"/>
      <p:bldP spid="125969" grpId="0"/>
      <p:bldP spid="125980" grpId="0" animBg="1"/>
      <p:bldP spid="125981" grpId="0" animBg="1"/>
      <p:bldP spid="125982" grpId="0" animBg="1"/>
      <p:bldP spid="125983" grpId="0" animBg="1"/>
      <p:bldP spid="125984" grpId="0" animBg="1"/>
      <p:bldP spid="125985" grpId="0" animBg="1"/>
      <p:bldP spid="125986" grpId="0" animBg="1"/>
      <p:bldP spid="125987" grpId="0" animBg="1"/>
      <p:bldP spid="125988" grpId="0" animBg="1"/>
      <p:bldP spid="125989" grpId="0" animBg="1"/>
      <p:bldP spid="125990" grpId="0" animBg="1"/>
      <p:bldP spid="125991" grpId="0" animBg="1"/>
      <p:bldP spid="125992" grpId="0"/>
      <p:bldP spid="125993" grpId="0"/>
      <p:bldP spid="125994" grpId="0" animBg="1"/>
      <p:bldP spid="125995" grpId="0" animBg="1"/>
      <p:bldP spid="125996" grpId="0" animBg="1"/>
      <p:bldP spid="125997" grpId="0" animBg="1"/>
      <p:bldP spid="125998" grpId="0" animBg="1"/>
      <p:bldP spid="125999" grpId="0" animBg="1"/>
      <p:bldP spid="126000" grpId="0" animBg="1"/>
      <p:bldP spid="126001" grpId="0" animBg="1"/>
      <p:bldP spid="126002" grpId="0" animBg="1"/>
      <p:bldP spid="126003" grpId="0" animBg="1"/>
      <p:bldP spid="126004" grpId="0" animBg="1"/>
      <p:bldP spid="126007" grpId="0"/>
      <p:bldP spid="1260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to Explore</a:t>
            </a:r>
            <a:endParaRPr lang="en-US" dirty="0"/>
          </a:p>
        </p:txBody>
      </p:sp>
      <p:sp>
        <p:nvSpPr>
          <p:cNvPr id="3" name="Content Placeholder 2"/>
          <p:cNvSpPr>
            <a:spLocks noGrp="1"/>
          </p:cNvSpPr>
          <p:nvPr>
            <p:ph idx="1"/>
          </p:nvPr>
        </p:nvSpPr>
        <p:spPr/>
        <p:txBody>
          <a:bodyPr/>
          <a:lstStyle/>
          <a:p>
            <a:r>
              <a:rPr lang="en-US" dirty="0" smtClean="0"/>
              <a:t>What is the content of these exchanges between domains?</a:t>
            </a:r>
          </a:p>
          <a:p>
            <a:r>
              <a:rPr lang="en-US" dirty="0" smtClean="0"/>
              <a:t>What are the challenges to do these exchanges?</a:t>
            </a:r>
          </a:p>
          <a:p>
            <a:r>
              <a:rPr lang="en-US" dirty="0" smtClean="0"/>
              <a:t>How would we like to do it?</a:t>
            </a:r>
          </a:p>
          <a:p>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latin typeface="Arial" charset="0"/>
              </a:rPr>
              <a:t>INCOSE - Integrated Systems Engineering Vision</a:t>
            </a:r>
            <a:endParaRPr lang="en-US" sz="2800" dirty="0"/>
          </a:p>
        </p:txBody>
      </p:sp>
      <p:pic>
        <p:nvPicPr>
          <p:cNvPr id="4" name="Content Placeholder 3" descr="INCOSE Vision.jpg"/>
          <p:cNvPicPr>
            <a:picLocks noGrp="1" noChangeAspect="1"/>
          </p:cNvPicPr>
          <p:nvPr>
            <p:ph idx="1"/>
          </p:nvPr>
        </p:nvPicPr>
        <p:blipFill>
          <a:blip r:embed="rId3" cstate="print"/>
          <a:stretch>
            <a:fillRect/>
          </a:stretch>
        </p:blipFill>
        <p:spPr>
          <a:xfrm>
            <a:off x="0" y="1289796"/>
            <a:ext cx="8757949" cy="504661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3" name="Rectangle 1752"/>
          <p:cNvSpPr/>
          <p:nvPr/>
        </p:nvSpPr>
        <p:spPr>
          <a:xfrm>
            <a:off x="152400" y="2362200"/>
            <a:ext cx="8867955" cy="2209800"/>
          </a:xfrm>
          <a:prstGeom prst="rect">
            <a:avLst/>
          </a:prstGeom>
          <a:noFill/>
          <a:ln>
            <a:solidFill>
              <a:srgbClr val="FF0000"/>
            </a:solidFill>
          </a:ln>
          <a:effectLst>
            <a:glow rad="101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753"/>
          <p:cNvGrpSpPr>
            <a:grpSpLocks/>
          </p:cNvGrpSpPr>
          <p:nvPr/>
        </p:nvGrpSpPr>
        <p:grpSpPr bwMode="auto">
          <a:xfrm>
            <a:off x="4464743" y="2015677"/>
            <a:ext cx="151300" cy="505254"/>
            <a:chOff x="2811" y="1269"/>
            <a:chExt cx="81" cy="217"/>
          </a:xfrm>
        </p:grpSpPr>
        <p:sp>
          <p:nvSpPr>
            <p:cNvPr id="6237" name="Freeform 1664"/>
            <p:cNvSpPr>
              <a:spLocks/>
            </p:cNvSpPr>
            <p:nvPr/>
          </p:nvSpPr>
          <p:spPr bwMode="auto">
            <a:xfrm>
              <a:off x="2854" y="1269"/>
              <a:ext cx="1" cy="190"/>
            </a:xfrm>
            <a:custGeom>
              <a:avLst/>
              <a:gdLst>
                <a:gd name="T0" fmla="*/ 0 w 5"/>
                <a:gd name="T1" fmla="*/ 0 h 190"/>
                <a:gd name="T2" fmla="*/ 0 w 5"/>
                <a:gd name="T3" fmla="*/ 146 h 190"/>
                <a:gd name="T4" fmla="*/ 0 w 5"/>
                <a:gd name="T5" fmla="*/ 146 h 190"/>
                <a:gd name="T6" fmla="*/ 0 w 5"/>
                <a:gd name="T7" fmla="*/ 190 h 190"/>
                <a:gd name="T8" fmla="*/ 0 60000 65536"/>
                <a:gd name="T9" fmla="*/ 0 60000 65536"/>
                <a:gd name="T10" fmla="*/ 0 60000 65536"/>
                <a:gd name="T11" fmla="*/ 0 60000 65536"/>
                <a:gd name="T12" fmla="*/ 0 w 5"/>
                <a:gd name="T13" fmla="*/ 0 h 190"/>
                <a:gd name="T14" fmla="*/ 5 w 5"/>
                <a:gd name="T15" fmla="*/ 190 h 190"/>
              </a:gdLst>
              <a:ahLst/>
              <a:cxnLst>
                <a:cxn ang="T8">
                  <a:pos x="T0" y="T1"/>
                </a:cxn>
                <a:cxn ang="T9">
                  <a:pos x="T2" y="T3"/>
                </a:cxn>
                <a:cxn ang="T10">
                  <a:pos x="T4" y="T5"/>
                </a:cxn>
                <a:cxn ang="T11">
                  <a:pos x="T6" y="T7"/>
                </a:cxn>
              </a:cxnLst>
              <a:rect l="T12" t="T13" r="T14" b="T15"/>
              <a:pathLst>
                <a:path w="5" h="190">
                  <a:moveTo>
                    <a:pt x="0" y="0"/>
                  </a:moveTo>
                  <a:lnTo>
                    <a:pt x="0" y="146"/>
                  </a:lnTo>
                  <a:lnTo>
                    <a:pt x="5" y="146"/>
                  </a:lnTo>
                  <a:lnTo>
                    <a:pt x="5" y="190"/>
                  </a:lnTo>
                </a:path>
              </a:pathLst>
            </a:custGeom>
            <a:noFill/>
            <a:ln w="28575">
              <a:solidFill>
                <a:srgbClr val="000000"/>
              </a:solidFill>
              <a:round/>
              <a:headEnd/>
              <a:tailEnd/>
            </a:ln>
          </p:spPr>
          <p:txBody>
            <a:bodyPr/>
            <a:lstStyle/>
            <a:p>
              <a:endParaRPr lang="en-US"/>
            </a:p>
          </p:txBody>
        </p:sp>
        <p:sp>
          <p:nvSpPr>
            <p:cNvPr id="6238" name="Freeform 1665"/>
            <p:cNvSpPr>
              <a:spLocks/>
            </p:cNvSpPr>
            <p:nvPr/>
          </p:nvSpPr>
          <p:spPr bwMode="auto">
            <a:xfrm>
              <a:off x="2811" y="1405"/>
              <a:ext cx="81" cy="81"/>
            </a:xfrm>
            <a:custGeom>
              <a:avLst/>
              <a:gdLst>
                <a:gd name="T0" fmla="*/ 41 w 81"/>
                <a:gd name="T1" fmla="*/ 81 h 81"/>
                <a:gd name="T2" fmla="*/ 0 w 81"/>
                <a:gd name="T3" fmla="*/ 0 h 81"/>
                <a:gd name="T4" fmla="*/ 10 w 81"/>
                <a:gd name="T5" fmla="*/ 4 h 81"/>
                <a:gd name="T6" fmla="*/ 21 w 81"/>
                <a:gd name="T7" fmla="*/ 7 h 81"/>
                <a:gd name="T8" fmla="*/ 30 w 81"/>
                <a:gd name="T9" fmla="*/ 9 h 81"/>
                <a:gd name="T10" fmla="*/ 41 w 81"/>
                <a:gd name="T11" fmla="*/ 9 h 81"/>
                <a:gd name="T12" fmla="*/ 51 w 81"/>
                <a:gd name="T13" fmla="*/ 9 h 81"/>
                <a:gd name="T14" fmla="*/ 61 w 81"/>
                <a:gd name="T15" fmla="*/ 7 h 81"/>
                <a:gd name="T16" fmla="*/ 72 w 81"/>
                <a:gd name="T17" fmla="*/ 4 h 81"/>
                <a:gd name="T18" fmla="*/ 81 w 81"/>
                <a:gd name="T19" fmla="*/ 0 h 81"/>
                <a:gd name="T20" fmla="*/ 41 w 81"/>
                <a:gd name="T21" fmla="*/ 81 h 81"/>
                <a:gd name="T22" fmla="*/ 41 w 81"/>
                <a:gd name="T23" fmla="*/ 81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1"/>
                <a:gd name="T37" fmla="*/ 0 h 81"/>
                <a:gd name="T38" fmla="*/ 81 w 81"/>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1" h="81">
                  <a:moveTo>
                    <a:pt x="41" y="81"/>
                  </a:moveTo>
                  <a:lnTo>
                    <a:pt x="0" y="0"/>
                  </a:lnTo>
                  <a:lnTo>
                    <a:pt x="10" y="4"/>
                  </a:lnTo>
                  <a:lnTo>
                    <a:pt x="21" y="7"/>
                  </a:lnTo>
                  <a:lnTo>
                    <a:pt x="30" y="9"/>
                  </a:lnTo>
                  <a:lnTo>
                    <a:pt x="41" y="9"/>
                  </a:lnTo>
                  <a:lnTo>
                    <a:pt x="51" y="9"/>
                  </a:lnTo>
                  <a:lnTo>
                    <a:pt x="61" y="7"/>
                  </a:lnTo>
                  <a:lnTo>
                    <a:pt x="72" y="4"/>
                  </a:lnTo>
                  <a:lnTo>
                    <a:pt x="81" y="0"/>
                  </a:lnTo>
                  <a:lnTo>
                    <a:pt x="41" y="81"/>
                  </a:lnTo>
                  <a:close/>
                </a:path>
              </a:pathLst>
            </a:custGeom>
            <a:solidFill>
              <a:srgbClr val="000000"/>
            </a:solidFill>
            <a:ln w="28575">
              <a:solidFill>
                <a:schemeClr val="tx1"/>
              </a:solidFill>
              <a:round/>
              <a:headEnd/>
              <a:tailEnd/>
            </a:ln>
          </p:spPr>
          <p:txBody>
            <a:bodyPr/>
            <a:lstStyle/>
            <a:p>
              <a:endParaRPr lang="en-US"/>
            </a:p>
          </p:txBody>
        </p:sp>
      </p:grpSp>
      <p:grpSp>
        <p:nvGrpSpPr>
          <p:cNvPr id="3" name="Group 1752"/>
          <p:cNvGrpSpPr/>
          <p:nvPr/>
        </p:nvGrpSpPr>
        <p:grpSpPr>
          <a:xfrm>
            <a:off x="3928244" y="1248158"/>
            <a:ext cx="1224299" cy="833526"/>
            <a:chOff x="3928153" y="1032387"/>
            <a:chExt cx="1224299" cy="985326"/>
          </a:xfrm>
        </p:grpSpPr>
        <p:sp>
          <p:nvSpPr>
            <p:cNvPr id="6194" name="Freeform 1706"/>
            <p:cNvSpPr>
              <a:spLocks/>
            </p:cNvSpPr>
            <p:nvPr/>
          </p:nvSpPr>
          <p:spPr bwMode="auto">
            <a:xfrm>
              <a:off x="4037013" y="1217613"/>
              <a:ext cx="985837" cy="800100"/>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close/>
                </a:path>
              </a:pathLst>
            </a:custGeom>
            <a:solidFill>
              <a:srgbClr val="FFFF99"/>
            </a:solidFill>
            <a:ln w="9525">
              <a:noFill/>
              <a:round/>
              <a:headEnd/>
              <a:tailEnd/>
            </a:ln>
          </p:spPr>
          <p:txBody>
            <a:bodyPr/>
            <a:lstStyle/>
            <a:p>
              <a:endParaRPr lang="en-US"/>
            </a:p>
          </p:txBody>
        </p:sp>
        <p:sp>
          <p:nvSpPr>
            <p:cNvPr id="6195" name="Freeform 1707"/>
            <p:cNvSpPr>
              <a:spLocks/>
            </p:cNvSpPr>
            <p:nvPr/>
          </p:nvSpPr>
          <p:spPr bwMode="auto">
            <a:xfrm>
              <a:off x="3928153" y="1032387"/>
              <a:ext cx="1213413" cy="985326"/>
            </a:xfrm>
            <a:custGeom>
              <a:avLst/>
              <a:gdLst>
                <a:gd name="T0" fmla="*/ 0 w 621"/>
                <a:gd name="T1" fmla="*/ 442 h 504"/>
                <a:gd name="T2" fmla="*/ 2 w 621"/>
                <a:gd name="T3" fmla="*/ 448 h 504"/>
                <a:gd name="T4" fmla="*/ 14 w 621"/>
                <a:gd name="T5" fmla="*/ 460 h 504"/>
                <a:gd name="T6" fmla="*/ 37 w 621"/>
                <a:gd name="T7" fmla="*/ 471 h 504"/>
                <a:gd name="T8" fmla="*/ 72 w 621"/>
                <a:gd name="T9" fmla="*/ 481 h 504"/>
                <a:gd name="T10" fmla="*/ 113 w 621"/>
                <a:gd name="T11" fmla="*/ 490 h 504"/>
                <a:gd name="T12" fmla="*/ 162 w 621"/>
                <a:gd name="T13" fmla="*/ 497 h 504"/>
                <a:gd name="T14" fmla="*/ 218 w 621"/>
                <a:gd name="T15" fmla="*/ 501 h 504"/>
                <a:gd name="T16" fmla="*/ 279 w 621"/>
                <a:gd name="T17" fmla="*/ 504 h 504"/>
                <a:gd name="T18" fmla="*/ 343 w 621"/>
                <a:gd name="T19" fmla="*/ 504 h 504"/>
                <a:gd name="T20" fmla="*/ 403 w 621"/>
                <a:gd name="T21" fmla="*/ 501 h 504"/>
                <a:gd name="T22" fmla="*/ 459 w 621"/>
                <a:gd name="T23" fmla="*/ 497 h 504"/>
                <a:gd name="T24" fmla="*/ 508 w 621"/>
                <a:gd name="T25" fmla="*/ 490 h 504"/>
                <a:gd name="T26" fmla="*/ 550 w 621"/>
                <a:gd name="T27" fmla="*/ 481 h 504"/>
                <a:gd name="T28" fmla="*/ 584 w 621"/>
                <a:gd name="T29" fmla="*/ 471 h 504"/>
                <a:gd name="T30" fmla="*/ 607 w 621"/>
                <a:gd name="T31" fmla="*/ 460 h 504"/>
                <a:gd name="T32" fmla="*/ 619 w 621"/>
                <a:gd name="T33" fmla="*/ 448 h 504"/>
                <a:gd name="T34" fmla="*/ 621 w 621"/>
                <a:gd name="T35" fmla="*/ 442 h 504"/>
                <a:gd name="T36" fmla="*/ 621 w 621"/>
                <a:gd name="T37" fmla="*/ 61 h 504"/>
                <a:gd name="T38" fmla="*/ 619 w 621"/>
                <a:gd name="T39" fmla="*/ 55 h 504"/>
                <a:gd name="T40" fmla="*/ 607 w 621"/>
                <a:gd name="T41" fmla="*/ 43 h 504"/>
                <a:gd name="T42" fmla="*/ 584 w 621"/>
                <a:gd name="T43" fmla="*/ 32 h 504"/>
                <a:gd name="T44" fmla="*/ 550 w 621"/>
                <a:gd name="T45" fmla="*/ 23 h 504"/>
                <a:gd name="T46" fmla="*/ 508 w 621"/>
                <a:gd name="T47" fmla="*/ 14 h 504"/>
                <a:gd name="T48" fmla="*/ 459 w 621"/>
                <a:gd name="T49" fmla="*/ 7 h 504"/>
                <a:gd name="T50" fmla="*/ 403 w 621"/>
                <a:gd name="T51" fmla="*/ 2 h 504"/>
                <a:gd name="T52" fmla="*/ 343 w 621"/>
                <a:gd name="T53" fmla="*/ 0 h 504"/>
                <a:gd name="T54" fmla="*/ 279 w 621"/>
                <a:gd name="T55" fmla="*/ 0 h 504"/>
                <a:gd name="T56" fmla="*/ 218 w 621"/>
                <a:gd name="T57" fmla="*/ 2 h 504"/>
                <a:gd name="T58" fmla="*/ 162 w 621"/>
                <a:gd name="T59" fmla="*/ 7 h 504"/>
                <a:gd name="T60" fmla="*/ 113 w 621"/>
                <a:gd name="T61" fmla="*/ 14 h 504"/>
                <a:gd name="T62" fmla="*/ 72 w 621"/>
                <a:gd name="T63" fmla="*/ 23 h 504"/>
                <a:gd name="T64" fmla="*/ 37 w 621"/>
                <a:gd name="T65" fmla="*/ 32 h 504"/>
                <a:gd name="T66" fmla="*/ 14 w 621"/>
                <a:gd name="T67" fmla="*/ 43 h 504"/>
                <a:gd name="T68" fmla="*/ 2 w 621"/>
                <a:gd name="T69" fmla="*/ 55 h 504"/>
                <a:gd name="T70" fmla="*/ 0 w 621"/>
                <a:gd name="T71" fmla="*/ 61 h 5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504"/>
                <a:gd name="T110" fmla="*/ 621 w 621"/>
                <a:gd name="T111" fmla="*/ 504 h 5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504">
                  <a:moveTo>
                    <a:pt x="0" y="61"/>
                  </a:moveTo>
                  <a:lnTo>
                    <a:pt x="0" y="442"/>
                  </a:lnTo>
                  <a:lnTo>
                    <a:pt x="1" y="445"/>
                  </a:lnTo>
                  <a:lnTo>
                    <a:pt x="2" y="448"/>
                  </a:lnTo>
                  <a:lnTo>
                    <a:pt x="7" y="454"/>
                  </a:lnTo>
                  <a:lnTo>
                    <a:pt x="14" y="460"/>
                  </a:lnTo>
                  <a:lnTo>
                    <a:pt x="24" y="466"/>
                  </a:lnTo>
                  <a:lnTo>
                    <a:pt x="37" y="471"/>
                  </a:lnTo>
                  <a:lnTo>
                    <a:pt x="54" y="476"/>
                  </a:lnTo>
                  <a:lnTo>
                    <a:pt x="72" y="481"/>
                  </a:lnTo>
                  <a:lnTo>
                    <a:pt x="91" y="486"/>
                  </a:lnTo>
                  <a:lnTo>
                    <a:pt x="113" y="490"/>
                  </a:lnTo>
                  <a:lnTo>
                    <a:pt x="137" y="493"/>
                  </a:lnTo>
                  <a:lnTo>
                    <a:pt x="162" y="497"/>
                  </a:lnTo>
                  <a:lnTo>
                    <a:pt x="190" y="499"/>
                  </a:lnTo>
                  <a:lnTo>
                    <a:pt x="218" y="501"/>
                  </a:lnTo>
                  <a:lnTo>
                    <a:pt x="249" y="503"/>
                  </a:lnTo>
                  <a:lnTo>
                    <a:pt x="279" y="504"/>
                  </a:lnTo>
                  <a:lnTo>
                    <a:pt x="311" y="504"/>
                  </a:lnTo>
                  <a:lnTo>
                    <a:pt x="343" y="504"/>
                  </a:lnTo>
                  <a:lnTo>
                    <a:pt x="374" y="503"/>
                  </a:lnTo>
                  <a:lnTo>
                    <a:pt x="403" y="501"/>
                  </a:lnTo>
                  <a:lnTo>
                    <a:pt x="432" y="499"/>
                  </a:lnTo>
                  <a:lnTo>
                    <a:pt x="459" y="497"/>
                  </a:lnTo>
                  <a:lnTo>
                    <a:pt x="485" y="493"/>
                  </a:lnTo>
                  <a:lnTo>
                    <a:pt x="508" y="490"/>
                  </a:lnTo>
                  <a:lnTo>
                    <a:pt x="530" y="486"/>
                  </a:lnTo>
                  <a:lnTo>
                    <a:pt x="550" y="481"/>
                  </a:lnTo>
                  <a:lnTo>
                    <a:pt x="568" y="476"/>
                  </a:lnTo>
                  <a:lnTo>
                    <a:pt x="584" y="471"/>
                  </a:lnTo>
                  <a:lnTo>
                    <a:pt x="597" y="466"/>
                  </a:lnTo>
                  <a:lnTo>
                    <a:pt x="607" y="460"/>
                  </a:lnTo>
                  <a:lnTo>
                    <a:pt x="615" y="454"/>
                  </a:lnTo>
                  <a:lnTo>
                    <a:pt x="619" y="448"/>
                  </a:lnTo>
                  <a:lnTo>
                    <a:pt x="621" y="445"/>
                  </a:lnTo>
                  <a:lnTo>
                    <a:pt x="621" y="442"/>
                  </a:lnTo>
                  <a:lnTo>
                    <a:pt x="621" y="61"/>
                  </a:lnTo>
                  <a:lnTo>
                    <a:pt x="621" y="58"/>
                  </a:lnTo>
                  <a:lnTo>
                    <a:pt x="619" y="55"/>
                  </a:lnTo>
                  <a:lnTo>
                    <a:pt x="615" y="49"/>
                  </a:lnTo>
                  <a:lnTo>
                    <a:pt x="607" y="43"/>
                  </a:lnTo>
                  <a:lnTo>
                    <a:pt x="597" y="37"/>
                  </a:lnTo>
                  <a:lnTo>
                    <a:pt x="584" y="32"/>
                  </a:lnTo>
                  <a:lnTo>
                    <a:pt x="568" y="27"/>
                  </a:lnTo>
                  <a:lnTo>
                    <a:pt x="550" y="23"/>
                  </a:lnTo>
                  <a:lnTo>
                    <a:pt x="530" y="18"/>
                  </a:lnTo>
                  <a:lnTo>
                    <a:pt x="508" y="14"/>
                  </a:lnTo>
                  <a:lnTo>
                    <a:pt x="485" y="10"/>
                  </a:lnTo>
                  <a:lnTo>
                    <a:pt x="459" y="7"/>
                  </a:lnTo>
                  <a:lnTo>
                    <a:pt x="432" y="5"/>
                  </a:lnTo>
                  <a:lnTo>
                    <a:pt x="403" y="2"/>
                  </a:lnTo>
                  <a:lnTo>
                    <a:pt x="374" y="1"/>
                  </a:lnTo>
                  <a:lnTo>
                    <a:pt x="343" y="0"/>
                  </a:lnTo>
                  <a:lnTo>
                    <a:pt x="311" y="0"/>
                  </a:lnTo>
                  <a:lnTo>
                    <a:pt x="279" y="0"/>
                  </a:lnTo>
                  <a:lnTo>
                    <a:pt x="249" y="1"/>
                  </a:lnTo>
                  <a:lnTo>
                    <a:pt x="218" y="2"/>
                  </a:lnTo>
                  <a:lnTo>
                    <a:pt x="190" y="5"/>
                  </a:lnTo>
                  <a:lnTo>
                    <a:pt x="162" y="7"/>
                  </a:lnTo>
                  <a:lnTo>
                    <a:pt x="137" y="10"/>
                  </a:lnTo>
                  <a:lnTo>
                    <a:pt x="113" y="14"/>
                  </a:lnTo>
                  <a:lnTo>
                    <a:pt x="91" y="18"/>
                  </a:lnTo>
                  <a:lnTo>
                    <a:pt x="72" y="23"/>
                  </a:lnTo>
                  <a:lnTo>
                    <a:pt x="54" y="27"/>
                  </a:lnTo>
                  <a:lnTo>
                    <a:pt x="37" y="32"/>
                  </a:lnTo>
                  <a:lnTo>
                    <a:pt x="24" y="37"/>
                  </a:lnTo>
                  <a:lnTo>
                    <a:pt x="14" y="43"/>
                  </a:lnTo>
                  <a:lnTo>
                    <a:pt x="7" y="49"/>
                  </a:lnTo>
                  <a:lnTo>
                    <a:pt x="2" y="55"/>
                  </a:lnTo>
                  <a:lnTo>
                    <a:pt x="1" y="58"/>
                  </a:lnTo>
                  <a:lnTo>
                    <a:pt x="0" y="61"/>
                  </a:lnTo>
                </a:path>
              </a:pathLst>
            </a:custGeom>
            <a:solidFill>
              <a:srgbClr val="FFFF99"/>
            </a:solidFill>
            <a:ln w="317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6197" name="Freeform 1709"/>
            <p:cNvSpPr>
              <a:spLocks/>
            </p:cNvSpPr>
            <p:nvPr/>
          </p:nvSpPr>
          <p:spPr bwMode="auto">
            <a:xfrm>
              <a:off x="3939039" y="1178083"/>
              <a:ext cx="1213413" cy="60785"/>
            </a:xfrm>
            <a:custGeom>
              <a:avLst/>
              <a:gdLst>
                <a:gd name="T0" fmla="*/ 0 w 621"/>
                <a:gd name="T1" fmla="*/ 0 h 63"/>
                <a:gd name="T2" fmla="*/ 1 w 621"/>
                <a:gd name="T3" fmla="*/ 4 h 63"/>
                <a:gd name="T4" fmla="*/ 2 w 621"/>
                <a:gd name="T5" fmla="*/ 7 h 63"/>
                <a:gd name="T6" fmla="*/ 7 w 621"/>
                <a:gd name="T7" fmla="*/ 13 h 63"/>
                <a:gd name="T8" fmla="*/ 14 w 621"/>
                <a:gd name="T9" fmla="*/ 19 h 63"/>
                <a:gd name="T10" fmla="*/ 24 w 621"/>
                <a:gd name="T11" fmla="*/ 25 h 63"/>
                <a:gd name="T12" fmla="*/ 37 w 621"/>
                <a:gd name="T13" fmla="*/ 30 h 63"/>
                <a:gd name="T14" fmla="*/ 54 w 621"/>
                <a:gd name="T15" fmla="*/ 35 h 63"/>
                <a:gd name="T16" fmla="*/ 72 w 621"/>
                <a:gd name="T17" fmla="*/ 40 h 63"/>
                <a:gd name="T18" fmla="*/ 91 w 621"/>
                <a:gd name="T19" fmla="*/ 45 h 63"/>
                <a:gd name="T20" fmla="*/ 113 w 621"/>
                <a:gd name="T21" fmla="*/ 49 h 63"/>
                <a:gd name="T22" fmla="*/ 137 w 621"/>
                <a:gd name="T23" fmla="*/ 52 h 63"/>
                <a:gd name="T24" fmla="*/ 162 w 621"/>
                <a:gd name="T25" fmla="*/ 56 h 63"/>
                <a:gd name="T26" fmla="*/ 190 w 621"/>
                <a:gd name="T27" fmla="*/ 58 h 63"/>
                <a:gd name="T28" fmla="*/ 218 w 621"/>
                <a:gd name="T29" fmla="*/ 60 h 63"/>
                <a:gd name="T30" fmla="*/ 249 w 621"/>
                <a:gd name="T31" fmla="*/ 61 h 63"/>
                <a:gd name="T32" fmla="*/ 279 w 621"/>
                <a:gd name="T33" fmla="*/ 63 h 63"/>
                <a:gd name="T34" fmla="*/ 311 w 621"/>
                <a:gd name="T35" fmla="*/ 63 h 63"/>
                <a:gd name="T36" fmla="*/ 343 w 621"/>
                <a:gd name="T37" fmla="*/ 63 h 63"/>
                <a:gd name="T38" fmla="*/ 374 w 621"/>
                <a:gd name="T39" fmla="*/ 61 h 63"/>
                <a:gd name="T40" fmla="*/ 403 w 621"/>
                <a:gd name="T41" fmla="*/ 60 h 63"/>
                <a:gd name="T42" fmla="*/ 432 w 621"/>
                <a:gd name="T43" fmla="*/ 58 h 63"/>
                <a:gd name="T44" fmla="*/ 459 w 621"/>
                <a:gd name="T45" fmla="*/ 56 h 63"/>
                <a:gd name="T46" fmla="*/ 485 w 621"/>
                <a:gd name="T47" fmla="*/ 52 h 63"/>
                <a:gd name="T48" fmla="*/ 508 w 621"/>
                <a:gd name="T49" fmla="*/ 48 h 63"/>
                <a:gd name="T50" fmla="*/ 530 w 621"/>
                <a:gd name="T51" fmla="*/ 45 h 63"/>
                <a:gd name="T52" fmla="*/ 550 w 621"/>
                <a:gd name="T53" fmla="*/ 40 h 63"/>
                <a:gd name="T54" fmla="*/ 568 w 621"/>
                <a:gd name="T55" fmla="*/ 35 h 63"/>
                <a:gd name="T56" fmla="*/ 584 w 621"/>
                <a:gd name="T57" fmla="*/ 30 h 63"/>
                <a:gd name="T58" fmla="*/ 597 w 621"/>
                <a:gd name="T59" fmla="*/ 25 h 63"/>
                <a:gd name="T60" fmla="*/ 607 w 621"/>
                <a:gd name="T61" fmla="*/ 19 h 63"/>
                <a:gd name="T62" fmla="*/ 615 w 621"/>
                <a:gd name="T63" fmla="*/ 13 h 63"/>
                <a:gd name="T64" fmla="*/ 619 w 621"/>
                <a:gd name="T65" fmla="*/ 7 h 63"/>
                <a:gd name="T66" fmla="*/ 621 w 621"/>
                <a:gd name="T67" fmla="*/ 4 h 63"/>
                <a:gd name="T68" fmla="*/ 621 w 621"/>
                <a:gd name="T69" fmla="*/ 0 h 63"/>
                <a:gd name="T70" fmla="*/ 621 w 621"/>
                <a:gd name="T71" fmla="*/ 0 h 6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21"/>
                <a:gd name="T109" fmla="*/ 0 h 63"/>
                <a:gd name="T110" fmla="*/ 621 w 621"/>
                <a:gd name="T111" fmla="*/ 63 h 6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21" h="63">
                  <a:moveTo>
                    <a:pt x="0" y="0"/>
                  </a:moveTo>
                  <a:lnTo>
                    <a:pt x="1" y="4"/>
                  </a:lnTo>
                  <a:lnTo>
                    <a:pt x="2" y="7"/>
                  </a:lnTo>
                  <a:lnTo>
                    <a:pt x="7" y="13"/>
                  </a:lnTo>
                  <a:lnTo>
                    <a:pt x="14" y="19"/>
                  </a:lnTo>
                  <a:lnTo>
                    <a:pt x="24" y="25"/>
                  </a:lnTo>
                  <a:lnTo>
                    <a:pt x="37" y="30"/>
                  </a:lnTo>
                  <a:lnTo>
                    <a:pt x="54" y="35"/>
                  </a:lnTo>
                  <a:lnTo>
                    <a:pt x="72" y="40"/>
                  </a:lnTo>
                  <a:lnTo>
                    <a:pt x="91" y="45"/>
                  </a:lnTo>
                  <a:lnTo>
                    <a:pt x="113" y="49"/>
                  </a:lnTo>
                  <a:lnTo>
                    <a:pt x="137" y="52"/>
                  </a:lnTo>
                  <a:lnTo>
                    <a:pt x="162" y="56"/>
                  </a:lnTo>
                  <a:lnTo>
                    <a:pt x="190" y="58"/>
                  </a:lnTo>
                  <a:lnTo>
                    <a:pt x="218" y="60"/>
                  </a:lnTo>
                  <a:lnTo>
                    <a:pt x="249" y="61"/>
                  </a:lnTo>
                  <a:lnTo>
                    <a:pt x="279" y="63"/>
                  </a:lnTo>
                  <a:lnTo>
                    <a:pt x="311" y="63"/>
                  </a:lnTo>
                  <a:lnTo>
                    <a:pt x="343" y="63"/>
                  </a:lnTo>
                  <a:lnTo>
                    <a:pt x="374" y="61"/>
                  </a:lnTo>
                  <a:lnTo>
                    <a:pt x="403" y="60"/>
                  </a:lnTo>
                  <a:lnTo>
                    <a:pt x="432" y="58"/>
                  </a:lnTo>
                  <a:lnTo>
                    <a:pt x="459" y="56"/>
                  </a:lnTo>
                  <a:lnTo>
                    <a:pt x="485" y="52"/>
                  </a:lnTo>
                  <a:lnTo>
                    <a:pt x="508" y="48"/>
                  </a:lnTo>
                  <a:lnTo>
                    <a:pt x="530" y="45"/>
                  </a:lnTo>
                  <a:lnTo>
                    <a:pt x="550" y="40"/>
                  </a:lnTo>
                  <a:lnTo>
                    <a:pt x="568" y="35"/>
                  </a:lnTo>
                  <a:lnTo>
                    <a:pt x="584" y="30"/>
                  </a:lnTo>
                  <a:lnTo>
                    <a:pt x="597" y="25"/>
                  </a:lnTo>
                  <a:lnTo>
                    <a:pt x="607" y="19"/>
                  </a:lnTo>
                  <a:lnTo>
                    <a:pt x="615" y="13"/>
                  </a:lnTo>
                  <a:lnTo>
                    <a:pt x="619" y="7"/>
                  </a:lnTo>
                  <a:lnTo>
                    <a:pt x="621" y="4"/>
                  </a:lnTo>
                  <a:lnTo>
                    <a:pt x="621" y="0"/>
                  </a:lnTo>
                </a:path>
              </a:pathLst>
            </a:custGeom>
            <a:solidFill>
              <a:srgbClr val="FFFF99"/>
            </a:solidFill>
            <a:ln w="3175">
              <a:solidFill>
                <a:srgbClr val="000000"/>
              </a:solidFill>
              <a:round/>
              <a:headEnd/>
              <a:tailEnd/>
            </a:ln>
          </p:spPr>
          <p:txBody>
            <a:bodyPr/>
            <a:lstStyle/>
            <a:p>
              <a:endParaRPr lang="en-US"/>
            </a:p>
          </p:txBody>
        </p:sp>
      </p:grpSp>
      <p:grpSp>
        <p:nvGrpSpPr>
          <p:cNvPr id="4" name="Group 1759"/>
          <p:cNvGrpSpPr/>
          <p:nvPr/>
        </p:nvGrpSpPr>
        <p:grpSpPr>
          <a:xfrm>
            <a:off x="5899150" y="4800600"/>
            <a:ext cx="2101850" cy="1378079"/>
            <a:chOff x="5060950" y="4489321"/>
            <a:chExt cx="2582863" cy="1657350"/>
          </a:xfrm>
        </p:grpSpPr>
        <p:sp>
          <p:nvSpPr>
            <p:cNvPr id="7834" name="Freeform 4"/>
            <p:cNvSpPr>
              <a:spLocks/>
            </p:cNvSpPr>
            <p:nvPr/>
          </p:nvSpPr>
          <p:spPr bwMode="auto">
            <a:xfrm>
              <a:off x="5060950" y="4524246"/>
              <a:ext cx="2582863" cy="1622425"/>
            </a:xfrm>
            <a:custGeom>
              <a:avLst/>
              <a:gdLst>
                <a:gd name="T0" fmla="*/ 730 w 1627"/>
                <a:gd name="T1" fmla="*/ 3 h 1022"/>
                <a:gd name="T2" fmla="*/ 611 w 1627"/>
                <a:gd name="T3" fmla="*/ 16 h 1022"/>
                <a:gd name="T4" fmla="*/ 497 w 1627"/>
                <a:gd name="T5" fmla="*/ 40 h 1022"/>
                <a:gd name="T6" fmla="*/ 393 w 1627"/>
                <a:gd name="T7" fmla="*/ 74 h 1022"/>
                <a:gd name="T8" fmla="*/ 297 w 1627"/>
                <a:gd name="T9" fmla="*/ 117 h 1022"/>
                <a:gd name="T10" fmla="*/ 212 w 1627"/>
                <a:gd name="T11" fmla="*/ 167 h 1022"/>
                <a:gd name="T12" fmla="*/ 139 w 1627"/>
                <a:gd name="T13" fmla="*/ 226 h 1022"/>
                <a:gd name="T14" fmla="*/ 81 w 1627"/>
                <a:gd name="T15" fmla="*/ 290 h 1022"/>
                <a:gd name="T16" fmla="*/ 37 w 1627"/>
                <a:gd name="T17" fmla="*/ 359 h 1022"/>
                <a:gd name="T18" fmla="*/ 10 w 1627"/>
                <a:gd name="T19" fmla="*/ 434 h 1022"/>
                <a:gd name="T20" fmla="*/ 0 w 1627"/>
                <a:gd name="T21" fmla="*/ 511 h 1022"/>
                <a:gd name="T22" fmla="*/ 10 w 1627"/>
                <a:gd name="T23" fmla="*/ 589 h 1022"/>
                <a:gd name="T24" fmla="*/ 37 w 1627"/>
                <a:gd name="T25" fmla="*/ 663 h 1022"/>
                <a:gd name="T26" fmla="*/ 81 w 1627"/>
                <a:gd name="T27" fmla="*/ 732 h 1022"/>
                <a:gd name="T28" fmla="*/ 139 w 1627"/>
                <a:gd name="T29" fmla="*/ 796 h 1022"/>
                <a:gd name="T30" fmla="*/ 212 w 1627"/>
                <a:gd name="T31" fmla="*/ 855 h 1022"/>
                <a:gd name="T32" fmla="*/ 297 w 1627"/>
                <a:gd name="T33" fmla="*/ 905 h 1022"/>
                <a:gd name="T34" fmla="*/ 393 w 1627"/>
                <a:gd name="T35" fmla="*/ 948 h 1022"/>
                <a:gd name="T36" fmla="*/ 497 w 1627"/>
                <a:gd name="T37" fmla="*/ 982 h 1022"/>
                <a:gd name="T38" fmla="*/ 611 w 1627"/>
                <a:gd name="T39" fmla="*/ 1006 h 1022"/>
                <a:gd name="T40" fmla="*/ 730 w 1627"/>
                <a:gd name="T41" fmla="*/ 1020 h 1022"/>
                <a:gd name="T42" fmla="*/ 855 w 1627"/>
                <a:gd name="T43" fmla="*/ 1021 h 1022"/>
                <a:gd name="T44" fmla="*/ 978 w 1627"/>
                <a:gd name="T45" fmla="*/ 1012 h 1022"/>
                <a:gd name="T46" fmla="*/ 1093 w 1627"/>
                <a:gd name="T47" fmla="*/ 991 h 1022"/>
                <a:gd name="T48" fmla="*/ 1201 w 1627"/>
                <a:gd name="T49" fmla="*/ 960 h 1022"/>
                <a:gd name="T50" fmla="*/ 1300 w 1627"/>
                <a:gd name="T51" fmla="*/ 921 h 1022"/>
                <a:gd name="T52" fmla="*/ 1389 w 1627"/>
                <a:gd name="T53" fmla="*/ 873 h 1022"/>
                <a:gd name="T54" fmla="*/ 1466 w 1627"/>
                <a:gd name="T55" fmla="*/ 817 h 1022"/>
                <a:gd name="T56" fmla="*/ 1529 w 1627"/>
                <a:gd name="T57" fmla="*/ 755 h 1022"/>
                <a:gd name="T58" fmla="*/ 1578 w 1627"/>
                <a:gd name="T59" fmla="*/ 687 h 1022"/>
                <a:gd name="T60" fmla="*/ 1610 w 1627"/>
                <a:gd name="T61" fmla="*/ 614 h 1022"/>
                <a:gd name="T62" fmla="*/ 1626 w 1627"/>
                <a:gd name="T63" fmla="*/ 538 h 1022"/>
                <a:gd name="T64" fmla="*/ 1622 w 1627"/>
                <a:gd name="T65" fmla="*/ 459 h 1022"/>
                <a:gd name="T66" fmla="*/ 1601 w 1627"/>
                <a:gd name="T67" fmla="*/ 383 h 1022"/>
                <a:gd name="T68" fmla="*/ 1563 w 1627"/>
                <a:gd name="T69" fmla="*/ 312 h 1022"/>
                <a:gd name="T70" fmla="*/ 1510 w 1627"/>
                <a:gd name="T71" fmla="*/ 246 h 1022"/>
                <a:gd name="T72" fmla="*/ 1441 w 1627"/>
                <a:gd name="T73" fmla="*/ 186 h 1022"/>
                <a:gd name="T74" fmla="*/ 1360 w 1627"/>
                <a:gd name="T75" fmla="*/ 133 h 1022"/>
                <a:gd name="T76" fmla="*/ 1268 w 1627"/>
                <a:gd name="T77" fmla="*/ 87 h 1022"/>
                <a:gd name="T78" fmla="*/ 1166 w 1627"/>
                <a:gd name="T79" fmla="*/ 51 h 1022"/>
                <a:gd name="T80" fmla="*/ 1056 w 1627"/>
                <a:gd name="T81" fmla="*/ 23 h 1022"/>
                <a:gd name="T82" fmla="*/ 937 w 1627"/>
                <a:gd name="T83" fmla="*/ 6 h 1022"/>
                <a:gd name="T84" fmla="*/ 814 w 1627"/>
                <a:gd name="T85" fmla="*/ 0 h 102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22"/>
                <a:gd name="T131" fmla="*/ 1627 w 1627"/>
                <a:gd name="T132" fmla="*/ 1022 h 102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22">
                  <a:moveTo>
                    <a:pt x="814" y="0"/>
                  </a:moveTo>
                  <a:lnTo>
                    <a:pt x="772" y="1"/>
                  </a:lnTo>
                  <a:lnTo>
                    <a:pt x="730" y="3"/>
                  </a:lnTo>
                  <a:lnTo>
                    <a:pt x="690" y="6"/>
                  </a:lnTo>
                  <a:lnTo>
                    <a:pt x="650" y="11"/>
                  </a:lnTo>
                  <a:lnTo>
                    <a:pt x="611" y="16"/>
                  </a:lnTo>
                  <a:lnTo>
                    <a:pt x="572" y="23"/>
                  </a:lnTo>
                  <a:lnTo>
                    <a:pt x="535" y="31"/>
                  </a:lnTo>
                  <a:lnTo>
                    <a:pt x="497" y="40"/>
                  </a:lnTo>
                  <a:lnTo>
                    <a:pt x="462" y="51"/>
                  </a:lnTo>
                  <a:lnTo>
                    <a:pt x="426" y="62"/>
                  </a:lnTo>
                  <a:lnTo>
                    <a:pt x="393" y="74"/>
                  </a:lnTo>
                  <a:lnTo>
                    <a:pt x="359" y="87"/>
                  </a:lnTo>
                  <a:lnTo>
                    <a:pt x="328" y="102"/>
                  </a:lnTo>
                  <a:lnTo>
                    <a:pt x="297" y="117"/>
                  </a:lnTo>
                  <a:lnTo>
                    <a:pt x="267" y="133"/>
                  </a:lnTo>
                  <a:lnTo>
                    <a:pt x="239" y="150"/>
                  </a:lnTo>
                  <a:lnTo>
                    <a:pt x="212" y="167"/>
                  </a:lnTo>
                  <a:lnTo>
                    <a:pt x="186" y="186"/>
                  </a:lnTo>
                  <a:lnTo>
                    <a:pt x="162" y="206"/>
                  </a:lnTo>
                  <a:lnTo>
                    <a:pt x="139" y="226"/>
                  </a:lnTo>
                  <a:lnTo>
                    <a:pt x="118" y="246"/>
                  </a:lnTo>
                  <a:lnTo>
                    <a:pt x="99" y="267"/>
                  </a:lnTo>
                  <a:lnTo>
                    <a:pt x="81" y="290"/>
                  </a:lnTo>
                  <a:lnTo>
                    <a:pt x="65" y="312"/>
                  </a:lnTo>
                  <a:lnTo>
                    <a:pt x="50" y="335"/>
                  </a:lnTo>
                  <a:lnTo>
                    <a:pt x="37" y="359"/>
                  </a:lnTo>
                  <a:lnTo>
                    <a:pt x="26" y="383"/>
                  </a:lnTo>
                  <a:lnTo>
                    <a:pt x="18" y="408"/>
                  </a:lnTo>
                  <a:lnTo>
                    <a:pt x="10" y="434"/>
                  </a:lnTo>
                  <a:lnTo>
                    <a:pt x="5" y="459"/>
                  </a:lnTo>
                  <a:lnTo>
                    <a:pt x="2" y="485"/>
                  </a:lnTo>
                  <a:lnTo>
                    <a:pt x="0" y="511"/>
                  </a:lnTo>
                  <a:lnTo>
                    <a:pt x="2" y="538"/>
                  </a:lnTo>
                  <a:lnTo>
                    <a:pt x="5" y="564"/>
                  </a:lnTo>
                  <a:lnTo>
                    <a:pt x="10" y="589"/>
                  </a:lnTo>
                  <a:lnTo>
                    <a:pt x="18" y="614"/>
                  </a:lnTo>
                  <a:lnTo>
                    <a:pt x="26" y="639"/>
                  </a:lnTo>
                  <a:lnTo>
                    <a:pt x="37" y="663"/>
                  </a:lnTo>
                  <a:lnTo>
                    <a:pt x="50" y="687"/>
                  </a:lnTo>
                  <a:lnTo>
                    <a:pt x="65" y="710"/>
                  </a:lnTo>
                  <a:lnTo>
                    <a:pt x="81" y="732"/>
                  </a:lnTo>
                  <a:lnTo>
                    <a:pt x="99" y="755"/>
                  </a:lnTo>
                  <a:lnTo>
                    <a:pt x="118" y="776"/>
                  </a:lnTo>
                  <a:lnTo>
                    <a:pt x="139" y="796"/>
                  </a:lnTo>
                  <a:lnTo>
                    <a:pt x="162" y="817"/>
                  </a:lnTo>
                  <a:lnTo>
                    <a:pt x="186" y="836"/>
                  </a:lnTo>
                  <a:lnTo>
                    <a:pt x="212" y="855"/>
                  </a:lnTo>
                  <a:lnTo>
                    <a:pt x="239" y="873"/>
                  </a:lnTo>
                  <a:lnTo>
                    <a:pt x="267" y="889"/>
                  </a:lnTo>
                  <a:lnTo>
                    <a:pt x="297" y="905"/>
                  </a:lnTo>
                  <a:lnTo>
                    <a:pt x="328" y="921"/>
                  </a:lnTo>
                  <a:lnTo>
                    <a:pt x="359" y="934"/>
                  </a:lnTo>
                  <a:lnTo>
                    <a:pt x="393" y="948"/>
                  </a:lnTo>
                  <a:lnTo>
                    <a:pt x="426" y="960"/>
                  </a:lnTo>
                  <a:lnTo>
                    <a:pt x="462" y="972"/>
                  </a:lnTo>
                  <a:lnTo>
                    <a:pt x="497" y="982"/>
                  </a:lnTo>
                  <a:lnTo>
                    <a:pt x="535" y="991"/>
                  </a:lnTo>
                  <a:lnTo>
                    <a:pt x="572" y="999"/>
                  </a:lnTo>
                  <a:lnTo>
                    <a:pt x="611" y="1006"/>
                  </a:lnTo>
                  <a:lnTo>
                    <a:pt x="650" y="1012"/>
                  </a:lnTo>
                  <a:lnTo>
                    <a:pt x="690" y="1016"/>
                  </a:lnTo>
                  <a:lnTo>
                    <a:pt x="730" y="1020"/>
                  </a:lnTo>
                  <a:lnTo>
                    <a:pt x="772" y="1021"/>
                  </a:lnTo>
                  <a:lnTo>
                    <a:pt x="814" y="1022"/>
                  </a:lnTo>
                  <a:lnTo>
                    <a:pt x="855" y="1021"/>
                  </a:lnTo>
                  <a:lnTo>
                    <a:pt x="897" y="1020"/>
                  </a:lnTo>
                  <a:lnTo>
                    <a:pt x="937" y="1016"/>
                  </a:lnTo>
                  <a:lnTo>
                    <a:pt x="978" y="1012"/>
                  </a:lnTo>
                  <a:lnTo>
                    <a:pt x="1017" y="1006"/>
                  </a:lnTo>
                  <a:lnTo>
                    <a:pt x="1056" y="999"/>
                  </a:lnTo>
                  <a:lnTo>
                    <a:pt x="1093" y="991"/>
                  </a:lnTo>
                  <a:lnTo>
                    <a:pt x="1130" y="982"/>
                  </a:lnTo>
                  <a:lnTo>
                    <a:pt x="1166" y="972"/>
                  </a:lnTo>
                  <a:lnTo>
                    <a:pt x="1201" y="960"/>
                  </a:lnTo>
                  <a:lnTo>
                    <a:pt x="1235" y="948"/>
                  </a:lnTo>
                  <a:lnTo>
                    <a:pt x="1268" y="934"/>
                  </a:lnTo>
                  <a:lnTo>
                    <a:pt x="1300" y="921"/>
                  </a:lnTo>
                  <a:lnTo>
                    <a:pt x="1331" y="905"/>
                  </a:lnTo>
                  <a:lnTo>
                    <a:pt x="1360" y="889"/>
                  </a:lnTo>
                  <a:lnTo>
                    <a:pt x="1389" y="873"/>
                  </a:lnTo>
                  <a:lnTo>
                    <a:pt x="1415" y="855"/>
                  </a:lnTo>
                  <a:lnTo>
                    <a:pt x="1441" y="836"/>
                  </a:lnTo>
                  <a:lnTo>
                    <a:pt x="1466" y="817"/>
                  </a:lnTo>
                  <a:lnTo>
                    <a:pt x="1488" y="796"/>
                  </a:lnTo>
                  <a:lnTo>
                    <a:pt x="1510" y="776"/>
                  </a:lnTo>
                  <a:lnTo>
                    <a:pt x="1529" y="755"/>
                  </a:lnTo>
                  <a:lnTo>
                    <a:pt x="1547" y="732"/>
                  </a:lnTo>
                  <a:lnTo>
                    <a:pt x="1563" y="710"/>
                  </a:lnTo>
                  <a:lnTo>
                    <a:pt x="1578" y="687"/>
                  </a:lnTo>
                  <a:lnTo>
                    <a:pt x="1591" y="663"/>
                  </a:lnTo>
                  <a:lnTo>
                    <a:pt x="1601" y="639"/>
                  </a:lnTo>
                  <a:lnTo>
                    <a:pt x="1610" y="614"/>
                  </a:lnTo>
                  <a:lnTo>
                    <a:pt x="1618" y="589"/>
                  </a:lnTo>
                  <a:lnTo>
                    <a:pt x="1622" y="564"/>
                  </a:lnTo>
                  <a:lnTo>
                    <a:pt x="1626" y="538"/>
                  </a:lnTo>
                  <a:lnTo>
                    <a:pt x="1627" y="511"/>
                  </a:lnTo>
                  <a:lnTo>
                    <a:pt x="1626" y="485"/>
                  </a:lnTo>
                  <a:lnTo>
                    <a:pt x="1622" y="459"/>
                  </a:lnTo>
                  <a:lnTo>
                    <a:pt x="1618" y="434"/>
                  </a:lnTo>
                  <a:lnTo>
                    <a:pt x="1610" y="408"/>
                  </a:lnTo>
                  <a:lnTo>
                    <a:pt x="1601" y="383"/>
                  </a:lnTo>
                  <a:lnTo>
                    <a:pt x="1591" y="359"/>
                  </a:lnTo>
                  <a:lnTo>
                    <a:pt x="1578" y="335"/>
                  </a:lnTo>
                  <a:lnTo>
                    <a:pt x="1563" y="312"/>
                  </a:lnTo>
                  <a:lnTo>
                    <a:pt x="1547" y="290"/>
                  </a:lnTo>
                  <a:lnTo>
                    <a:pt x="1529" y="267"/>
                  </a:lnTo>
                  <a:lnTo>
                    <a:pt x="1510" y="246"/>
                  </a:lnTo>
                  <a:lnTo>
                    <a:pt x="1488" y="226"/>
                  </a:lnTo>
                  <a:lnTo>
                    <a:pt x="1466" y="206"/>
                  </a:lnTo>
                  <a:lnTo>
                    <a:pt x="1441" y="186"/>
                  </a:lnTo>
                  <a:lnTo>
                    <a:pt x="1415" y="167"/>
                  </a:lnTo>
                  <a:lnTo>
                    <a:pt x="1389" y="150"/>
                  </a:lnTo>
                  <a:lnTo>
                    <a:pt x="1360" y="133"/>
                  </a:lnTo>
                  <a:lnTo>
                    <a:pt x="1331" y="117"/>
                  </a:lnTo>
                  <a:lnTo>
                    <a:pt x="1300" y="102"/>
                  </a:lnTo>
                  <a:lnTo>
                    <a:pt x="1268" y="87"/>
                  </a:lnTo>
                  <a:lnTo>
                    <a:pt x="1235" y="74"/>
                  </a:lnTo>
                  <a:lnTo>
                    <a:pt x="1201" y="62"/>
                  </a:lnTo>
                  <a:lnTo>
                    <a:pt x="1166" y="51"/>
                  </a:lnTo>
                  <a:lnTo>
                    <a:pt x="1130" y="40"/>
                  </a:lnTo>
                  <a:lnTo>
                    <a:pt x="1093" y="31"/>
                  </a:lnTo>
                  <a:lnTo>
                    <a:pt x="1056" y="23"/>
                  </a:lnTo>
                  <a:lnTo>
                    <a:pt x="1017" y="16"/>
                  </a:lnTo>
                  <a:lnTo>
                    <a:pt x="978" y="11"/>
                  </a:lnTo>
                  <a:lnTo>
                    <a:pt x="937" y="6"/>
                  </a:lnTo>
                  <a:lnTo>
                    <a:pt x="897" y="3"/>
                  </a:lnTo>
                  <a:lnTo>
                    <a:pt x="855" y="1"/>
                  </a:lnTo>
                  <a:lnTo>
                    <a:pt x="814" y="0"/>
                  </a:lnTo>
                  <a:close/>
                </a:path>
              </a:pathLst>
            </a:custGeom>
            <a:solidFill>
              <a:srgbClr val="FFFFFF"/>
            </a:solidFill>
            <a:ln w="9525">
              <a:noFill/>
              <a:round/>
              <a:headEnd/>
              <a:tailEnd/>
            </a:ln>
          </p:spPr>
          <p:txBody>
            <a:bodyPr/>
            <a:lstStyle/>
            <a:p>
              <a:endParaRPr lang="en-US"/>
            </a:p>
          </p:txBody>
        </p:sp>
        <p:sp>
          <p:nvSpPr>
            <p:cNvPr id="7835" name="Freeform 5"/>
            <p:cNvSpPr>
              <a:spLocks/>
            </p:cNvSpPr>
            <p:nvPr/>
          </p:nvSpPr>
          <p:spPr bwMode="auto">
            <a:xfrm>
              <a:off x="5060950" y="4489321"/>
              <a:ext cx="2582863" cy="1657350"/>
            </a:xfrm>
            <a:custGeom>
              <a:avLst/>
              <a:gdLst>
                <a:gd name="T0" fmla="*/ 730 w 1627"/>
                <a:gd name="T1" fmla="*/ 2 h 1044"/>
                <a:gd name="T2" fmla="*/ 611 w 1627"/>
                <a:gd name="T3" fmla="*/ 16 h 1044"/>
                <a:gd name="T4" fmla="*/ 497 w 1627"/>
                <a:gd name="T5" fmla="*/ 40 h 1044"/>
                <a:gd name="T6" fmla="*/ 393 w 1627"/>
                <a:gd name="T7" fmla="*/ 75 h 1044"/>
                <a:gd name="T8" fmla="*/ 297 w 1627"/>
                <a:gd name="T9" fmla="*/ 119 h 1044"/>
                <a:gd name="T10" fmla="*/ 212 w 1627"/>
                <a:gd name="T11" fmla="*/ 171 h 1044"/>
                <a:gd name="T12" fmla="*/ 139 w 1627"/>
                <a:gd name="T13" fmla="*/ 230 h 1044"/>
                <a:gd name="T14" fmla="*/ 81 w 1627"/>
                <a:gd name="T15" fmla="*/ 295 h 1044"/>
                <a:gd name="T16" fmla="*/ 37 w 1627"/>
                <a:gd name="T17" fmla="*/ 366 h 1044"/>
                <a:gd name="T18" fmla="*/ 10 w 1627"/>
                <a:gd name="T19" fmla="*/ 442 h 1044"/>
                <a:gd name="T20" fmla="*/ 0 w 1627"/>
                <a:gd name="T21" fmla="*/ 521 h 1044"/>
                <a:gd name="T22" fmla="*/ 10 w 1627"/>
                <a:gd name="T23" fmla="*/ 601 h 1044"/>
                <a:gd name="T24" fmla="*/ 37 w 1627"/>
                <a:gd name="T25" fmla="*/ 677 h 1044"/>
                <a:gd name="T26" fmla="*/ 81 w 1627"/>
                <a:gd name="T27" fmla="*/ 748 h 1044"/>
                <a:gd name="T28" fmla="*/ 139 w 1627"/>
                <a:gd name="T29" fmla="*/ 814 h 1044"/>
                <a:gd name="T30" fmla="*/ 212 w 1627"/>
                <a:gd name="T31" fmla="*/ 873 h 1044"/>
                <a:gd name="T32" fmla="*/ 297 w 1627"/>
                <a:gd name="T33" fmla="*/ 925 h 1044"/>
                <a:gd name="T34" fmla="*/ 393 w 1627"/>
                <a:gd name="T35" fmla="*/ 969 h 1044"/>
                <a:gd name="T36" fmla="*/ 497 w 1627"/>
                <a:gd name="T37" fmla="*/ 1003 h 1044"/>
                <a:gd name="T38" fmla="*/ 611 w 1627"/>
                <a:gd name="T39" fmla="*/ 1028 h 1044"/>
                <a:gd name="T40" fmla="*/ 730 w 1627"/>
                <a:gd name="T41" fmla="*/ 1042 h 1044"/>
                <a:gd name="T42" fmla="*/ 855 w 1627"/>
                <a:gd name="T43" fmla="*/ 1043 h 1044"/>
                <a:gd name="T44" fmla="*/ 978 w 1627"/>
                <a:gd name="T45" fmla="*/ 1034 h 1044"/>
                <a:gd name="T46" fmla="*/ 1093 w 1627"/>
                <a:gd name="T47" fmla="*/ 1012 h 1044"/>
                <a:gd name="T48" fmla="*/ 1201 w 1627"/>
                <a:gd name="T49" fmla="*/ 981 h 1044"/>
                <a:gd name="T50" fmla="*/ 1300 w 1627"/>
                <a:gd name="T51" fmla="*/ 940 h 1044"/>
                <a:gd name="T52" fmla="*/ 1389 w 1627"/>
                <a:gd name="T53" fmla="*/ 891 h 1044"/>
                <a:gd name="T54" fmla="*/ 1466 w 1627"/>
                <a:gd name="T55" fmla="*/ 834 h 1044"/>
                <a:gd name="T56" fmla="*/ 1529 w 1627"/>
                <a:gd name="T57" fmla="*/ 771 h 1044"/>
                <a:gd name="T58" fmla="*/ 1578 w 1627"/>
                <a:gd name="T59" fmla="*/ 702 h 1044"/>
                <a:gd name="T60" fmla="*/ 1610 w 1627"/>
                <a:gd name="T61" fmla="*/ 627 h 1044"/>
                <a:gd name="T62" fmla="*/ 1626 w 1627"/>
                <a:gd name="T63" fmla="*/ 549 h 1044"/>
                <a:gd name="T64" fmla="*/ 1622 w 1627"/>
                <a:gd name="T65" fmla="*/ 469 h 1044"/>
                <a:gd name="T66" fmla="*/ 1601 w 1627"/>
                <a:gd name="T67" fmla="*/ 392 h 1044"/>
                <a:gd name="T68" fmla="*/ 1563 w 1627"/>
                <a:gd name="T69" fmla="*/ 318 h 1044"/>
                <a:gd name="T70" fmla="*/ 1510 w 1627"/>
                <a:gd name="T71" fmla="*/ 251 h 1044"/>
                <a:gd name="T72" fmla="*/ 1441 w 1627"/>
                <a:gd name="T73" fmla="*/ 189 h 1044"/>
                <a:gd name="T74" fmla="*/ 1360 w 1627"/>
                <a:gd name="T75" fmla="*/ 135 h 1044"/>
                <a:gd name="T76" fmla="*/ 1268 w 1627"/>
                <a:gd name="T77" fmla="*/ 89 h 1044"/>
                <a:gd name="T78" fmla="*/ 1166 w 1627"/>
                <a:gd name="T79" fmla="*/ 51 h 1044"/>
                <a:gd name="T80" fmla="*/ 1056 w 1627"/>
                <a:gd name="T81" fmla="*/ 23 h 1044"/>
                <a:gd name="T82" fmla="*/ 937 w 1627"/>
                <a:gd name="T83" fmla="*/ 5 h 1044"/>
                <a:gd name="T84" fmla="*/ 814 w 1627"/>
                <a:gd name="T85" fmla="*/ 0 h 104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627"/>
                <a:gd name="T130" fmla="*/ 0 h 1044"/>
                <a:gd name="T131" fmla="*/ 1627 w 1627"/>
                <a:gd name="T132" fmla="*/ 1044 h 104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627" h="1044">
                  <a:moveTo>
                    <a:pt x="814" y="0"/>
                  </a:moveTo>
                  <a:lnTo>
                    <a:pt x="772" y="0"/>
                  </a:lnTo>
                  <a:lnTo>
                    <a:pt x="730" y="2"/>
                  </a:lnTo>
                  <a:lnTo>
                    <a:pt x="690" y="5"/>
                  </a:lnTo>
                  <a:lnTo>
                    <a:pt x="650" y="10"/>
                  </a:lnTo>
                  <a:lnTo>
                    <a:pt x="611" y="16"/>
                  </a:lnTo>
                  <a:lnTo>
                    <a:pt x="572" y="23"/>
                  </a:lnTo>
                  <a:lnTo>
                    <a:pt x="535" y="31"/>
                  </a:lnTo>
                  <a:lnTo>
                    <a:pt x="497" y="40"/>
                  </a:lnTo>
                  <a:lnTo>
                    <a:pt x="462" y="51"/>
                  </a:lnTo>
                  <a:lnTo>
                    <a:pt x="426" y="63"/>
                  </a:lnTo>
                  <a:lnTo>
                    <a:pt x="393" y="75"/>
                  </a:lnTo>
                  <a:lnTo>
                    <a:pt x="359" y="89"/>
                  </a:lnTo>
                  <a:lnTo>
                    <a:pt x="328" y="103"/>
                  </a:lnTo>
                  <a:lnTo>
                    <a:pt x="297" y="119"/>
                  </a:lnTo>
                  <a:lnTo>
                    <a:pt x="267" y="135"/>
                  </a:lnTo>
                  <a:lnTo>
                    <a:pt x="239" y="152"/>
                  </a:lnTo>
                  <a:lnTo>
                    <a:pt x="212" y="171"/>
                  </a:lnTo>
                  <a:lnTo>
                    <a:pt x="186" y="189"/>
                  </a:lnTo>
                  <a:lnTo>
                    <a:pt x="162" y="209"/>
                  </a:lnTo>
                  <a:lnTo>
                    <a:pt x="139" y="230"/>
                  </a:lnTo>
                  <a:lnTo>
                    <a:pt x="118" y="251"/>
                  </a:lnTo>
                  <a:lnTo>
                    <a:pt x="99" y="273"/>
                  </a:lnTo>
                  <a:lnTo>
                    <a:pt x="81" y="295"/>
                  </a:lnTo>
                  <a:lnTo>
                    <a:pt x="65" y="318"/>
                  </a:lnTo>
                  <a:lnTo>
                    <a:pt x="50" y="342"/>
                  </a:lnTo>
                  <a:lnTo>
                    <a:pt x="37" y="366"/>
                  </a:lnTo>
                  <a:lnTo>
                    <a:pt x="26" y="392"/>
                  </a:lnTo>
                  <a:lnTo>
                    <a:pt x="18" y="417"/>
                  </a:lnTo>
                  <a:lnTo>
                    <a:pt x="10" y="442"/>
                  </a:lnTo>
                  <a:lnTo>
                    <a:pt x="5" y="469"/>
                  </a:lnTo>
                  <a:lnTo>
                    <a:pt x="2" y="495"/>
                  </a:lnTo>
                  <a:lnTo>
                    <a:pt x="0" y="521"/>
                  </a:lnTo>
                  <a:lnTo>
                    <a:pt x="2" y="549"/>
                  </a:lnTo>
                  <a:lnTo>
                    <a:pt x="5" y="575"/>
                  </a:lnTo>
                  <a:lnTo>
                    <a:pt x="10" y="601"/>
                  </a:lnTo>
                  <a:lnTo>
                    <a:pt x="18" y="627"/>
                  </a:lnTo>
                  <a:lnTo>
                    <a:pt x="26" y="652"/>
                  </a:lnTo>
                  <a:lnTo>
                    <a:pt x="37" y="677"/>
                  </a:lnTo>
                  <a:lnTo>
                    <a:pt x="50" y="702"/>
                  </a:lnTo>
                  <a:lnTo>
                    <a:pt x="65" y="725"/>
                  </a:lnTo>
                  <a:lnTo>
                    <a:pt x="81" y="748"/>
                  </a:lnTo>
                  <a:lnTo>
                    <a:pt x="99" y="771"/>
                  </a:lnTo>
                  <a:lnTo>
                    <a:pt x="118" y="792"/>
                  </a:lnTo>
                  <a:lnTo>
                    <a:pt x="139" y="814"/>
                  </a:lnTo>
                  <a:lnTo>
                    <a:pt x="162" y="834"/>
                  </a:lnTo>
                  <a:lnTo>
                    <a:pt x="186" y="854"/>
                  </a:lnTo>
                  <a:lnTo>
                    <a:pt x="212" y="873"/>
                  </a:lnTo>
                  <a:lnTo>
                    <a:pt x="239" y="891"/>
                  </a:lnTo>
                  <a:lnTo>
                    <a:pt x="267" y="909"/>
                  </a:lnTo>
                  <a:lnTo>
                    <a:pt x="297" y="925"/>
                  </a:lnTo>
                  <a:lnTo>
                    <a:pt x="328" y="940"/>
                  </a:lnTo>
                  <a:lnTo>
                    <a:pt x="359" y="955"/>
                  </a:lnTo>
                  <a:lnTo>
                    <a:pt x="393" y="969"/>
                  </a:lnTo>
                  <a:lnTo>
                    <a:pt x="426" y="981"/>
                  </a:lnTo>
                  <a:lnTo>
                    <a:pt x="462" y="992"/>
                  </a:lnTo>
                  <a:lnTo>
                    <a:pt x="497" y="1003"/>
                  </a:lnTo>
                  <a:lnTo>
                    <a:pt x="535" y="1012"/>
                  </a:lnTo>
                  <a:lnTo>
                    <a:pt x="572" y="1021"/>
                  </a:lnTo>
                  <a:lnTo>
                    <a:pt x="611" y="1028"/>
                  </a:lnTo>
                  <a:lnTo>
                    <a:pt x="650" y="1034"/>
                  </a:lnTo>
                  <a:lnTo>
                    <a:pt x="690" y="1038"/>
                  </a:lnTo>
                  <a:lnTo>
                    <a:pt x="730" y="1042"/>
                  </a:lnTo>
                  <a:lnTo>
                    <a:pt x="772" y="1043"/>
                  </a:lnTo>
                  <a:lnTo>
                    <a:pt x="814" y="1044"/>
                  </a:lnTo>
                  <a:lnTo>
                    <a:pt x="855" y="1043"/>
                  </a:lnTo>
                  <a:lnTo>
                    <a:pt x="897" y="1042"/>
                  </a:lnTo>
                  <a:lnTo>
                    <a:pt x="937" y="1038"/>
                  </a:lnTo>
                  <a:lnTo>
                    <a:pt x="978" y="1034"/>
                  </a:lnTo>
                  <a:lnTo>
                    <a:pt x="1017" y="1028"/>
                  </a:lnTo>
                  <a:lnTo>
                    <a:pt x="1056" y="1021"/>
                  </a:lnTo>
                  <a:lnTo>
                    <a:pt x="1093" y="1012"/>
                  </a:lnTo>
                  <a:lnTo>
                    <a:pt x="1130" y="1003"/>
                  </a:lnTo>
                  <a:lnTo>
                    <a:pt x="1166" y="992"/>
                  </a:lnTo>
                  <a:lnTo>
                    <a:pt x="1201" y="981"/>
                  </a:lnTo>
                  <a:lnTo>
                    <a:pt x="1235" y="969"/>
                  </a:lnTo>
                  <a:lnTo>
                    <a:pt x="1268" y="955"/>
                  </a:lnTo>
                  <a:lnTo>
                    <a:pt x="1300" y="940"/>
                  </a:lnTo>
                  <a:lnTo>
                    <a:pt x="1331" y="925"/>
                  </a:lnTo>
                  <a:lnTo>
                    <a:pt x="1360" y="909"/>
                  </a:lnTo>
                  <a:lnTo>
                    <a:pt x="1389" y="891"/>
                  </a:lnTo>
                  <a:lnTo>
                    <a:pt x="1415" y="873"/>
                  </a:lnTo>
                  <a:lnTo>
                    <a:pt x="1441" y="854"/>
                  </a:lnTo>
                  <a:lnTo>
                    <a:pt x="1466" y="834"/>
                  </a:lnTo>
                  <a:lnTo>
                    <a:pt x="1488" y="814"/>
                  </a:lnTo>
                  <a:lnTo>
                    <a:pt x="1510" y="792"/>
                  </a:lnTo>
                  <a:lnTo>
                    <a:pt x="1529" y="771"/>
                  </a:lnTo>
                  <a:lnTo>
                    <a:pt x="1547" y="748"/>
                  </a:lnTo>
                  <a:lnTo>
                    <a:pt x="1563" y="725"/>
                  </a:lnTo>
                  <a:lnTo>
                    <a:pt x="1578" y="702"/>
                  </a:lnTo>
                  <a:lnTo>
                    <a:pt x="1591" y="677"/>
                  </a:lnTo>
                  <a:lnTo>
                    <a:pt x="1601" y="652"/>
                  </a:lnTo>
                  <a:lnTo>
                    <a:pt x="1610" y="627"/>
                  </a:lnTo>
                  <a:lnTo>
                    <a:pt x="1618" y="601"/>
                  </a:lnTo>
                  <a:lnTo>
                    <a:pt x="1622" y="575"/>
                  </a:lnTo>
                  <a:lnTo>
                    <a:pt x="1626" y="549"/>
                  </a:lnTo>
                  <a:lnTo>
                    <a:pt x="1627" y="521"/>
                  </a:lnTo>
                  <a:lnTo>
                    <a:pt x="1626" y="495"/>
                  </a:lnTo>
                  <a:lnTo>
                    <a:pt x="1622" y="469"/>
                  </a:lnTo>
                  <a:lnTo>
                    <a:pt x="1618" y="442"/>
                  </a:lnTo>
                  <a:lnTo>
                    <a:pt x="1610" y="417"/>
                  </a:lnTo>
                  <a:lnTo>
                    <a:pt x="1601" y="392"/>
                  </a:lnTo>
                  <a:lnTo>
                    <a:pt x="1591" y="366"/>
                  </a:lnTo>
                  <a:lnTo>
                    <a:pt x="1578" y="342"/>
                  </a:lnTo>
                  <a:lnTo>
                    <a:pt x="1563" y="318"/>
                  </a:lnTo>
                  <a:lnTo>
                    <a:pt x="1547" y="295"/>
                  </a:lnTo>
                  <a:lnTo>
                    <a:pt x="1529" y="273"/>
                  </a:lnTo>
                  <a:lnTo>
                    <a:pt x="1510" y="251"/>
                  </a:lnTo>
                  <a:lnTo>
                    <a:pt x="1488" y="230"/>
                  </a:lnTo>
                  <a:lnTo>
                    <a:pt x="1466" y="209"/>
                  </a:lnTo>
                  <a:lnTo>
                    <a:pt x="1441" y="189"/>
                  </a:lnTo>
                  <a:lnTo>
                    <a:pt x="1415" y="171"/>
                  </a:lnTo>
                  <a:lnTo>
                    <a:pt x="1389" y="152"/>
                  </a:lnTo>
                  <a:lnTo>
                    <a:pt x="1360" y="135"/>
                  </a:lnTo>
                  <a:lnTo>
                    <a:pt x="1331" y="119"/>
                  </a:lnTo>
                  <a:lnTo>
                    <a:pt x="1300" y="103"/>
                  </a:lnTo>
                  <a:lnTo>
                    <a:pt x="1268" y="89"/>
                  </a:lnTo>
                  <a:lnTo>
                    <a:pt x="1235" y="75"/>
                  </a:lnTo>
                  <a:lnTo>
                    <a:pt x="1201" y="63"/>
                  </a:lnTo>
                  <a:lnTo>
                    <a:pt x="1166" y="51"/>
                  </a:lnTo>
                  <a:lnTo>
                    <a:pt x="1130" y="40"/>
                  </a:lnTo>
                  <a:lnTo>
                    <a:pt x="1093" y="31"/>
                  </a:lnTo>
                  <a:lnTo>
                    <a:pt x="1056" y="23"/>
                  </a:lnTo>
                  <a:lnTo>
                    <a:pt x="1017" y="16"/>
                  </a:lnTo>
                  <a:lnTo>
                    <a:pt x="978" y="10"/>
                  </a:lnTo>
                  <a:lnTo>
                    <a:pt x="937" y="5"/>
                  </a:lnTo>
                  <a:lnTo>
                    <a:pt x="897" y="2"/>
                  </a:lnTo>
                  <a:lnTo>
                    <a:pt x="855" y="0"/>
                  </a:lnTo>
                  <a:lnTo>
                    <a:pt x="814" y="0"/>
                  </a:lnTo>
                </a:path>
              </a:pathLst>
            </a:custGeom>
            <a:solidFill>
              <a:schemeClr val="accent5">
                <a:lumMod val="60000"/>
                <a:lumOff val="40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246" name="Rectangle 6"/>
            <p:cNvSpPr>
              <a:spLocks noChangeArrowheads="1"/>
            </p:cNvSpPr>
            <p:nvPr/>
          </p:nvSpPr>
          <p:spPr bwMode="auto">
            <a:xfrm>
              <a:off x="5716420" y="4672605"/>
              <a:ext cx="1118896"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Software Models</a:t>
              </a:r>
              <a:endParaRPr lang="en-US" sz="2400" b="1" dirty="0">
                <a:solidFill>
                  <a:schemeClr val="tx1"/>
                </a:solidFill>
                <a:effectLst/>
                <a:latin typeface="Arial" charset="0"/>
                <a:ea typeface="ＭＳ Ｐゴシック" pitchFamily="-112" charset="-128"/>
                <a:cs typeface="+mn-cs"/>
              </a:endParaRPr>
            </a:p>
          </p:txBody>
        </p:sp>
        <p:sp>
          <p:nvSpPr>
            <p:cNvPr id="7837" name="Rectangle 7"/>
            <p:cNvSpPr>
              <a:spLocks noChangeArrowheads="1"/>
            </p:cNvSpPr>
            <p:nvPr/>
          </p:nvSpPr>
          <p:spPr bwMode="auto">
            <a:xfrm>
              <a:off x="5629275" y="5645021"/>
              <a:ext cx="214313" cy="273050"/>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38" name="Rectangle 8"/>
            <p:cNvSpPr>
              <a:spLocks noChangeArrowheads="1"/>
            </p:cNvSpPr>
            <p:nvPr/>
          </p:nvSpPr>
          <p:spPr bwMode="auto">
            <a:xfrm>
              <a:off x="5629275" y="5645021"/>
              <a:ext cx="214313" cy="273050"/>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39" name="Line 9"/>
            <p:cNvSpPr>
              <a:spLocks noChangeShapeType="1"/>
            </p:cNvSpPr>
            <p:nvPr/>
          </p:nvSpPr>
          <p:spPr bwMode="auto">
            <a:xfrm>
              <a:off x="5630863" y="5702171"/>
              <a:ext cx="212725" cy="0"/>
            </a:xfrm>
            <a:prstGeom prst="line">
              <a:avLst/>
            </a:prstGeom>
            <a:noFill/>
            <a:ln w="1588">
              <a:solidFill>
                <a:srgbClr val="000000"/>
              </a:solidFill>
              <a:round/>
              <a:headEnd/>
              <a:tailEnd/>
            </a:ln>
          </p:spPr>
          <p:txBody>
            <a:bodyPr/>
            <a:lstStyle/>
            <a:p>
              <a:endParaRPr lang="en-US"/>
            </a:p>
          </p:txBody>
        </p:sp>
        <p:sp>
          <p:nvSpPr>
            <p:cNvPr id="7840" name="Line 10"/>
            <p:cNvSpPr>
              <a:spLocks noChangeShapeType="1"/>
            </p:cNvSpPr>
            <p:nvPr/>
          </p:nvSpPr>
          <p:spPr bwMode="auto">
            <a:xfrm>
              <a:off x="5630863" y="5791071"/>
              <a:ext cx="212725" cy="0"/>
            </a:xfrm>
            <a:prstGeom prst="line">
              <a:avLst/>
            </a:prstGeom>
            <a:noFill/>
            <a:ln w="1588">
              <a:solidFill>
                <a:srgbClr val="000000"/>
              </a:solidFill>
              <a:round/>
              <a:headEnd/>
              <a:tailEnd/>
            </a:ln>
          </p:spPr>
          <p:txBody>
            <a:bodyPr/>
            <a:lstStyle/>
            <a:p>
              <a:endParaRPr lang="en-US"/>
            </a:p>
          </p:txBody>
        </p:sp>
        <p:sp>
          <p:nvSpPr>
            <p:cNvPr id="7841" name="Rectangle 11"/>
            <p:cNvSpPr>
              <a:spLocks noChangeArrowheads="1"/>
            </p:cNvSpPr>
            <p:nvPr/>
          </p:nvSpPr>
          <p:spPr bwMode="auto">
            <a:xfrm>
              <a:off x="6273800" y="5317996"/>
              <a:ext cx="220663" cy="25876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2" name="Rectangle 12"/>
            <p:cNvSpPr>
              <a:spLocks noChangeArrowheads="1"/>
            </p:cNvSpPr>
            <p:nvPr/>
          </p:nvSpPr>
          <p:spPr bwMode="auto">
            <a:xfrm>
              <a:off x="6273800" y="5317996"/>
              <a:ext cx="220663" cy="25876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3" name="Line 13"/>
            <p:cNvSpPr>
              <a:spLocks noChangeShapeType="1"/>
            </p:cNvSpPr>
            <p:nvPr/>
          </p:nvSpPr>
          <p:spPr bwMode="auto">
            <a:xfrm>
              <a:off x="6276975" y="5378321"/>
              <a:ext cx="219075" cy="0"/>
            </a:xfrm>
            <a:prstGeom prst="line">
              <a:avLst/>
            </a:prstGeom>
            <a:noFill/>
            <a:ln w="1588">
              <a:solidFill>
                <a:srgbClr val="000000"/>
              </a:solidFill>
              <a:round/>
              <a:headEnd/>
              <a:tailEnd/>
            </a:ln>
          </p:spPr>
          <p:txBody>
            <a:bodyPr/>
            <a:lstStyle/>
            <a:p>
              <a:endParaRPr lang="en-US"/>
            </a:p>
          </p:txBody>
        </p:sp>
        <p:sp>
          <p:nvSpPr>
            <p:cNvPr id="7844" name="Line 14"/>
            <p:cNvSpPr>
              <a:spLocks noChangeShapeType="1"/>
            </p:cNvSpPr>
            <p:nvPr/>
          </p:nvSpPr>
          <p:spPr bwMode="auto">
            <a:xfrm>
              <a:off x="6276975" y="5444996"/>
              <a:ext cx="219075" cy="0"/>
            </a:xfrm>
            <a:prstGeom prst="line">
              <a:avLst/>
            </a:prstGeom>
            <a:noFill/>
            <a:ln w="1588">
              <a:solidFill>
                <a:srgbClr val="000000"/>
              </a:solidFill>
              <a:round/>
              <a:headEnd/>
              <a:tailEnd/>
            </a:ln>
          </p:spPr>
          <p:txBody>
            <a:bodyPr/>
            <a:lstStyle/>
            <a:p>
              <a:endParaRPr lang="en-US"/>
            </a:p>
          </p:txBody>
        </p:sp>
        <p:sp>
          <p:nvSpPr>
            <p:cNvPr id="7845" name="Rectangle 15"/>
            <p:cNvSpPr>
              <a:spLocks noChangeArrowheads="1"/>
            </p:cNvSpPr>
            <p:nvPr/>
          </p:nvSpPr>
          <p:spPr bwMode="auto">
            <a:xfrm>
              <a:off x="6618288" y="5316409"/>
              <a:ext cx="212725" cy="2635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46" name="Rectangle 16"/>
            <p:cNvSpPr>
              <a:spLocks noChangeArrowheads="1"/>
            </p:cNvSpPr>
            <p:nvPr/>
          </p:nvSpPr>
          <p:spPr bwMode="auto">
            <a:xfrm>
              <a:off x="6618288" y="5316409"/>
              <a:ext cx="212725" cy="2635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47" name="Line 17"/>
            <p:cNvSpPr>
              <a:spLocks noChangeShapeType="1"/>
            </p:cNvSpPr>
            <p:nvPr/>
          </p:nvSpPr>
          <p:spPr bwMode="auto">
            <a:xfrm>
              <a:off x="6621463" y="5351334"/>
              <a:ext cx="211138" cy="0"/>
            </a:xfrm>
            <a:prstGeom prst="line">
              <a:avLst/>
            </a:prstGeom>
            <a:noFill/>
            <a:ln w="1588">
              <a:solidFill>
                <a:srgbClr val="000000"/>
              </a:solidFill>
              <a:round/>
              <a:headEnd/>
              <a:tailEnd/>
            </a:ln>
          </p:spPr>
          <p:txBody>
            <a:bodyPr/>
            <a:lstStyle/>
            <a:p>
              <a:endParaRPr lang="en-US"/>
            </a:p>
          </p:txBody>
        </p:sp>
        <p:sp>
          <p:nvSpPr>
            <p:cNvPr id="7848" name="Line 18"/>
            <p:cNvSpPr>
              <a:spLocks noChangeShapeType="1"/>
            </p:cNvSpPr>
            <p:nvPr/>
          </p:nvSpPr>
          <p:spPr bwMode="auto">
            <a:xfrm>
              <a:off x="6621463" y="5462459"/>
              <a:ext cx="211138" cy="0"/>
            </a:xfrm>
            <a:prstGeom prst="line">
              <a:avLst/>
            </a:prstGeom>
            <a:noFill/>
            <a:ln w="1588">
              <a:solidFill>
                <a:srgbClr val="000000"/>
              </a:solidFill>
              <a:round/>
              <a:headEnd/>
              <a:tailEnd/>
            </a:ln>
          </p:spPr>
          <p:txBody>
            <a:bodyPr/>
            <a:lstStyle/>
            <a:p>
              <a:endParaRPr lang="en-US"/>
            </a:p>
          </p:txBody>
        </p:sp>
        <p:sp>
          <p:nvSpPr>
            <p:cNvPr id="7849" name="Rectangle 19"/>
            <p:cNvSpPr>
              <a:spLocks noChangeArrowheads="1"/>
            </p:cNvSpPr>
            <p:nvPr/>
          </p:nvSpPr>
          <p:spPr bwMode="auto">
            <a:xfrm>
              <a:off x="6465888" y="4948109"/>
              <a:ext cx="203200" cy="26987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0" name="Rectangle 20"/>
            <p:cNvSpPr>
              <a:spLocks noChangeArrowheads="1"/>
            </p:cNvSpPr>
            <p:nvPr/>
          </p:nvSpPr>
          <p:spPr bwMode="auto">
            <a:xfrm>
              <a:off x="6465888" y="4948109"/>
              <a:ext cx="203200" cy="26987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1" name="Line 21"/>
            <p:cNvSpPr>
              <a:spLocks noChangeShapeType="1"/>
            </p:cNvSpPr>
            <p:nvPr/>
          </p:nvSpPr>
          <p:spPr bwMode="auto">
            <a:xfrm>
              <a:off x="6467475" y="4986209"/>
              <a:ext cx="203200" cy="0"/>
            </a:xfrm>
            <a:prstGeom prst="line">
              <a:avLst/>
            </a:prstGeom>
            <a:noFill/>
            <a:ln w="1588">
              <a:solidFill>
                <a:srgbClr val="000000"/>
              </a:solidFill>
              <a:round/>
              <a:headEnd/>
              <a:tailEnd/>
            </a:ln>
          </p:spPr>
          <p:txBody>
            <a:bodyPr/>
            <a:lstStyle/>
            <a:p>
              <a:endParaRPr lang="en-US"/>
            </a:p>
          </p:txBody>
        </p:sp>
        <p:sp>
          <p:nvSpPr>
            <p:cNvPr id="7852" name="Line 22"/>
            <p:cNvSpPr>
              <a:spLocks noChangeShapeType="1"/>
            </p:cNvSpPr>
            <p:nvPr/>
          </p:nvSpPr>
          <p:spPr bwMode="auto">
            <a:xfrm>
              <a:off x="6467475" y="5075109"/>
              <a:ext cx="203200" cy="0"/>
            </a:xfrm>
            <a:prstGeom prst="line">
              <a:avLst/>
            </a:prstGeom>
            <a:noFill/>
            <a:ln w="1588">
              <a:solidFill>
                <a:srgbClr val="000000"/>
              </a:solidFill>
              <a:round/>
              <a:headEnd/>
              <a:tailEnd/>
            </a:ln>
          </p:spPr>
          <p:txBody>
            <a:bodyPr/>
            <a:lstStyle/>
            <a:p>
              <a:endParaRPr lang="en-US"/>
            </a:p>
          </p:txBody>
        </p:sp>
        <p:sp>
          <p:nvSpPr>
            <p:cNvPr id="7853" name="Rectangle 23"/>
            <p:cNvSpPr>
              <a:spLocks noChangeArrowheads="1"/>
            </p:cNvSpPr>
            <p:nvPr/>
          </p:nvSpPr>
          <p:spPr bwMode="auto">
            <a:xfrm>
              <a:off x="5813425" y="5270371"/>
              <a:ext cx="206375" cy="238125"/>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4" name="Rectangle 24"/>
            <p:cNvSpPr>
              <a:spLocks noChangeArrowheads="1"/>
            </p:cNvSpPr>
            <p:nvPr/>
          </p:nvSpPr>
          <p:spPr bwMode="auto">
            <a:xfrm>
              <a:off x="5813425" y="5270371"/>
              <a:ext cx="206375" cy="238125"/>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5" name="Line 25"/>
            <p:cNvSpPr>
              <a:spLocks noChangeShapeType="1"/>
            </p:cNvSpPr>
            <p:nvPr/>
          </p:nvSpPr>
          <p:spPr bwMode="auto">
            <a:xfrm>
              <a:off x="5815013" y="5329109"/>
              <a:ext cx="206375" cy="0"/>
            </a:xfrm>
            <a:prstGeom prst="line">
              <a:avLst/>
            </a:prstGeom>
            <a:noFill/>
            <a:ln w="1588">
              <a:solidFill>
                <a:srgbClr val="000000"/>
              </a:solidFill>
              <a:round/>
              <a:headEnd/>
              <a:tailEnd/>
            </a:ln>
          </p:spPr>
          <p:txBody>
            <a:bodyPr/>
            <a:lstStyle/>
            <a:p>
              <a:endParaRPr lang="en-US"/>
            </a:p>
          </p:txBody>
        </p:sp>
        <p:sp>
          <p:nvSpPr>
            <p:cNvPr id="7856" name="Line 26"/>
            <p:cNvSpPr>
              <a:spLocks noChangeShapeType="1"/>
            </p:cNvSpPr>
            <p:nvPr/>
          </p:nvSpPr>
          <p:spPr bwMode="auto">
            <a:xfrm>
              <a:off x="5815013" y="5438646"/>
              <a:ext cx="206375" cy="0"/>
            </a:xfrm>
            <a:prstGeom prst="line">
              <a:avLst/>
            </a:prstGeom>
            <a:noFill/>
            <a:ln w="1588">
              <a:solidFill>
                <a:srgbClr val="000000"/>
              </a:solidFill>
              <a:round/>
              <a:headEnd/>
              <a:tailEnd/>
            </a:ln>
          </p:spPr>
          <p:txBody>
            <a:bodyPr/>
            <a:lstStyle/>
            <a:p>
              <a:endParaRPr lang="en-US"/>
            </a:p>
          </p:txBody>
        </p:sp>
        <p:sp>
          <p:nvSpPr>
            <p:cNvPr id="7857" name="Rectangle 27"/>
            <p:cNvSpPr>
              <a:spLocks noChangeArrowheads="1"/>
            </p:cNvSpPr>
            <p:nvPr/>
          </p:nvSpPr>
          <p:spPr bwMode="auto">
            <a:xfrm>
              <a:off x="6013450" y="5656134"/>
              <a:ext cx="160338" cy="239713"/>
            </a:xfrm>
            <a:prstGeom prst="rect">
              <a:avLst/>
            </a:prstGeom>
            <a:solidFill>
              <a:srgbClr val="DDDDDD"/>
            </a:solidFill>
            <a:ln w="9525">
              <a:noFill/>
              <a:miter lim="800000"/>
              <a:headEnd/>
              <a:tailEnd/>
            </a:ln>
          </p:spPr>
          <p:txBody>
            <a:bodyPr/>
            <a:lstStyle/>
            <a:p>
              <a:pPr algn="l" eaLnBrk="0" hangingPunct="0"/>
              <a:endParaRPr lang="en-US" sz="1800" b="0">
                <a:solidFill>
                  <a:schemeClr val="tx1"/>
                </a:solidFill>
              </a:endParaRPr>
            </a:p>
          </p:txBody>
        </p:sp>
        <p:sp>
          <p:nvSpPr>
            <p:cNvPr id="7858" name="Rectangle 28"/>
            <p:cNvSpPr>
              <a:spLocks noChangeArrowheads="1"/>
            </p:cNvSpPr>
            <p:nvPr/>
          </p:nvSpPr>
          <p:spPr bwMode="auto">
            <a:xfrm>
              <a:off x="6013450" y="5656134"/>
              <a:ext cx="160338" cy="239713"/>
            </a:xfrm>
            <a:prstGeom prst="rect">
              <a:avLst/>
            </a:prstGeom>
            <a:noFill/>
            <a:ln w="1588">
              <a:solidFill>
                <a:srgbClr val="000000"/>
              </a:solidFill>
              <a:miter lim="800000"/>
              <a:headEnd/>
              <a:tailEnd/>
            </a:ln>
          </p:spPr>
          <p:txBody>
            <a:bodyPr/>
            <a:lstStyle/>
            <a:p>
              <a:pPr algn="l" eaLnBrk="0" hangingPunct="0"/>
              <a:endParaRPr lang="en-US" sz="1800" b="0">
                <a:solidFill>
                  <a:schemeClr val="tx1"/>
                </a:solidFill>
              </a:endParaRPr>
            </a:p>
          </p:txBody>
        </p:sp>
        <p:sp>
          <p:nvSpPr>
            <p:cNvPr id="7859" name="Line 29"/>
            <p:cNvSpPr>
              <a:spLocks noChangeShapeType="1"/>
            </p:cNvSpPr>
            <p:nvPr/>
          </p:nvSpPr>
          <p:spPr bwMode="auto">
            <a:xfrm>
              <a:off x="6015038" y="5713284"/>
              <a:ext cx="160338" cy="0"/>
            </a:xfrm>
            <a:prstGeom prst="line">
              <a:avLst/>
            </a:prstGeom>
            <a:noFill/>
            <a:ln w="1588">
              <a:solidFill>
                <a:srgbClr val="000000"/>
              </a:solidFill>
              <a:round/>
              <a:headEnd/>
              <a:tailEnd/>
            </a:ln>
          </p:spPr>
          <p:txBody>
            <a:bodyPr/>
            <a:lstStyle/>
            <a:p>
              <a:endParaRPr lang="en-US"/>
            </a:p>
          </p:txBody>
        </p:sp>
        <p:sp>
          <p:nvSpPr>
            <p:cNvPr id="7860" name="Line 30"/>
            <p:cNvSpPr>
              <a:spLocks noChangeShapeType="1"/>
            </p:cNvSpPr>
            <p:nvPr/>
          </p:nvSpPr>
          <p:spPr bwMode="auto">
            <a:xfrm>
              <a:off x="6015038" y="5781546"/>
              <a:ext cx="160338" cy="0"/>
            </a:xfrm>
            <a:prstGeom prst="line">
              <a:avLst/>
            </a:prstGeom>
            <a:noFill/>
            <a:ln w="1588">
              <a:solidFill>
                <a:srgbClr val="000000"/>
              </a:solidFill>
              <a:round/>
              <a:headEnd/>
              <a:tailEnd/>
            </a:ln>
          </p:spPr>
          <p:txBody>
            <a:bodyPr/>
            <a:lstStyle/>
            <a:p>
              <a:endParaRPr lang="en-US"/>
            </a:p>
          </p:txBody>
        </p:sp>
        <p:sp>
          <p:nvSpPr>
            <p:cNvPr id="7861" name="Freeform 31"/>
            <p:cNvSpPr>
              <a:spLocks/>
            </p:cNvSpPr>
            <p:nvPr/>
          </p:nvSpPr>
          <p:spPr bwMode="auto">
            <a:xfrm>
              <a:off x="6996113" y="5024309"/>
              <a:ext cx="23813" cy="26988"/>
            </a:xfrm>
            <a:custGeom>
              <a:avLst/>
              <a:gdLst>
                <a:gd name="T0" fmla="*/ 15 w 15"/>
                <a:gd name="T1" fmla="*/ 8 h 17"/>
                <a:gd name="T2" fmla="*/ 15 w 15"/>
                <a:gd name="T3" fmla="*/ 5 h 17"/>
                <a:gd name="T4" fmla="*/ 14 w 15"/>
                <a:gd name="T5" fmla="*/ 3 h 17"/>
                <a:gd name="T6" fmla="*/ 11 w 15"/>
                <a:gd name="T7" fmla="*/ 1 h 17"/>
                <a:gd name="T8" fmla="*/ 8 w 15"/>
                <a:gd name="T9" fmla="*/ 0 h 17"/>
                <a:gd name="T10" fmla="*/ 5 w 15"/>
                <a:gd name="T11" fmla="*/ 1 h 17"/>
                <a:gd name="T12" fmla="*/ 2 w 15"/>
                <a:gd name="T13" fmla="*/ 3 h 17"/>
                <a:gd name="T14" fmla="*/ 1 w 15"/>
                <a:gd name="T15" fmla="*/ 5 h 17"/>
                <a:gd name="T16" fmla="*/ 0 w 15"/>
                <a:gd name="T17" fmla="*/ 8 h 17"/>
                <a:gd name="T18" fmla="*/ 1 w 15"/>
                <a:gd name="T19" fmla="*/ 12 h 17"/>
                <a:gd name="T20" fmla="*/ 2 w 15"/>
                <a:gd name="T21" fmla="*/ 15 h 17"/>
                <a:gd name="T22" fmla="*/ 5 w 15"/>
                <a:gd name="T23" fmla="*/ 16 h 17"/>
                <a:gd name="T24" fmla="*/ 8 w 15"/>
                <a:gd name="T25" fmla="*/ 17 h 17"/>
                <a:gd name="T26" fmla="*/ 11 w 15"/>
                <a:gd name="T27" fmla="*/ 16 h 17"/>
                <a:gd name="T28" fmla="*/ 14 w 15"/>
                <a:gd name="T29" fmla="*/ 15 h 17"/>
                <a:gd name="T30" fmla="*/ 15 w 15"/>
                <a:gd name="T31" fmla="*/ 12 h 17"/>
                <a:gd name="T32" fmla="*/ 15 w 15"/>
                <a:gd name="T33" fmla="*/ 8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5"/>
                <a:gd name="T52" fmla="*/ 0 h 17"/>
                <a:gd name="T53" fmla="*/ 15 w 15"/>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5" h="17">
                  <a:moveTo>
                    <a:pt x="15" y="8"/>
                  </a:moveTo>
                  <a:lnTo>
                    <a:pt x="15" y="5"/>
                  </a:lnTo>
                  <a:lnTo>
                    <a:pt x="14" y="3"/>
                  </a:lnTo>
                  <a:lnTo>
                    <a:pt x="11" y="1"/>
                  </a:lnTo>
                  <a:lnTo>
                    <a:pt x="8" y="0"/>
                  </a:lnTo>
                  <a:lnTo>
                    <a:pt x="5" y="1"/>
                  </a:lnTo>
                  <a:lnTo>
                    <a:pt x="2" y="3"/>
                  </a:lnTo>
                  <a:lnTo>
                    <a:pt x="1" y="5"/>
                  </a:lnTo>
                  <a:lnTo>
                    <a:pt x="0" y="8"/>
                  </a:lnTo>
                  <a:lnTo>
                    <a:pt x="1" y="12"/>
                  </a:lnTo>
                  <a:lnTo>
                    <a:pt x="2" y="15"/>
                  </a:lnTo>
                  <a:lnTo>
                    <a:pt x="5" y="16"/>
                  </a:lnTo>
                  <a:lnTo>
                    <a:pt x="8" y="17"/>
                  </a:lnTo>
                  <a:lnTo>
                    <a:pt x="11" y="16"/>
                  </a:lnTo>
                  <a:lnTo>
                    <a:pt x="14" y="15"/>
                  </a:lnTo>
                  <a:lnTo>
                    <a:pt x="15" y="12"/>
                  </a:lnTo>
                  <a:lnTo>
                    <a:pt x="15" y="8"/>
                  </a:lnTo>
                </a:path>
              </a:pathLst>
            </a:custGeom>
            <a:noFill/>
            <a:ln w="0">
              <a:solidFill>
                <a:srgbClr val="000000"/>
              </a:solidFill>
              <a:round/>
              <a:headEnd/>
              <a:tailEnd/>
            </a:ln>
          </p:spPr>
          <p:txBody>
            <a:bodyPr/>
            <a:lstStyle/>
            <a:p>
              <a:endParaRPr lang="en-US"/>
            </a:p>
          </p:txBody>
        </p:sp>
        <p:sp>
          <p:nvSpPr>
            <p:cNvPr id="7862" name="Line 32"/>
            <p:cNvSpPr>
              <a:spLocks noChangeShapeType="1"/>
            </p:cNvSpPr>
            <p:nvPr/>
          </p:nvSpPr>
          <p:spPr bwMode="auto">
            <a:xfrm>
              <a:off x="7010400" y="5054471"/>
              <a:ext cx="0" cy="41275"/>
            </a:xfrm>
            <a:prstGeom prst="line">
              <a:avLst/>
            </a:prstGeom>
            <a:noFill/>
            <a:ln w="0">
              <a:solidFill>
                <a:srgbClr val="000000"/>
              </a:solidFill>
              <a:round/>
              <a:headEnd/>
              <a:tailEnd/>
            </a:ln>
          </p:spPr>
          <p:txBody>
            <a:bodyPr/>
            <a:lstStyle/>
            <a:p>
              <a:endParaRPr lang="en-US"/>
            </a:p>
          </p:txBody>
        </p:sp>
        <p:sp>
          <p:nvSpPr>
            <p:cNvPr id="7863" name="Line 33"/>
            <p:cNvSpPr>
              <a:spLocks noChangeShapeType="1"/>
            </p:cNvSpPr>
            <p:nvPr/>
          </p:nvSpPr>
          <p:spPr bwMode="auto">
            <a:xfrm>
              <a:off x="6973888" y="5070346"/>
              <a:ext cx="73025" cy="0"/>
            </a:xfrm>
            <a:prstGeom prst="line">
              <a:avLst/>
            </a:prstGeom>
            <a:noFill/>
            <a:ln w="0">
              <a:solidFill>
                <a:srgbClr val="000000"/>
              </a:solidFill>
              <a:round/>
              <a:headEnd/>
              <a:tailEnd/>
            </a:ln>
          </p:spPr>
          <p:txBody>
            <a:bodyPr/>
            <a:lstStyle/>
            <a:p>
              <a:endParaRPr lang="en-US"/>
            </a:p>
          </p:txBody>
        </p:sp>
        <p:sp>
          <p:nvSpPr>
            <p:cNvPr id="7864" name="Line 34"/>
            <p:cNvSpPr>
              <a:spLocks noChangeShapeType="1"/>
            </p:cNvSpPr>
            <p:nvPr/>
          </p:nvSpPr>
          <p:spPr bwMode="auto">
            <a:xfrm flipH="1">
              <a:off x="6975475" y="5095746"/>
              <a:ext cx="34925" cy="49213"/>
            </a:xfrm>
            <a:prstGeom prst="line">
              <a:avLst/>
            </a:prstGeom>
            <a:noFill/>
            <a:ln w="0">
              <a:solidFill>
                <a:srgbClr val="000000"/>
              </a:solidFill>
              <a:round/>
              <a:headEnd/>
              <a:tailEnd/>
            </a:ln>
          </p:spPr>
          <p:txBody>
            <a:bodyPr/>
            <a:lstStyle/>
            <a:p>
              <a:endParaRPr lang="en-US"/>
            </a:p>
          </p:txBody>
        </p:sp>
        <p:sp>
          <p:nvSpPr>
            <p:cNvPr id="7865" name="Line 35"/>
            <p:cNvSpPr>
              <a:spLocks noChangeShapeType="1"/>
            </p:cNvSpPr>
            <p:nvPr/>
          </p:nvSpPr>
          <p:spPr bwMode="auto">
            <a:xfrm>
              <a:off x="7010400" y="5095746"/>
              <a:ext cx="34925" cy="49213"/>
            </a:xfrm>
            <a:prstGeom prst="line">
              <a:avLst/>
            </a:prstGeom>
            <a:noFill/>
            <a:ln w="0">
              <a:solidFill>
                <a:srgbClr val="000000"/>
              </a:solidFill>
              <a:round/>
              <a:headEnd/>
              <a:tailEnd/>
            </a:ln>
          </p:spPr>
          <p:txBody>
            <a:bodyPr/>
            <a:lstStyle/>
            <a:p>
              <a:endParaRPr lang="en-US"/>
            </a:p>
          </p:txBody>
        </p:sp>
        <p:sp>
          <p:nvSpPr>
            <p:cNvPr id="7866" name="Freeform 36"/>
            <p:cNvSpPr>
              <a:spLocks/>
            </p:cNvSpPr>
            <p:nvPr/>
          </p:nvSpPr>
          <p:spPr bwMode="auto">
            <a:xfrm>
              <a:off x="5678488" y="5141784"/>
              <a:ext cx="25400" cy="25400"/>
            </a:xfrm>
            <a:custGeom>
              <a:avLst/>
              <a:gdLst>
                <a:gd name="T0" fmla="*/ 16 w 16"/>
                <a:gd name="T1" fmla="*/ 8 h 16"/>
                <a:gd name="T2" fmla="*/ 15 w 16"/>
                <a:gd name="T3" fmla="*/ 6 h 16"/>
                <a:gd name="T4" fmla="*/ 13 w 16"/>
                <a:gd name="T5" fmla="*/ 2 h 16"/>
                <a:gd name="T6" fmla="*/ 11 w 16"/>
                <a:gd name="T7" fmla="*/ 1 h 16"/>
                <a:gd name="T8" fmla="*/ 8 w 16"/>
                <a:gd name="T9" fmla="*/ 0 h 16"/>
                <a:gd name="T10" fmla="*/ 4 w 16"/>
                <a:gd name="T11" fmla="*/ 1 h 16"/>
                <a:gd name="T12" fmla="*/ 2 w 16"/>
                <a:gd name="T13" fmla="*/ 2 h 16"/>
                <a:gd name="T14" fmla="*/ 0 w 16"/>
                <a:gd name="T15" fmla="*/ 6 h 16"/>
                <a:gd name="T16" fmla="*/ 0 w 16"/>
                <a:gd name="T17" fmla="*/ 8 h 16"/>
                <a:gd name="T18" fmla="*/ 0 w 16"/>
                <a:gd name="T19" fmla="*/ 11 h 16"/>
                <a:gd name="T20" fmla="*/ 2 w 16"/>
                <a:gd name="T21" fmla="*/ 14 h 16"/>
                <a:gd name="T22" fmla="*/ 4 w 16"/>
                <a:gd name="T23" fmla="*/ 16 h 16"/>
                <a:gd name="T24" fmla="*/ 8 w 16"/>
                <a:gd name="T25" fmla="*/ 16 h 16"/>
                <a:gd name="T26" fmla="*/ 11 w 16"/>
                <a:gd name="T27" fmla="*/ 16 h 16"/>
                <a:gd name="T28" fmla="*/ 13 w 16"/>
                <a:gd name="T29" fmla="*/ 14 h 16"/>
                <a:gd name="T30" fmla="*/ 15 w 16"/>
                <a:gd name="T31" fmla="*/ 11 h 16"/>
                <a:gd name="T32" fmla="*/ 16 w 16"/>
                <a:gd name="T33" fmla="*/ 8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6"/>
                <a:gd name="T53" fmla="*/ 16 w 1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6">
                  <a:moveTo>
                    <a:pt x="16" y="8"/>
                  </a:moveTo>
                  <a:lnTo>
                    <a:pt x="15" y="6"/>
                  </a:lnTo>
                  <a:lnTo>
                    <a:pt x="13" y="2"/>
                  </a:lnTo>
                  <a:lnTo>
                    <a:pt x="11" y="1"/>
                  </a:lnTo>
                  <a:lnTo>
                    <a:pt x="8" y="0"/>
                  </a:lnTo>
                  <a:lnTo>
                    <a:pt x="4" y="1"/>
                  </a:lnTo>
                  <a:lnTo>
                    <a:pt x="2" y="2"/>
                  </a:lnTo>
                  <a:lnTo>
                    <a:pt x="0" y="6"/>
                  </a:lnTo>
                  <a:lnTo>
                    <a:pt x="0" y="8"/>
                  </a:lnTo>
                  <a:lnTo>
                    <a:pt x="0" y="11"/>
                  </a:lnTo>
                  <a:lnTo>
                    <a:pt x="2" y="14"/>
                  </a:lnTo>
                  <a:lnTo>
                    <a:pt x="4" y="16"/>
                  </a:lnTo>
                  <a:lnTo>
                    <a:pt x="8" y="16"/>
                  </a:lnTo>
                  <a:lnTo>
                    <a:pt x="11" y="16"/>
                  </a:lnTo>
                  <a:lnTo>
                    <a:pt x="13" y="14"/>
                  </a:lnTo>
                  <a:lnTo>
                    <a:pt x="15" y="11"/>
                  </a:lnTo>
                  <a:lnTo>
                    <a:pt x="16" y="8"/>
                  </a:lnTo>
                </a:path>
              </a:pathLst>
            </a:custGeom>
            <a:noFill/>
            <a:ln w="0">
              <a:solidFill>
                <a:srgbClr val="000000"/>
              </a:solidFill>
              <a:round/>
              <a:headEnd/>
              <a:tailEnd/>
            </a:ln>
          </p:spPr>
          <p:txBody>
            <a:bodyPr/>
            <a:lstStyle/>
            <a:p>
              <a:endParaRPr lang="en-US"/>
            </a:p>
          </p:txBody>
        </p:sp>
        <p:sp>
          <p:nvSpPr>
            <p:cNvPr id="7867" name="Line 37"/>
            <p:cNvSpPr>
              <a:spLocks noChangeShapeType="1"/>
            </p:cNvSpPr>
            <p:nvPr/>
          </p:nvSpPr>
          <p:spPr bwMode="auto">
            <a:xfrm>
              <a:off x="5691188" y="5171946"/>
              <a:ext cx="0" cy="39688"/>
            </a:xfrm>
            <a:prstGeom prst="line">
              <a:avLst/>
            </a:prstGeom>
            <a:noFill/>
            <a:ln w="0">
              <a:solidFill>
                <a:srgbClr val="000000"/>
              </a:solidFill>
              <a:round/>
              <a:headEnd/>
              <a:tailEnd/>
            </a:ln>
          </p:spPr>
          <p:txBody>
            <a:bodyPr/>
            <a:lstStyle/>
            <a:p>
              <a:endParaRPr lang="en-US"/>
            </a:p>
          </p:txBody>
        </p:sp>
        <p:sp>
          <p:nvSpPr>
            <p:cNvPr id="7868" name="Line 38"/>
            <p:cNvSpPr>
              <a:spLocks noChangeShapeType="1"/>
            </p:cNvSpPr>
            <p:nvPr/>
          </p:nvSpPr>
          <p:spPr bwMode="auto">
            <a:xfrm>
              <a:off x="5657850" y="5186234"/>
              <a:ext cx="71438" cy="0"/>
            </a:xfrm>
            <a:prstGeom prst="line">
              <a:avLst/>
            </a:prstGeom>
            <a:noFill/>
            <a:ln w="0">
              <a:solidFill>
                <a:srgbClr val="000000"/>
              </a:solidFill>
              <a:round/>
              <a:headEnd/>
              <a:tailEnd/>
            </a:ln>
          </p:spPr>
          <p:txBody>
            <a:bodyPr/>
            <a:lstStyle/>
            <a:p>
              <a:endParaRPr lang="en-US"/>
            </a:p>
          </p:txBody>
        </p:sp>
        <p:sp>
          <p:nvSpPr>
            <p:cNvPr id="7869" name="Line 39"/>
            <p:cNvSpPr>
              <a:spLocks noChangeShapeType="1"/>
            </p:cNvSpPr>
            <p:nvPr/>
          </p:nvSpPr>
          <p:spPr bwMode="auto">
            <a:xfrm flipH="1">
              <a:off x="5657850" y="5211634"/>
              <a:ext cx="33338" cy="47625"/>
            </a:xfrm>
            <a:prstGeom prst="line">
              <a:avLst/>
            </a:prstGeom>
            <a:noFill/>
            <a:ln w="0">
              <a:solidFill>
                <a:srgbClr val="000000"/>
              </a:solidFill>
              <a:round/>
              <a:headEnd/>
              <a:tailEnd/>
            </a:ln>
          </p:spPr>
          <p:txBody>
            <a:bodyPr/>
            <a:lstStyle/>
            <a:p>
              <a:endParaRPr lang="en-US"/>
            </a:p>
          </p:txBody>
        </p:sp>
        <p:sp>
          <p:nvSpPr>
            <p:cNvPr id="7870" name="Line 40"/>
            <p:cNvSpPr>
              <a:spLocks noChangeShapeType="1"/>
            </p:cNvSpPr>
            <p:nvPr/>
          </p:nvSpPr>
          <p:spPr bwMode="auto">
            <a:xfrm>
              <a:off x="5691188" y="5211634"/>
              <a:ext cx="36513" cy="47625"/>
            </a:xfrm>
            <a:prstGeom prst="line">
              <a:avLst/>
            </a:prstGeom>
            <a:noFill/>
            <a:ln w="0">
              <a:solidFill>
                <a:srgbClr val="000000"/>
              </a:solidFill>
              <a:round/>
              <a:headEnd/>
              <a:tailEnd/>
            </a:ln>
          </p:spPr>
          <p:txBody>
            <a:bodyPr/>
            <a:lstStyle/>
            <a:p>
              <a:endParaRPr lang="en-US"/>
            </a:p>
          </p:txBody>
        </p:sp>
        <p:sp>
          <p:nvSpPr>
            <p:cNvPr id="7871" name="Line 41"/>
            <p:cNvSpPr>
              <a:spLocks noChangeShapeType="1"/>
            </p:cNvSpPr>
            <p:nvPr/>
          </p:nvSpPr>
          <p:spPr bwMode="auto">
            <a:xfrm flipV="1">
              <a:off x="5954713" y="5051296"/>
              <a:ext cx="0" cy="219075"/>
            </a:xfrm>
            <a:prstGeom prst="line">
              <a:avLst/>
            </a:prstGeom>
            <a:noFill/>
            <a:ln w="1588">
              <a:solidFill>
                <a:srgbClr val="000000"/>
              </a:solidFill>
              <a:round/>
              <a:headEnd/>
              <a:tailEnd/>
            </a:ln>
          </p:spPr>
          <p:txBody>
            <a:bodyPr/>
            <a:lstStyle/>
            <a:p>
              <a:endParaRPr lang="en-US"/>
            </a:p>
          </p:txBody>
        </p:sp>
        <p:sp>
          <p:nvSpPr>
            <p:cNvPr id="7872" name="Line 42"/>
            <p:cNvSpPr>
              <a:spLocks noChangeShapeType="1"/>
            </p:cNvSpPr>
            <p:nvPr/>
          </p:nvSpPr>
          <p:spPr bwMode="auto">
            <a:xfrm>
              <a:off x="5954713" y="5051296"/>
              <a:ext cx="523875" cy="0"/>
            </a:xfrm>
            <a:prstGeom prst="line">
              <a:avLst/>
            </a:prstGeom>
            <a:noFill/>
            <a:ln w="1588">
              <a:solidFill>
                <a:srgbClr val="000000"/>
              </a:solidFill>
              <a:round/>
              <a:headEnd/>
              <a:tailEnd/>
            </a:ln>
          </p:spPr>
          <p:txBody>
            <a:bodyPr/>
            <a:lstStyle/>
            <a:p>
              <a:endParaRPr lang="en-US"/>
            </a:p>
          </p:txBody>
        </p:sp>
        <p:sp>
          <p:nvSpPr>
            <p:cNvPr id="7873" name="Line 43"/>
            <p:cNvSpPr>
              <a:spLocks noChangeShapeType="1"/>
            </p:cNvSpPr>
            <p:nvPr/>
          </p:nvSpPr>
          <p:spPr bwMode="auto">
            <a:xfrm flipV="1">
              <a:off x="6421438" y="5159246"/>
              <a:ext cx="0" cy="158750"/>
            </a:xfrm>
            <a:prstGeom prst="line">
              <a:avLst/>
            </a:prstGeom>
            <a:noFill/>
            <a:ln w="1588">
              <a:solidFill>
                <a:srgbClr val="000000"/>
              </a:solidFill>
              <a:round/>
              <a:headEnd/>
              <a:tailEnd/>
            </a:ln>
          </p:spPr>
          <p:txBody>
            <a:bodyPr/>
            <a:lstStyle/>
            <a:p>
              <a:endParaRPr lang="en-US"/>
            </a:p>
          </p:txBody>
        </p:sp>
        <p:sp>
          <p:nvSpPr>
            <p:cNvPr id="7874" name="Line 44"/>
            <p:cNvSpPr>
              <a:spLocks noChangeShapeType="1"/>
            </p:cNvSpPr>
            <p:nvPr/>
          </p:nvSpPr>
          <p:spPr bwMode="auto">
            <a:xfrm>
              <a:off x="6421438" y="5159246"/>
              <a:ext cx="57150" cy="0"/>
            </a:xfrm>
            <a:prstGeom prst="line">
              <a:avLst/>
            </a:prstGeom>
            <a:noFill/>
            <a:ln w="1588">
              <a:solidFill>
                <a:srgbClr val="000000"/>
              </a:solidFill>
              <a:round/>
              <a:headEnd/>
              <a:tailEnd/>
            </a:ln>
          </p:spPr>
          <p:txBody>
            <a:bodyPr/>
            <a:lstStyle/>
            <a:p>
              <a:endParaRPr lang="en-US"/>
            </a:p>
          </p:txBody>
        </p:sp>
        <p:sp>
          <p:nvSpPr>
            <p:cNvPr id="7875" name="Line 45"/>
            <p:cNvSpPr>
              <a:spLocks noChangeShapeType="1"/>
            </p:cNvSpPr>
            <p:nvPr/>
          </p:nvSpPr>
          <p:spPr bwMode="auto">
            <a:xfrm>
              <a:off x="6035675" y="5391021"/>
              <a:ext cx="180975" cy="0"/>
            </a:xfrm>
            <a:prstGeom prst="line">
              <a:avLst/>
            </a:prstGeom>
            <a:noFill/>
            <a:ln w="1588">
              <a:solidFill>
                <a:srgbClr val="000000"/>
              </a:solidFill>
              <a:round/>
              <a:headEnd/>
              <a:tailEnd/>
            </a:ln>
          </p:spPr>
          <p:txBody>
            <a:bodyPr/>
            <a:lstStyle/>
            <a:p>
              <a:endParaRPr lang="en-US"/>
            </a:p>
          </p:txBody>
        </p:sp>
        <p:sp>
          <p:nvSpPr>
            <p:cNvPr id="7876" name="Line 46"/>
            <p:cNvSpPr>
              <a:spLocks noChangeShapeType="1"/>
            </p:cNvSpPr>
            <p:nvPr/>
          </p:nvSpPr>
          <p:spPr bwMode="auto">
            <a:xfrm>
              <a:off x="6216650" y="5391021"/>
              <a:ext cx="0" cy="261938"/>
            </a:xfrm>
            <a:prstGeom prst="line">
              <a:avLst/>
            </a:prstGeom>
            <a:noFill/>
            <a:ln w="1588">
              <a:solidFill>
                <a:srgbClr val="000000"/>
              </a:solidFill>
              <a:round/>
              <a:headEnd/>
              <a:tailEnd/>
            </a:ln>
          </p:spPr>
          <p:txBody>
            <a:bodyPr/>
            <a:lstStyle/>
            <a:p>
              <a:endParaRPr lang="en-US"/>
            </a:p>
          </p:txBody>
        </p:sp>
        <p:sp>
          <p:nvSpPr>
            <p:cNvPr id="7877" name="Line 47"/>
            <p:cNvSpPr>
              <a:spLocks noChangeShapeType="1"/>
            </p:cNvSpPr>
            <p:nvPr/>
          </p:nvSpPr>
          <p:spPr bwMode="auto">
            <a:xfrm>
              <a:off x="6216650" y="5652959"/>
              <a:ext cx="522288" cy="0"/>
            </a:xfrm>
            <a:prstGeom prst="line">
              <a:avLst/>
            </a:prstGeom>
            <a:noFill/>
            <a:ln w="1588">
              <a:solidFill>
                <a:srgbClr val="000000"/>
              </a:solidFill>
              <a:round/>
              <a:headEnd/>
              <a:tailEnd/>
            </a:ln>
          </p:spPr>
          <p:txBody>
            <a:bodyPr/>
            <a:lstStyle/>
            <a:p>
              <a:endParaRPr lang="en-US"/>
            </a:p>
          </p:txBody>
        </p:sp>
        <p:sp>
          <p:nvSpPr>
            <p:cNvPr id="7878" name="Line 48"/>
            <p:cNvSpPr>
              <a:spLocks noChangeShapeType="1"/>
            </p:cNvSpPr>
            <p:nvPr/>
          </p:nvSpPr>
          <p:spPr bwMode="auto">
            <a:xfrm flipV="1">
              <a:off x="6738938" y="5583109"/>
              <a:ext cx="0" cy="69850"/>
            </a:xfrm>
            <a:prstGeom prst="line">
              <a:avLst/>
            </a:prstGeom>
            <a:noFill/>
            <a:ln w="1588">
              <a:solidFill>
                <a:srgbClr val="000000"/>
              </a:solidFill>
              <a:round/>
              <a:headEnd/>
              <a:tailEnd/>
            </a:ln>
          </p:spPr>
          <p:txBody>
            <a:bodyPr/>
            <a:lstStyle/>
            <a:p>
              <a:endParaRPr lang="en-US"/>
            </a:p>
          </p:txBody>
        </p:sp>
        <p:sp>
          <p:nvSpPr>
            <p:cNvPr id="7879" name="Line 49"/>
            <p:cNvSpPr>
              <a:spLocks noChangeShapeType="1"/>
            </p:cNvSpPr>
            <p:nvPr/>
          </p:nvSpPr>
          <p:spPr bwMode="auto">
            <a:xfrm>
              <a:off x="5729288" y="5200521"/>
              <a:ext cx="619125" cy="0"/>
            </a:xfrm>
            <a:prstGeom prst="line">
              <a:avLst/>
            </a:prstGeom>
            <a:noFill/>
            <a:ln w="1588">
              <a:solidFill>
                <a:srgbClr val="000000"/>
              </a:solidFill>
              <a:round/>
              <a:headEnd/>
              <a:tailEnd/>
            </a:ln>
          </p:spPr>
          <p:txBody>
            <a:bodyPr/>
            <a:lstStyle/>
            <a:p>
              <a:endParaRPr lang="en-US"/>
            </a:p>
          </p:txBody>
        </p:sp>
        <p:sp>
          <p:nvSpPr>
            <p:cNvPr id="7880" name="Line 50"/>
            <p:cNvSpPr>
              <a:spLocks noChangeShapeType="1"/>
            </p:cNvSpPr>
            <p:nvPr/>
          </p:nvSpPr>
          <p:spPr bwMode="auto">
            <a:xfrm>
              <a:off x="6348413" y="5200521"/>
              <a:ext cx="0" cy="117475"/>
            </a:xfrm>
            <a:prstGeom prst="line">
              <a:avLst/>
            </a:prstGeom>
            <a:noFill/>
            <a:ln w="1588">
              <a:solidFill>
                <a:srgbClr val="000000"/>
              </a:solidFill>
              <a:round/>
              <a:headEnd/>
              <a:tailEnd/>
            </a:ln>
          </p:spPr>
          <p:txBody>
            <a:bodyPr/>
            <a:lstStyle/>
            <a:p>
              <a:endParaRPr lang="en-US"/>
            </a:p>
          </p:txBody>
        </p:sp>
        <p:sp>
          <p:nvSpPr>
            <p:cNvPr id="7881" name="Line 51"/>
            <p:cNvSpPr>
              <a:spLocks noChangeShapeType="1"/>
            </p:cNvSpPr>
            <p:nvPr/>
          </p:nvSpPr>
          <p:spPr bwMode="auto">
            <a:xfrm flipH="1">
              <a:off x="6684963" y="5083046"/>
              <a:ext cx="273050" cy="0"/>
            </a:xfrm>
            <a:prstGeom prst="line">
              <a:avLst/>
            </a:prstGeom>
            <a:noFill/>
            <a:ln w="1588">
              <a:solidFill>
                <a:srgbClr val="000000"/>
              </a:solidFill>
              <a:round/>
              <a:headEnd/>
              <a:tailEnd/>
            </a:ln>
          </p:spPr>
          <p:txBody>
            <a:bodyPr/>
            <a:lstStyle/>
            <a:p>
              <a:endParaRPr lang="en-US"/>
            </a:p>
          </p:txBody>
        </p:sp>
        <p:sp>
          <p:nvSpPr>
            <p:cNvPr id="7882" name="Line 52"/>
            <p:cNvSpPr>
              <a:spLocks noChangeShapeType="1"/>
            </p:cNvSpPr>
            <p:nvPr/>
          </p:nvSpPr>
          <p:spPr bwMode="auto">
            <a:xfrm>
              <a:off x="5691188" y="5260846"/>
              <a:ext cx="1588" cy="384175"/>
            </a:xfrm>
            <a:prstGeom prst="line">
              <a:avLst/>
            </a:prstGeom>
            <a:noFill/>
            <a:ln w="1588">
              <a:solidFill>
                <a:srgbClr val="000000"/>
              </a:solidFill>
              <a:round/>
              <a:headEnd/>
              <a:tailEnd/>
            </a:ln>
          </p:spPr>
          <p:txBody>
            <a:bodyPr/>
            <a:lstStyle/>
            <a:p>
              <a:endParaRPr lang="en-US"/>
            </a:p>
          </p:txBody>
        </p:sp>
        <p:sp>
          <p:nvSpPr>
            <p:cNvPr id="7883" name="Line 53"/>
            <p:cNvSpPr>
              <a:spLocks noChangeShapeType="1"/>
            </p:cNvSpPr>
            <p:nvPr/>
          </p:nvSpPr>
          <p:spPr bwMode="auto">
            <a:xfrm flipH="1" flipV="1">
              <a:off x="6008688" y="5510084"/>
              <a:ext cx="53975" cy="146050"/>
            </a:xfrm>
            <a:prstGeom prst="line">
              <a:avLst/>
            </a:prstGeom>
            <a:noFill/>
            <a:ln w="1588">
              <a:solidFill>
                <a:srgbClr val="000000"/>
              </a:solidFill>
              <a:round/>
              <a:headEnd/>
              <a:tailEnd/>
            </a:ln>
          </p:spPr>
          <p:txBody>
            <a:bodyPr/>
            <a:lstStyle/>
            <a:p>
              <a:endParaRPr lang="en-US"/>
            </a:p>
          </p:txBody>
        </p:sp>
        <p:sp>
          <p:nvSpPr>
            <p:cNvPr id="7884" name="Freeform 54"/>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solidFill>
              <a:srgbClr val="FFFFFF"/>
            </a:solidFill>
            <a:ln w="9525">
              <a:noFill/>
              <a:round/>
              <a:headEnd/>
              <a:tailEnd/>
            </a:ln>
          </p:spPr>
          <p:txBody>
            <a:bodyPr/>
            <a:lstStyle/>
            <a:p>
              <a:endParaRPr lang="en-US"/>
            </a:p>
          </p:txBody>
        </p:sp>
        <p:sp>
          <p:nvSpPr>
            <p:cNvPr id="7885" name="Freeform 55"/>
            <p:cNvSpPr>
              <a:spLocks/>
            </p:cNvSpPr>
            <p:nvPr/>
          </p:nvSpPr>
          <p:spPr bwMode="auto">
            <a:xfrm>
              <a:off x="6003925" y="5510084"/>
              <a:ext cx="26988" cy="28575"/>
            </a:xfrm>
            <a:custGeom>
              <a:avLst/>
              <a:gdLst>
                <a:gd name="T0" fmla="*/ 3 w 17"/>
                <a:gd name="T1" fmla="*/ 0 h 18"/>
                <a:gd name="T2" fmla="*/ 0 w 17"/>
                <a:gd name="T3" fmla="*/ 18 h 18"/>
                <a:gd name="T4" fmla="*/ 17 w 17"/>
                <a:gd name="T5" fmla="*/ 12 h 18"/>
                <a:gd name="T6" fmla="*/ 3 w 17"/>
                <a:gd name="T7" fmla="*/ 0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3" y="0"/>
                  </a:moveTo>
                  <a:lnTo>
                    <a:pt x="0" y="18"/>
                  </a:lnTo>
                  <a:lnTo>
                    <a:pt x="17" y="12"/>
                  </a:lnTo>
                  <a:lnTo>
                    <a:pt x="3" y="0"/>
                  </a:lnTo>
                  <a:close/>
                </a:path>
              </a:pathLst>
            </a:custGeom>
            <a:noFill/>
            <a:ln w="1588">
              <a:solidFill>
                <a:srgbClr val="000000"/>
              </a:solidFill>
              <a:round/>
              <a:headEnd/>
              <a:tailEnd/>
            </a:ln>
          </p:spPr>
          <p:txBody>
            <a:bodyPr/>
            <a:lstStyle/>
            <a:p>
              <a:endParaRPr lang="en-US"/>
            </a:p>
          </p:txBody>
        </p:sp>
        <p:sp>
          <p:nvSpPr>
            <p:cNvPr id="7886" name="Line 56"/>
            <p:cNvSpPr>
              <a:spLocks noChangeShapeType="1"/>
            </p:cNvSpPr>
            <p:nvPr/>
          </p:nvSpPr>
          <p:spPr bwMode="auto">
            <a:xfrm flipV="1">
              <a:off x="5794375" y="5510084"/>
              <a:ext cx="42863" cy="134938"/>
            </a:xfrm>
            <a:prstGeom prst="line">
              <a:avLst/>
            </a:prstGeom>
            <a:noFill/>
            <a:ln w="1588">
              <a:solidFill>
                <a:srgbClr val="000000"/>
              </a:solidFill>
              <a:round/>
              <a:headEnd/>
              <a:tailEnd/>
            </a:ln>
          </p:spPr>
          <p:txBody>
            <a:bodyPr/>
            <a:lstStyle/>
            <a:p>
              <a:endParaRPr lang="en-US"/>
            </a:p>
          </p:txBody>
        </p:sp>
        <p:sp>
          <p:nvSpPr>
            <p:cNvPr id="7887" name="Freeform 57"/>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solidFill>
              <a:srgbClr val="FFFFFF"/>
            </a:solidFill>
            <a:ln w="9525">
              <a:noFill/>
              <a:round/>
              <a:headEnd/>
              <a:tailEnd/>
            </a:ln>
          </p:spPr>
          <p:txBody>
            <a:bodyPr/>
            <a:lstStyle/>
            <a:p>
              <a:endParaRPr lang="en-US"/>
            </a:p>
          </p:txBody>
        </p:sp>
        <p:sp>
          <p:nvSpPr>
            <p:cNvPr id="7888" name="Freeform 58"/>
            <p:cNvSpPr>
              <a:spLocks/>
            </p:cNvSpPr>
            <p:nvPr/>
          </p:nvSpPr>
          <p:spPr bwMode="auto">
            <a:xfrm>
              <a:off x="5815013" y="5510084"/>
              <a:ext cx="28575" cy="28575"/>
            </a:xfrm>
            <a:custGeom>
              <a:avLst/>
              <a:gdLst>
                <a:gd name="T0" fmla="*/ 14 w 18"/>
                <a:gd name="T1" fmla="*/ 0 h 18"/>
                <a:gd name="T2" fmla="*/ 0 w 18"/>
                <a:gd name="T3" fmla="*/ 12 h 18"/>
                <a:gd name="T4" fmla="*/ 18 w 18"/>
                <a:gd name="T5" fmla="*/ 18 h 18"/>
                <a:gd name="T6" fmla="*/ 14 w 18"/>
                <a:gd name="T7" fmla="*/ 0 h 18"/>
                <a:gd name="T8" fmla="*/ 0 60000 65536"/>
                <a:gd name="T9" fmla="*/ 0 60000 65536"/>
                <a:gd name="T10" fmla="*/ 0 60000 65536"/>
                <a:gd name="T11" fmla="*/ 0 60000 65536"/>
                <a:gd name="T12" fmla="*/ 0 w 18"/>
                <a:gd name="T13" fmla="*/ 0 h 18"/>
                <a:gd name="T14" fmla="*/ 18 w 18"/>
                <a:gd name="T15" fmla="*/ 18 h 18"/>
              </a:gdLst>
              <a:ahLst/>
              <a:cxnLst>
                <a:cxn ang="T8">
                  <a:pos x="T0" y="T1"/>
                </a:cxn>
                <a:cxn ang="T9">
                  <a:pos x="T2" y="T3"/>
                </a:cxn>
                <a:cxn ang="T10">
                  <a:pos x="T4" y="T5"/>
                </a:cxn>
                <a:cxn ang="T11">
                  <a:pos x="T6" y="T7"/>
                </a:cxn>
              </a:cxnLst>
              <a:rect l="T12" t="T13" r="T14" b="T15"/>
              <a:pathLst>
                <a:path w="18" h="18">
                  <a:moveTo>
                    <a:pt x="14" y="0"/>
                  </a:moveTo>
                  <a:lnTo>
                    <a:pt x="0" y="12"/>
                  </a:lnTo>
                  <a:lnTo>
                    <a:pt x="18" y="18"/>
                  </a:lnTo>
                  <a:lnTo>
                    <a:pt x="14" y="0"/>
                  </a:lnTo>
                  <a:close/>
                </a:path>
              </a:pathLst>
            </a:custGeom>
            <a:noFill/>
            <a:ln w="1588">
              <a:solidFill>
                <a:srgbClr val="000000"/>
              </a:solidFill>
              <a:round/>
              <a:headEnd/>
              <a:tailEnd/>
            </a:ln>
          </p:spPr>
          <p:txBody>
            <a:bodyPr/>
            <a:lstStyle/>
            <a:p>
              <a:endParaRPr lang="en-US"/>
            </a:p>
          </p:txBody>
        </p:sp>
        <p:sp>
          <p:nvSpPr>
            <p:cNvPr id="7889" name="Freeform 59"/>
            <p:cNvSpPr>
              <a:spLocks noEditPoints="1"/>
            </p:cNvSpPr>
            <p:nvPr/>
          </p:nvSpPr>
          <p:spPr bwMode="auto">
            <a:xfrm>
              <a:off x="5862638" y="5776784"/>
              <a:ext cx="163513" cy="4763"/>
            </a:xfrm>
            <a:custGeom>
              <a:avLst/>
              <a:gdLst>
                <a:gd name="T0" fmla="*/ 97 w 103"/>
                <a:gd name="T1" fmla="*/ 1 h 3"/>
                <a:gd name="T2" fmla="*/ 97 w 103"/>
                <a:gd name="T3" fmla="*/ 0 h 3"/>
                <a:gd name="T4" fmla="*/ 103 w 103"/>
                <a:gd name="T5" fmla="*/ 0 h 3"/>
                <a:gd name="T6" fmla="*/ 103 w 103"/>
                <a:gd name="T7" fmla="*/ 1 h 3"/>
                <a:gd name="T8" fmla="*/ 87 w 103"/>
                <a:gd name="T9" fmla="*/ 1 h 3"/>
                <a:gd name="T10" fmla="*/ 87 w 103"/>
                <a:gd name="T11" fmla="*/ 0 h 3"/>
                <a:gd name="T12" fmla="*/ 94 w 103"/>
                <a:gd name="T13" fmla="*/ 0 h 3"/>
                <a:gd name="T14" fmla="*/ 93 w 103"/>
                <a:gd name="T15" fmla="*/ 1 h 3"/>
                <a:gd name="T16" fmla="*/ 78 w 103"/>
                <a:gd name="T17" fmla="*/ 2 h 3"/>
                <a:gd name="T18" fmla="*/ 78 w 103"/>
                <a:gd name="T19" fmla="*/ 1 h 3"/>
                <a:gd name="T20" fmla="*/ 84 w 103"/>
                <a:gd name="T21" fmla="*/ 1 h 3"/>
                <a:gd name="T22" fmla="*/ 83 w 103"/>
                <a:gd name="T23" fmla="*/ 1 h 3"/>
                <a:gd name="T24" fmla="*/ 68 w 103"/>
                <a:gd name="T25" fmla="*/ 2 h 3"/>
                <a:gd name="T26" fmla="*/ 68 w 103"/>
                <a:gd name="T27" fmla="*/ 1 h 3"/>
                <a:gd name="T28" fmla="*/ 74 w 103"/>
                <a:gd name="T29" fmla="*/ 1 h 3"/>
                <a:gd name="T30" fmla="*/ 73 w 103"/>
                <a:gd name="T31" fmla="*/ 2 h 3"/>
                <a:gd name="T32" fmla="*/ 58 w 103"/>
                <a:gd name="T33" fmla="*/ 2 h 3"/>
                <a:gd name="T34" fmla="*/ 58 w 103"/>
                <a:gd name="T35" fmla="*/ 1 h 3"/>
                <a:gd name="T36" fmla="*/ 65 w 103"/>
                <a:gd name="T37" fmla="*/ 2 h 3"/>
                <a:gd name="T38" fmla="*/ 64 w 103"/>
                <a:gd name="T39" fmla="*/ 2 h 3"/>
                <a:gd name="T40" fmla="*/ 48 w 103"/>
                <a:gd name="T41" fmla="*/ 3 h 3"/>
                <a:gd name="T42" fmla="*/ 48 w 103"/>
                <a:gd name="T43" fmla="*/ 2 h 3"/>
                <a:gd name="T44" fmla="*/ 55 w 103"/>
                <a:gd name="T45" fmla="*/ 2 h 3"/>
                <a:gd name="T46" fmla="*/ 54 w 103"/>
                <a:gd name="T47" fmla="*/ 2 h 3"/>
                <a:gd name="T48" fmla="*/ 39 w 103"/>
                <a:gd name="T49" fmla="*/ 3 h 3"/>
                <a:gd name="T50" fmla="*/ 39 w 103"/>
                <a:gd name="T51" fmla="*/ 2 h 3"/>
                <a:gd name="T52" fmla="*/ 45 w 103"/>
                <a:gd name="T53" fmla="*/ 2 h 3"/>
                <a:gd name="T54" fmla="*/ 44 w 103"/>
                <a:gd name="T55" fmla="*/ 3 h 3"/>
                <a:gd name="T56" fmla="*/ 29 w 103"/>
                <a:gd name="T57" fmla="*/ 3 h 3"/>
                <a:gd name="T58" fmla="*/ 29 w 103"/>
                <a:gd name="T59" fmla="*/ 2 h 3"/>
                <a:gd name="T60" fmla="*/ 35 w 103"/>
                <a:gd name="T61" fmla="*/ 3 h 3"/>
                <a:gd name="T62" fmla="*/ 34 w 103"/>
                <a:gd name="T63" fmla="*/ 3 h 3"/>
                <a:gd name="T64" fmla="*/ 19 w 103"/>
                <a:gd name="T65" fmla="*/ 3 h 3"/>
                <a:gd name="T66" fmla="*/ 19 w 103"/>
                <a:gd name="T67" fmla="*/ 3 h 3"/>
                <a:gd name="T68" fmla="*/ 26 w 103"/>
                <a:gd name="T69" fmla="*/ 3 h 3"/>
                <a:gd name="T70" fmla="*/ 25 w 103"/>
                <a:gd name="T71" fmla="*/ 3 h 3"/>
                <a:gd name="T72" fmla="*/ 9 w 103"/>
                <a:gd name="T73" fmla="*/ 3 h 3"/>
                <a:gd name="T74" fmla="*/ 9 w 103"/>
                <a:gd name="T75" fmla="*/ 3 h 3"/>
                <a:gd name="T76" fmla="*/ 16 w 103"/>
                <a:gd name="T77" fmla="*/ 3 h 3"/>
                <a:gd name="T78" fmla="*/ 15 w 103"/>
                <a:gd name="T79" fmla="*/ 3 h 3"/>
                <a:gd name="T80" fmla="*/ 0 w 103"/>
                <a:gd name="T81" fmla="*/ 3 h 3"/>
                <a:gd name="T82" fmla="*/ 0 w 103"/>
                <a:gd name="T83" fmla="*/ 3 h 3"/>
                <a:gd name="T84" fmla="*/ 6 w 103"/>
                <a:gd name="T85" fmla="*/ 3 h 3"/>
                <a:gd name="T86" fmla="*/ 5 w 103"/>
                <a:gd name="T87" fmla="*/ 3 h 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03"/>
                <a:gd name="T133" fmla="*/ 0 h 3"/>
                <a:gd name="T134" fmla="*/ 103 w 103"/>
                <a:gd name="T135" fmla="*/ 3 h 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03" h="3">
                  <a:moveTo>
                    <a:pt x="103" y="1"/>
                  </a:moveTo>
                  <a:lnTo>
                    <a:pt x="97" y="1"/>
                  </a:lnTo>
                  <a:lnTo>
                    <a:pt x="97" y="0"/>
                  </a:lnTo>
                  <a:lnTo>
                    <a:pt x="103" y="0"/>
                  </a:lnTo>
                  <a:lnTo>
                    <a:pt x="103" y="1"/>
                  </a:lnTo>
                  <a:close/>
                  <a:moveTo>
                    <a:pt x="93" y="1"/>
                  </a:moveTo>
                  <a:lnTo>
                    <a:pt x="87" y="1"/>
                  </a:lnTo>
                  <a:lnTo>
                    <a:pt x="87" y="0"/>
                  </a:lnTo>
                  <a:lnTo>
                    <a:pt x="93" y="0"/>
                  </a:lnTo>
                  <a:lnTo>
                    <a:pt x="94" y="0"/>
                  </a:lnTo>
                  <a:lnTo>
                    <a:pt x="93" y="1"/>
                  </a:lnTo>
                  <a:close/>
                  <a:moveTo>
                    <a:pt x="83" y="1"/>
                  </a:moveTo>
                  <a:lnTo>
                    <a:pt x="78" y="2"/>
                  </a:lnTo>
                  <a:lnTo>
                    <a:pt x="78" y="1"/>
                  </a:lnTo>
                  <a:lnTo>
                    <a:pt x="83" y="0"/>
                  </a:lnTo>
                  <a:lnTo>
                    <a:pt x="84" y="1"/>
                  </a:lnTo>
                  <a:lnTo>
                    <a:pt x="83" y="1"/>
                  </a:lnTo>
                  <a:close/>
                  <a:moveTo>
                    <a:pt x="73" y="2"/>
                  </a:moveTo>
                  <a:lnTo>
                    <a:pt x="68" y="2"/>
                  </a:lnTo>
                  <a:lnTo>
                    <a:pt x="68" y="1"/>
                  </a:lnTo>
                  <a:lnTo>
                    <a:pt x="73" y="1"/>
                  </a:lnTo>
                  <a:lnTo>
                    <a:pt x="74" y="1"/>
                  </a:lnTo>
                  <a:lnTo>
                    <a:pt x="73" y="2"/>
                  </a:lnTo>
                  <a:close/>
                  <a:moveTo>
                    <a:pt x="64" y="2"/>
                  </a:moveTo>
                  <a:lnTo>
                    <a:pt x="58" y="2"/>
                  </a:lnTo>
                  <a:lnTo>
                    <a:pt x="58" y="1"/>
                  </a:lnTo>
                  <a:lnTo>
                    <a:pt x="64" y="1"/>
                  </a:lnTo>
                  <a:lnTo>
                    <a:pt x="65" y="2"/>
                  </a:lnTo>
                  <a:lnTo>
                    <a:pt x="64" y="2"/>
                  </a:lnTo>
                  <a:close/>
                  <a:moveTo>
                    <a:pt x="54" y="2"/>
                  </a:moveTo>
                  <a:lnTo>
                    <a:pt x="48" y="3"/>
                  </a:lnTo>
                  <a:lnTo>
                    <a:pt x="48" y="2"/>
                  </a:lnTo>
                  <a:lnTo>
                    <a:pt x="54" y="1"/>
                  </a:lnTo>
                  <a:lnTo>
                    <a:pt x="55" y="2"/>
                  </a:lnTo>
                  <a:lnTo>
                    <a:pt x="54" y="2"/>
                  </a:lnTo>
                  <a:close/>
                  <a:moveTo>
                    <a:pt x="44" y="3"/>
                  </a:moveTo>
                  <a:lnTo>
                    <a:pt x="39" y="3"/>
                  </a:lnTo>
                  <a:lnTo>
                    <a:pt x="39" y="2"/>
                  </a:lnTo>
                  <a:lnTo>
                    <a:pt x="44" y="2"/>
                  </a:lnTo>
                  <a:lnTo>
                    <a:pt x="45" y="2"/>
                  </a:lnTo>
                  <a:lnTo>
                    <a:pt x="44" y="3"/>
                  </a:lnTo>
                  <a:close/>
                  <a:moveTo>
                    <a:pt x="34" y="3"/>
                  </a:moveTo>
                  <a:lnTo>
                    <a:pt x="29" y="3"/>
                  </a:lnTo>
                  <a:lnTo>
                    <a:pt x="29" y="2"/>
                  </a:lnTo>
                  <a:lnTo>
                    <a:pt x="34" y="2"/>
                  </a:lnTo>
                  <a:lnTo>
                    <a:pt x="35" y="3"/>
                  </a:lnTo>
                  <a:lnTo>
                    <a:pt x="34" y="3"/>
                  </a:lnTo>
                  <a:close/>
                  <a:moveTo>
                    <a:pt x="25" y="3"/>
                  </a:moveTo>
                  <a:lnTo>
                    <a:pt x="19" y="3"/>
                  </a:lnTo>
                  <a:lnTo>
                    <a:pt x="25" y="2"/>
                  </a:lnTo>
                  <a:lnTo>
                    <a:pt x="26" y="3"/>
                  </a:lnTo>
                  <a:lnTo>
                    <a:pt x="25" y="3"/>
                  </a:lnTo>
                  <a:close/>
                  <a:moveTo>
                    <a:pt x="15" y="3"/>
                  </a:moveTo>
                  <a:lnTo>
                    <a:pt x="9" y="3"/>
                  </a:lnTo>
                  <a:lnTo>
                    <a:pt x="15" y="3"/>
                  </a:lnTo>
                  <a:lnTo>
                    <a:pt x="16" y="3"/>
                  </a:lnTo>
                  <a:lnTo>
                    <a:pt x="15" y="3"/>
                  </a:lnTo>
                  <a:close/>
                  <a:moveTo>
                    <a:pt x="5" y="3"/>
                  </a:moveTo>
                  <a:lnTo>
                    <a:pt x="0" y="3"/>
                  </a:lnTo>
                  <a:lnTo>
                    <a:pt x="5" y="3"/>
                  </a:lnTo>
                  <a:lnTo>
                    <a:pt x="6" y="3"/>
                  </a:lnTo>
                  <a:lnTo>
                    <a:pt x="5" y="3"/>
                  </a:lnTo>
                  <a:close/>
                </a:path>
              </a:pathLst>
            </a:custGeom>
            <a:solidFill>
              <a:srgbClr val="000000"/>
            </a:solidFill>
            <a:ln w="1588">
              <a:solidFill>
                <a:srgbClr val="000000"/>
              </a:solidFill>
              <a:round/>
              <a:headEnd/>
              <a:tailEnd/>
            </a:ln>
          </p:spPr>
          <p:txBody>
            <a:bodyPr/>
            <a:lstStyle/>
            <a:p>
              <a:endParaRPr lang="en-US"/>
            </a:p>
          </p:txBody>
        </p:sp>
        <p:sp>
          <p:nvSpPr>
            <p:cNvPr id="7890" name="Line 60"/>
            <p:cNvSpPr>
              <a:spLocks noChangeShapeType="1"/>
            </p:cNvSpPr>
            <p:nvPr/>
          </p:nvSpPr>
          <p:spPr bwMode="auto">
            <a:xfrm flipV="1">
              <a:off x="5857875" y="5767259"/>
              <a:ext cx="25400" cy="14288"/>
            </a:xfrm>
            <a:prstGeom prst="line">
              <a:avLst/>
            </a:prstGeom>
            <a:noFill/>
            <a:ln w="1588">
              <a:solidFill>
                <a:srgbClr val="000000"/>
              </a:solidFill>
              <a:round/>
              <a:headEnd/>
              <a:tailEnd/>
            </a:ln>
          </p:spPr>
          <p:txBody>
            <a:bodyPr/>
            <a:lstStyle/>
            <a:p>
              <a:endParaRPr lang="en-US"/>
            </a:p>
          </p:txBody>
        </p:sp>
        <p:sp>
          <p:nvSpPr>
            <p:cNvPr id="7891" name="Line 61"/>
            <p:cNvSpPr>
              <a:spLocks noChangeShapeType="1"/>
            </p:cNvSpPr>
            <p:nvPr/>
          </p:nvSpPr>
          <p:spPr bwMode="auto">
            <a:xfrm>
              <a:off x="5857875" y="5781546"/>
              <a:ext cx="25400" cy="12700"/>
            </a:xfrm>
            <a:prstGeom prst="line">
              <a:avLst/>
            </a:prstGeom>
            <a:noFill/>
            <a:ln w="1588">
              <a:solidFill>
                <a:srgbClr val="000000"/>
              </a:solidFill>
              <a:round/>
              <a:headEnd/>
              <a:tailEnd/>
            </a:ln>
          </p:spPr>
          <p:txBody>
            <a:bodyPr/>
            <a:lstStyle/>
            <a:p>
              <a:endParaRPr lang="en-US"/>
            </a:p>
          </p:txBody>
        </p:sp>
        <p:sp>
          <p:nvSpPr>
            <p:cNvPr id="7892" name="Line 62"/>
            <p:cNvSpPr>
              <a:spLocks noChangeShapeType="1"/>
            </p:cNvSpPr>
            <p:nvPr/>
          </p:nvSpPr>
          <p:spPr bwMode="auto">
            <a:xfrm flipV="1">
              <a:off x="6738938" y="5275134"/>
              <a:ext cx="0" cy="41275"/>
            </a:xfrm>
            <a:prstGeom prst="line">
              <a:avLst/>
            </a:prstGeom>
            <a:noFill/>
            <a:ln w="1588">
              <a:solidFill>
                <a:srgbClr val="000000"/>
              </a:solidFill>
              <a:round/>
              <a:headEnd/>
              <a:tailEnd/>
            </a:ln>
          </p:spPr>
          <p:txBody>
            <a:bodyPr/>
            <a:lstStyle/>
            <a:p>
              <a:endParaRPr lang="en-US"/>
            </a:p>
          </p:txBody>
        </p:sp>
        <p:sp>
          <p:nvSpPr>
            <p:cNvPr id="7893" name="Line 63"/>
            <p:cNvSpPr>
              <a:spLocks noChangeShapeType="1"/>
            </p:cNvSpPr>
            <p:nvPr/>
          </p:nvSpPr>
          <p:spPr bwMode="auto">
            <a:xfrm flipH="1">
              <a:off x="6608763" y="5275134"/>
              <a:ext cx="130175" cy="0"/>
            </a:xfrm>
            <a:prstGeom prst="line">
              <a:avLst/>
            </a:prstGeom>
            <a:noFill/>
            <a:ln w="1588">
              <a:solidFill>
                <a:srgbClr val="000000"/>
              </a:solidFill>
              <a:round/>
              <a:headEnd/>
              <a:tailEnd/>
            </a:ln>
          </p:spPr>
          <p:txBody>
            <a:bodyPr/>
            <a:lstStyle/>
            <a:p>
              <a:endParaRPr lang="en-US"/>
            </a:p>
          </p:txBody>
        </p:sp>
        <p:sp>
          <p:nvSpPr>
            <p:cNvPr id="7894" name="Line 64"/>
            <p:cNvSpPr>
              <a:spLocks noChangeShapeType="1"/>
            </p:cNvSpPr>
            <p:nvPr/>
          </p:nvSpPr>
          <p:spPr bwMode="auto">
            <a:xfrm flipV="1">
              <a:off x="6608763" y="5221159"/>
              <a:ext cx="0" cy="53975"/>
            </a:xfrm>
            <a:prstGeom prst="line">
              <a:avLst/>
            </a:prstGeom>
            <a:noFill/>
            <a:ln w="1588">
              <a:solidFill>
                <a:srgbClr val="000000"/>
              </a:solidFill>
              <a:round/>
              <a:headEnd/>
              <a:tailEnd/>
            </a:ln>
          </p:spPr>
          <p:txBody>
            <a:bodyPr/>
            <a:lstStyle/>
            <a:p>
              <a:endParaRPr lang="en-US"/>
            </a:p>
          </p:txBody>
        </p:sp>
        <p:sp>
          <p:nvSpPr>
            <p:cNvPr id="7895" name="Freeform 65"/>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solidFill>
              <a:srgbClr val="FFFFFF"/>
            </a:solidFill>
            <a:ln w="9525">
              <a:noFill/>
              <a:round/>
              <a:headEnd/>
              <a:tailEnd/>
            </a:ln>
          </p:spPr>
          <p:txBody>
            <a:bodyPr/>
            <a:lstStyle/>
            <a:p>
              <a:endParaRPr lang="en-US"/>
            </a:p>
          </p:txBody>
        </p:sp>
        <p:sp>
          <p:nvSpPr>
            <p:cNvPr id="7896" name="Freeform 66"/>
            <p:cNvSpPr>
              <a:spLocks/>
            </p:cNvSpPr>
            <p:nvPr/>
          </p:nvSpPr>
          <p:spPr bwMode="auto">
            <a:xfrm>
              <a:off x="6594475" y="5221159"/>
              <a:ext cx="28575" cy="23813"/>
            </a:xfrm>
            <a:custGeom>
              <a:avLst/>
              <a:gdLst>
                <a:gd name="T0" fmla="*/ 9 w 18"/>
                <a:gd name="T1" fmla="*/ 0 h 15"/>
                <a:gd name="T2" fmla="*/ 0 w 18"/>
                <a:gd name="T3" fmla="*/ 15 h 15"/>
                <a:gd name="T4" fmla="*/ 18 w 18"/>
                <a:gd name="T5" fmla="*/ 15 h 15"/>
                <a:gd name="T6" fmla="*/ 9 w 18"/>
                <a:gd name="T7" fmla="*/ 0 h 15"/>
                <a:gd name="T8" fmla="*/ 0 60000 65536"/>
                <a:gd name="T9" fmla="*/ 0 60000 65536"/>
                <a:gd name="T10" fmla="*/ 0 60000 65536"/>
                <a:gd name="T11" fmla="*/ 0 60000 65536"/>
                <a:gd name="T12" fmla="*/ 0 w 18"/>
                <a:gd name="T13" fmla="*/ 0 h 15"/>
                <a:gd name="T14" fmla="*/ 18 w 18"/>
                <a:gd name="T15" fmla="*/ 15 h 15"/>
              </a:gdLst>
              <a:ahLst/>
              <a:cxnLst>
                <a:cxn ang="T8">
                  <a:pos x="T0" y="T1"/>
                </a:cxn>
                <a:cxn ang="T9">
                  <a:pos x="T2" y="T3"/>
                </a:cxn>
                <a:cxn ang="T10">
                  <a:pos x="T4" y="T5"/>
                </a:cxn>
                <a:cxn ang="T11">
                  <a:pos x="T6" y="T7"/>
                </a:cxn>
              </a:cxnLst>
              <a:rect l="T12" t="T13" r="T14" b="T15"/>
              <a:pathLst>
                <a:path w="18" h="15">
                  <a:moveTo>
                    <a:pt x="9" y="0"/>
                  </a:moveTo>
                  <a:lnTo>
                    <a:pt x="0" y="15"/>
                  </a:lnTo>
                  <a:lnTo>
                    <a:pt x="18" y="15"/>
                  </a:lnTo>
                  <a:lnTo>
                    <a:pt x="9" y="0"/>
                  </a:lnTo>
                  <a:close/>
                </a:path>
              </a:pathLst>
            </a:custGeom>
            <a:noFill/>
            <a:ln w="1588">
              <a:solidFill>
                <a:srgbClr val="000000"/>
              </a:solidFill>
              <a:round/>
              <a:headEnd/>
              <a:tailEnd/>
            </a:ln>
          </p:spPr>
          <p:txBody>
            <a:bodyPr/>
            <a:lstStyle/>
            <a:p>
              <a:endParaRPr lang="en-US"/>
            </a:p>
          </p:txBody>
        </p:sp>
      </p:grpSp>
      <p:grpSp>
        <p:nvGrpSpPr>
          <p:cNvPr id="5" name="Group 1796"/>
          <p:cNvGrpSpPr/>
          <p:nvPr/>
        </p:nvGrpSpPr>
        <p:grpSpPr>
          <a:xfrm>
            <a:off x="3460750" y="4800600"/>
            <a:ext cx="2103120" cy="1380744"/>
            <a:chOff x="3460750" y="4800600"/>
            <a:chExt cx="2103120" cy="1380744"/>
          </a:xfrm>
        </p:grpSpPr>
        <p:sp>
          <p:nvSpPr>
            <p:cNvPr id="7795" name="Freeform 68"/>
            <p:cNvSpPr>
              <a:spLocks/>
            </p:cNvSpPr>
            <p:nvPr/>
          </p:nvSpPr>
          <p:spPr bwMode="auto">
            <a:xfrm>
              <a:off x="3460750" y="4800600"/>
              <a:ext cx="2103120" cy="1380744"/>
            </a:xfrm>
            <a:custGeom>
              <a:avLst/>
              <a:gdLst>
                <a:gd name="T0" fmla="*/ 716 w 1594"/>
                <a:gd name="T1" fmla="*/ 2 h 1043"/>
                <a:gd name="T2" fmla="*/ 598 w 1594"/>
                <a:gd name="T3" fmla="*/ 16 h 1043"/>
                <a:gd name="T4" fmla="*/ 487 w 1594"/>
                <a:gd name="T5" fmla="*/ 40 h 1043"/>
                <a:gd name="T6" fmla="*/ 384 w 1594"/>
                <a:gd name="T7" fmla="*/ 75 h 1043"/>
                <a:gd name="T8" fmla="*/ 290 w 1594"/>
                <a:gd name="T9" fmla="*/ 118 h 1043"/>
                <a:gd name="T10" fmla="*/ 207 w 1594"/>
                <a:gd name="T11" fmla="*/ 170 h 1043"/>
                <a:gd name="T12" fmla="*/ 137 w 1594"/>
                <a:gd name="T13" fmla="*/ 229 h 1043"/>
                <a:gd name="T14" fmla="*/ 79 w 1594"/>
                <a:gd name="T15" fmla="*/ 295 h 1043"/>
                <a:gd name="T16" fmla="*/ 36 w 1594"/>
                <a:gd name="T17" fmla="*/ 366 h 1043"/>
                <a:gd name="T18" fmla="*/ 10 w 1594"/>
                <a:gd name="T19" fmla="*/ 442 h 1043"/>
                <a:gd name="T20" fmla="*/ 0 w 1594"/>
                <a:gd name="T21" fmla="*/ 521 h 1043"/>
                <a:gd name="T22" fmla="*/ 10 w 1594"/>
                <a:gd name="T23" fmla="*/ 601 h 1043"/>
                <a:gd name="T24" fmla="*/ 36 w 1594"/>
                <a:gd name="T25" fmla="*/ 676 h 1043"/>
                <a:gd name="T26" fmla="*/ 79 w 1594"/>
                <a:gd name="T27" fmla="*/ 748 h 1043"/>
                <a:gd name="T28" fmla="*/ 137 w 1594"/>
                <a:gd name="T29" fmla="*/ 813 h 1043"/>
                <a:gd name="T30" fmla="*/ 207 w 1594"/>
                <a:gd name="T31" fmla="*/ 872 h 1043"/>
                <a:gd name="T32" fmla="*/ 290 w 1594"/>
                <a:gd name="T33" fmla="*/ 924 h 1043"/>
                <a:gd name="T34" fmla="*/ 384 w 1594"/>
                <a:gd name="T35" fmla="*/ 968 h 1043"/>
                <a:gd name="T36" fmla="*/ 487 w 1594"/>
                <a:gd name="T37" fmla="*/ 1002 h 1043"/>
                <a:gd name="T38" fmla="*/ 598 w 1594"/>
                <a:gd name="T39" fmla="*/ 1027 h 1043"/>
                <a:gd name="T40" fmla="*/ 716 w 1594"/>
                <a:gd name="T41" fmla="*/ 1041 h 1043"/>
                <a:gd name="T42" fmla="*/ 838 w 1594"/>
                <a:gd name="T43" fmla="*/ 1043 h 1043"/>
                <a:gd name="T44" fmla="*/ 957 w 1594"/>
                <a:gd name="T45" fmla="*/ 1033 h 1043"/>
                <a:gd name="T46" fmla="*/ 1071 w 1594"/>
                <a:gd name="T47" fmla="*/ 1012 h 1043"/>
                <a:gd name="T48" fmla="*/ 1177 w 1594"/>
                <a:gd name="T49" fmla="*/ 980 h 1043"/>
                <a:gd name="T50" fmla="*/ 1274 w 1594"/>
                <a:gd name="T51" fmla="*/ 939 h 1043"/>
                <a:gd name="T52" fmla="*/ 1360 w 1594"/>
                <a:gd name="T53" fmla="*/ 891 h 1043"/>
                <a:gd name="T54" fmla="*/ 1436 w 1594"/>
                <a:gd name="T55" fmla="*/ 834 h 1043"/>
                <a:gd name="T56" fmla="*/ 1497 w 1594"/>
                <a:gd name="T57" fmla="*/ 770 h 1043"/>
                <a:gd name="T58" fmla="*/ 1545 w 1594"/>
                <a:gd name="T59" fmla="*/ 701 h 1043"/>
                <a:gd name="T60" fmla="*/ 1578 w 1594"/>
                <a:gd name="T61" fmla="*/ 626 h 1043"/>
                <a:gd name="T62" fmla="*/ 1593 w 1594"/>
                <a:gd name="T63" fmla="*/ 548 h 1043"/>
                <a:gd name="T64" fmla="*/ 1590 w 1594"/>
                <a:gd name="T65" fmla="*/ 468 h 1043"/>
                <a:gd name="T66" fmla="*/ 1569 w 1594"/>
                <a:gd name="T67" fmla="*/ 391 h 1043"/>
                <a:gd name="T68" fmla="*/ 1531 w 1594"/>
                <a:gd name="T69" fmla="*/ 318 h 1043"/>
                <a:gd name="T70" fmla="*/ 1479 w 1594"/>
                <a:gd name="T71" fmla="*/ 250 h 1043"/>
                <a:gd name="T72" fmla="*/ 1412 w 1594"/>
                <a:gd name="T73" fmla="*/ 189 h 1043"/>
                <a:gd name="T74" fmla="*/ 1333 w 1594"/>
                <a:gd name="T75" fmla="*/ 135 h 1043"/>
                <a:gd name="T76" fmla="*/ 1242 w 1594"/>
                <a:gd name="T77" fmla="*/ 88 h 1043"/>
                <a:gd name="T78" fmla="*/ 1143 w 1594"/>
                <a:gd name="T79" fmla="*/ 51 h 1043"/>
                <a:gd name="T80" fmla="*/ 1034 w 1594"/>
                <a:gd name="T81" fmla="*/ 22 h 1043"/>
                <a:gd name="T82" fmla="*/ 918 w 1594"/>
                <a:gd name="T83" fmla="*/ 5 h 1043"/>
                <a:gd name="T84" fmla="*/ 798 w 1594"/>
                <a:gd name="T85" fmla="*/ 0 h 104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4"/>
                <a:gd name="T130" fmla="*/ 0 h 1043"/>
                <a:gd name="T131" fmla="*/ 1594 w 1594"/>
                <a:gd name="T132" fmla="*/ 1043 h 104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4" h="1043">
                  <a:moveTo>
                    <a:pt x="798" y="0"/>
                  </a:moveTo>
                  <a:lnTo>
                    <a:pt x="756" y="0"/>
                  </a:lnTo>
                  <a:lnTo>
                    <a:pt x="716" y="2"/>
                  </a:lnTo>
                  <a:lnTo>
                    <a:pt x="676" y="5"/>
                  </a:lnTo>
                  <a:lnTo>
                    <a:pt x="637" y="10"/>
                  </a:lnTo>
                  <a:lnTo>
                    <a:pt x="598" y="16"/>
                  </a:lnTo>
                  <a:lnTo>
                    <a:pt x="560" y="22"/>
                  </a:lnTo>
                  <a:lnTo>
                    <a:pt x="523" y="31"/>
                  </a:lnTo>
                  <a:lnTo>
                    <a:pt x="487" y="40"/>
                  </a:lnTo>
                  <a:lnTo>
                    <a:pt x="452" y="51"/>
                  </a:lnTo>
                  <a:lnTo>
                    <a:pt x="418" y="62"/>
                  </a:lnTo>
                  <a:lnTo>
                    <a:pt x="384" y="75"/>
                  </a:lnTo>
                  <a:lnTo>
                    <a:pt x="352" y="88"/>
                  </a:lnTo>
                  <a:lnTo>
                    <a:pt x="320" y="103"/>
                  </a:lnTo>
                  <a:lnTo>
                    <a:pt x="290" y="118"/>
                  </a:lnTo>
                  <a:lnTo>
                    <a:pt x="262" y="135"/>
                  </a:lnTo>
                  <a:lnTo>
                    <a:pt x="234" y="152"/>
                  </a:lnTo>
                  <a:lnTo>
                    <a:pt x="207" y="170"/>
                  </a:lnTo>
                  <a:lnTo>
                    <a:pt x="182" y="189"/>
                  </a:lnTo>
                  <a:lnTo>
                    <a:pt x="159" y="209"/>
                  </a:lnTo>
                  <a:lnTo>
                    <a:pt x="137" y="229"/>
                  </a:lnTo>
                  <a:lnTo>
                    <a:pt x="116" y="250"/>
                  </a:lnTo>
                  <a:lnTo>
                    <a:pt x="97" y="272"/>
                  </a:lnTo>
                  <a:lnTo>
                    <a:pt x="79" y="295"/>
                  </a:lnTo>
                  <a:lnTo>
                    <a:pt x="63" y="318"/>
                  </a:lnTo>
                  <a:lnTo>
                    <a:pt x="49" y="342"/>
                  </a:lnTo>
                  <a:lnTo>
                    <a:pt x="36" y="366"/>
                  </a:lnTo>
                  <a:lnTo>
                    <a:pt x="26" y="391"/>
                  </a:lnTo>
                  <a:lnTo>
                    <a:pt x="17" y="416"/>
                  </a:lnTo>
                  <a:lnTo>
                    <a:pt x="10" y="442"/>
                  </a:lnTo>
                  <a:lnTo>
                    <a:pt x="4" y="468"/>
                  </a:lnTo>
                  <a:lnTo>
                    <a:pt x="1" y="495"/>
                  </a:lnTo>
                  <a:lnTo>
                    <a:pt x="0" y="521"/>
                  </a:lnTo>
                  <a:lnTo>
                    <a:pt x="1" y="548"/>
                  </a:lnTo>
                  <a:lnTo>
                    <a:pt x="4" y="575"/>
                  </a:lnTo>
                  <a:lnTo>
                    <a:pt x="10" y="601"/>
                  </a:lnTo>
                  <a:lnTo>
                    <a:pt x="17" y="626"/>
                  </a:lnTo>
                  <a:lnTo>
                    <a:pt x="26" y="652"/>
                  </a:lnTo>
                  <a:lnTo>
                    <a:pt x="36" y="676"/>
                  </a:lnTo>
                  <a:lnTo>
                    <a:pt x="49" y="701"/>
                  </a:lnTo>
                  <a:lnTo>
                    <a:pt x="63" y="724"/>
                  </a:lnTo>
                  <a:lnTo>
                    <a:pt x="79" y="748"/>
                  </a:lnTo>
                  <a:lnTo>
                    <a:pt x="97" y="770"/>
                  </a:lnTo>
                  <a:lnTo>
                    <a:pt x="116" y="792"/>
                  </a:lnTo>
                  <a:lnTo>
                    <a:pt x="137" y="813"/>
                  </a:lnTo>
                  <a:lnTo>
                    <a:pt x="159" y="834"/>
                  </a:lnTo>
                  <a:lnTo>
                    <a:pt x="182" y="853"/>
                  </a:lnTo>
                  <a:lnTo>
                    <a:pt x="207" y="872"/>
                  </a:lnTo>
                  <a:lnTo>
                    <a:pt x="234" y="891"/>
                  </a:lnTo>
                  <a:lnTo>
                    <a:pt x="262" y="908"/>
                  </a:lnTo>
                  <a:lnTo>
                    <a:pt x="290" y="924"/>
                  </a:lnTo>
                  <a:lnTo>
                    <a:pt x="320" y="939"/>
                  </a:lnTo>
                  <a:lnTo>
                    <a:pt x="352" y="954"/>
                  </a:lnTo>
                  <a:lnTo>
                    <a:pt x="384" y="968"/>
                  </a:lnTo>
                  <a:lnTo>
                    <a:pt x="418" y="980"/>
                  </a:lnTo>
                  <a:lnTo>
                    <a:pt x="452" y="992"/>
                  </a:lnTo>
                  <a:lnTo>
                    <a:pt x="487" y="1002"/>
                  </a:lnTo>
                  <a:lnTo>
                    <a:pt x="523" y="1012"/>
                  </a:lnTo>
                  <a:lnTo>
                    <a:pt x="560" y="1020"/>
                  </a:lnTo>
                  <a:lnTo>
                    <a:pt x="598" y="1027"/>
                  </a:lnTo>
                  <a:lnTo>
                    <a:pt x="637" y="1033"/>
                  </a:lnTo>
                  <a:lnTo>
                    <a:pt x="676" y="1038"/>
                  </a:lnTo>
                  <a:lnTo>
                    <a:pt x="716" y="1041"/>
                  </a:lnTo>
                  <a:lnTo>
                    <a:pt x="756" y="1043"/>
                  </a:lnTo>
                  <a:lnTo>
                    <a:pt x="798" y="1043"/>
                  </a:lnTo>
                  <a:lnTo>
                    <a:pt x="838" y="1043"/>
                  </a:lnTo>
                  <a:lnTo>
                    <a:pt x="879" y="1041"/>
                  </a:lnTo>
                  <a:lnTo>
                    <a:pt x="918" y="1038"/>
                  </a:lnTo>
                  <a:lnTo>
                    <a:pt x="957" y="1033"/>
                  </a:lnTo>
                  <a:lnTo>
                    <a:pt x="996" y="1027"/>
                  </a:lnTo>
                  <a:lnTo>
                    <a:pt x="1034" y="1020"/>
                  </a:lnTo>
                  <a:lnTo>
                    <a:pt x="1071" y="1012"/>
                  </a:lnTo>
                  <a:lnTo>
                    <a:pt x="1108" y="1002"/>
                  </a:lnTo>
                  <a:lnTo>
                    <a:pt x="1143" y="992"/>
                  </a:lnTo>
                  <a:lnTo>
                    <a:pt x="1177" y="980"/>
                  </a:lnTo>
                  <a:lnTo>
                    <a:pt x="1210" y="968"/>
                  </a:lnTo>
                  <a:lnTo>
                    <a:pt x="1242" y="954"/>
                  </a:lnTo>
                  <a:lnTo>
                    <a:pt x="1274" y="939"/>
                  </a:lnTo>
                  <a:lnTo>
                    <a:pt x="1304" y="924"/>
                  </a:lnTo>
                  <a:lnTo>
                    <a:pt x="1333" y="908"/>
                  </a:lnTo>
                  <a:lnTo>
                    <a:pt x="1360" y="891"/>
                  </a:lnTo>
                  <a:lnTo>
                    <a:pt x="1387" y="872"/>
                  </a:lnTo>
                  <a:lnTo>
                    <a:pt x="1412" y="853"/>
                  </a:lnTo>
                  <a:lnTo>
                    <a:pt x="1436" y="834"/>
                  </a:lnTo>
                  <a:lnTo>
                    <a:pt x="1458" y="813"/>
                  </a:lnTo>
                  <a:lnTo>
                    <a:pt x="1479" y="792"/>
                  </a:lnTo>
                  <a:lnTo>
                    <a:pt x="1497" y="770"/>
                  </a:lnTo>
                  <a:lnTo>
                    <a:pt x="1515" y="748"/>
                  </a:lnTo>
                  <a:lnTo>
                    <a:pt x="1531" y="724"/>
                  </a:lnTo>
                  <a:lnTo>
                    <a:pt x="1545" y="701"/>
                  </a:lnTo>
                  <a:lnTo>
                    <a:pt x="1558" y="676"/>
                  </a:lnTo>
                  <a:lnTo>
                    <a:pt x="1569" y="652"/>
                  </a:lnTo>
                  <a:lnTo>
                    <a:pt x="1578" y="626"/>
                  </a:lnTo>
                  <a:lnTo>
                    <a:pt x="1585" y="601"/>
                  </a:lnTo>
                  <a:lnTo>
                    <a:pt x="1590" y="575"/>
                  </a:lnTo>
                  <a:lnTo>
                    <a:pt x="1593" y="548"/>
                  </a:lnTo>
                  <a:lnTo>
                    <a:pt x="1594" y="521"/>
                  </a:lnTo>
                  <a:lnTo>
                    <a:pt x="1593" y="495"/>
                  </a:lnTo>
                  <a:lnTo>
                    <a:pt x="1590" y="468"/>
                  </a:lnTo>
                  <a:lnTo>
                    <a:pt x="1585" y="442"/>
                  </a:lnTo>
                  <a:lnTo>
                    <a:pt x="1578" y="416"/>
                  </a:lnTo>
                  <a:lnTo>
                    <a:pt x="1569" y="391"/>
                  </a:lnTo>
                  <a:lnTo>
                    <a:pt x="1558" y="366"/>
                  </a:lnTo>
                  <a:lnTo>
                    <a:pt x="1545" y="342"/>
                  </a:lnTo>
                  <a:lnTo>
                    <a:pt x="1531" y="318"/>
                  </a:lnTo>
                  <a:lnTo>
                    <a:pt x="1515" y="295"/>
                  </a:lnTo>
                  <a:lnTo>
                    <a:pt x="1497" y="272"/>
                  </a:lnTo>
                  <a:lnTo>
                    <a:pt x="1479" y="250"/>
                  </a:lnTo>
                  <a:lnTo>
                    <a:pt x="1458" y="229"/>
                  </a:lnTo>
                  <a:lnTo>
                    <a:pt x="1436" y="209"/>
                  </a:lnTo>
                  <a:lnTo>
                    <a:pt x="1412" y="189"/>
                  </a:lnTo>
                  <a:lnTo>
                    <a:pt x="1387" y="170"/>
                  </a:lnTo>
                  <a:lnTo>
                    <a:pt x="1360" y="152"/>
                  </a:lnTo>
                  <a:lnTo>
                    <a:pt x="1333" y="135"/>
                  </a:lnTo>
                  <a:lnTo>
                    <a:pt x="1304" y="118"/>
                  </a:lnTo>
                  <a:lnTo>
                    <a:pt x="1274" y="103"/>
                  </a:lnTo>
                  <a:lnTo>
                    <a:pt x="1242" y="88"/>
                  </a:lnTo>
                  <a:lnTo>
                    <a:pt x="1210" y="75"/>
                  </a:lnTo>
                  <a:lnTo>
                    <a:pt x="1177" y="62"/>
                  </a:lnTo>
                  <a:lnTo>
                    <a:pt x="1143" y="51"/>
                  </a:lnTo>
                  <a:lnTo>
                    <a:pt x="1108" y="40"/>
                  </a:lnTo>
                  <a:lnTo>
                    <a:pt x="1071" y="31"/>
                  </a:lnTo>
                  <a:lnTo>
                    <a:pt x="1034" y="22"/>
                  </a:lnTo>
                  <a:lnTo>
                    <a:pt x="996" y="16"/>
                  </a:lnTo>
                  <a:lnTo>
                    <a:pt x="957" y="10"/>
                  </a:lnTo>
                  <a:lnTo>
                    <a:pt x="918" y="5"/>
                  </a:lnTo>
                  <a:lnTo>
                    <a:pt x="879" y="2"/>
                  </a:lnTo>
                  <a:lnTo>
                    <a:pt x="838" y="0"/>
                  </a:lnTo>
                  <a:lnTo>
                    <a:pt x="798" y="0"/>
                  </a:lnTo>
                </a:path>
              </a:pathLst>
            </a:custGeom>
            <a:solidFill>
              <a:schemeClr val="bg2">
                <a:lumMod val="75000"/>
              </a:schemeClr>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sp>
          <p:nvSpPr>
            <p:cNvPr id="10309" name="Rectangle 69"/>
            <p:cNvSpPr>
              <a:spLocks noChangeArrowheads="1"/>
            </p:cNvSpPr>
            <p:nvPr/>
          </p:nvSpPr>
          <p:spPr bwMode="auto">
            <a:xfrm>
              <a:off x="3910659" y="4867822"/>
              <a:ext cx="1149354" cy="338554"/>
            </a:xfrm>
            <a:prstGeom prst="rect">
              <a:avLst/>
            </a:prstGeom>
            <a:noFill/>
            <a:ln w="9525">
              <a:noFill/>
              <a:miter lim="800000"/>
              <a:headEnd/>
              <a:tailEnd/>
            </a:ln>
          </p:spPr>
          <p:txBody>
            <a:bodyPr wrap="none" lIns="0" tIns="0" rIns="0" bIns="0">
              <a:spAutoFit/>
            </a:bodyPr>
            <a:lstStyle/>
            <a:p>
              <a:pPr algn="ctr">
                <a:defRPr/>
              </a:pPr>
              <a:r>
                <a:rPr lang="en-US" sz="1100" b="1" dirty="0" smtClean="0">
                  <a:solidFill>
                    <a:srgbClr val="000000"/>
                  </a:solidFill>
                  <a:effectLst/>
                  <a:latin typeface="Arial" charset="0"/>
                  <a:ea typeface="ＭＳ Ｐゴシック" pitchFamily="-112" charset="-128"/>
                  <a:cs typeface="+mn-cs"/>
                </a:rPr>
                <a:t>Mechanical &amp;</a:t>
              </a:r>
            </a:p>
            <a:p>
              <a:pPr algn="ctr">
                <a:defRPr/>
              </a:pPr>
              <a:r>
                <a:rPr lang="en-US" sz="1100" b="1" dirty="0" smtClean="0">
                  <a:solidFill>
                    <a:srgbClr val="000000"/>
                  </a:solidFill>
                  <a:effectLst/>
                  <a:latin typeface="Arial" charset="0"/>
                  <a:ea typeface="ＭＳ Ｐゴシック" pitchFamily="-112" charset="-128"/>
                  <a:cs typeface="+mn-cs"/>
                </a:rPr>
                <a:t>Electrical Models</a:t>
              </a:r>
              <a:endParaRPr lang="en-US" sz="2400" b="1" dirty="0">
                <a:solidFill>
                  <a:schemeClr val="tx1"/>
                </a:solidFill>
                <a:effectLst/>
                <a:latin typeface="Arial" charset="0"/>
                <a:ea typeface="ＭＳ Ｐゴシック" pitchFamily="-112" charset="-128"/>
                <a:cs typeface="+mn-cs"/>
              </a:endParaRPr>
            </a:p>
          </p:txBody>
        </p:sp>
        <p:grpSp>
          <p:nvGrpSpPr>
            <p:cNvPr id="6" name="Group 1795"/>
            <p:cNvGrpSpPr/>
            <p:nvPr/>
          </p:nvGrpSpPr>
          <p:grpSpPr>
            <a:xfrm>
              <a:off x="3751018" y="5259560"/>
              <a:ext cx="1477725" cy="718834"/>
              <a:chOff x="3751018" y="5180537"/>
              <a:chExt cx="1477725" cy="718834"/>
            </a:xfrm>
          </p:grpSpPr>
          <p:sp>
            <p:nvSpPr>
              <p:cNvPr id="7797" name="Line 70"/>
              <p:cNvSpPr>
                <a:spLocks noChangeShapeType="1"/>
              </p:cNvSpPr>
              <p:nvPr/>
            </p:nvSpPr>
            <p:spPr bwMode="auto">
              <a:xfrm>
                <a:off x="4586197" y="5315566"/>
                <a:ext cx="143815" cy="0"/>
              </a:xfrm>
              <a:prstGeom prst="line">
                <a:avLst/>
              </a:prstGeom>
              <a:noFill/>
              <a:ln w="3175">
                <a:solidFill>
                  <a:srgbClr val="000000"/>
                </a:solidFill>
                <a:round/>
                <a:headEnd/>
                <a:tailEnd/>
              </a:ln>
            </p:spPr>
            <p:txBody>
              <a:bodyPr/>
              <a:lstStyle/>
              <a:p>
                <a:endParaRPr lang="en-US"/>
              </a:p>
            </p:txBody>
          </p:sp>
          <p:sp>
            <p:nvSpPr>
              <p:cNvPr id="7798" name="Line 71"/>
              <p:cNvSpPr>
                <a:spLocks noChangeShapeType="1"/>
              </p:cNvSpPr>
              <p:nvPr/>
            </p:nvSpPr>
            <p:spPr bwMode="auto">
              <a:xfrm>
                <a:off x="4586197" y="5388376"/>
                <a:ext cx="143815" cy="0"/>
              </a:xfrm>
              <a:prstGeom prst="line">
                <a:avLst/>
              </a:prstGeom>
              <a:noFill/>
              <a:ln w="3175">
                <a:solidFill>
                  <a:srgbClr val="000000"/>
                </a:solidFill>
                <a:round/>
                <a:headEnd/>
                <a:tailEnd/>
              </a:ln>
            </p:spPr>
            <p:txBody>
              <a:bodyPr/>
              <a:lstStyle/>
              <a:p>
                <a:endParaRPr lang="en-US"/>
              </a:p>
            </p:txBody>
          </p:sp>
          <p:sp>
            <p:nvSpPr>
              <p:cNvPr id="7799" name="Line 72"/>
              <p:cNvSpPr>
                <a:spLocks noChangeShapeType="1"/>
              </p:cNvSpPr>
              <p:nvPr/>
            </p:nvSpPr>
            <p:spPr bwMode="auto">
              <a:xfrm flipH="1">
                <a:off x="4730011" y="5351309"/>
                <a:ext cx="145134" cy="0"/>
              </a:xfrm>
              <a:prstGeom prst="line">
                <a:avLst/>
              </a:prstGeom>
              <a:noFill/>
              <a:ln w="3175">
                <a:solidFill>
                  <a:srgbClr val="000000"/>
                </a:solidFill>
                <a:round/>
                <a:headEnd/>
                <a:tailEnd/>
              </a:ln>
            </p:spPr>
            <p:txBody>
              <a:bodyPr/>
              <a:lstStyle/>
              <a:p>
                <a:endParaRPr lang="en-US"/>
              </a:p>
            </p:txBody>
          </p:sp>
          <p:sp>
            <p:nvSpPr>
              <p:cNvPr id="7800" name="Freeform 73"/>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close/>
                  </a:path>
                </a:pathLst>
              </a:custGeom>
              <a:solidFill>
                <a:srgbClr val="FFFFFF"/>
              </a:solidFill>
              <a:ln w="9525">
                <a:noFill/>
                <a:round/>
                <a:headEnd/>
                <a:tailEnd/>
              </a:ln>
            </p:spPr>
            <p:txBody>
              <a:bodyPr/>
              <a:lstStyle/>
              <a:p>
                <a:endParaRPr lang="en-US"/>
              </a:p>
            </p:txBody>
          </p:sp>
          <p:sp>
            <p:nvSpPr>
              <p:cNvPr id="7801" name="Freeform 74"/>
              <p:cNvSpPr>
                <a:spLocks/>
              </p:cNvSpPr>
              <p:nvPr/>
            </p:nvSpPr>
            <p:spPr bwMode="auto">
              <a:xfrm>
                <a:off x="4636334" y="5279823"/>
                <a:ext cx="188674" cy="144297"/>
              </a:xfrm>
              <a:custGeom>
                <a:avLst/>
                <a:gdLst>
                  <a:gd name="T0" fmla="*/ 143 w 143"/>
                  <a:gd name="T1" fmla="*/ 54 h 109"/>
                  <a:gd name="T2" fmla="*/ 135 w 143"/>
                  <a:gd name="T3" fmla="*/ 64 h 109"/>
                  <a:gd name="T4" fmla="*/ 127 w 143"/>
                  <a:gd name="T5" fmla="*/ 73 h 109"/>
                  <a:gd name="T6" fmla="*/ 116 w 143"/>
                  <a:gd name="T7" fmla="*/ 82 h 109"/>
                  <a:gd name="T8" fmla="*/ 104 w 143"/>
                  <a:gd name="T9" fmla="*/ 89 h 109"/>
                  <a:gd name="T10" fmla="*/ 90 w 143"/>
                  <a:gd name="T11" fmla="*/ 95 h 109"/>
                  <a:gd name="T12" fmla="*/ 75 w 143"/>
                  <a:gd name="T13" fmla="*/ 101 h 109"/>
                  <a:gd name="T14" fmla="*/ 60 w 143"/>
                  <a:gd name="T15" fmla="*/ 106 h 109"/>
                  <a:gd name="T16" fmla="*/ 43 w 143"/>
                  <a:gd name="T17" fmla="*/ 109 h 109"/>
                  <a:gd name="T18" fmla="*/ 43 w 143"/>
                  <a:gd name="T19" fmla="*/ 109 h 109"/>
                  <a:gd name="T20" fmla="*/ 0 w 143"/>
                  <a:gd name="T21" fmla="*/ 109 h 109"/>
                  <a:gd name="T22" fmla="*/ 9 w 143"/>
                  <a:gd name="T23" fmla="*/ 96 h 109"/>
                  <a:gd name="T24" fmla="*/ 15 w 143"/>
                  <a:gd name="T25" fmla="*/ 82 h 109"/>
                  <a:gd name="T26" fmla="*/ 19 w 143"/>
                  <a:gd name="T27" fmla="*/ 69 h 109"/>
                  <a:gd name="T28" fmla="*/ 20 w 143"/>
                  <a:gd name="T29" fmla="*/ 54 h 109"/>
                  <a:gd name="T30" fmla="*/ 19 w 143"/>
                  <a:gd name="T31" fmla="*/ 40 h 109"/>
                  <a:gd name="T32" fmla="*/ 15 w 143"/>
                  <a:gd name="T33" fmla="*/ 26 h 109"/>
                  <a:gd name="T34" fmla="*/ 9 w 143"/>
                  <a:gd name="T35" fmla="*/ 13 h 109"/>
                  <a:gd name="T36" fmla="*/ 0 w 143"/>
                  <a:gd name="T37" fmla="*/ 0 h 109"/>
                  <a:gd name="T38" fmla="*/ 43 w 143"/>
                  <a:gd name="T39" fmla="*/ 0 h 109"/>
                  <a:gd name="T40" fmla="*/ 60 w 143"/>
                  <a:gd name="T41" fmla="*/ 3 h 109"/>
                  <a:gd name="T42" fmla="*/ 75 w 143"/>
                  <a:gd name="T43" fmla="*/ 8 h 109"/>
                  <a:gd name="T44" fmla="*/ 90 w 143"/>
                  <a:gd name="T45" fmla="*/ 13 h 109"/>
                  <a:gd name="T46" fmla="*/ 104 w 143"/>
                  <a:gd name="T47" fmla="*/ 20 h 109"/>
                  <a:gd name="T48" fmla="*/ 116 w 143"/>
                  <a:gd name="T49" fmla="*/ 27 h 109"/>
                  <a:gd name="T50" fmla="*/ 127 w 143"/>
                  <a:gd name="T51" fmla="*/ 35 h 109"/>
                  <a:gd name="T52" fmla="*/ 135 w 143"/>
                  <a:gd name="T53" fmla="*/ 44 h 109"/>
                  <a:gd name="T54" fmla="*/ 143 w 143"/>
                  <a:gd name="T55" fmla="*/ 54 h 109"/>
                  <a:gd name="T56" fmla="*/ 143 w 143"/>
                  <a:gd name="T57" fmla="*/ 54 h 10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43"/>
                  <a:gd name="T88" fmla="*/ 0 h 109"/>
                  <a:gd name="T89" fmla="*/ 143 w 143"/>
                  <a:gd name="T90" fmla="*/ 109 h 10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43" h="109">
                    <a:moveTo>
                      <a:pt x="143" y="54"/>
                    </a:moveTo>
                    <a:lnTo>
                      <a:pt x="135" y="64"/>
                    </a:lnTo>
                    <a:lnTo>
                      <a:pt x="127" y="73"/>
                    </a:lnTo>
                    <a:lnTo>
                      <a:pt x="116" y="82"/>
                    </a:lnTo>
                    <a:lnTo>
                      <a:pt x="104" y="89"/>
                    </a:lnTo>
                    <a:lnTo>
                      <a:pt x="90" y="95"/>
                    </a:lnTo>
                    <a:lnTo>
                      <a:pt x="75" y="101"/>
                    </a:lnTo>
                    <a:lnTo>
                      <a:pt x="60" y="106"/>
                    </a:lnTo>
                    <a:lnTo>
                      <a:pt x="43" y="109"/>
                    </a:lnTo>
                    <a:lnTo>
                      <a:pt x="0" y="109"/>
                    </a:lnTo>
                    <a:lnTo>
                      <a:pt x="9" y="96"/>
                    </a:lnTo>
                    <a:lnTo>
                      <a:pt x="15" y="82"/>
                    </a:lnTo>
                    <a:lnTo>
                      <a:pt x="19" y="69"/>
                    </a:lnTo>
                    <a:lnTo>
                      <a:pt x="20" y="54"/>
                    </a:lnTo>
                    <a:lnTo>
                      <a:pt x="19" y="40"/>
                    </a:lnTo>
                    <a:lnTo>
                      <a:pt x="15" y="26"/>
                    </a:lnTo>
                    <a:lnTo>
                      <a:pt x="9" y="13"/>
                    </a:lnTo>
                    <a:lnTo>
                      <a:pt x="0" y="0"/>
                    </a:lnTo>
                    <a:lnTo>
                      <a:pt x="43" y="0"/>
                    </a:lnTo>
                    <a:lnTo>
                      <a:pt x="60" y="3"/>
                    </a:lnTo>
                    <a:lnTo>
                      <a:pt x="75" y="8"/>
                    </a:lnTo>
                    <a:lnTo>
                      <a:pt x="90" y="13"/>
                    </a:lnTo>
                    <a:lnTo>
                      <a:pt x="104" y="20"/>
                    </a:lnTo>
                    <a:lnTo>
                      <a:pt x="116" y="27"/>
                    </a:lnTo>
                    <a:lnTo>
                      <a:pt x="127" y="35"/>
                    </a:lnTo>
                    <a:lnTo>
                      <a:pt x="135" y="44"/>
                    </a:lnTo>
                    <a:lnTo>
                      <a:pt x="143" y="54"/>
                    </a:lnTo>
                  </a:path>
                </a:pathLst>
              </a:custGeom>
              <a:noFill/>
              <a:ln w="3175">
                <a:solidFill>
                  <a:srgbClr val="000000"/>
                </a:solidFill>
                <a:round/>
                <a:headEnd/>
                <a:tailEnd/>
              </a:ln>
            </p:spPr>
            <p:txBody>
              <a:bodyPr/>
              <a:lstStyle/>
              <a:p>
                <a:endParaRPr lang="en-US"/>
              </a:p>
            </p:txBody>
          </p:sp>
          <p:sp>
            <p:nvSpPr>
              <p:cNvPr id="7802" name="Freeform 75"/>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close/>
                  </a:path>
                </a:pathLst>
              </a:custGeom>
              <a:solidFill>
                <a:srgbClr val="FFFFFF"/>
              </a:solidFill>
              <a:ln w="9525">
                <a:noFill/>
                <a:round/>
                <a:headEnd/>
                <a:tailEnd/>
              </a:ln>
            </p:spPr>
            <p:txBody>
              <a:bodyPr/>
              <a:lstStyle/>
              <a:p>
                <a:endParaRPr lang="en-US"/>
              </a:p>
            </p:txBody>
          </p:sp>
          <p:sp>
            <p:nvSpPr>
              <p:cNvPr id="7803" name="Freeform 76"/>
              <p:cNvSpPr>
                <a:spLocks/>
              </p:cNvSpPr>
              <p:nvPr/>
            </p:nvSpPr>
            <p:spPr bwMode="auto">
              <a:xfrm>
                <a:off x="4636334" y="5279823"/>
                <a:ext cx="188674" cy="144297"/>
              </a:xfrm>
              <a:custGeom>
                <a:avLst/>
                <a:gdLst>
                  <a:gd name="T0" fmla="*/ 88 w 143"/>
                  <a:gd name="T1" fmla="*/ 109 h 109"/>
                  <a:gd name="T2" fmla="*/ 0 w 143"/>
                  <a:gd name="T3" fmla="*/ 109 h 109"/>
                  <a:gd name="T4" fmla="*/ 0 w 143"/>
                  <a:gd name="T5" fmla="*/ 0 h 109"/>
                  <a:gd name="T6" fmla="*/ 88 w 143"/>
                  <a:gd name="T7" fmla="*/ 0 h 109"/>
                  <a:gd name="T8" fmla="*/ 99 w 143"/>
                  <a:gd name="T9" fmla="*/ 0 h 109"/>
                  <a:gd name="T10" fmla="*/ 109 w 143"/>
                  <a:gd name="T11" fmla="*/ 4 h 109"/>
                  <a:gd name="T12" fmla="*/ 118 w 143"/>
                  <a:gd name="T13" fmla="*/ 9 h 109"/>
                  <a:gd name="T14" fmla="*/ 127 w 143"/>
                  <a:gd name="T15" fmla="*/ 16 h 109"/>
                  <a:gd name="T16" fmla="*/ 133 w 143"/>
                  <a:gd name="T17" fmla="*/ 24 h 109"/>
                  <a:gd name="T18" fmla="*/ 139 w 143"/>
                  <a:gd name="T19" fmla="*/ 33 h 109"/>
                  <a:gd name="T20" fmla="*/ 142 w 143"/>
                  <a:gd name="T21" fmla="*/ 43 h 109"/>
                  <a:gd name="T22" fmla="*/ 143 w 143"/>
                  <a:gd name="T23" fmla="*/ 54 h 109"/>
                  <a:gd name="T24" fmla="*/ 142 w 143"/>
                  <a:gd name="T25" fmla="*/ 65 h 109"/>
                  <a:gd name="T26" fmla="*/ 139 w 143"/>
                  <a:gd name="T27" fmla="*/ 76 h 109"/>
                  <a:gd name="T28" fmla="*/ 133 w 143"/>
                  <a:gd name="T29" fmla="*/ 85 h 109"/>
                  <a:gd name="T30" fmla="*/ 127 w 143"/>
                  <a:gd name="T31" fmla="*/ 93 h 109"/>
                  <a:gd name="T32" fmla="*/ 118 w 143"/>
                  <a:gd name="T33" fmla="*/ 99 h 109"/>
                  <a:gd name="T34" fmla="*/ 109 w 143"/>
                  <a:gd name="T35" fmla="*/ 105 h 109"/>
                  <a:gd name="T36" fmla="*/ 99 w 143"/>
                  <a:gd name="T37" fmla="*/ 108 h 109"/>
                  <a:gd name="T38" fmla="*/ 88 w 143"/>
                  <a:gd name="T39" fmla="*/ 109 h 109"/>
                  <a:gd name="T40" fmla="*/ 88 w 143"/>
                  <a:gd name="T41" fmla="*/ 109 h 109"/>
                  <a:gd name="T42" fmla="*/ 88 w 143"/>
                  <a:gd name="T43" fmla="*/ 109 h 10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43"/>
                  <a:gd name="T67" fmla="*/ 0 h 109"/>
                  <a:gd name="T68" fmla="*/ 143 w 143"/>
                  <a:gd name="T69" fmla="*/ 109 h 10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43" h="109">
                    <a:moveTo>
                      <a:pt x="88" y="109"/>
                    </a:moveTo>
                    <a:lnTo>
                      <a:pt x="0" y="109"/>
                    </a:lnTo>
                    <a:lnTo>
                      <a:pt x="0" y="0"/>
                    </a:lnTo>
                    <a:lnTo>
                      <a:pt x="88" y="0"/>
                    </a:lnTo>
                    <a:lnTo>
                      <a:pt x="99" y="0"/>
                    </a:lnTo>
                    <a:lnTo>
                      <a:pt x="109" y="4"/>
                    </a:lnTo>
                    <a:lnTo>
                      <a:pt x="118" y="9"/>
                    </a:lnTo>
                    <a:lnTo>
                      <a:pt x="127" y="16"/>
                    </a:lnTo>
                    <a:lnTo>
                      <a:pt x="133" y="24"/>
                    </a:lnTo>
                    <a:lnTo>
                      <a:pt x="139" y="33"/>
                    </a:lnTo>
                    <a:lnTo>
                      <a:pt x="142" y="43"/>
                    </a:lnTo>
                    <a:lnTo>
                      <a:pt x="143" y="54"/>
                    </a:lnTo>
                    <a:lnTo>
                      <a:pt x="142" y="65"/>
                    </a:lnTo>
                    <a:lnTo>
                      <a:pt x="139" y="76"/>
                    </a:lnTo>
                    <a:lnTo>
                      <a:pt x="133" y="85"/>
                    </a:lnTo>
                    <a:lnTo>
                      <a:pt x="127" y="93"/>
                    </a:lnTo>
                    <a:lnTo>
                      <a:pt x="118" y="99"/>
                    </a:lnTo>
                    <a:lnTo>
                      <a:pt x="109" y="105"/>
                    </a:lnTo>
                    <a:lnTo>
                      <a:pt x="99" y="108"/>
                    </a:lnTo>
                    <a:lnTo>
                      <a:pt x="88" y="109"/>
                    </a:lnTo>
                  </a:path>
                </a:pathLst>
              </a:custGeom>
              <a:noFill/>
              <a:ln w="3175">
                <a:solidFill>
                  <a:srgbClr val="000000"/>
                </a:solidFill>
                <a:round/>
                <a:headEnd/>
                <a:tailEnd/>
              </a:ln>
            </p:spPr>
            <p:txBody>
              <a:bodyPr/>
              <a:lstStyle/>
              <a:p>
                <a:endParaRPr lang="en-US"/>
              </a:p>
            </p:txBody>
          </p:sp>
          <p:sp>
            <p:nvSpPr>
              <p:cNvPr id="7804" name="Rectangle 77"/>
              <p:cNvSpPr>
                <a:spLocks noChangeArrowheads="1"/>
              </p:cNvSpPr>
              <p:nvPr/>
            </p:nvSpPr>
            <p:spPr bwMode="auto">
              <a:xfrm>
                <a:off x="4136282" y="5327480"/>
                <a:ext cx="267838" cy="323012"/>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7805" name="Rectangle 78"/>
              <p:cNvSpPr>
                <a:spLocks noChangeArrowheads="1"/>
              </p:cNvSpPr>
              <p:nvPr/>
            </p:nvSpPr>
            <p:spPr bwMode="auto">
              <a:xfrm>
                <a:off x="4136282" y="5327480"/>
                <a:ext cx="267838" cy="323012"/>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7806" name="Line 79"/>
              <p:cNvSpPr>
                <a:spLocks noChangeShapeType="1"/>
              </p:cNvSpPr>
              <p:nvPr/>
            </p:nvSpPr>
            <p:spPr bwMode="auto">
              <a:xfrm>
                <a:off x="4328914" y="5563120"/>
                <a:ext cx="50137" cy="0"/>
              </a:xfrm>
              <a:prstGeom prst="line">
                <a:avLst/>
              </a:prstGeom>
              <a:noFill/>
              <a:ln w="3175">
                <a:solidFill>
                  <a:srgbClr val="000000"/>
                </a:solidFill>
                <a:round/>
                <a:headEnd/>
                <a:tailEnd/>
              </a:ln>
            </p:spPr>
            <p:txBody>
              <a:bodyPr/>
              <a:lstStyle/>
              <a:p>
                <a:endParaRPr lang="en-US"/>
              </a:p>
            </p:txBody>
          </p:sp>
          <p:sp>
            <p:nvSpPr>
              <p:cNvPr id="7807" name="Freeform 80"/>
              <p:cNvSpPr>
                <a:spLocks/>
              </p:cNvSpPr>
              <p:nvPr/>
            </p:nvSpPr>
            <p:spPr bwMode="auto">
              <a:xfrm>
                <a:off x="4136282" y="5461186"/>
                <a:ext cx="50137" cy="55600"/>
              </a:xfrm>
              <a:custGeom>
                <a:avLst/>
                <a:gdLst>
                  <a:gd name="T0" fmla="*/ 0 w 38"/>
                  <a:gd name="T1" fmla="*/ 0 h 42"/>
                  <a:gd name="T2" fmla="*/ 38 w 38"/>
                  <a:gd name="T3" fmla="*/ 20 h 42"/>
                  <a:gd name="T4" fmla="*/ 0 w 38"/>
                  <a:gd name="T5" fmla="*/ 42 h 42"/>
                  <a:gd name="T6" fmla="*/ 0 60000 65536"/>
                  <a:gd name="T7" fmla="*/ 0 60000 65536"/>
                  <a:gd name="T8" fmla="*/ 0 60000 65536"/>
                  <a:gd name="T9" fmla="*/ 0 w 38"/>
                  <a:gd name="T10" fmla="*/ 0 h 42"/>
                  <a:gd name="T11" fmla="*/ 38 w 38"/>
                  <a:gd name="T12" fmla="*/ 42 h 42"/>
                </a:gdLst>
                <a:ahLst/>
                <a:cxnLst>
                  <a:cxn ang="T6">
                    <a:pos x="T0" y="T1"/>
                  </a:cxn>
                  <a:cxn ang="T7">
                    <a:pos x="T2" y="T3"/>
                  </a:cxn>
                  <a:cxn ang="T8">
                    <a:pos x="T4" y="T5"/>
                  </a:cxn>
                </a:cxnLst>
                <a:rect l="T9" t="T10" r="T11" b="T12"/>
                <a:pathLst>
                  <a:path w="38" h="42">
                    <a:moveTo>
                      <a:pt x="0" y="0"/>
                    </a:moveTo>
                    <a:lnTo>
                      <a:pt x="38" y="20"/>
                    </a:lnTo>
                    <a:lnTo>
                      <a:pt x="0" y="42"/>
                    </a:lnTo>
                  </a:path>
                </a:pathLst>
              </a:custGeom>
              <a:noFill/>
              <a:ln w="3175">
                <a:solidFill>
                  <a:srgbClr val="000000"/>
                </a:solidFill>
                <a:round/>
                <a:headEnd/>
                <a:tailEnd/>
              </a:ln>
            </p:spPr>
            <p:txBody>
              <a:bodyPr/>
              <a:lstStyle/>
              <a:p>
                <a:endParaRPr lang="en-US"/>
              </a:p>
            </p:txBody>
          </p:sp>
          <p:sp>
            <p:nvSpPr>
              <p:cNvPr id="10321" name="Rectangle 81"/>
              <p:cNvSpPr>
                <a:spLocks noChangeArrowheads="1"/>
              </p:cNvSpPr>
              <p:nvPr/>
            </p:nvSpPr>
            <p:spPr bwMode="auto">
              <a:xfrm>
                <a:off x="4334191" y="5559149"/>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2" name="Rectangle 82"/>
              <p:cNvSpPr>
                <a:spLocks noChangeArrowheads="1"/>
              </p:cNvSpPr>
              <p:nvPr/>
            </p:nvSpPr>
            <p:spPr bwMode="auto">
              <a:xfrm>
                <a:off x="4334191" y="5344690"/>
                <a:ext cx="48818" cy="76782"/>
              </a:xfrm>
              <a:prstGeom prst="rect">
                <a:avLst/>
              </a:prstGeom>
              <a:noFill/>
              <a:ln w="9525">
                <a:noFill/>
                <a:miter lim="800000"/>
                <a:headEnd/>
                <a:tailEnd/>
              </a:ln>
            </p:spPr>
            <p:txBody>
              <a:bodyPr wrap="none" lIns="0" tIns="0" rIns="0" bIns="0">
                <a:spAutoFit/>
              </a:bodyPr>
              <a:lstStyle/>
              <a:p>
                <a:pPr algn="l">
                  <a:defRPr/>
                </a:pPr>
                <a:r>
                  <a:rPr lang="en-US" sz="600" b="0" i="1">
                    <a:solidFill>
                      <a:srgbClr val="000000"/>
                    </a:solidFill>
                    <a:latin typeface="Arial" charset="0"/>
                    <a:ea typeface="ＭＳ Ｐゴシック" pitchFamily="-112" charset="-128"/>
                    <a:cs typeface="+mn-cs"/>
                  </a:rPr>
                  <a:t>Q</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3" name="Rectangle 83"/>
              <p:cNvSpPr>
                <a:spLocks noChangeArrowheads="1"/>
              </p:cNvSpPr>
              <p:nvPr/>
            </p:nvSpPr>
            <p:spPr bwMode="auto">
              <a:xfrm>
                <a:off x="4240514" y="5336747"/>
                <a:ext cx="62012" cy="38391"/>
              </a:xfrm>
              <a:prstGeom prst="rect">
                <a:avLst/>
              </a:prstGeom>
              <a:noFill/>
              <a:ln w="9525">
                <a:noFill/>
                <a:miter lim="800000"/>
                <a:headEnd/>
                <a:tailEnd/>
              </a:ln>
            </p:spPr>
            <p:txBody>
              <a:bodyPr wrap="none" lIns="0" tIns="0" rIns="0" bIns="0">
                <a:spAutoFit/>
              </a:bodyPr>
              <a:lstStyle/>
              <a:p>
                <a:pPr algn="l">
                  <a:defRPr/>
                </a:pPr>
                <a:r>
                  <a:rPr lang="en-US" sz="300" b="0">
                    <a:solidFill>
                      <a:srgbClr val="000000"/>
                    </a:solidFill>
                    <a:latin typeface="Arial" charset="0"/>
                    <a:ea typeface="ＭＳ Ｐゴシック" pitchFamily="-112" charset="-128"/>
                    <a:cs typeface="+mn-cs"/>
                  </a:rPr>
                  <a:t>SET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4" name="Rectangle 84"/>
              <p:cNvSpPr>
                <a:spLocks noChangeArrowheads="1"/>
              </p:cNvSpPr>
              <p:nvPr/>
            </p:nvSpPr>
            <p:spPr bwMode="auto">
              <a:xfrm>
                <a:off x="4240514" y="5582978"/>
                <a:ext cx="62012" cy="38391"/>
              </a:xfrm>
              <a:prstGeom prst="rect">
                <a:avLst/>
              </a:prstGeom>
              <a:noFill/>
              <a:ln w="9525">
                <a:noFill/>
                <a:miter lim="800000"/>
                <a:headEnd/>
                <a:tailEnd/>
              </a:ln>
            </p:spPr>
            <p:txBody>
              <a:bodyPr wrap="none" lIns="0" tIns="0" rIns="0" bIns="0">
                <a:spAutoFit/>
              </a:bodyPr>
              <a:lstStyle/>
              <a:p>
                <a:pPr algn="l">
                  <a:defRPr/>
                </a:pPr>
                <a:r>
                  <a:rPr lang="en-US" sz="300" b="0" dirty="0">
                    <a:solidFill>
                      <a:srgbClr val="000000"/>
                    </a:solidFill>
                    <a:latin typeface="Arial" charset="0"/>
                    <a:ea typeface="ＭＳ Ｐゴシック" pitchFamily="-112" charset="-128"/>
                    <a:cs typeface="+mn-cs"/>
                  </a:rPr>
                  <a:t>CLR</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5" name="Rectangle 85"/>
              <p:cNvSpPr>
                <a:spLocks noChangeArrowheads="1"/>
              </p:cNvSpPr>
              <p:nvPr/>
            </p:nvSpPr>
            <p:spPr bwMode="auto">
              <a:xfrm>
                <a:off x="4166628" y="5346014"/>
                <a:ext cx="42221" cy="76782"/>
              </a:xfrm>
              <a:prstGeom prst="rect">
                <a:avLst/>
              </a:prstGeom>
              <a:noFill/>
              <a:ln w="9525">
                <a:noFill/>
                <a:miter lim="800000"/>
                <a:headEnd/>
                <a:tailEnd/>
              </a:ln>
            </p:spPr>
            <p:txBody>
              <a:bodyPr wrap="none" lIns="0" tIns="0" rIns="0" bIns="0">
                <a:spAutoFit/>
              </a:bodyPr>
              <a:lstStyle/>
              <a:p>
                <a:pPr algn="l">
                  <a:defRPr/>
                </a:pPr>
                <a:r>
                  <a:rPr lang="en-US" sz="600" b="0" dirty="0">
                    <a:solidFill>
                      <a:srgbClr val="000000"/>
                    </a:solidFill>
                    <a:latin typeface="Arial" charset="0"/>
                    <a:ea typeface="ＭＳ Ｐゴシック" pitchFamily="-112" charset="-128"/>
                    <a:cs typeface="+mn-cs"/>
                  </a:rPr>
                  <a:t>S</a:t>
                </a:r>
                <a:endParaRPr lang="en-US" sz="1800" b="0" dirty="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0326" name="Rectangle 86"/>
              <p:cNvSpPr>
                <a:spLocks noChangeArrowheads="1"/>
              </p:cNvSpPr>
              <p:nvPr/>
            </p:nvSpPr>
            <p:spPr bwMode="auto">
              <a:xfrm>
                <a:off x="4171906" y="5560472"/>
                <a:ext cx="46179" cy="76782"/>
              </a:xfrm>
              <a:prstGeom prst="rect">
                <a:avLst/>
              </a:prstGeom>
              <a:noFill/>
              <a:ln w="9525">
                <a:noFill/>
                <a:miter lim="800000"/>
                <a:headEnd/>
                <a:tailEnd/>
              </a:ln>
            </p:spPr>
            <p:txBody>
              <a:bodyPr wrap="none" lIns="0" tIns="0" rIns="0" bIns="0">
                <a:spAutoFit/>
              </a:bodyPr>
              <a:lstStyle/>
              <a:p>
                <a:pPr algn="l">
                  <a:defRPr/>
                </a:pPr>
                <a:r>
                  <a:rPr lang="en-US" sz="600" b="0">
                    <a:solidFill>
                      <a:srgbClr val="000000"/>
                    </a:solidFill>
                    <a:latin typeface="Arial" charset="0"/>
                    <a:ea typeface="ＭＳ Ｐゴシック" pitchFamily="-112" charset="-128"/>
                    <a:cs typeface="+mn-cs"/>
                  </a:rPr>
                  <a:t>R</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7814" name="Freeform 87"/>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solidFill>
                <a:srgbClr val="FFFFFF"/>
              </a:solidFill>
              <a:ln w="9525">
                <a:noFill/>
                <a:round/>
                <a:headEnd/>
                <a:tailEnd/>
              </a:ln>
            </p:spPr>
            <p:txBody>
              <a:bodyPr/>
              <a:lstStyle/>
              <a:p>
                <a:endParaRPr lang="en-US"/>
              </a:p>
            </p:txBody>
          </p:sp>
          <p:sp>
            <p:nvSpPr>
              <p:cNvPr id="7815" name="Freeform 88"/>
              <p:cNvSpPr>
                <a:spLocks/>
              </p:cNvSpPr>
              <p:nvPr/>
            </p:nvSpPr>
            <p:spPr bwMode="auto">
              <a:xfrm>
                <a:off x="5036111" y="5523405"/>
                <a:ext cx="192632" cy="193278"/>
              </a:xfrm>
              <a:custGeom>
                <a:avLst/>
                <a:gdLst>
                  <a:gd name="T0" fmla="*/ 0 w 146"/>
                  <a:gd name="T1" fmla="*/ 0 h 146"/>
                  <a:gd name="T2" fmla="*/ 146 w 146"/>
                  <a:gd name="T3" fmla="*/ 73 h 146"/>
                  <a:gd name="T4" fmla="*/ 0 w 146"/>
                  <a:gd name="T5" fmla="*/ 146 h 146"/>
                  <a:gd name="T6" fmla="*/ 0 w 146"/>
                  <a:gd name="T7" fmla="*/ 0 h 146"/>
                  <a:gd name="T8" fmla="*/ 0 60000 65536"/>
                  <a:gd name="T9" fmla="*/ 0 60000 65536"/>
                  <a:gd name="T10" fmla="*/ 0 60000 65536"/>
                  <a:gd name="T11" fmla="*/ 0 60000 65536"/>
                  <a:gd name="T12" fmla="*/ 0 w 146"/>
                  <a:gd name="T13" fmla="*/ 0 h 146"/>
                  <a:gd name="T14" fmla="*/ 146 w 146"/>
                  <a:gd name="T15" fmla="*/ 146 h 146"/>
                </a:gdLst>
                <a:ahLst/>
                <a:cxnLst>
                  <a:cxn ang="T8">
                    <a:pos x="T0" y="T1"/>
                  </a:cxn>
                  <a:cxn ang="T9">
                    <a:pos x="T2" y="T3"/>
                  </a:cxn>
                  <a:cxn ang="T10">
                    <a:pos x="T4" y="T5"/>
                  </a:cxn>
                  <a:cxn ang="T11">
                    <a:pos x="T6" y="T7"/>
                  </a:cxn>
                </a:cxnLst>
                <a:rect l="T12" t="T13" r="T14" b="T15"/>
                <a:pathLst>
                  <a:path w="146" h="146">
                    <a:moveTo>
                      <a:pt x="0" y="0"/>
                    </a:moveTo>
                    <a:lnTo>
                      <a:pt x="146" y="73"/>
                    </a:lnTo>
                    <a:lnTo>
                      <a:pt x="0" y="146"/>
                    </a:lnTo>
                    <a:lnTo>
                      <a:pt x="0" y="0"/>
                    </a:lnTo>
                    <a:close/>
                  </a:path>
                </a:pathLst>
              </a:custGeom>
              <a:noFill/>
              <a:ln w="3175">
                <a:solidFill>
                  <a:srgbClr val="000000"/>
                </a:solidFill>
                <a:round/>
                <a:headEnd/>
                <a:tailEnd/>
              </a:ln>
            </p:spPr>
            <p:txBody>
              <a:bodyPr/>
              <a:lstStyle/>
              <a:p>
                <a:endParaRPr lang="en-US"/>
              </a:p>
            </p:txBody>
          </p:sp>
          <p:sp>
            <p:nvSpPr>
              <p:cNvPr id="7816" name="Freeform 89"/>
              <p:cNvSpPr>
                <a:spLocks/>
              </p:cNvSpPr>
              <p:nvPr/>
            </p:nvSpPr>
            <p:spPr bwMode="auto">
              <a:xfrm>
                <a:off x="4404120" y="5381757"/>
                <a:ext cx="182077" cy="6620"/>
              </a:xfrm>
              <a:custGeom>
                <a:avLst/>
                <a:gdLst>
                  <a:gd name="T0" fmla="*/ 0 w 138"/>
                  <a:gd name="T1" fmla="*/ 0 h 5"/>
                  <a:gd name="T2" fmla="*/ 74 w 138"/>
                  <a:gd name="T3" fmla="*/ 0 h 5"/>
                  <a:gd name="T4" fmla="*/ 74 w 138"/>
                  <a:gd name="T5" fmla="*/ 5 h 5"/>
                  <a:gd name="T6" fmla="*/ 138 w 138"/>
                  <a:gd name="T7" fmla="*/ 5 h 5"/>
                  <a:gd name="T8" fmla="*/ 0 60000 65536"/>
                  <a:gd name="T9" fmla="*/ 0 60000 65536"/>
                  <a:gd name="T10" fmla="*/ 0 60000 65536"/>
                  <a:gd name="T11" fmla="*/ 0 60000 65536"/>
                  <a:gd name="T12" fmla="*/ 0 w 138"/>
                  <a:gd name="T13" fmla="*/ 0 h 5"/>
                  <a:gd name="T14" fmla="*/ 138 w 138"/>
                  <a:gd name="T15" fmla="*/ 5 h 5"/>
                </a:gdLst>
                <a:ahLst/>
                <a:cxnLst>
                  <a:cxn ang="T8">
                    <a:pos x="T0" y="T1"/>
                  </a:cxn>
                  <a:cxn ang="T9">
                    <a:pos x="T2" y="T3"/>
                  </a:cxn>
                  <a:cxn ang="T10">
                    <a:pos x="T4" y="T5"/>
                  </a:cxn>
                  <a:cxn ang="T11">
                    <a:pos x="T6" y="T7"/>
                  </a:cxn>
                </a:cxnLst>
                <a:rect l="T12" t="T13" r="T14" b="T15"/>
                <a:pathLst>
                  <a:path w="138" h="5">
                    <a:moveTo>
                      <a:pt x="0" y="0"/>
                    </a:moveTo>
                    <a:lnTo>
                      <a:pt x="74" y="0"/>
                    </a:lnTo>
                    <a:lnTo>
                      <a:pt x="74" y="5"/>
                    </a:lnTo>
                    <a:lnTo>
                      <a:pt x="138" y="5"/>
                    </a:lnTo>
                  </a:path>
                </a:pathLst>
              </a:custGeom>
              <a:noFill/>
              <a:ln w="3175">
                <a:solidFill>
                  <a:srgbClr val="000000"/>
                </a:solidFill>
                <a:round/>
                <a:headEnd/>
                <a:tailEnd/>
              </a:ln>
            </p:spPr>
            <p:txBody>
              <a:bodyPr/>
              <a:lstStyle/>
              <a:p>
                <a:endParaRPr lang="en-US"/>
              </a:p>
            </p:txBody>
          </p:sp>
          <p:sp>
            <p:nvSpPr>
              <p:cNvPr id="7817" name="Freeform 90"/>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close/>
                  </a:path>
                </a:pathLst>
              </a:custGeom>
              <a:solidFill>
                <a:srgbClr val="FFFFFF"/>
              </a:solidFill>
              <a:ln w="9525">
                <a:noFill/>
                <a:round/>
                <a:headEnd/>
                <a:tailEnd/>
              </a:ln>
            </p:spPr>
            <p:txBody>
              <a:bodyPr/>
              <a:lstStyle/>
              <a:p>
                <a:endParaRPr lang="en-US"/>
              </a:p>
            </p:txBody>
          </p:sp>
          <p:sp>
            <p:nvSpPr>
              <p:cNvPr id="7818" name="Freeform 91"/>
              <p:cNvSpPr>
                <a:spLocks/>
              </p:cNvSpPr>
              <p:nvPr/>
            </p:nvSpPr>
            <p:spPr bwMode="auto">
              <a:xfrm>
                <a:off x="3751018" y="5393671"/>
                <a:ext cx="192632" cy="194602"/>
              </a:xfrm>
              <a:custGeom>
                <a:avLst/>
                <a:gdLst>
                  <a:gd name="T0" fmla="*/ 0 w 146"/>
                  <a:gd name="T1" fmla="*/ 73 h 147"/>
                  <a:gd name="T2" fmla="*/ 1 w 146"/>
                  <a:gd name="T3" fmla="*/ 89 h 147"/>
                  <a:gd name="T4" fmla="*/ 5 w 146"/>
                  <a:gd name="T5" fmla="*/ 103 h 147"/>
                  <a:gd name="T6" fmla="*/ 13 w 146"/>
                  <a:gd name="T7" fmla="*/ 115 h 147"/>
                  <a:gd name="T8" fmla="*/ 21 w 146"/>
                  <a:gd name="T9" fmla="*/ 125 h 147"/>
                  <a:gd name="T10" fmla="*/ 32 w 146"/>
                  <a:gd name="T11" fmla="*/ 134 h 147"/>
                  <a:gd name="T12" fmla="*/ 44 w 146"/>
                  <a:gd name="T13" fmla="*/ 141 h 147"/>
                  <a:gd name="T14" fmla="*/ 58 w 146"/>
                  <a:gd name="T15" fmla="*/ 146 h 147"/>
                  <a:gd name="T16" fmla="*/ 73 w 146"/>
                  <a:gd name="T17" fmla="*/ 147 h 147"/>
                  <a:gd name="T18" fmla="*/ 87 w 146"/>
                  <a:gd name="T19" fmla="*/ 146 h 147"/>
                  <a:gd name="T20" fmla="*/ 101 w 146"/>
                  <a:gd name="T21" fmla="*/ 141 h 147"/>
                  <a:gd name="T22" fmla="*/ 114 w 146"/>
                  <a:gd name="T23" fmla="*/ 134 h 147"/>
                  <a:gd name="T24" fmla="*/ 125 w 146"/>
                  <a:gd name="T25" fmla="*/ 125 h 147"/>
                  <a:gd name="T26" fmla="*/ 133 w 146"/>
                  <a:gd name="T27" fmla="*/ 115 h 147"/>
                  <a:gd name="T28" fmla="*/ 140 w 146"/>
                  <a:gd name="T29" fmla="*/ 103 h 147"/>
                  <a:gd name="T30" fmla="*/ 144 w 146"/>
                  <a:gd name="T31" fmla="*/ 89 h 147"/>
                  <a:gd name="T32" fmla="*/ 146 w 146"/>
                  <a:gd name="T33" fmla="*/ 73 h 147"/>
                  <a:gd name="T34" fmla="*/ 146 w 146"/>
                  <a:gd name="T35" fmla="*/ 73 h 147"/>
                  <a:gd name="T36" fmla="*/ 144 w 146"/>
                  <a:gd name="T37" fmla="*/ 59 h 147"/>
                  <a:gd name="T38" fmla="*/ 140 w 146"/>
                  <a:gd name="T39" fmla="*/ 45 h 147"/>
                  <a:gd name="T40" fmla="*/ 133 w 146"/>
                  <a:gd name="T41" fmla="*/ 33 h 147"/>
                  <a:gd name="T42" fmla="*/ 125 w 146"/>
                  <a:gd name="T43" fmla="*/ 22 h 147"/>
                  <a:gd name="T44" fmla="*/ 114 w 146"/>
                  <a:gd name="T45" fmla="*/ 13 h 147"/>
                  <a:gd name="T46" fmla="*/ 101 w 146"/>
                  <a:gd name="T47" fmla="*/ 7 h 147"/>
                  <a:gd name="T48" fmla="*/ 87 w 146"/>
                  <a:gd name="T49" fmla="*/ 2 h 147"/>
                  <a:gd name="T50" fmla="*/ 73 w 146"/>
                  <a:gd name="T51" fmla="*/ 0 h 147"/>
                  <a:gd name="T52" fmla="*/ 58 w 146"/>
                  <a:gd name="T53" fmla="*/ 2 h 147"/>
                  <a:gd name="T54" fmla="*/ 44 w 146"/>
                  <a:gd name="T55" fmla="*/ 7 h 147"/>
                  <a:gd name="T56" fmla="*/ 32 w 146"/>
                  <a:gd name="T57" fmla="*/ 13 h 147"/>
                  <a:gd name="T58" fmla="*/ 21 w 146"/>
                  <a:gd name="T59" fmla="*/ 22 h 147"/>
                  <a:gd name="T60" fmla="*/ 13 w 146"/>
                  <a:gd name="T61" fmla="*/ 33 h 147"/>
                  <a:gd name="T62" fmla="*/ 5 w 146"/>
                  <a:gd name="T63" fmla="*/ 45 h 147"/>
                  <a:gd name="T64" fmla="*/ 1 w 146"/>
                  <a:gd name="T65" fmla="*/ 59 h 147"/>
                  <a:gd name="T66" fmla="*/ 0 w 146"/>
                  <a:gd name="T67" fmla="*/ 73 h 14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46"/>
                  <a:gd name="T103" fmla="*/ 0 h 147"/>
                  <a:gd name="T104" fmla="*/ 146 w 146"/>
                  <a:gd name="T105" fmla="*/ 147 h 14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46" h="147">
                    <a:moveTo>
                      <a:pt x="0" y="73"/>
                    </a:moveTo>
                    <a:lnTo>
                      <a:pt x="1" y="89"/>
                    </a:lnTo>
                    <a:lnTo>
                      <a:pt x="5" y="103"/>
                    </a:lnTo>
                    <a:lnTo>
                      <a:pt x="13" y="115"/>
                    </a:lnTo>
                    <a:lnTo>
                      <a:pt x="21" y="125"/>
                    </a:lnTo>
                    <a:lnTo>
                      <a:pt x="32" y="134"/>
                    </a:lnTo>
                    <a:lnTo>
                      <a:pt x="44" y="141"/>
                    </a:lnTo>
                    <a:lnTo>
                      <a:pt x="58" y="146"/>
                    </a:lnTo>
                    <a:lnTo>
                      <a:pt x="73" y="147"/>
                    </a:lnTo>
                    <a:lnTo>
                      <a:pt x="87" y="146"/>
                    </a:lnTo>
                    <a:lnTo>
                      <a:pt x="101" y="141"/>
                    </a:lnTo>
                    <a:lnTo>
                      <a:pt x="114" y="134"/>
                    </a:lnTo>
                    <a:lnTo>
                      <a:pt x="125" y="125"/>
                    </a:lnTo>
                    <a:lnTo>
                      <a:pt x="133" y="115"/>
                    </a:lnTo>
                    <a:lnTo>
                      <a:pt x="140" y="103"/>
                    </a:lnTo>
                    <a:lnTo>
                      <a:pt x="144" y="89"/>
                    </a:lnTo>
                    <a:lnTo>
                      <a:pt x="146" y="73"/>
                    </a:lnTo>
                    <a:lnTo>
                      <a:pt x="144" y="59"/>
                    </a:lnTo>
                    <a:lnTo>
                      <a:pt x="140" y="45"/>
                    </a:lnTo>
                    <a:lnTo>
                      <a:pt x="133" y="33"/>
                    </a:lnTo>
                    <a:lnTo>
                      <a:pt x="125" y="22"/>
                    </a:lnTo>
                    <a:lnTo>
                      <a:pt x="114" y="13"/>
                    </a:lnTo>
                    <a:lnTo>
                      <a:pt x="101" y="7"/>
                    </a:lnTo>
                    <a:lnTo>
                      <a:pt x="87" y="2"/>
                    </a:lnTo>
                    <a:lnTo>
                      <a:pt x="73" y="0"/>
                    </a:lnTo>
                    <a:lnTo>
                      <a:pt x="58" y="2"/>
                    </a:lnTo>
                    <a:lnTo>
                      <a:pt x="44" y="7"/>
                    </a:lnTo>
                    <a:lnTo>
                      <a:pt x="32" y="13"/>
                    </a:lnTo>
                    <a:lnTo>
                      <a:pt x="21" y="22"/>
                    </a:lnTo>
                    <a:lnTo>
                      <a:pt x="13" y="33"/>
                    </a:lnTo>
                    <a:lnTo>
                      <a:pt x="5" y="45"/>
                    </a:lnTo>
                    <a:lnTo>
                      <a:pt x="1" y="59"/>
                    </a:lnTo>
                    <a:lnTo>
                      <a:pt x="0" y="73"/>
                    </a:lnTo>
                  </a:path>
                </a:pathLst>
              </a:custGeom>
              <a:noFill/>
              <a:ln w="3175">
                <a:solidFill>
                  <a:srgbClr val="000000"/>
                </a:solidFill>
                <a:round/>
                <a:headEnd/>
                <a:tailEnd/>
              </a:ln>
            </p:spPr>
            <p:txBody>
              <a:bodyPr/>
              <a:lstStyle/>
              <a:p>
                <a:endParaRPr lang="en-US"/>
              </a:p>
            </p:txBody>
          </p:sp>
          <p:sp>
            <p:nvSpPr>
              <p:cNvPr id="7819" name="Freeform 92"/>
              <p:cNvSpPr>
                <a:spLocks/>
              </p:cNvSpPr>
              <p:nvPr/>
            </p:nvSpPr>
            <p:spPr bwMode="auto">
              <a:xfrm>
                <a:off x="3789280" y="5451919"/>
                <a:ext cx="114788" cy="78106"/>
              </a:xfrm>
              <a:custGeom>
                <a:avLst/>
                <a:gdLst>
                  <a:gd name="T0" fmla="*/ 0 w 87"/>
                  <a:gd name="T1" fmla="*/ 59 h 59"/>
                  <a:gd name="T2" fmla="*/ 0 w 87"/>
                  <a:gd name="T3" fmla="*/ 0 h 59"/>
                  <a:gd name="T4" fmla="*/ 29 w 87"/>
                  <a:gd name="T5" fmla="*/ 0 h 59"/>
                  <a:gd name="T6" fmla="*/ 29 w 87"/>
                  <a:gd name="T7" fmla="*/ 59 h 59"/>
                  <a:gd name="T8" fmla="*/ 58 w 87"/>
                  <a:gd name="T9" fmla="*/ 59 h 59"/>
                  <a:gd name="T10" fmla="*/ 58 w 87"/>
                  <a:gd name="T11" fmla="*/ 0 h 59"/>
                  <a:gd name="T12" fmla="*/ 87 w 87"/>
                  <a:gd name="T13" fmla="*/ 0 h 59"/>
                  <a:gd name="T14" fmla="*/ 87 w 87"/>
                  <a:gd name="T15" fmla="*/ 59 h 59"/>
                  <a:gd name="T16" fmla="*/ 0 60000 65536"/>
                  <a:gd name="T17" fmla="*/ 0 60000 65536"/>
                  <a:gd name="T18" fmla="*/ 0 60000 65536"/>
                  <a:gd name="T19" fmla="*/ 0 60000 65536"/>
                  <a:gd name="T20" fmla="*/ 0 60000 65536"/>
                  <a:gd name="T21" fmla="*/ 0 60000 65536"/>
                  <a:gd name="T22" fmla="*/ 0 60000 65536"/>
                  <a:gd name="T23" fmla="*/ 0 60000 65536"/>
                  <a:gd name="T24" fmla="*/ 0 w 87"/>
                  <a:gd name="T25" fmla="*/ 0 h 59"/>
                  <a:gd name="T26" fmla="*/ 87 w 87"/>
                  <a:gd name="T27" fmla="*/ 59 h 5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7" h="59">
                    <a:moveTo>
                      <a:pt x="0" y="59"/>
                    </a:moveTo>
                    <a:lnTo>
                      <a:pt x="0" y="0"/>
                    </a:lnTo>
                    <a:lnTo>
                      <a:pt x="29" y="0"/>
                    </a:lnTo>
                    <a:lnTo>
                      <a:pt x="29" y="59"/>
                    </a:lnTo>
                    <a:lnTo>
                      <a:pt x="58" y="59"/>
                    </a:lnTo>
                    <a:lnTo>
                      <a:pt x="58" y="0"/>
                    </a:lnTo>
                    <a:lnTo>
                      <a:pt x="87" y="0"/>
                    </a:lnTo>
                    <a:lnTo>
                      <a:pt x="87" y="59"/>
                    </a:lnTo>
                  </a:path>
                </a:pathLst>
              </a:custGeom>
              <a:noFill/>
              <a:ln w="3175">
                <a:solidFill>
                  <a:srgbClr val="000000"/>
                </a:solidFill>
                <a:round/>
                <a:headEnd/>
                <a:tailEnd/>
              </a:ln>
            </p:spPr>
            <p:txBody>
              <a:bodyPr/>
              <a:lstStyle/>
              <a:p>
                <a:endParaRPr lang="en-US"/>
              </a:p>
            </p:txBody>
          </p:sp>
          <p:sp>
            <p:nvSpPr>
              <p:cNvPr id="7820" name="Freeform 93"/>
              <p:cNvSpPr>
                <a:spLocks/>
              </p:cNvSpPr>
              <p:nvPr/>
            </p:nvSpPr>
            <p:spPr bwMode="auto">
              <a:xfrm>
                <a:off x="4404120" y="5593568"/>
                <a:ext cx="182077" cy="2648"/>
              </a:xfrm>
              <a:custGeom>
                <a:avLst/>
                <a:gdLst>
                  <a:gd name="T0" fmla="*/ 0 w 138"/>
                  <a:gd name="T1" fmla="*/ 2 h 2"/>
                  <a:gd name="T2" fmla="*/ 74 w 138"/>
                  <a:gd name="T3" fmla="*/ 2 h 2"/>
                  <a:gd name="T4" fmla="*/ 74 w 138"/>
                  <a:gd name="T5" fmla="*/ 0 h 2"/>
                  <a:gd name="T6" fmla="*/ 138 w 138"/>
                  <a:gd name="T7" fmla="*/ 0 h 2"/>
                  <a:gd name="T8" fmla="*/ 0 60000 65536"/>
                  <a:gd name="T9" fmla="*/ 0 60000 65536"/>
                  <a:gd name="T10" fmla="*/ 0 60000 65536"/>
                  <a:gd name="T11" fmla="*/ 0 60000 65536"/>
                  <a:gd name="T12" fmla="*/ 0 w 138"/>
                  <a:gd name="T13" fmla="*/ 0 h 2"/>
                  <a:gd name="T14" fmla="*/ 138 w 138"/>
                  <a:gd name="T15" fmla="*/ 2 h 2"/>
                </a:gdLst>
                <a:ahLst/>
                <a:cxnLst>
                  <a:cxn ang="T8">
                    <a:pos x="T0" y="T1"/>
                  </a:cxn>
                  <a:cxn ang="T9">
                    <a:pos x="T2" y="T3"/>
                  </a:cxn>
                  <a:cxn ang="T10">
                    <a:pos x="T4" y="T5"/>
                  </a:cxn>
                  <a:cxn ang="T11">
                    <a:pos x="T6" y="T7"/>
                  </a:cxn>
                </a:cxnLst>
                <a:rect l="T12" t="T13" r="T14" b="T15"/>
                <a:pathLst>
                  <a:path w="138" h="2">
                    <a:moveTo>
                      <a:pt x="0" y="2"/>
                    </a:moveTo>
                    <a:lnTo>
                      <a:pt x="74" y="2"/>
                    </a:lnTo>
                    <a:lnTo>
                      <a:pt x="74" y="0"/>
                    </a:lnTo>
                    <a:lnTo>
                      <a:pt x="138" y="0"/>
                    </a:lnTo>
                  </a:path>
                </a:pathLst>
              </a:custGeom>
              <a:noFill/>
              <a:ln w="3175">
                <a:solidFill>
                  <a:srgbClr val="000000"/>
                </a:solidFill>
                <a:round/>
                <a:headEnd/>
                <a:tailEnd/>
              </a:ln>
            </p:spPr>
            <p:txBody>
              <a:bodyPr/>
              <a:lstStyle/>
              <a:p>
                <a:endParaRPr lang="en-US"/>
              </a:p>
            </p:txBody>
          </p:sp>
          <p:sp>
            <p:nvSpPr>
              <p:cNvPr id="7821" name="Freeform 94"/>
              <p:cNvSpPr>
                <a:spLocks/>
              </p:cNvSpPr>
              <p:nvPr/>
            </p:nvSpPr>
            <p:spPr bwMode="auto">
              <a:xfrm>
                <a:off x="3943650" y="5488986"/>
                <a:ext cx="192632" cy="1324"/>
              </a:xfrm>
              <a:custGeom>
                <a:avLst/>
                <a:gdLst>
                  <a:gd name="T0" fmla="*/ 0 w 146"/>
                  <a:gd name="T1" fmla="*/ 1 h 1"/>
                  <a:gd name="T2" fmla="*/ 74 w 146"/>
                  <a:gd name="T3" fmla="*/ 1 h 1"/>
                  <a:gd name="T4" fmla="*/ 74 w 146"/>
                  <a:gd name="T5" fmla="*/ 0 h 1"/>
                  <a:gd name="T6" fmla="*/ 146 w 146"/>
                  <a:gd name="T7" fmla="*/ 0 h 1"/>
                  <a:gd name="T8" fmla="*/ 0 60000 65536"/>
                  <a:gd name="T9" fmla="*/ 0 60000 65536"/>
                  <a:gd name="T10" fmla="*/ 0 60000 65536"/>
                  <a:gd name="T11" fmla="*/ 0 60000 65536"/>
                  <a:gd name="T12" fmla="*/ 0 w 146"/>
                  <a:gd name="T13" fmla="*/ 0 h 1"/>
                  <a:gd name="T14" fmla="*/ 146 w 146"/>
                  <a:gd name="T15" fmla="*/ 1 h 1"/>
                </a:gdLst>
                <a:ahLst/>
                <a:cxnLst>
                  <a:cxn ang="T8">
                    <a:pos x="T0" y="T1"/>
                  </a:cxn>
                  <a:cxn ang="T9">
                    <a:pos x="T2" y="T3"/>
                  </a:cxn>
                  <a:cxn ang="T10">
                    <a:pos x="T4" y="T5"/>
                  </a:cxn>
                  <a:cxn ang="T11">
                    <a:pos x="T6" y="T7"/>
                  </a:cxn>
                </a:cxnLst>
                <a:rect l="T12" t="T13" r="T14" b="T15"/>
                <a:pathLst>
                  <a:path w="146" h="1">
                    <a:moveTo>
                      <a:pt x="0" y="1"/>
                    </a:moveTo>
                    <a:lnTo>
                      <a:pt x="74" y="1"/>
                    </a:lnTo>
                    <a:lnTo>
                      <a:pt x="74" y="0"/>
                    </a:lnTo>
                    <a:lnTo>
                      <a:pt x="146" y="0"/>
                    </a:lnTo>
                  </a:path>
                </a:pathLst>
              </a:custGeom>
              <a:noFill/>
              <a:ln w="3175">
                <a:solidFill>
                  <a:srgbClr val="000000"/>
                </a:solidFill>
                <a:round/>
                <a:headEnd/>
                <a:tailEnd/>
              </a:ln>
            </p:spPr>
            <p:txBody>
              <a:bodyPr/>
              <a:lstStyle/>
              <a:p>
                <a:endParaRPr lang="en-US"/>
              </a:p>
            </p:txBody>
          </p:sp>
          <p:sp>
            <p:nvSpPr>
              <p:cNvPr id="7822" name="Line 95"/>
              <p:cNvSpPr>
                <a:spLocks noChangeShapeType="1"/>
              </p:cNvSpPr>
              <p:nvPr/>
            </p:nvSpPr>
            <p:spPr bwMode="auto">
              <a:xfrm>
                <a:off x="4586197" y="5593568"/>
                <a:ext cx="160967" cy="0"/>
              </a:xfrm>
              <a:prstGeom prst="line">
                <a:avLst/>
              </a:prstGeom>
              <a:noFill/>
              <a:ln w="3175">
                <a:solidFill>
                  <a:srgbClr val="000000"/>
                </a:solidFill>
                <a:round/>
                <a:headEnd/>
                <a:tailEnd/>
              </a:ln>
            </p:spPr>
            <p:txBody>
              <a:bodyPr/>
              <a:lstStyle/>
              <a:p>
                <a:endParaRPr lang="en-US"/>
              </a:p>
            </p:txBody>
          </p:sp>
          <p:sp>
            <p:nvSpPr>
              <p:cNvPr id="7823" name="Line 96"/>
              <p:cNvSpPr>
                <a:spLocks noChangeShapeType="1"/>
              </p:cNvSpPr>
              <p:nvPr/>
            </p:nvSpPr>
            <p:spPr bwMode="auto">
              <a:xfrm>
                <a:off x="4586197" y="5672997"/>
                <a:ext cx="160967" cy="0"/>
              </a:xfrm>
              <a:prstGeom prst="line">
                <a:avLst/>
              </a:prstGeom>
              <a:noFill/>
              <a:ln w="3175">
                <a:solidFill>
                  <a:srgbClr val="000000"/>
                </a:solidFill>
                <a:round/>
                <a:headEnd/>
                <a:tailEnd/>
              </a:ln>
            </p:spPr>
            <p:txBody>
              <a:bodyPr/>
              <a:lstStyle/>
              <a:p>
                <a:endParaRPr lang="en-US"/>
              </a:p>
            </p:txBody>
          </p:sp>
          <p:sp>
            <p:nvSpPr>
              <p:cNvPr id="7824" name="Line 97"/>
              <p:cNvSpPr>
                <a:spLocks noChangeShapeType="1"/>
              </p:cNvSpPr>
              <p:nvPr/>
            </p:nvSpPr>
            <p:spPr bwMode="auto">
              <a:xfrm flipH="1">
                <a:off x="4747163" y="5633283"/>
                <a:ext cx="159648" cy="0"/>
              </a:xfrm>
              <a:prstGeom prst="line">
                <a:avLst/>
              </a:prstGeom>
              <a:noFill/>
              <a:ln w="3175">
                <a:solidFill>
                  <a:srgbClr val="000000"/>
                </a:solidFill>
                <a:round/>
                <a:headEnd/>
                <a:tailEnd/>
              </a:ln>
            </p:spPr>
            <p:txBody>
              <a:bodyPr/>
              <a:lstStyle/>
              <a:p>
                <a:endParaRPr lang="en-US"/>
              </a:p>
            </p:txBody>
          </p:sp>
          <p:sp>
            <p:nvSpPr>
              <p:cNvPr id="7825" name="Freeform 98"/>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close/>
                  </a:path>
                </a:pathLst>
              </a:custGeom>
              <a:solidFill>
                <a:srgbClr val="FFFFFF"/>
              </a:solidFill>
              <a:ln w="9525">
                <a:noFill/>
                <a:round/>
                <a:headEnd/>
                <a:tailEnd/>
              </a:ln>
            </p:spPr>
            <p:txBody>
              <a:bodyPr/>
              <a:lstStyle/>
              <a:p>
                <a:endParaRPr lang="en-US"/>
              </a:p>
            </p:txBody>
          </p:sp>
          <p:sp>
            <p:nvSpPr>
              <p:cNvPr id="7826" name="Freeform 99"/>
              <p:cNvSpPr>
                <a:spLocks/>
              </p:cNvSpPr>
              <p:nvPr/>
            </p:nvSpPr>
            <p:spPr bwMode="auto">
              <a:xfrm>
                <a:off x="4642930" y="5553854"/>
                <a:ext cx="208465" cy="160183"/>
              </a:xfrm>
              <a:custGeom>
                <a:avLst/>
                <a:gdLst>
                  <a:gd name="T0" fmla="*/ 158 w 158"/>
                  <a:gd name="T1" fmla="*/ 60 h 121"/>
                  <a:gd name="T2" fmla="*/ 150 w 158"/>
                  <a:gd name="T3" fmla="*/ 71 h 121"/>
                  <a:gd name="T4" fmla="*/ 139 w 158"/>
                  <a:gd name="T5" fmla="*/ 82 h 121"/>
                  <a:gd name="T6" fmla="*/ 128 w 158"/>
                  <a:gd name="T7" fmla="*/ 90 h 121"/>
                  <a:gd name="T8" fmla="*/ 114 w 158"/>
                  <a:gd name="T9" fmla="*/ 99 h 121"/>
                  <a:gd name="T10" fmla="*/ 100 w 158"/>
                  <a:gd name="T11" fmla="*/ 106 h 121"/>
                  <a:gd name="T12" fmla="*/ 83 w 158"/>
                  <a:gd name="T13" fmla="*/ 112 h 121"/>
                  <a:gd name="T14" fmla="*/ 66 w 158"/>
                  <a:gd name="T15" fmla="*/ 117 h 121"/>
                  <a:gd name="T16" fmla="*/ 47 w 158"/>
                  <a:gd name="T17" fmla="*/ 121 h 121"/>
                  <a:gd name="T18" fmla="*/ 0 w 158"/>
                  <a:gd name="T19" fmla="*/ 121 h 121"/>
                  <a:gd name="T20" fmla="*/ 10 w 158"/>
                  <a:gd name="T21" fmla="*/ 107 h 121"/>
                  <a:gd name="T22" fmla="*/ 16 w 158"/>
                  <a:gd name="T23" fmla="*/ 91 h 121"/>
                  <a:gd name="T24" fmla="*/ 20 w 158"/>
                  <a:gd name="T25" fmla="*/ 76 h 121"/>
                  <a:gd name="T26" fmla="*/ 22 w 158"/>
                  <a:gd name="T27" fmla="*/ 60 h 121"/>
                  <a:gd name="T28" fmla="*/ 20 w 158"/>
                  <a:gd name="T29" fmla="*/ 45 h 121"/>
                  <a:gd name="T30" fmla="*/ 16 w 158"/>
                  <a:gd name="T31" fmla="*/ 30 h 121"/>
                  <a:gd name="T32" fmla="*/ 10 w 158"/>
                  <a:gd name="T33" fmla="*/ 14 h 121"/>
                  <a:gd name="T34" fmla="*/ 0 w 158"/>
                  <a:gd name="T35" fmla="*/ 0 h 121"/>
                  <a:gd name="T36" fmla="*/ 47 w 158"/>
                  <a:gd name="T37" fmla="*/ 0 h 121"/>
                  <a:gd name="T38" fmla="*/ 66 w 158"/>
                  <a:gd name="T39" fmla="*/ 4 h 121"/>
                  <a:gd name="T40" fmla="*/ 83 w 158"/>
                  <a:gd name="T41" fmla="*/ 8 h 121"/>
                  <a:gd name="T42" fmla="*/ 100 w 158"/>
                  <a:gd name="T43" fmla="*/ 14 h 121"/>
                  <a:gd name="T44" fmla="*/ 114 w 158"/>
                  <a:gd name="T45" fmla="*/ 21 h 121"/>
                  <a:gd name="T46" fmla="*/ 128 w 158"/>
                  <a:gd name="T47" fmla="*/ 30 h 121"/>
                  <a:gd name="T48" fmla="*/ 140 w 158"/>
                  <a:gd name="T49" fmla="*/ 39 h 121"/>
                  <a:gd name="T50" fmla="*/ 150 w 158"/>
                  <a:gd name="T51" fmla="*/ 49 h 121"/>
                  <a:gd name="T52" fmla="*/ 158 w 158"/>
                  <a:gd name="T53" fmla="*/ 60 h 121"/>
                  <a:gd name="T54" fmla="*/ 158 w 158"/>
                  <a:gd name="T55" fmla="*/ 60 h 12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58"/>
                  <a:gd name="T85" fmla="*/ 0 h 121"/>
                  <a:gd name="T86" fmla="*/ 158 w 158"/>
                  <a:gd name="T87" fmla="*/ 121 h 12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58" h="121">
                    <a:moveTo>
                      <a:pt x="158" y="60"/>
                    </a:moveTo>
                    <a:lnTo>
                      <a:pt x="150" y="71"/>
                    </a:lnTo>
                    <a:lnTo>
                      <a:pt x="139" y="82"/>
                    </a:lnTo>
                    <a:lnTo>
                      <a:pt x="128" y="90"/>
                    </a:lnTo>
                    <a:lnTo>
                      <a:pt x="114" y="99"/>
                    </a:lnTo>
                    <a:lnTo>
                      <a:pt x="100" y="106"/>
                    </a:lnTo>
                    <a:lnTo>
                      <a:pt x="83" y="112"/>
                    </a:lnTo>
                    <a:lnTo>
                      <a:pt x="66" y="117"/>
                    </a:lnTo>
                    <a:lnTo>
                      <a:pt x="47" y="121"/>
                    </a:lnTo>
                    <a:lnTo>
                      <a:pt x="0" y="121"/>
                    </a:lnTo>
                    <a:lnTo>
                      <a:pt x="10" y="107"/>
                    </a:lnTo>
                    <a:lnTo>
                      <a:pt x="16" y="91"/>
                    </a:lnTo>
                    <a:lnTo>
                      <a:pt x="20" y="76"/>
                    </a:lnTo>
                    <a:lnTo>
                      <a:pt x="22" y="60"/>
                    </a:lnTo>
                    <a:lnTo>
                      <a:pt x="20" y="45"/>
                    </a:lnTo>
                    <a:lnTo>
                      <a:pt x="16" y="30"/>
                    </a:lnTo>
                    <a:lnTo>
                      <a:pt x="10" y="14"/>
                    </a:lnTo>
                    <a:lnTo>
                      <a:pt x="0" y="0"/>
                    </a:lnTo>
                    <a:lnTo>
                      <a:pt x="47" y="0"/>
                    </a:lnTo>
                    <a:lnTo>
                      <a:pt x="66" y="4"/>
                    </a:lnTo>
                    <a:lnTo>
                      <a:pt x="83" y="8"/>
                    </a:lnTo>
                    <a:lnTo>
                      <a:pt x="100" y="14"/>
                    </a:lnTo>
                    <a:lnTo>
                      <a:pt x="114" y="21"/>
                    </a:lnTo>
                    <a:lnTo>
                      <a:pt x="128" y="30"/>
                    </a:lnTo>
                    <a:lnTo>
                      <a:pt x="140" y="39"/>
                    </a:lnTo>
                    <a:lnTo>
                      <a:pt x="150" y="49"/>
                    </a:lnTo>
                    <a:lnTo>
                      <a:pt x="158" y="60"/>
                    </a:lnTo>
                  </a:path>
                </a:pathLst>
              </a:custGeom>
              <a:noFill/>
              <a:ln w="3175">
                <a:solidFill>
                  <a:srgbClr val="000000"/>
                </a:solidFill>
                <a:round/>
                <a:headEnd/>
                <a:tailEnd/>
              </a:ln>
            </p:spPr>
            <p:txBody>
              <a:bodyPr/>
              <a:lstStyle/>
              <a:p>
                <a:endParaRPr lang="en-US"/>
              </a:p>
            </p:txBody>
          </p:sp>
          <p:sp>
            <p:nvSpPr>
              <p:cNvPr id="7827" name="Freeform 100"/>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close/>
                  </a:path>
                </a:pathLst>
              </a:custGeom>
              <a:solidFill>
                <a:srgbClr val="FFFFFF"/>
              </a:solidFill>
              <a:ln w="9525">
                <a:noFill/>
                <a:round/>
                <a:headEnd/>
                <a:tailEnd/>
              </a:ln>
            </p:spPr>
            <p:txBody>
              <a:bodyPr/>
              <a:lstStyle/>
              <a:p>
                <a:endParaRPr lang="en-US"/>
              </a:p>
            </p:txBody>
          </p:sp>
          <p:sp>
            <p:nvSpPr>
              <p:cNvPr id="7828" name="Freeform 101"/>
              <p:cNvSpPr>
                <a:spLocks/>
              </p:cNvSpPr>
              <p:nvPr/>
            </p:nvSpPr>
            <p:spPr bwMode="auto">
              <a:xfrm>
                <a:off x="4642930" y="5553854"/>
                <a:ext cx="208465" cy="160183"/>
              </a:xfrm>
              <a:custGeom>
                <a:avLst/>
                <a:gdLst>
                  <a:gd name="T0" fmla="*/ 97 w 158"/>
                  <a:gd name="T1" fmla="*/ 121 h 121"/>
                  <a:gd name="T2" fmla="*/ 0 w 158"/>
                  <a:gd name="T3" fmla="*/ 121 h 121"/>
                  <a:gd name="T4" fmla="*/ 0 w 158"/>
                  <a:gd name="T5" fmla="*/ 0 h 121"/>
                  <a:gd name="T6" fmla="*/ 97 w 158"/>
                  <a:gd name="T7" fmla="*/ 0 h 121"/>
                  <a:gd name="T8" fmla="*/ 109 w 158"/>
                  <a:gd name="T9" fmla="*/ 0 h 121"/>
                  <a:gd name="T10" fmla="*/ 121 w 158"/>
                  <a:gd name="T11" fmla="*/ 4 h 121"/>
                  <a:gd name="T12" fmla="*/ 131 w 158"/>
                  <a:gd name="T13" fmla="*/ 10 h 121"/>
                  <a:gd name="T14" fmla="*/ 140 w 158"/>
                  <a:gd name="T15" fmla="*/ 17 h 121"/>
                  <a:gd name="T16" fmla="*/ 148 w 158"/>
                  <a:gd name="T17" fmla="*/ 26 h 121"/>
                  <a:gd name="T18" fmla="*/ 153 w 158"/>
                  <a:gd name="T19" fmla="*/ 37 h 121"/>
                  <a:gd name="T20" fmla="*/ 156 w 158"/>
                  <a:gd name="T21" fmla="*/ 48 h 121"/>
                  <a:gd name="T22" fmla="*/ 158 w 158"/>
                  <a:gd name="T23" fmla="*/ 60 h 121"/>
                  <a:gd name="T24" fmla="*/ 156 w 158"/>
                  <a:gd name="T25" fmla="*/ 73 h 121"/>
                  <a:gd name="T26" fmla="*/ 153 w 158"/>
                  <a:gd name="T27" fmla="*/ 84 h 121"/>
                  <a:gd name="T28" fmla="*/ 148 w 158"/>
                  <a:gd name="T29" fmla="*/ 94 h 121"/>
                  <a:gd name="T30" fmla="*/ 140 w 158"/>
                  <a:gd name="T31" fmla="*/ 103 h 121"/>
                  <a:gd name="T32" fmla="*/ 131 w 158"/>
                  <a:gd name="T33" fmla="*/ 111 h 121"/>
                  <a:gd name="T34" fmla="*/ 121 w 158"/>
                  <a:gd name="T35" fmla="*/ 116 h 121"/>
                  <a:gd name="T36" fmla="*/ 109 w 158"/>
                  <a:gd name="T37" fmla="*/ 120 h 121"/>
                  <a:gd name="T38" fmla="*/ 97 w 158"/>
                  <a:gd name="T39" fmla="*/ 121 h 121"/>
                  <a:gd name="T40" fmla="*/ 97 w 158"/>
                  <a:gd name="T41" fmla="*/ 121 h 121"/>
                  <a:gd name="T42" fmla="*/ 97 w 158"/>
                  <a:gd name="T43" fmla="*/ 121 h 12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58"/>
                  <a:gd name="T67" fmla="*/ 0 h 121"/>
                  <a:gd name="T68" fmla="*/ 158 w 158"/>
                  <a:gd name="T69" fmla="*/ 121 h 12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58" h="121">
                    <a:moveTo>
                      <a:pt x="97" y="121"/>
                    </a:moveTo>
                    <a:lnTo>
                      <a:pt x="0" y="121"/>
                    </a:lnTo>
                    <a:lnTo>
                      <a:pt x="0" y="0"/>
                    </a:lnTo>
                    <a:lnTo>
                      <a:pt x="97" y="0"/>
                    </a:lnTo>
                    <a:lnTo>
                      <a:pt x="109" y="0"/>
                    </a:lnTo>
                    <a:lnTo>
                      <a:pt x="121" y="4"/>
                    </a:lnTo>
                    <a:lnTo>
                      <a:pt x="131" y="10"/>
                    </a:lnTo>
                    <a:lnTo>
                      <a:pt x="140" y="17"/>
                    </a:lnTo>
                    <a:lnTo>
                      <a:pt x="148" y="26"/>
                    </a:lnTo>
                    <a:lnTo>
                      <a:pt x="153" y="37"/>
                    </a:lnTo>
                    <a:lnTo>
                      <a:pt x="156" y="48"/>
                    </a:lnTo>
                    <a:lnTo>
                      <a:pt x="158" y="60"/>
                    </a:lnTo>
                    <a:lnTo>
                      <a:pt x="156" y="73"/>
                    </a:lnTo>
                    <a:lnTo>
                      <a:pt x="153" y="84"/>
                    </a:lnTo>
                    <a:lnTo>
                      <a:pt x="148" y="94"/>
                    </a:lnTo>
                    <a:lnTo>
                      <a:pt x="140" y="103"/>
                    </a:lnTo>
                    <a:lnTo>
                      <a:pt x="131" y="111"/>
                    </a:lnTo>
                    <a:lnTo>
                      <a:pt x="121" y="116"/>
                    </a:lnTo>
                    <a:lnTo>
                      <a:pt x="109" y="120"/>
                    </a:lnTo>
                    <a:lnTo>
                      <a:pt x="97" y="121"/>
                    </a:lnTo>
                  </a:path>
                </a:pathLst>
              </a:custGeom>
              <a:noFill/>
              <a:ln w="3175">
                <a:solidFill>
                  <a:srgbClr val="000000"/>
                </a:solidFill>
                <a:round/>
                <a:headEnd/>
                <a:tailEnd/>
              </a:ln>
            </p:spPr>
            <p:txBody>
              <a:bodyPr/>
              <a:lstStyle/>
              <a:p>
                <a:endParaRPr lang="en-US"/>
              </a:p>
            </p:txBody>
          </p:sp>
          <p:sp>
            <p:nvSpPr>
              <p:cNvPr id="7829" name="Freeform 102"/>
              <p:cNvSpPr>
                <a:spLocks/>
              </p:cNvSpPr>
              <p:nvPr/>
            </p:nvSpPr>
            <p:spPr bwMode="auto">
              <a:xfrm>
                <a:off x="4037327" y="5180537"/>
                <a:ext cx="936772" cy="201221"/>
              </a:xfrm>
              <a:custGeom>
                <a:avLst/>
                <a:gdLst>
                  <a:gd name="T0" fmla="*/ 635 w 710"/>
                  <a:gd name="T1" fmla="*/ 129 h 152"/>
                  <a:gd name="T2" fmla="*/ 710 w 710"/>
                  <a:gd name="T3" fmla="*/ 129 h 152"/>
                  <a:gd name="T4" fmla="*/ 710 w 710"/>
                  <a:gd name="T5" fmla="*/ 0 h 152"/>
                  <a:gd name="T6" fmla="*/ 0 w 710"/>
                  <a:gd name="T7" fmla="*/ 0 h 152"/>
                  <a:gd name="T8" fmla="*/ 0 w 710"/>
                  <a:gd name="T9" fmla="*/ 152 h 152"/>
                  <a:gd name="T10" fmla="*/ 75 w 710"/>
                  <a:gd name="T11" fmla="*/ 152 h 152"/>
                  <a:gd name="T12" fmla="*/ 0 60000 65536"/>
                  <a:gd name="T13" fmla="*/ 0 60000 65536"/>
                  <a:gd name="T14" fmla="*/ 0 60000 65536"/>
                  <a:gd name="T15" fmla="*/ 0 60000 65536"/>
                  <a:gd name="T16" fmla="*/ 0 60000 65536"/>
                  <a:gd name="T17" fmla="*/ 0 60000 65536"/>
                  <a:gd name="T18" fmla="*/ 0 w 710"/>
                  <a:gd name="T19" fmla="*/ 0 h 152"/>
                  <a:gd name="T20" fmla="*/ 710 w 710"/>
                  <a:gd name="T21" fmla="*/ 152 h 152"/>
                </a:gdLst>
                <a:ahLst/>
                <a:cxnLst>
                  <a:cxn ang="T12">
                    <a:pos x="T0" y="T1"/>
                  </a:cxn>
                  <a:cxn ang="T13">
                    <a:pos x="T2" y="T3"/>
                  </a:cxn>
                  <a:cxn ang="T14">
                    <a:pos x="T4" y="T5"/>
                  </a:cxn>
                  <a:cxn ang="T15">
                    <a:pos x="T6" y="T7"/>
                  </a:cxn>
                  <a:cxn ang="T16">
                    <a:pos x="T8" y="T9"/>
                  </a:cxn>
                  <a:cxn ang="T17">
                    <a:pos x="T10" y="T11"/>
                  </a:cxn>
                </a:cxnLst>
                <a:rect l="T18" t="T19" r="T20" b="T21"/>
                <a:pathLst>
                  <a:path w="710" h="152">
                    <a:moveTo>
                      <a:pt x="635" y="129"/>
                    </a:moveTo>
                    <a:lnTo>
                      <a:pt x="710" y="129"/>
                    </a:lnTo>
                    <a:lnTo>
                      <a:pt x="710" y="0"/>
                    </a:lnTo>
                    <a:lnTo>
                      <a:pt x="0" y="0"/>
                    </a:lnTo>
                    <a:lnTo>
                      <a:pt x="0" y="152"/>
                    </a:lnTo>
                    <a:lnTo>
                      <a:pt x="75" y="152"/>
                    </a:lnTo>
                  </a:path>
                </a:pathLst>
              </a:custGeom>
              <a:noFill/>
              <a:ln w="3175">
                <a:solidFill>
                  <a:srgbClr val="000000"/>
                </a:solidFill>
                <a:round/>
                <a:headEnd/>
                <a:tailEnd/>
              </a:ln>
            </p:spPr>
            <p:txBody>
              <a:bodyPr/>
              <a:lstStyle/>
              <a:p>
                <a:endParaRPr lang="en-US"/>
              </a:p>
            </p:txBody>
          </p:sp>
          <p:sp>
            <p:nvSpPr>
              <p:cNvPr id="7830" name="Freeform 103"/>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solidFill>
                <a:srgbClr val="FFFFFF"/>
              </a:solidFill>
              <a:ln w="9525">
                <a:noFill/>
                <a:round/>
                <a:headEnd/>
                <a:tailEnd/>
              </a:ln>
            </p:spPr>
            <p:txBody>
              <a:bodyPr/>
              <a:lstStyle/>
              <a:p>
                <a:endParaRPr lang="en-US"/>
              </a:p>
            </p:txBody>
          </p:sp>
          <p:sp>
            <p:nvSpPr>
              <p:cNvPr id="7831" name="Freeform 104"/>
              <p:cNvSpPr>
                <a:spLocks/>
              </p:cNvSpPr>
              <p:nvPr/>
            </p:nvSpPr>
            <p:spPr bwMode="auto">
              <a:xfrm>
                <a:off x="4071632" y="5792141"/>
                <a:ext cx="321933" cy="107230"/>
              </a:xfrm>
              <a:custGeom>
                <a:avLst/>
                <a:gdLst>
                  <a:gd name="T0" fmla="*/ 0 w 244"/>
                  <a:gd name="T1" fmla="*/ 40 h 81"/>
                  <a:gd name="T2" fmla="*/ 0 w 244"/>
                  <a:gd name="T3" fmla="*/ 0 h 81"/>
                  <a:gd name="T4" fmla="*/ 162 w 244"/>
                  <a:gd name="T5" fmla="*/ 0 h 81"/>
                  <a:gd name="T6" fmla="*/ 244 w 244"/>
                  <a:gd name="T7" fmla="*/ 40 h 81"/>
                  <a:gd name="T8" fmla="*/ 162 w 244"/>
                  <a:gd name="T9" fmla="*/ 81 h 81"/>
                  <a:gd name="T10" fmla="*/ 0 w 244"/>
                  <a:gd name="T11" fmla="*/ 81 h 81"/>
                  <a:gd name="T12" fmla="*/ 0 w 244"/>
                  <a:gd name="T13" fmla="*/ 40 h 81"/>
                  <a:gd name="T14" fmla="*/ 0 60000 65536"/>
                  <a:gd name="T15" fmla="*/ 0 60000 65536"/>
                  <a:gd name="T16" fmla="*/ 0 60000 65536"/>
                  <a:gd name="T17" fmla="*/ 0 60000 65536"/>
                  <a:gd name="T18" fmla="*/ 0 60000 65536"/>
                  <a:gd name="T19" fmla="*/ 0 60000 65536"/>
                  <a:gd name="T20" fmla="*/ 0 60000 65536"/>
                  <a:gd name="T21" fmla="*/ 0 w 244"/>
                  <a:gd name="T22" fmla="*/ 0 h 81"/>
                  <a:gd name="T23" fmla="*/ 244 w 244"/>
                  <a:gd name="T24" fmla="*/ 81 h 8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44" h="81">
                    <a:moveTo>
                      <a:pt x="0" y="40"/>
                    </a:moveTo>
                    <a:lnTo>
                      <a:pt x="0" y="0"/>
                    </a:lnTo>
                    <a:lnTo>
                      <a:pt x="162" y="0"/>
                    </a:lnTo>
                    <a:lnTo>
                      <a:pt x="244" y="40"/>
                    </a:lnTo>
                    <a:lnTo>
                      <a:pt x="162" y="81"/>
                    </a:lnTo>
                    <a:lnTo>
                      <a:pt x="0" y="81"/>
                    </a:lnTo>
                    <a:lnTo>
                      <a:pt x="0" y="40"/>
                    </a:lnTo>
                    <a:close/>
                  </a:path>
                </a:pathLst>
              </a:custGeom>
              <a:noFill/>
              <a:ln w="3175">
                <a:solidFill>
                  <a:srgbClr val="000000"/>
                </a:solidFill>
                <a:round/>
                <a:headEnd/>
                <a:tailEnd/>
              </a:ln>
            </p:spPr>
            <p:txBody>
              <a:bodyPr/>
              <a:lstStyle/>
              <a:p>
                <a:endParaRPr lang="en-US"/>
              </a:p>
            </p:txBody>
          </p:sp>
          <p:sp>
            <p:nvSpPr>
              <p:cNvPr id="7832" name="Freeform 105"/>
              <p:cNvSpPr>
                <a:spLocks/>
              </p:cNvSpPr>
              <p:nvPr/>
            </p:nvSpPr>
            <p:spPr bwMode="auto">
              <a:xfrm>
                <a:off x="4393565" y="5672997"/>
                <a:ext cx="192632" cy="172097"/>
              </a:xfrm>
              <a:custGeom>
                <a:avLst/>
                <a:gdLst>
                  <a:gd name="T0" fmla="*/ 0 w 146"/>
                  <a:gd name="T1" fmla="*/ 130 h 130"/>
                  <a:gd name="T2" fmla="*/ 105 w 146"/>
                  <a:gd name="T3" fmla="*/ 130 h 130"/>
                  <a:gd name="T4" fmla="*/ 105 w 146"/>
                  <a:gd name="T5" fmla="*/ 0 h 130"/>
                  <a:gd name="T6" fmla="*/ 146 w 146"/>
                  <a:gd name="T7" fmla="*/ 0 h 130"/>
                  <a:gd name="T8" fmla="*/ 0 60000 65536"/>
                  <a:gd name="T9" fmla="*/ 0 60000 65536"/>
                  <a:gd name="T10" fmla="*/ 0 60000 65536"/>
                  <a:gd name="T11" fmla="*/ 0 60000 65536"/>
                  <a:gd name="T12" fmla="*/ 0 w 146"/>
                  <a:gd name="T13" fmla="*/ 0 h 130"/>
                  <a:gd name="T14" fmla="*/ 146 w 146"/>
                  <a:gd name="T15" fmla="*/ 130 h 130"/>
                </a:gdLst>
                <a:ahLst/>
                <a:cxnLst>
                  <a:cxn ang="T8">
                    <a:pos x="T0" y="T1"/>
                  </a:cxn>
                  <a:cxn ang="T9">
                    <a:pos x="T2" y="T3"/>
                  </a:cxn>
                  <a:cxn ang="T10">
                    <a:pos x="T4" y="T5"/>
                  </a:cxn>
                  <a:cxn ang="T11">
                    <a:pos x="T6" y="T7"/>
                  </a:cxn>
                </a:cxnLst>
                <a:rect l="T12" t="T13" r="T14" b="T15"/>
                <a:pathLst>
                  <a:path w="146" h="130">
                    <a:moveTo>
                      <a:pt x="0" y="130"/>
                    </a:moveTo>
                    <a:lnTo>
                      <a:pt x="105" y="130"/>
                    </a:lnTo>
                    <a:lnTo>
                      <a:pt x="105" y="0"/>
                    </a:lnTo>
                    <a:lnTo>
                      <a:pt x="146" y="0"/>
                    </a:lnTo>
                  </a:path>
                </a:pathLst>
              </a:custGeom>
              <a:noFill/>
              <a:ln w="3175">
                <a:solidFill>
                  <a:srgbClr val="000000"/>
                </a:solidFill>
                <a:round/>
                <a:headEnd/>
                <a:tailEnd/>
              </a:ln>
            </p:spPr>
            <p:txBody>
              <a:bodyPr/>
              <a:lstStyle/>
              <a:p>
                <a:endParaRPr lang="en-US"/>
              </a:p>
            </p:txBody>
          </p:sp>
          <p:sp>
            <p:nvSpPr>
              <p:cNvPr id="7833" name="Freeform 106"/>
              <p:cNvSpPr>
                <a:spLocks/>
              </p:cNvSpPr>
              <p:nvPr/>
            </p:nvSpPr>
            <p:spPr bwMode="auto">
              <a:xfrm>
                <a:off x="4906810" y="5620045"/>
                <a:ext cx="129301" cy="13238"/>
              </a:xfrm>
              <a:custGeom>
                <a:avLst/>
                <a:gdLst>
                  <a:gd name="T0" fmla="*/ 0 w 98"/>
                  <a:gd name="T1" fmla="*/ 10 h 10"/>
                  <a:gd name="T2" fmla="*/ 48 w 98"/>
                  <a:gd name="T3" fmla="*/ 10 h 10"/>
                  <a:gd name="T4" fmla="*/ 48 w 98"/>
                  <a:gd name="T5" fmla="*/ 0 h 10"/>
                  <a:gd name="T6" fmla="*/ 98 w 98"/>
                  <a:gd name="T7" fmla="*/ 0 h 10"/>
                  <a:gd name="T8" fmla="*/ 0 60000 65536"/>
                  <a:gd name="T9" fmla="*/ 0 60000 65536"/>
                  <a:gd name="T10" fmla="*/ 0 60000 65536"/>
                  <a:gd name="T11" fmla="*/ 0 60000 65536"/>
                  <a:gd name="T12" fmla="*/ 0 w 98"/>
                  <a:gd name="T13" fmla="*/ 0 h 10"/>
                  <a:gd name="T14" fmla="*/ 98 w 98"/>
                  <a:gd name="T15" fmla="*/ 10 h 10"/>
                </a:gdLst>
                <a:ahLst/>
                <a:cxnLst>
                  <a:cxn ang="T8">
                    <a:pos x="T0" y="T1"/>
                  </a:cxn>
                  <a:cxn ang="T9">
                    <a:pos x="T2" y="T3"/>
                  </a:cxn>
                  <a:cxn ang="T10">
                    <a:pos x="T4" y="T5"/>
                  </a:cxn>
                  <a:cxn ang="T11">
                    <a:pos x="T6" y="T7"/>
                  </a:cxn>
                </a:cxnLst>
                <a:rect l="T12" t="T13" r="T14" b="T15"/>
                <a:pathLst>
                  <a:path w="98" h="10">
                    <a:moveTo>
                      <a:pt x="0" y="10"/>
                    </a:moveTo>
                    <a:lnTo>
                      <a:pt x="48" y="10"/>
                    </a:lnTo>
                    <a:lnTo>
                      <a:pt x="48" y="0"/>
                    </a:lnTo>
                    <a:lnTo>
                      <a:pt x="98" y="0"/>
                    </a:lnTo>
                  </a:path>
                </a:pathLst>
              </a:custGeom>
              <a:noFill/>
              <a:ln w="3175">
                <a:solidFill>
                  <a:srgbClr val="000000"/>
                </a:solidFill>
                <a:round/>
                <a:headEnd/>
                <a:tailEnd/>
              </a:ln>
            </p:spPr>
            <p:txBody>
              <a:bodyPr/>
              <a:lstStyle/>
              <a:p>
                <a:endParaRPr lang="en-US"/>
              </a:p>
            </p:txBody>
          </p:sp>
        </p:grpSp>
      </p:grpSp>
      <p:grpSp>
        <p:nvGrpSpPr>
          <p:cNvPr id="7" name="Group 1756"/>
          <p:cNvGrpSpPr/>
          <p:nvPr/>
        </p:nvGrpSpPr>
        <p:grpSpPr>
          <a:xfrm>
            <a:off x="6532563" y="2693065"/>
            <a:ext cx="2135187" cy="1363663"/>
            <a:chOff x="6532563" y="2555746"/>
            <a:chExt cx="2135187" cy="1363663"/>
          </a:xfrm>
        </p:grpSpPr>
        <p:sp>
          <p:nvSpPr>
            <p:cNvPr id="6199" name="Freeform 1667"/>
            <p:cNvSpPr>
              <a:spLocks/>
            </p:cNvSpPr>
            <p:nvPr/>
          </p:nvSpPr>
          <p:spPr bwMode="auto">
            <a:xfrm>
              <a:off x="6532563" y="2555746"/>
              <a:ext cx="2135187" cy="1363663"/>
            </a:xfrm>
            <a:custGeom>
              <a:avLst/>
              <a:gdLst>
                <a:gd name="T0" fmla="*/ 1063 w 1169"/>
                <a:gd name="T1" fmla="*/ 3 h 831"/>
                <a:gd name="T2" fmla="*/ 886 w 1169"/>
                <a:gd name="T3" fmla="*/ 13 h 831"/>
                <a:gd name="T4" fmla="*/ 723 w 1169"/>
                <a:gd name="T5" fmla="*/ 40 h 831"/>
                <a:gd name="T6" fmla="*/ 569 w 1169"/>
                <a:gd name="T7" fmla="*/ 74 h 831"/>
                <a:gd name="T8" fmla="*/ 428 w 1169"/>
                <a:gd name="T9" fmla="*/ 120 h 831"/>
                <a:gd name="T10" fmla="*/ 309 w 1169"/>
                <a:gd name="T11" fmla="*/ 172 h 831"/>
                <a:gd name="T12" fmla="*/ 204 w 1169"/>
                <a:gd name="T13" fmla="*/ 231 h 831"/>
                <a:gd name="T14" fmla="*/ 115 w 1169"/>
                <a:gd name="T15" fmla="*/ 297 h 831"/>
                <a:gd name="T16" fmla="*/ 55 w 1169"/>
                <a:gd name="T17" fmla="*/ 369 h 831"/>
                <a:gd name="T18" fmla="*/ 14 w 1169"/>
                <a:gd name="T19" fmla="*/ 444 h 831"/>
                <a:gd name="T20" fmla="*/ 0 w 1169"/>
                <a:gd name="T21" fmla="*/ 522 h 831"/>
                <a:gd name="T22" fmla="*/ 14 w 1169"/>
                <a:gd name="T23" fmla="*/ 603 h 831"/>
                <a:gd name="T24" fmla="*/ 55 w 1169"/>
                <a:gd name="T25" fmla="*/ 679 h 831"/>
                <a:gd name="T26" fmla="*/ 115 w 1169"/>
                <a:gd name="T27" fmla="*/ 750 h 831"/>
                <a:gd name="T28" fmla="*/ 204 w 1169"/>
                <a:gd name="T29" fmla="*/ 817 h 831"/>
                <a:gd name="T30" fmla="*/ 309 w 1169"/>
                <a:gd name="T31" fmla="*/ 876 h 831"/>
                <a:gd name="T32" fmla="*/ 428 w 1169"/>
                <a:gd name="T33" fmla="*/ 928 h 831"/>
                <a:gd name="T34" fmla="*/ 569 w 1169"/>
                <a:gd name="T35" fmla="*/ 973 h 831"/>
                <a:gd name="T36" fmla="*/ 723 w 1169"/>
                <a:gd name="T37" fmla="*/ 1008 h 831"/>
                <a:gd name="T38" fmla="*/ 886 w 1169"/>
                <a:gd name="T39" fmla="*/ 1032 h 831"/>
                <a:gd name="T40" fmla="*/ 1063 w 1169"/>
                <a:gd name="T41" fmla="*/ 1045 h 831"/>
                <a:gd name="T42" fmla="*/ 1243 w 1169"/>
                <a:gd name="T43" fmla="*/ 1047 h 831"/>
                <a:gd name="T44" fmla="*/ 1420 w 1169"/>
                <a:gd name="T45" fmla="*/ 1039 h 831"/>
                <a:gd name="T46" fmla="*/ 1592 w 1169"/>
                <a:gd name="T47" fmla="*/ 1015 h 831"/>
                <a:gd name="T48" fmla="*/ 1749 w 1169"/>
                <a:gd name="T49" fmla="*/ 983 h 831"/>
                <a:gd name="T50" fmla="*/ 1891 w 1169"/>
                <a:gd name="T51" fmla="*/ 944 h 831"/>
                <a:gd name="T52" fmla="*/ 2019 w 1169"/>
                <a:gd name="T53" fmla="*/ 894 h 831"/>
                <a:gd name="T54" fmla="*/ 2134 w 1169"/>
                <a:gd name="T55" fmla="*/ 836 h 831"/>
                <a:gd name="T56" fmla="*/ 2223 w 1169"/>
                <a:gd name="T57" fmla="*/ 773 h 831"/>
                <a:gd name="T58" fmla="*/ 2296 w 1169"/>
                <a:gd name="T59" fmla="*/ 703 h 831"/>
                <a:gd name="T60" fmla="*/ 2344 w 1169"/>
                <a:gd name="T61" fmla="*/ 630 h 831"/>
                <a:gd name="T62" fmla="*/ 2367 w 1169"/>
                <a:gd name="T63" fmla="*/ 551 h 831"/>
                <a:gd name="T64" fmla="*/ 2361 w 1169"/>
                <a:gd name="T65" fmla="*/ 470 h 831"/>
                <a:gd name="T66" fmla="*/ 2330 w 1169"/>
                <a:gd name="T67" fmla="*/ 394 h 831"/>
                <a:gd name="T68" fmla="*/ 2274 w 1169"/>
                <a:gd name="T69" fmla="*/ 319 h 831"/>
                <a:gd name="T70" fmla="*/ 2196 w 1169"/>
                <a:gd name="T71" fmla="*/ 252 h 831"/>
                <a:gd name="T72" fmla="*/ 2100 w 1169"/>
                <a:gd name="T73" fmla="*/ 190 h 831"/>
                <a:gd name="T74" fmla="*/ 1980 w 1169"/>
                <a:gd name="T75" fmla="*/ 136 h 831"/>
                <a:gd name="T76" fmla="*/ 1846 w 1169"/>
                <a:gd name="T77" fmla="*/ 90 h 831"/>
                <a:gd name="T78" fmla="*/ 1696 w 1169"/>
                <a:gd name="T79" fmla="*/ 51 h 831"/>
                <a:gd name="T80" fmla="*/ 1534 w 1169"/>
                <a:gd name="T81" fmla="*/ 26 h 831"/>
                <a:gd name="T82" fmla="*/ 1364 w 1169"/>
                <a:gd name="T83" fmla="*/ 5 h 831"/>
                <a:gd name="T84" fmla="*/ 1185 w 1169"/>
                <a:gd name="T85" fmla="*/ 0 h 8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31"/>
                <a:gd name="T131" fmla="*/ 1169 w 1169"/>
                <a:gd name="T132" fmla="*/ 831 h 83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31">
                  <a:moveTo>
                    <a:pt x="584" y="0"/>
                  </a:moveTo>
                  <a:lnTo>
                    <a:pt x="554" y="1"/>
                  </a:lnTo>
                  <a:lnTo>
                    <a:pt x="525" y="3"/>
                  </a:lnTo>
                  <a:lnTo>
                    <a:pt x="496" y="5"/>
                  </a:lnTo>
                  <a:lnTo>
                    <a:pt x="467" y="8"/>
                  </a:lnTo>
                  <a:lnTo>
                    <a:pt x="438" y="13"/>
                  </a:lnTo>
                  <a:lnTo>
                    <a:pt x="410" y="19"/>
                  </a:lnTo>
                  <a:lnTo>
                    <a:pt x="384" y="25"/>
                  </a:lnTo>
                  <a:lnTo>
                    <a:pt x="357" y="33"/>
                  </a:lnTo>
                  <a:lnTo>
                    <a:pt x="331" y="41"/>
                  </a:lnTo>
                  <a:lnTo>
                    <a:pt x="306" y="51"/>
                  </a:lnTo>
                  <a:lnTo>
                    <a:pt x="281" y="60"/>
                  </a:lnTo>
                  <a:lnTo>
                    <a:pt x="258" y="71"/>
                  </a:lnTo>
                  <a:lnTo>
                    <a:pt x="235" y="83"/>
                  </a:lnTo>
                  <a:lnTo>
                    <a:pt x="212" y="95"/>
                  </a:lnTo>
                  <a:lnTo>
                    <a:pt x="191" y="108"/>
                  </a:lnTo>
                  <a:lnTo>
                    <a:pt x="171" y="122"/>
                  </a:lnTo>
                  <a:lnTo>
                    <a:pt x="152" y="136"/>
                  </a:lnTo>
                  <a:lnTo>
                    <a:pt x="134" y="151"/>
                  </a:lnTo>
                  <a:lnTo>
                    <a:pt x="116" y="167"/>
                  </a:lnTo>
                  <a:lnTo>
                    <a:pt x="100" y="183"/>
                  </a:lnTo>
                  <a:lnTo>
                    <a:pt x="85" y="200"/>
                  </a:lnTo>
                  <a:lnTo>
                    <a:pt x="70" y="218"/>
                  </a:lnTo>
                  <a:lnTo>
                    <a:pt x="57" y="236"/>
                  </a:lnTo>
                  <a:lnTo>
                    <a:pt x="46" y="253"/>
                  </a:lnTo>
                  <a:lnTo>
                    <a:pt x="35" y="273"/>
                  </a:lnTo>
                  <a:lnTo>
                    <a:pt x="27" y="292"/>
                  </a:lnTo>
                  <a:lnTo>
                    <a:pt x="18" y="312"/>
                  </a:lnTo>
                  <a:lnTo>
                    <a:pt x="12" y="331"/>
                  </a:lnTo>
                  <a:lnTo>
                    <a:pt x="7" y="352"/>
                  </a:lnTo>
                  <a:lnTo>
                    <a:pt x="3" y="373"/>
                  </a:lnTo>
                  <a:lnTo>
                    <a:pt x="1" y="394"/>
                  </a:lnTo>
                  <a:lnTo>
                    <a:pt x="0" y="415"/>
                  </a:lnTo>
                  <a:lnTo>
                    <a:pt x="1" y="437"/>
                  </a:lnTo>
                  <a:lnTo>
                    <a:pt x="3" y="458"/>
                  </a:lnTo>
                  <a:lnTo>
                    <a:pt x="7" y="478"/>
                  </a:lnTo>
                  <a:lnTo>
                    <a:pt x="12" y="499"/>
                  </a:lnTo>
                  <a:lnTo>
                    <a:pt x="18" y="519"/>
                  </a:lnTo>
                  <a:lnTo>
                    <a:pt x="27" y="539"/>
                  </a:lnTo>
                  <a:lnTo>
                    <a:pt x="35" y="558"/>
                  </a:lnTo>
                  <a:lnTo>
                    <a:pt x="46" y="577"/>
                  </a:lnTo>
                  <a:lnTo>
                    <a:pt x="57" y="595"/>
                  </a:lnTo>
                  <a:lnTo>
                    <a:pt x="70" y="613"/>
                  </a:lnTo>
                  <a:lnTo>
                    <a:pt x="85" y="631"/>
                  </a:lnTo>
                  <a:lnTo>
                    <a:pt x="100" y="647"/>
                  </a:lnTo>
                  <a:lnTo>
                    <a:pt x="116" y="663"/>
                  </a:lnTo>
                  <a:lnTo>
                    <a:pt x="134" y="680"/>
                  </a:lnTo>
                  <a:lnTo>
                    <a:pt x="152" y="694"/>
                  </a:lnTo>
                  <a:lnTo>
                    <a:pt x="171" y="709"/>
                  </a:lnTo>
                  <a:lnTo>
                    <a:pt x="191" y="723"/>
                  </a:lnTo>
                  <a:lnTo>
                    <a:pt x="212" y="736"/>
                  </a:lnTo>
                  <a:lnTo>
                    <a:pt x="235" y="748"/>
                  </a:lnTo>
                  <a:lnTo>
                    <a:pt x="258" y="760"/>
                  </a:lnTo>
                  <a:lnTo>
                    <a:pt x="281" y="770"/>
                  </a:lnTo>
                  <a:lnTo>
                    <a:pt x="306" y="780"/>
                  </a:lnTo>
                  <a:lnTo>
                    <a:pt x="331" y="789"/>
                  </a:lnTo>
                  <a:lnTo>
                    <a:pt x="357" y="798"/>
                  </a:lnTo>
                  <a:lnTo>
                    <a:pt x="384" y="805"/>
                  </a:lnTo>
                  <a:lnTo>
                    <a:pt x="410" y="812"/>
                  </a:lnTo>
                  <a:lnTo>
                    <a:pt x="438" y="818"/>
                  </a:lnTo>
                  <a:lnTo>
                    <a:pt x="467" y="822"/>
                  </a:lnTo>
                  <a:lnTo>
                    <a:pt x="496" y="826"/>
                  </a:lnTo>
                  <a:lnTo>
                    <a:pt x="525" y="828"/>
                  </a:lnTo>
                  <a:lnTo>
                    <a:pt x="554" y="830"/>
                  </a:lnTo>
                  <a:lnTo>
                    <a:pt x="584" y="831"/>
                  </a:lnTo>
                  <a:lnTo>
                    <a:pt x="614" y="830"/>
                  </a:lnTo>
                  <a:lnTo>
                    <a:pt x="644" y="828"/>
                  </a:lnTo>
                  <a:lnTo>
                    <a:pt x="674" y="826"/>
                  </a:lnTo>
                  <a:lnTo>
                    <a:pt x="702" y="822"/>
                  </a:lnTo>
                  <a:lnTo>
                    <a:pt x="730" y="818"/>
                  </a:lnTo>
                  <a:lnTo>
                    <a:pt x="758" y="812"/>
                  </a:lnTo>
                  <a:lnTo>
                    <a:pt x="786" y="805"/>
                  </a:lnTo>
                  <a:lnTo>
                    <a:pt x="812" y="798"/>
                  </a:lnTo>
                  <a:lnTo>
                    <a:pt x="837" y="789"/>
                  </a:lnTo>
                  <a:lnTo>
                    <a:pt x="863" y="780"/>
                  </a:lnTo>
                  <a:lnTo>
                    <a:pt x="888" y="770"/>
                  </a:lnTo>
                  <a:lnTo>
                    <a:pt x="911" y="760"/>
                  </a:lnTo>
                  <a:lnTo>
                    <a:pt x="934" y="748"/>
                  </a:lnTo>
                  <a:lnTo>
                    <a:pt x="956" y="736"/>
                  </a:lnTo>
                  <a:lnTo>
                    <a:pt x="977" y="723"/>
                  </a:lnTo>
                  <a:lnTo>
                    <a:pt x="997" y="709"/>
                  </a:lnTo>
                  <a:lnTo>
                    <a:pt x="1017" y="694"/>
                  </a:lnTo>
                  <a:lnTo>
                    <a:pt x="1036" y="680"/>
                  </a:lnTo>
                  <a:lnTo>
                    <a:pt x="1053" y="663"/>
                  </a:lnTo>
                  <a:lnTo>
                    <a:pt x="1069" y="647"/>
                  </a:lnTo>
                  <a:lnTo>
                    <a:pt x="1084" y="631"/>
                  </a:lnTo>
                  <a:lnTo>
                    <a:pt x="1098" y="613"/>
                  </a:lnTo>
                  <a:lnTo>
                    <a:pt x="1111" y="595"/>
                  </a:lnTo>
                  <a:lnTo>
                    <a:pt x="1123" y="577"/>
                  </a:lnTo>
                  <a:lnTo>
                    <a:pt x="1134" y="558"/>
                  </a:lnTo>
                  <a:lnTo>
                    <a:pt x="1143" y="539"/>
                  </a:lnTo>
                  <a:lnTo>
                    <a:pt x="1151" y="519"/>
                  </a:lnTo>
                  <a:lnTo>
                    <a:pt x="1157" y="499"/>
                  </a:lnTo>
                  <a:lnTo>
                    <a:pt x="1162" y="478"/>
                  </a:lnTo>
                  <a:lnTo>
                    <a:pt x="1166" y="458"/>
                  </a:lnTo>
                  <a:lnTo>
                    <a:pt x="1168" y="437"/>
                  </a:lnTo>
                  <a:lnTo>
                    <a:pt x="1169" y="415"/>
                  </a:lnTo>
                  <a:lnTo>
                    <a:pt x="1168" y="394"/>
                  </a:lnTo>
                  <a:lnTo>
                    <a:pt x="1166" y="373"/>
                  </a:lnTo>
                  <a:lnTo>
                    <a:pt x="1162" y="352"/>
                  </a:lnTo>
                  <a:lnTo>
                    <a:pt x="1157" y="331"/>
                  </a:lnTo>
                  <a:lnTo>
                    <a:pt x="1151" y="312"/>
                  </a:lnTo>
                  <a:lnTo>
                    <a:pt x="1143" y="292"/>
                  </a:lnTo>
                  <a:lnTo>
                    <a:pt x="1134" y="273"/>
                  </a:lnTo>
                  <a:lnTo>
                    <a:pt x="1123" y="253"/>
                  </a:lnTo>
                  <a:lnTo>
                    <a:pt x="1111" y="236"/>
                  </a:lnTo>
                  <a:lnTo>
                    <a:pt x="1098" y="218"/>
                  </a:lnTo>
                  <a:lnTo>
                    <a:pt x="1084" y="200"/>
                  </a:lnTo>
                  <a:lnTo>
                    <a:pt x="1069" y="183"/>
                  </a:lnTo>
                  <a:lnTo>
                    <a:pt x="1053" y="167"/>
                  </a:lnTo>
                  <a:lnTo>
                    <a:pt x="1036" y="151"/>
                  </a:lnTo>
                  <a:lnTo>
                    <a:pt x="1017" y="136"/>
                  </a:lnTo>
                  <a:lnTo>
                    <a:pt x="997" y="122"/>
                  </a:lnTo>
                  <a:lnTo>
                    <a:pt x="977" y="108"/>
                  </a:lnTo>
                  <a:lnTo>
                    <a:pt x="956" y="95"/>
                  </a:lnTo>
                  <a:lnTo>
                    <a:pt x="934" y="83"/>
                  </a:lnTo>
                  <a:lnTo>
                    <a:pt x="911" y="71"/>
                  </a:lnTo>
                  <a:lnTo>
                    <a:pt x="888" y="60"/>
                  </a:lnTo>
                  <a:lnTo>
                    <a:pt x="863" y="51"/>
                  </a:lnTo>
                  <a:lnTo>
                    <a:pt x="837" y="41"/>
                  </a:lnTo>
                  <a:lnTo>
                    <a:pt x="812" y="33"/>
                  </a:lnTo>
                  <a:lnTo>
                    <a:pt x="786" y="25"/>
                  </a:lnTo>
                  <a:lnTo>
                    <a:pt x="758" y="19"/>
                  </a:lnTo>
                  <a:lnTo>
                    <a:pt x="730" y="13"/>
                  </a:lnTo>
                  <a:lnTo>
                    <a:pt x="702" y="8"/>
                  </a:lnTo>
                  <a:lnTo>
                    <a:pt x="674" y="5"/>
                  </a:lnTo>
                  <a:lnTo>
                    <a:pt x="644" y="3"/>
                  </a:lnTo>
                  <a:lnTo>
                    <a:pt x="614" y="1"/>
                  </a:lnTo>
                  <a:lnTo>
                    <a:pt x="584" y="0"/>
                  </a:lnTo>
                </a:path>
              </a:pathLst>
            </a:custGeom>
            <a:gradFill>
              <a:gsLst>
                <a:gs pos="0">
                  <a:srgbClr val="CBFFFF"/>
                </a:gs>
                <a:gs pos="100000">
                  <a:schemeClr val="lt2">
                    <a:shade val="30000"/>
                    <a:satMod val="200000"/>
                  </a:schemeClr>
                </a:gs>
              </a:gsLst>
            </a:gra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1003">
              <a:schemeClr val="lt2"/>
            </a:fillRef>
            <a:effectRef idx="0">
              <a:scrgbClr r="0" g="0" b="0"/>
            </a:effectRef>
            <a:fontRef idx="major"/>
          </p:style>
          <p:txBody>
            <a:bodyPr/>
            <a:lstStyle/>
            <a:p>
              <a:endParaRPr lang="en-US"/>
            </a:p>
          </p:txBody>
        </p:sp>
        <p:sp>
          <p:nvSpPr>
            <p:cNvPr id="6200" name="Freeform 1668"/>
            <p:cNvSpPr>
              <a:spLocks/>
            </p:cNvSpPr>
            <p:nvPr/>
          </p:nvSpPr>
          <p:spPr bwMode="auto">
            <a:xfrm>
              <a:off x="6623387" y="2603371"/>
              <a:ext cx="1930420" cy="1312863"/>
            </a:xfrm>
            <a:custGeom>
              <a:avLst/>
              <a:gdLst>
                <a:gd name="T0" fmla="*/ 525 w 1169"/>
                <a:gd name="T1" fmla="*/ 2 h 827"/>
                <a:gd name="T2" fmla="*/ 438 w 1169"/>
                <a:gd name="T3" fmla="*/ 13 h 827"/>
                <a:gd name="T4" fmla="*/ 357 w 1169"/>
                <a:gd name="T5" fmla="*/ 32 h 827"/>
                <a:gd name="T6" fmla="*/ 281 w 1169"/>
                <a:gd name="T7" fmla="*/ 60 h 827"/>
                <a:gd name="T8" fmla="*/ 212 w 1169"/>
                <a:gd name="T9" fmla="*/ 95 h 827"/>
                <a:gd name="T10" fmla="*/ 152 w 1169"/>
                <a:gd name="T11" fmla="*/ 135 h 827"/>
                <a:gd name="T12" fmla="*/ 100 w 1169"/>
                <a:gd name="T13" fmla="*/ 182 h 827"/>
                <a:gd name="T14" fmla="*/ 57 w 1169"/>
                <a:gd name="T15" fmla="*/ 234 h 827"/>
                <a:gd name="T16" fmla="*/ 27 w 1169"/>
                <a:gd name="T17" fmla="*/ 290 h 827"/>
                <a:gd name="T18" fmla="*/ 7 w 1169"/>
                <a:gd name="T19" fmla="*/ 350 h 827"/>
                <a:gd name="T20" fmla="*/ 0 w 1169"/>
                <a:gd name="T21" fmla="*/ 414 h 827"/>
                <a:gd name="T22" fmla="*/ 7 w 1169"/>
                <a:gd name="T23" fmla="*/ 477 h 827"/>
                <a:gd name="T24" fmla="*/ 27 w 1169"/>
                <a:gd name="T25" fmla="*/ 536 h 827"/>
                <a:gd name="T26" fmla="*/ 57 w 1169"/>
                <a:gd name="T27" fmla="*/ 593 h 827"/>
                <a:gd name="T28" fmla="*/ 100 w 1169"/>
                <a:gd name="T29" fmla="*/ 645 h 827"/>
                <a:gd name="T30" fmla="*/ 152 w 1169"/>
                <a:gd name="T31" fmla="*/ 692 h 827"/>
                <a:gd name="T32" fmla="*/ 212 w 1169"/>
                <a:gd name="T33" fmla="*/ 733 h 827"/>
                <a:gd name="T34" fmla="*/ 281 w 1169"/>
                <a:gd name="T35" fmla="*/ 768 h 827"/>
                <a:gd name="T36" fmla="*/ 357 w 1169"/>
                <a:gd name="T37" fmla="*/ 794 h 827"/>
                <a:gd name="T38" fmla="*/ 438 w 1169"/>
                <a:gd name="T39" fmla="*/ 814 h 827"/>
                <a:gd name="T40" fmla="*/ 525 w 1169"/>
                <a:gd name="T41" fmla="*/ 825 h 827"/>
                <a:gd name="T42" fmla="*/ 614 w 1169"/>
                <a:gd name="T43" fmla="*/ 827 h 827"/>
                <a:gd name="T44" fmla="*/ 702 w 1169"/>
                <a:gd name="T45" fmla="*/ 819 h 827"/>
                <a:gd name="T46" fmla="*/ 786 w 1169"/>
                <a:gd name="T47" fmla="*/ 803 h 827"/>
                <a:gd name="T48" fmla="*/ 863 w 1169"/>
                <a:gd name="T49" fmla="*/ 777 h 827"/>
                <a:gd name="T50" fmla="*/ 934 w 1169"/>
                <a:gd name="T51" fmla="*/ 745 h 827"/>
                <a:gd name="T52" fmla="*/ 997 w 1169"/>
                <a:gd name="T53" fmla="*/ 706 h 827"/>
                <a:gd name="T54" fmla="*/ 1053 w 1169"/>
                <a:gd name="T55" fmla="*/ 661 h 827"/>
                <a:gd name="T56" fmla="*/ 1098 w 1169"/>
                <a:gd name="T57" fmla="*/ 611 h 827"/>
                <a:gd name="T58" fmla="*/ 1134 w 1169"/>
                <a:gd name="T59" fmla="*/ 556 h 827"/>
                <a:gd name="T60" fmla="*/ 1157 w 1169"/>
                <a:gd name="T61" fmla="*/ 497 h 827"/>
                <a:gd name="T62" fmla="*/ 1168 w 1169"/>
                <a:gd name="T63" fmla="*/ 435 h 827"/>
                <a:gd name="T64" fmla="*/ 1166 w 1169"/>
                <a:gd name="T65" fmla="*/ 372 h 827"/>
                <a:gd name="T66" fmla="*/ 1151 w 1169"/>
                <a:gd name="T67" fmla="*/ 311 h 827"/>
                <a:gd name="T68" fmla="*/ 1123 w 1169"/>
                <a:gd name="T69" fmla="*/ 253 h 827"/>
                <a:gd name="T70" fmla="*/ 1084 w 1169"/>
                <a:gd name="T71" fmla="*/ 200 h 827"/>
                <a:gd name="T72" fmla="*/ 1036 w 1169"/>
                <a:gd name="T73" fmla="*/ 151 h 827"/>
                <a:gd name="T74" fmla="*/ 977 w 1169"/>
                <a:gd name="T75" fmla="*/ 108 h 827"/>
                <a:gd name="T76" fmla="*/ 911 w 1169"/>
                <a:gd name="T77" fmla="*/ 70 h 827"/>
                <a:gd name="T78" fmla="*/ 837 w 1169"/>
                <a:gd name="T79" fmla="*/ 41 h 827"/>
                <a:gd name="T80" fmla="*/ 758 w 1169"/>
                <a:gd name="T81" fmla="*/ 19 h 827"/>
                <a:gd name="T82" fmla="*/ 674 w 1169"/>
                <a:gd name="T83" fmla="*/ 5 h 827"/>
                <a:gd name="T84" fmla="*/ 584 w 1169"/>
                <a:gd name="T85" fmla="*/ 0 h 82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169"/>
                <a:gd name="T130" fmla="*/ 0 h 827"/>
                <a:gd name="T131" fmla="*/ 1169 w 1169"/>
                <a:gd name="T132" fmla="*/ 827 h 82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169" h="827">
                  <a:moveTo>
                    <a:pt x="584" y="0"/>
                  </a:moveTo>
                  <a:lnTo>
                    <a:pt x="554" y="1"/>
                  </a:lnTo>
                  <a:lnTo>
                    <a:pt x="525" y="2"/>
                  </a:lnTo>
                  <a:lnTo>
                    <a:pt x="496" y="5"/>
                  </a:lnTo>
                  <a:lnTo>
                    <a:pt x="467" y="9"/>
                  </a:lnTo>
                  <a:lnTo>
                    <a:pt x="438" y="13"/>
                  </a:lnTo>
                  <a:lnTo>
                    <a:pt x="410" y="19"/>
                  </a:lnTo>
                  <a:lnTo>
                    <a:pt x="384" y="25"/>
                  </a:lnTo>
                  <a:lnTo>
                    <a:pt x="357" y="32"/>
                  </a:lnTo>
                  <a:lnTo>
                    <a:pt x="331" y="41"/>
                  </a:lnTo>
                  <a:lnTo>
                    <a:pt x="306" y="50"/>
                  </a:lnTo>
                  <a:lnTo>
                    <a:pt x="281" y="60"/>
                  </a:lnTo>
                  <a:lnTo>
                    <a:pt x="258" y="70"/>
                  </a:lnTo>
                  <a:lnTo>
                    <a:pt x="235" y="83"/>
                  </a:lnTo>
                  <a:lnTo>
                    <a:pt x="212" y="95"/>
                  </a:lnTo>
                  <a:lnTo>
                    <a:pt x="191" y="108"/>
                  </a:lnTo>
                  <a:lnTo>
                    <a:pt x="171" y="122"/>
                  </a:lnTo>
                  <a:lnTo>
                    <a:pt x="152" y="135"/>
                  </a:lnTo>
                  <a:lnTo>
                    <a:pt x="134" y="151"/>
                  </a:lnTo>
                  <a:lnTo>
                    <a:pt x="116" y="166"/>
                  </a:lnTo>
                  <a:lnTo>
                    <a:pt x="100" y="182"/>
                  </a:lnTo>
                  <a:lnTo>
                    <a:pt x="85" y="200"/>
                  </a:lnTo>
                  <a:lnTo>
                    <a:pt x="70" y="217"/>
                  </a:lnTo>
                  <a:lnTo>
                    <a:pt x="57" y="234"/>
                  </a:lnTo>
                  <a:lnTo>
                    <a:pt x="46" y="253"/>
                  </a:lnTo>
                  <a:lnTo>
                    <a:pt x="35" y="272"/>
                  </a:lnTo>
                  <a:lnTo>
                    <a:pt x="27" y="290"/>
                  </a:lnTo>
                  <a:lnTo>
                    <a:pt x="18" y="311"/>
                  </a:lnTo>
                  <a:lnTo>
                    <a:pt x="12" y="330"/>
                  </a:lnTo>
                  <a:lnTo>
                    <a:pt x="7" y="350"/>
                  </a:lnTo>
                  <a:lnTo>
                    <a:pt x="3" y="372"/>
                  </a:lnTo>
                  <a:lnTo>
                    <a:pt x="1" y="393"/>
                  </a:lnTo>
                  <a:lnTo>
                    <a:pt x="0" y="414"/>
                  </a:lnTo>
                  <a:lnTo>
                    <a:pt x="1" y="435"/>
                  </a:lnTo>
                  <a:lnTo>
                    <a:pt x="3" y="456"/>
                  </a:lnTo>
                  <a:lnTo>
                    <a:pt x="7" y="477"/>
                  </a:lnTo>
                  <a:lnTo>
                    <a:pt x="12" y="497"/>
                  </a:lnTo>
                  <a:lnTo>
                    <a:pt x="18" y="517"/>
                  </a:lnTo>
                  <a:lnTo>
                    <a:pt x="27" y="536"/>
                  </a:lnTo>
                  <a:lnTo>
                    <a:pt x="35" y="556"/>
                  </a:lnTo>
                  <a:lnTo>
                    <a:pt x="46" y="574"/>
                  </a:lnTo>
                  <a:lnTo>
                    <a:pt x="57" y="593"/>
                  </a:lnTo>
                  <a:lnTo>
                    <a:pt x="70" y="611"/>
                  </a:lnTo>
                  <a:lnTo>
                    <a:pt x="85" y="628"/>
                  </a:lnTo>
                  <a:lnTo>
                    <a:pt x="100" y="645"/>
                  </a:lnTo>
                  <a:lnTo>
                    <a:pt x="116" y="661"/>
                  </a:lnTo>
                  <a:lnTo>
                    <a:pt x="134" y="677"/>
                  </a:lnTo>
                  <a:lnTo>
                    <a:pt x="152" y="692"/>
                  </a:lnTo>
                  <a:lnTo>
                    <a:pt x="171" y="706"/>
                  </a:lnTo>
                  <a:lnTo>
                    <a:pt x="191" y="720"/>
                  </a:lnTo>
                  <a:lnTo>
                    <a:pt x="212" y="733"/>
                  </a:lnTo>
                  <a:lnTo>
                    <a:pt x="235" y="745"/>
                  </a:lnTo>
                  <a:lnTo>
                    <a:pt x="258" y="756"/>
                  </a:lnTo>
                  <a:lnTo>
                    <a:pt x="281" y="768"/>
                  </a:lnTo>
                  <a:lnTo>
                    <a:pt x="306" y="777"/>
                  </a:lnTo>
                  <a:lnTo>
                    <a:pt x="331" y="786"/>
                  </a:lnTo>
                  <a:lnTo>
                    <a:pt x="357" y="794"/>
                  </a:lnTo>
                  <a:lnTo>
                    <a:pt x="384" y="803"/>
                  </a:lnTo>
                  <a:lnTo>
                    <a:pt x="410" y="809"/>
                  </a:lnTo>
                  <a:lnTo>
                    <a:pt x="438" y="814"/>
                  </a:lnTo>
                  <a:lnTo>
                    <a:pt x="467" y="819"/>
                  </a:lnTo>
                  <a:lnTo>
                    <a:pt x="496" y="823"/>
                  </a:lnTo>
                  <a:lnTo>
                    <a:pt x="525" y="825"/>
                  </a:lnTo>
                  <a:lnTo>
                    <a:pt x="554" y="827"/>
                  </a:lnTo>
                  <a:lnTo>
                    <a:pt x="584" y="827"/>
                  </a:lnTo>
                  <a:lnTo>
                    <a:pt x="614" y="827"/>
                  </a:lnTo>
                  <a:lnTo>
                    <a:pt x="644" y="825"/>
                  </a:lnTo>
                  <a:lnTo>
                    <a:pt x="674" y="823"/>
                  </a:lnTo>
                  <a:lnTo>
                    <a:pt x="702" y="819"/>
                  </a:lnTo>
                  <a:lnTo>
                    <a:pt x="730" y="814"/>
                  </a:lnTo>
                  <a:lnTo>
                    <a:pt x="758" y="809"/>
                  </a:lnTo>
                  <a:lnTo>
                    <a:pt x="786" y="803"/>
                  </a:lnTo>
                  <a:lnTo>
                    <a:pt x="812" y="794"/>
                  </a:lnTo>
                  <a:lnTo>
                    <a:pt x="837" y="786"/>
                  </a:lnTo>
                  <a:lnTo>
                    <a:pt x="863" y="777"/>
                  </a:lnTo>
                  <a:lnTo>
                    <a:pt x="888" y="768"/>
                  </a:lnTo>
                  <a:lnTo>
                    <a:pt x="911" y="756"/>
                  </a:lnTo>
                  <a:lnTo>
                    <a:pt x="934" y="745"/>
                  </a:lnTo>
                  <a:lnTo>
                    <a:pt x="956" y="733"/>
                  </a:lnTo>
                  <a:lnTo>
                    <a:pt x="977" y="720"/>
                  </a:lnTo>
                  <a:lnTo>
                    <a:pt x="997" y="706"/>
                  </a:lnTo>
                  <a:lnTo>
                    <a:pt x="1017" y="692"/>
                  </a:lnTo>
                  <a:lnTo>
                    <a:pt x="1036" y="677"/>
                  </a:lnTo>
                  <a:lnTo>
                    <a:pt x="1053" y="661"/>
                  </a:lnTo>
                  <a:lnTo>
                    <a:pt x="1069" y="645"/>
                  </a:lnTo>
                  <a:lnTo>
                    <a:pt x="1084" y="628"/>
                  </a:lnTo>
                  <a:lnTo>
                    <a:pt x="1098" y="611"/>
                  </a:lnTo>
                  <a:lnTo>
                    <a:pt x="1111" y="593"/>
                  </a:lnTo>
                  <a:lnTo>
                    <a:pt x="1123" y="574"/>
                  </a:lnTo>
                  <a:lnTo>
                    <a:pt x="1134" y="556"/>
                  </a:lnTo>
                  <a:lnTo>
                    <a:pt x="1143" y="536"/>
                  </a:lnTo>
                  <a:lnTo>
                    <a:pt x="1151" y="517"/>
                  </a:lnTo>
                  <a:lnTo>
                    <a:pt x="1157" y="497"/>
                  </a:lnTo>
                  <a:lnTo>
                    <a:pt x="1162" y="477"/>
                  </a:lnTo>
                  <a:lnTo>
                    <a:pt x="1166" y="456"/>
                  </a:lnTo>
                  <a:lnTo>
                    <a:pt x="1168" y="435"/>
                  </a:lnTo>
                  <a:lnTo>
                    <a:pt x="1169" y="414"/>
                  </a:lnTo>
                  <a:lnTo>
                    <a:pt x="1168" y="393"/>
                  </a:lnTo>
                  <a:lnTo>
                    <a:pt x="1166" y="372"/>
                  </a:lnTo>
                  <a:lnTo>
                    <a:pt x="1162" y="350"/>
                  </a:lnTo>
                  <a:lnTo>
                    <a:pt x="1157" y="330"/>
                  </a:lnTo>
                  <a:lnTo>
                    <a:pt x="1151" y="311"/>
                  </a:lnTo>
                  <a:lnTo>
                    <a:pt x="1143" y="290"/>
                  </a:lnTo>
                  <a:lnTo>
                    <a:pt x="1134" y="272"/>
                  </a:lnTo>
                  <a:lnTo>
                    <a:pt x="1123" y="253"/>
                  </a:lnTo>
                  <a:lnTo>
                    <a:pt x="1111" y="234"/>
                  </a:lnTo>
                  <a:lnTo>
                    <a:pt x="1098" y="217"/>
                  </a:lnTo>
                  <a:lnTo>
                    <a:pt x="1084" y="200"/>
                  </a:lnTo>
                  <a:lnTo>
                    <a:pt x="1069" y="182"/>
                  </a:lnTo>
                  <a:lnTo>
                    <a:pt x="1053" y="166"/>
                  </a:lnTo>
                  <a:lnTo>
                    <a:pt x="1036" y="151"/>
                  </a:lnTo>
                  <a:lnTo>
                    <a:pt x="1017" y="135"/>
                  </a:lnTo>
                  <a:lnTo>
                    <a:pt x="997" y="122"/>
                  </a:lnTo>
                  <a:lnTo>
                    <a:pt x="977" y="108"/>
                  </a:lnTo>
                  <a:lnTo>
                    <a:pt x="956" y="95"/>
                  </a:lnTo>
                  <a:lnTo>
                    <a:pt x="934" y="83"/>
                  </a:lnTo>
                  <a:lnTo>
                    <a:pt x="911" y="70"/>
                  </a:lnTo>
                  <a:lnTo>
                    <a:pt x="888" y="60"/>
                  </a:lnTo>
                  <a:lnTo>
                    <a:pt x="863" y="50"/>
                  </a:lnTo>
                  <a:lnTo>
                    <a:pt x="837" y="41"/>
                  </a:lnTo>
                  <a:lnTo>
                    <a:pt x="812" y="32"/>
                  </a:lnTo>
                  <a:lnTo>
                    <a:pt x="786" y="25"/>
                  </a:lnTo>
                  <a:lnTo>
                    <a:pt x="758" y="19"/>
                  </a:lnTo>
                  <a:lnTo>
                    <a:pt x="730" y="13"/>
                  </a:lnTo>
                  <a:lnTo>
                    <a:pt x="702" y="9"/>
                  </a:lnTo>
                  <a:lnTo>
                    <a:pt x="674" y="5"/>
                  </a:lnTo>
                  <a:lnTo>
                    <a:pt x="644" y="2"/>
                  </a:lnTo>
                  <a:lnTo>
                    <a:pt x="614" y="1"/>
                  </a:lnTo>
                  <a:lnTo>
                    <a:pt x="584" y="0"/>
                  </a:lnTo>
                  <a:close/>
                </a:path>
              </a:pathLst>
            </a:custGeom>
            <a:noFill/>
            <a:ln w="9525">
              <a:noFill/>
              <a:round/>
              <a:headEnd/>
              <a:tailEnd/>
            </a:ln>
          </p:spPr>
          <p:txBody>
            <a:bodyPr/>
            <a:lstStyle/>
            <a:p>
              <a:endParaRPr lang="en-US"/>
            </a:p>
          </p:txBody>
        </p:sp>
        <p:sp>
          <p:nvSpPr>
            <p:cNvPr id="6201" name="Freeform 1669"/>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02" name="Freeform 1670"/>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3" name="Freeform 1671"/>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4" name="Freeform 1672"/>
            <p:cNvSpPr>
              <a:spLocks/>
            </p:cNvSpPr>
            <p:nvPr/>
          </p:nvSpPr>
          <p:spPr bwMode="auto">
            <a:xfrm>
              <a:off x="6953656" y="3065334"/>
              <a:ext cx="312104" cy="0"/>
            </a:xfrm>
            <a:custGeom>
              <a:avLst/>
              <a:gdLst>
                <a:gd name="T0" fmla="*/ 189 w 189"/>
                <a:gd name="T1" fmla="*/ 0 w 189"/>
                <a:gd name="T2" fmla="*/ 189 w 189"/>
                <a:gd name="T3" fmla="*/ 0 60000 65536"/>
                <a:gd name="T4" fmla="*/ 0 60000 65536"/>
                <a:gd name="T5" fmla="*/ 0 60000 65536"/>
                <a:gd name="T6" fmla="*/ 0 w 189"/>
                <a:gd name="T7" fmla="*/ 189 w 189"/>
              </a:gdLst>
              <a:ahLst/>
              <a:cxnLst>
                <a:cxn ang="T3">
                  <a:pos x="T0" y="0"/>
                </a:cxn>
                <a:cxn ang="T4">
                  <a:pos x="T1" y="0"/>
                </a:cxn>
                <a:cxn ang="T5">
                  <a:pos x="T2" y="0"/>
                </a:cxn>
              </a:cxnLst>
              <a:rect l="T6" t="0" r="T7" b="0"/>
              <a:pathLst>
                <a:path w="189">
                  <a:moveTo>
                    <a:pt x="189" y="0"/>
                  </a:moveTo>
                  <a:lnTo>
                    <a:pt x="0" y="0"/>
                  </a:lnTo>
                  <a:lnTo>
                    <a:pt x="189" y="0"/>
                  </a:lnTo>
                  <a:close/>
                </a:path>
              </a:pathLst>
            </a:custGeom>
            <a:noFill/>
            <a:ln w="3175">
              <a:solidFill>
                <a:schemeClr val="tx1"/>
              </a:solidFill>
              <a:round/>
              <a:headEnd/>
              <a:tailEnd/>
            </a:ln>
          </p:spPr>
          <p:txBody>
            <a:bodyPr/>
            <a:lstStyle/>
            <a:p>
              <a:endParaRPr lang="en-US"/>
            </a:p>
          </p:txBody>
        </p:sp>
        <p:sp>
          <p:nvSpPr>
            <p:cNvPr id="6205" name="Freeform 1673"/>
            <p:cNvSpPr>
              <a:spLocks noEditPoints="1"/>
            </p:cNvSpPr>
            <p:nvPr/>
          </p:nvSpPr>
          <p:spPr bwMode="auto">
            <a:xfrm>
              <a:off x="6953656" y="2925634"/>
              <a:ext cx="312104" cy="139700"/>
            </a:xfrm>
            <a:custGeom>
              <a:avLst/>
              <a:gdLst>
                <a:gd name="T0" fmla="*/ 189 w 189"/>
                <a:gd name="T1" fmla="*/ 88 h 88"/>
                <a:gd name="T2" fmla="*/ 189 w 189"/>
                <a:gd name="T3" fmla="*/ 0 h 88"/>
                <a:gd name="T4" fmla="*/ 0 w 189"/>
                <a:gd name="T5" fmla="*/ 0 h 88"/>
                <a:gd name="T6" fmla="*/ 0 w 189"/>
                <a:gd name="T7" fmla="*/ 88 h 88"/>
                <a:gd name="T8" fmla="*/ 189 w 189"/>
                <a:gd name="T9" fmla="*/ 88 h 88"/>
                <a:gd name="T10" fmla="*/ 0 w 189"/>
                <a:gd name="T11" fmla="*/ 88 h 88"/>
                <a:gd name="T12" fmla="*/ 0 w 189"/>
                <a:gd name="T13" fmla="*/ 0 h 88"/>
                <a:gd name="T14" fmla="*/ 0 w 189"/>
                <a:gd name="T15" fmla="*/ 88 h 88"/>
                <a:gd name="T16" fmla="*/ 189 w 189"/>
                <a:gd name="T17" fmla="*/ 88 h 88"/>
                <a:gd name="T18" fmla="*/ 189 w 189"/>
                <a:gd name="T19" fmla="*/ 0 h 88"/>
                <a:gd name="T20" fmla="*/ 189 w 189"/>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89"/>
                <a:gd name="T34" fmla="*/ 0 h 88"/>
                <a:gd name="T35" fmla="*/ 189 w 189"/>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89" h="88">
                  <a:moveTo>
                    <a:pt x="189" y="88"/>
                  </a:moveTo>
                  <a:lnTo>
                    <a:pt x="189" y="0"/>
                  </a:lnTo>
                  <a:lnTo>
                    <a:pt x="0" y="0"/>
                  </a:lnTo>
                  <a:lnTo>
                    <a:pt x="0" y="88"/>
                  </a:lnTo>
                  <a:lnTo>
                    <a:pt x="189" y="88"/>
                  </a:lnTo>
                  <a:close/>
                  <a:moveTo>
                    <a:pt x="0" y="88"/>
                  </a:moveTo>
                  <a:lnTo>
                    <a:pt x="0" y="0"/>
                  </a:lnTo>
                  <a:lnTo>
                    <a:pt x="0" y="88"/>
                  </a:lnTo>
                  <a:close/>
                  <a:moveTo>
                    <a:pt x="189" y="88"/>
                  </a:moveTo>
                  <a:lnTo>
                    <a:pt x="189" y="0"/>
                  </a:lnTo>
                  <a:lnTo>
                    <a:pt x="189" y="88"/>
                  </a:lnTo>
                  <a:close/>
                </a:path>
              </a:pathLst>
            </a:custGeom>
            <a:noFill/>
            <a:ln w="9525">
              <a:solidFill>
                <a:schemeClr val="tx1"/>
              </a:solidFill>
              <a:round/>
              <a:headEnd/>
              <a:tailEnd/>
            </a:ln>
          </p:spPr>
          <p:txBody>
            <a:bodyPr/>
            <a:lstStyle/>
            <a:p>
              <a:endParaRPr lang="en-US"/>
            </a:p>
          </p:txBody>
        </p:sp>
        <p:sp>
          <p:nvSpPr>
            <p:cNvPr id="6206" name="Rectangle 1674"/>
            <p:cNvSpPr>
              <a:spLocks noChangeArrowheads="1"/>
            </p:cNvSpPr>
            <p:nvPr/>
          </p:nvSpPr>
          <p:spPr bwMode="auto">
            <a:xfrm>
              <a:off x="6953656" y="2925634"/>
              <a:ext cx="312104"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07" name="Freeform 1675"/>
            <p:cNvSpPr>
              <a:spLocks/>
            </p:cNvSpPr>
            <p:nvPr/>
          </p:nvSpPr>
          <p:spPr bwMode="auto">
            <a:xfrm>
              <a:off x="6953656"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8" name="Freeform 1676"/>
            <p:cNvSpPr>
              <a:spLocks/>
            </p:cNvSpPr>
            <p:nvPr/>
          </p:nvSpPr>
          <p:spPr bwMode="auto">
            <a:xfrm>
              <a:off x="7265759" y="292563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09" name="Freeform 1677"/>
            <p:cNvSpPr>
              <a:spLocks noEditPoints="1"/>
            </p:cNvSpPr>
            <p:nvPr/>
          </p:nvSpPr>
          <p:spPr bwMode="auto">
            <a:xfrm>
              <a:off x="7108882" y="3063746"/>
              <a:ext cx="3303" cy="612775"/>
            </a:xfrm>
            <a:custGeom>
              <a:avLst/>
              <a:gdLst>
                <a:gd name="T0" fmla="*/ 2 w 2"/>
                <a:gd name="T1" fmla="*/ 40 h 386"/>
                <a:gd name="T2" fmla="*/ 1 w 2"/>
                <a:gd name="T3" fmla="*/ 42 h 386"/>
                <a:gd name="T4" fmla="*/ 0 w 2"/>
                <a:gd name="T5" fmla="*/ 40 h 386"/>
                <a:gd name="T6" fmla="*/ 0 w 2"/>
                <a:gd name="T7" fmla="*/ 0 h 386"/>
                <a:gd name="T8" fmla="*/ 2 w 2"/>
                <a:gd name="T9" fmla="*/ 0 h 386"/>
                <a:gd name="T10" fmla="*/ 2 w 2"/>
                <a:gd name="T11" fmla="*/ 1 h 386"/>
                <a:gd name="T12" fmla="*/ 2 w 2"/>
                <a:gd name="T13" fmla="*/ 103 h 386"/>
                <a:gd name="T14" fmla="*/ 1 w 2"/>
                <a:gd name="T15" fmla="*/ 104 h 386"/>
                <a:gd name="T16" fmla="*/ 0 w 2"/>
                <a:gd name="T17" fmla="*/ 103 h 386"/>
                <a:gd name="T18" fmla="*/ 0 w 2"/>
                <a:gd name="T19" fmla="*/ 63 h 386"/>
                <a:gd name="T20" fmla="*/ 2 w 2"/>
                <a:gd name="T21" fmla="*/ 63 h 386"/>
                <a:gd name="T22" fmla="*/ 2 w 2"/>
                <a:gd name="T23" fmla="*/ 64 h 386"/>
                <a:gd name="T24" fmla="*/ 2 w 2"/>
                <a:gd name="T25" fmla="*/ 165 h 386"/>
                <a:gd name="T26" fmla="*/ 1 w 2"/>
                <a:gd name="T27" fmla="*/ 167 h 386"/>
                <a:gd name="T28" fmla="*/ 0 w 2"/>
                <a:gd name="T29" fmla="*/ 165 h 386"/>
                <a:gd name="T30" fmla="*/ 0 w 2"/>
                <a:gd name="T31" fmla="*/ 125 h 386"/>
                <a:gd name="T32" fmla="*/ 2 w 2"/>
                <a:gd name="T33" fmla="*/ 125 h 386"/>
                <a:gd name="T34" fmla="*/ 2 w 2"/>
                <a:gd name="T35" fmla="*/ 126 h 386"/>
                <a:gd name="T36" fmla="*/ 2 w 2"/>
                <a:gd name="T37" fmla="*/ 228 h 386"/>
                <a:gd name="T38" fmla="*/ 1 w 2"/>
                <a:gd name="T39" fmla="*/ 228 h 386"/>
                <a:gd name="T40" fmla="*/ 0 w 2"/>
                <a:gd name="T41" fmla="*/ 228 h 386"/>
                <a:gd name="T42" fmla="*/ 0 w 2"/>
                <a:gd name="T43" fmla="*/ 188 h 386"/>
                <a:gd name="T44" fmla="*/ 2 w 2"/>
                <a:gd name="T45" fmla="*/ 188 h 386"/>
                <a:gd name="T46" fmla="*/ 2 w 2"/>
                <a:gd name="T47" fmla="*/ 189 h 386"/>
                <a:gd name="T48" fmla="*/ 2 w 2"/>
                <a:gd name="T49" fmla="*/ 290 h 386"/>
                <a:gd name="T50" fmla="*/ 1 w 2"/>
                <a:gd name="T51" fmla="*/ 291 h 386"/>
                <a:gd name="T52" fmla="*/ 0 w 2"/>
                <a:gd name="T53" fmla="*/ 290 h 386"/>
                <a:gd name="T54" fmla="*/ 0 w 2"/>
                <a:gd name="T55" fmla="*/ 250 h 386"/>
                <a:gd name="T56" fmla="*/ 2 w 2"/>
                <a:gd name="T57" fmla="*/ 250 h 386"/>
                <a:gd name="T58" fmla="*/ 2 w 2"/>
                <a:gd name="T59" fmla="*/ 251 h 386"/>
                <a:gd name="T60" fmla="*/ 2 w 2"/>
                <a:gd name="T61" fmla="*/ 352 h 386"/>
                <a:gd name="T62" fmla="*/ 1 w 2"/>
                <a:gd name="T63" fmla="*/ 353 h 386"/>
                <a:gd name="T64" fmla="*/ 0 w 2"/>
                <a:gd name="T65" fmla="*/ 352 h 386"/>
                <a:gd name="T66" fmla="*/ 0 w 2"/>
                <a:gd name="T67" fmla="*/ 312 h 386"/>
                <a:gd name="T68" fmla="*/ 2 w 2"/>
                <a:gd name="T69" fmla="*/ 312 h 386"/>
                <a:gd name="T70" fmla="*/ 2 w 2"/>
                <a:gd name="T71" fmla="*/ 313 h 386"/>
                <a:gd name="T72" fmla="*/ 2 w 2"/>
                <a:gd name="T73" fmla="*/ 384 h 386"/>
                <a:gd name="T74" fmla="*/ 1 w 2"/>
                <a:gd name="T75" fmla="*/ 386 h 386"/>
                <a:gd name="T76" fmla="*/ 0 w 2"/>
                <a:gd name="T77" fmla="*/ 384 h 386"/>
                <a:gd name="T78" fmla="*/ 0 w 2"/>
                <a:gd name="T79" fmla="*/ 375 h 386"/>
                <a:gd name="T80" fmla="*/ 2 w 2"/>
                <a:gd name="T81" fmla="*/ 375 h 386"/>
                <a:gd name="T82" fmla="*/ 2 w 2"/>
                <a:gd name="T83" fmla="*/ 375 h 38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
                <a:gd name="T127" fmla="*/ 0 h 386"/>
                <a:gd name="T128" fmla="*/ 2 w 2"/>
                <a:gd name="T129" fmla="*/ 386 h 38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 h="386">
                  <a:moveTo>
                    <a:pt x="2" y="1"/>
                  </a:moveTo>
                  <a:lnTo>
                    <a:pt x="2" y="40"/>
                  </a:lnTo>
                  <a:lnTo>
                    <a:pt x="2" y="42"/>
                  </a:lnTo>
                  <a:lnTo>
                    <a:pt x="1" y="42"/>
                  </a:lnTo>
                  <a:lnTo>
                    <a:pt x="0" y="42"/>
                  </a:lnTo>
                  <a:lnTo>
                    <a:pt x="0" y="40"/>
                  </a:lnTo>
                  <a:lnTo>
                    <a:pt x="0" y="1"/>
                  </a:lnTo>
                  <a:lnTo>
                    <a:pt x="0" y="0"/>
                  </a:lnTo>
                  <a:lnTo>
                    <a:pt x="1" y="0"/>
                  </a:lnTo>
                  <a:lnTo>
                    <a:pt x="2" y="0"/>
                  </a:lnTo>
                  <a:lnTo>
                    <a:pt x="2" y="1"/>
                  </a:lnTo>
                  <a:close/>
                  <a:moveTo>
                    <a:pt x="2" y="64"/>
                  </a:moveTo>
                  <a:lnTo>
                    <a:pt x="2" y="103"/>
                  </a:lnTo>
                  <a:lnTo>
                    <a:pt x="2" y="104"/>
                  </a:lnTo>
                  <a:lnTo>
                    <a:pt x="1" y="104"/>
                  </a:lnTo>
                  <a:lnTo>
                    <a:pt x="0" y="104"/>
                  </a:lnTo>
                  <a:lnTo>
                    <a:pt x="0" y="103"/>
                  </a:lnTo>
                  <a:lnTo>
                    <a:pt x="0" y="64"/>
                  </a:lnTo>
                  <a:lnTo>
                    <a:pt x="0" y="63"/>
                  </a:lnTo>
                  <a:lnTo>
                    <a:pt x="1" y="63"/>
                  </a:lnTo>
                  <a:lnTo>
                    <a:pt x="2" y="63"/>
                  </a:lnTo>
                  <a:lnTo>
                    <a:pt x="2" y="64"/>
                  </a:lnTo>
                  <a:close/>
                  <a:moveTo>
                    <a:pt x="2" y="126"/>
                  </a:moveTo>
                  <a:lnTo>
                    <a:pt x="2" y="165"/>
                  </a:lnTo>
                  <a:lnTo>
                    <a:pt x="2" y="166"/>
                  </a:lnTo>
                  <a:lnTo>
                    <a:pt x="1" y="167"/>
                  </a:lnTo>
                  <a:lnTo>
                    <a:pt x="0" y="166"/>
                  </a:lnTo>
                  <a:lnTo>
                    <a:pt x="0" y="165"/>
                  </a:lnTo>
                  <a:lnTo>
                    <a:pt x="0" y="126"/>
                  </a:lnTo>
                  <a:lnTo>
                    <a:pt x="0" y="125"/>
                  </a:lnTo>
                  <a:lnTo>
                    <a:pt x="1" y="125"/>
                  </a:lnTo>
                  <a:lnTo>
                    <a:pt x="2" y="125"/>
                  </a:lnTo>
                  <a:lnTo>
                    <a:pt x="2" y="126"/>
                  </a:lnTo>
                  <a:close/>
                  <a:moveTo>
                    <a:pt x="2" y="189"/>
                  </a:moveTo>
                  <a:lnTo>
                    <a:pt x="2" y="228"/>
                  </a:lnTo>
                  <a:lnTo>
                    <a:pt x="1" y="228"/>
                  </a:lnTo>
                  <a:lnTo>
                    <a:pt x="0" y="228"/>
                  </a:lnTo>
                  <a:lnTo>
                    <a:pt x="0" y="189"/>
                  </a:lnTo>
                  <a:lnTo>
                    <a:pt x="0" y="188"/>
                  </a:lnTo>
                  <a:lnTo>
                    <a:pt x="1" y="187"/>
                  </a:lnTo>
                  <a:lnTo>
                    <a:pt x="2" y="188"/>
                  </a:lnTo>
                  <a:lnTo>
                    <a:pt x="2" y="189"/>
                  </a:lnTo>
                  <a:close/>
                  <a:moveTo>
                    <a:pt x="2" y="251"/>
                  </a:moveTo>
                  <a:lnTo>
                    <a:pt x="2" y="290"/>
                  </a:lnTo>
                  <a:lnTo>
                    <a:pt x="2" y="291"/>
                  </a:lnTo>
                  <a:lnTo>
                    <a:pt x="1" y="291"/>
                  </a:lnTo>
                  <a:lnTo>
                    <a:pt x="0" y="291"/>
                  </a:lnTo>
                  <a:lnTo>
                    <a:pt x="0" y="290"/>
                  </a:lnTo>
                  <a:lnTo>
                    <a:pt x="0" y="251"/>
                  </a:lnTo>
                  <a:lnTo>
                    <a:pt x="0" y="250"/>
                  </a:lnTo>
                  <a:lnTo>
                    <a:pt x="1" y="250"/>
                  </a:lnTo>
                  <a:lnTo>
                    <a:pt x="2" y="250"/>
                  </a:lnTo>
                  <a:lnTo>
                    <a:pt x="2" y="251"/>
                  </a:lnTo>
                  <a:close/>
                  <a:moveTo>
                    <a:pt x="2" y="313"/>
                  </a:moveTo>
                  <a:lnTo>
                    <a:pt x="2" y="352"/>
                  </a:lnTo>
                  <a:lnTo>
                    <a:pt x="2" y="353"/>
                  </a:lnTo>
                  <a:lnTo>
                    <a:pt x="1" y="353"/>
                  </a:lnTo>
                  <a:lnTo>
                    <a:pt x="0" y="353"/>
                  </a:lnTo>
                  <a:lnTo>
                    <a:pt x="0" y="352"/>
                  </a:lnTo>
                  <a:lnTo>
                    <a:pt x="0" y="313"/>
                  </a:lnTo>
                  <a:lnTo>
                    <a:pt x="0" y="312"/>
                  </a:lnTo>
                  <a:lnTo>
                    <a:pt x="1" y="312"/>
                  </a:lnTo>
                  <a:lnTo>
                    <a:pt x="2" y="312"/>
                  </a:lnTo>
                  <a:lnTo>
                    <a:pt x="2" y="313"/>
                  </a:lnTo>
                  <a:close/>
                  <a:moveTo>
                    <a:pt x="2" y="375"/>
                  </a:moveTo>
                  <a:lnTo>
                    <a:pt x="2" y="384"/>
                  </a:lnTo>
                  <a:lnTo>
                    <a:pt x="2" y="385"/>
                  </a:lnTo>
                  <a:lnTo>
                    <a:pt x="1" y="386"/>
                  </a:lnTo>
                  <a:lnTo>
                    <a:pt x="0" y="385"/>
                  </a:lnTo>
                  <a:lnTo>
                    <a:pt x="0" y="384"/>
                  </a:lnTo>
                  <a:lnTo>
                    <a:pt x="0" y="375"/>
                  </a:lnTo>
                  <a:lnTo>
                    <a:pt x="1" y="375"/>
                  </a:lnTo>
                  <a:lnTo>
                    <a:pt x="2" y="375"/>
                  </a:lnTo>
                  <a:close/>
                </a:path>
              </a:pathLst>
            </a:custGeom>
            <a:noFill/>
            <a:ln w="1588">
              <a:solidFill>
                <a:schemeClr val="tx1"/>
              </a:solidFill>
              <a:round/>
              <a:headEnd/>
              <a:tailEnd/>
            </a:ln>
          </p:spPr>
          <p:txBody>
            <a:bodyPr/>
            <a:lstStyle/>
            <a:p>
              <a:endParaRPr lang="en-US"/>
            </a:p>
          </p:txBody>
        </p:sp>
        <p:sp>
          <p:nvSpPr>
            <p:cNvPr id="6210" name="Freeform 1678"/>
            <p:cNvSpPr>
              <a:spLocks noEditPoints="1"/>
            </p:cNvSpPr>
            <p:nvPr/>
          </p:nvSpPr>
          <p:spPr bwMode="auto">
            <a:xfrm>
              <a:off x="7581166" y="3057396"/>
              <a:ext cx="4954" cy="706438"/>
            </a:xfrm>
            <a:custGeom>
              <a:avLst/>
              <a:gdLst>
                <a:gd name="T0" fmla="*/ 3 w 3"/>
                <a:gd name="T1" fmla="*/ 40 h 445"/>
                <a:gd name="T2" fmla="*/ 2 w 3"/>
                <a:gd name="T3" fmla="*/ 42 h 445"/>
                <a:gd name="T4" fmla="*/ 0 w 3"/>
                <a:gd name="T5" fmla="*/ 40 h 445"/>
                <a:gd name="T6" fmla="*/ 1 w 3"/>
                <a:gd name="T7" fmla="*/ 0 h 445"/>
                <a:gd name="T8" fmla="*/ 3 w 3"/>
                <a:gd name="T9" fmla="*/ 0 h 445"/>
                <a:gd name="T10" fmla="*/ 3 w 3"/>
                <a:gd name="T11" fmla="*/ 1 h 445"/>
                <a:gd name="T12" fmla="*/ 3 w 3"/>
                <a:gd name="T13" fmla="*/ 103 h 445"/>
                <a:gd name="T14" fmla="*/ 2 w 3"/>
                <a:gd name="T15" fmla="*/ 103 h 445"/>
                <a:gd name="T16" fmla="*/ 0 w 3"/>
                <a:gd name="T17" fmla="*/ 103 h 445"/>
                <a:gd name="T18" fmla="*/ 1 w 3"/>
                <a:gd name="T19" fmla="*/ 63 h 445"/>
                <a:gd name="T20" fmla="*/ 3 w 3"/>
                <a:gd name="T21" fmla="*/ 63 h 445"/>
                <a:gd name="T22" fmla="*/ 3 w 3"/>
                <a:gd name="T23" fmla="*/ 64 h 445"/>
                <a:gd name="T24" fmla="*/ 3 w 3"/>
                <a:gd name="T25" fmla="*/ 165 h 445"/>
                <a:gd name="T26" fmla="*/ 2 w 3"/>
                <a:gd name="T27" fmla="*/ 166 h 445"/>
                <a:gd name="T28" fmla="*/ 0 w 3"/>
                <a:gd name="T29" fmla="*/ 165 h 445"/>
                <a:gd name="T30" fmla="*/ 1 w 3"/>
                <a:gd name="T31" fmla="*/ 125 h 445"/>
                <a:gd name="T32" fmla="*/ 3 w 3"/>
                <a:gd name="T33" fmla="*/ 125 h 445"/>
                <a:gd name="T34" fmla="*/ 3 w 3"/>
                <a:gd name="T35" fmla="*/ 126 h 445"/>
                <a:gd name="T36" fmla="*/ 3 w 3"/>
                <a:gd name="T37" fmla="*/ 227 h 445"/>
                <a:gd name="T38" fmla="*/ 2 w 3"/>
                <a:gd name="T39" fmla="*/ 228 h 445"/>
                <a:gd name="T40" fmla="*/ 0 w 3"/>
                <a:gd name="T41" fmla="*/ 227 h 445"/>
                <a:gd name="T42" fmla="*/ 1 w 3"/>
                <a:gd name="T43" fmla="*/ 187 h 445"/>
                <a:gd name="T44" fmla="*/ 3 w 3"/>
                <a:gd name="T45" fmla="*/ 187 h 445"/>
                <a:gd name="T46" fmla="*/ 3 w 3"/>
                <a:gd name="T47" fmla="*/ 188 h 445"/>
                <a:gd name="T48" fmla="*/ 3 w 3"/>
                <a:gd name="T49" fmla="*/ 289 h 445"/>
                <a:gd name="T50" fmla="*/ 2 w 3"/>
                <a:gd name="T51" fmla="*/ 291 h 445"/>
                <a:gd name="T52" fmla="*/ 0 w 3"/>
                <a:gd name="T53" fmla="*/ 289 h 445"/>
                <a:gd name="T54" fmla="*/ 1 w 3"/>
                <a:gd name="T55" fmla="*/ 250 h 445"/>
                <a:gd name="T56" fmla="*/ 3 w 3"/>
                <a:gd name="T57" fmla="*/ 250 h 445"/>
                <a:gd name="T58" fmla="*/ 3 w 3"/>
                <a:gd name="T59" fmla="*/ 250 h 445"/>
                <a:gd name="T60" fmla="*/ 3 w 3"/>
                <a:gd name="T61" fmla="*/ 352 h 445"/>
                <a:gd name="T62" fmla="*/ 2 w 3"/>
                <a:gd name="T63" fmla="*/ 353 h 445"/>
                <a:gd name="T64" fmla="*/ 0 w 3"/>
                <a:gd name="T65" fmla="*/ 352 h 445"/>
                <a:gd name="T66" fmla="*/ 1 w 3"/>
                <a:gd name="T67" fmla="*/ 312 h 445"/>
                <a:gd name="T68" fmla="*/ 3 w 3"/>
                <a:gd name="T69" fmla="*/ 312 h 445"/>
                <a:gd name="T70" fmla="*/ 3 w 3"/>
                <a:gd name="T71" fmla="*/ 313 h 445"/>
                <a:gd name="T72" fmla="*/ 3 w 3"/>
                <a:gd name="T73" fmla="*/ 414 h 445"/>
                <a:gd name="T74" fmla="*/ 2 w 3"/>
                <a:gd name="T75" fmla="*/ 415 h 445"/>
                <a:gd name="T76" fmla="*/ 0 w 3"/>
                <a:gd name="T77" fmla="*/ 414 h 445"/>
                <a:gd name="T78" fmla="*/ 1 w 3"/>
                <a:gd name="T79" fmla="*/ 375 h 445"/>
                <a:gd name="T80" fmla="*/ 3 w 3"/>
                <a:gd name="T81" fmla="*/ 375 h 445"/>
                <a:gd name="T82" fmla="*/ 3 w 3"/>
                <a:gd name="T83" fmla="*/ 375 h 445"/>
                <a:gd name="T84" fmla="*/ 3 w 3"/>
                <a:gd name="T85" fmla="*/ 444 h 445"/>
                <a:gd name="T86" fmla="*/ 2 w 3"/>
                <a:gd name="T87" fmla="*/ 445 h 445"/>
                <a:gd name="T88" fmla="*/ 0 w 3"/>
                <a:gd name="T89" fmla="*/ 444 h 445"/>
                <a:gd name="T90" fmla="*/ 1 w 3"/>
                <a:gd name="T91" fmla="*/ 436 h 445"/>
                <a:gd name="T92" fmla="*/ 3 w 3"/>
                <a:gd name="T93" fmla="*/ 436 h 445"/>
                <a:gd name="T94" fmla="*/ 3 w 3"/>
                <a:gd name="T95" fmla="*/ 438 h 4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
                <a:gd name="T145" fmla="*/ 0 h 445"/>
                <a:gd name="T146" fmla="*/ 3 w 3"/>
                <a:gd name="T147" fmla="*/ 445 h 4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 h="445">
                  <a:moveTo>
                    <a:pt x="3" y="1"/>
                  </a:moveTo>
                  <a:lnTo>
                    <a:pt x="3" y="40"/>
                  </a:lnTo>
                  <a:lnTo>
                    <a:pt x="3" y="41"/>
                  </a:lnTo>
                  <a:lnTo>
                    <a:pt x="2" y="42"/>
                  </a:lnTo>
                  <a:lnTo>
                    <a:pt x="1" y="41"/>
                  </a:lnTo>
                  <a:lnTo>
                    <a:pt x="0" y="40"/>
                  </a:lnTo>
                  <a:lnTo>
                    <a:pt x="0" y="1"/>
                  </a:lnTo>
                  <a:lnTo>
                    <a:pt x="1" y="0"/>
                  </a:lnTo>
                  <a:lnTo>
                    <a:pt x="2" y="0"/>
                  </a:lnTo>
                  <a:lnTo>
                    <a:pt x="3" y="0"/>
                  </a:lnTo>
                  <a:lnTo>
                    <a:pt x="3" y="1"/>
                  </a:lnTo>
                  <a:close/>
                  <a:moveTo>
                    <a:pt x="3" y="64"/>
                  </a:moveTo>
                  <a:lnTo>
                    <a:pt x="3" y="103"/>
                  </a:lnTo>
                  <a:lnTo>
                    <a:pt x="2" y="103"/>
                  </a:lnTo>
                  <a:lnTo>
                    <a:pt x="1" y="103"/>
                  </a:lnTo>
                  <a:lnTo>
                    <a:pt x="0" y="103"/>
                  </a:lnTo>
                  <a:lnTo>
                    <a:pt x="0" y="64"/>
                  </a:lnTo>
                  <a:lnTo>
                    <a:pt x="1" y="63"/>
                  </a:lnTo>
                  <a:lnTo>
                    <a:pt x="2" y="62"/>
                  </a:lnTo>
                  <a:lnTo>
                    <a:pt x="3" y="63"/>
                  </a:lnTo>
                  <a:lnTo>
                    <a:pt x="3" y="64"/>
                  </a:lnTo>
                  <a:close/>
                  <a:moveTo>
                    <a:pt x="3" y="126"/>
                  </a:moveTo>
                  <a:lnTo>
                    <a:pt x="3" y="165"/>
                  </a:lnTo>
                  <a:lnTo>
                    <a:pt x="3" y="166"/>
                  </a:lnTo>
                  <a:lnTo>
                    <a:pt x="2" y="166"/>
                  </a:lnTo>
                  <a:lnTo>
                    <a:pt x="1" y="166"/>
                  </a:lnTo>
                  <a:lnTo>
                    <a:pt x="0" y="165"/>
                  </a:lnTo>
                  <a:lnTo>
                    <a:pt x="0" y="126"/>
                  </a:lnTo>
                  <a:lnTo>
                    <a:pt x="1" y="125"/>
                  </a:lnTo>
                  <a:lnTo>
                    <a:pt x="2" y="125"/>
                  </a:lnTo>
                  <a:lnTo>
                    <a:pt x="3" y="125"/>
                  </a:lnTo>
                  <a:lnTo>
                    <a:pt x="3" y="126"/>
                  </a:lnTo>
                  <a:close/>
                  <a:moveTo>
                    <a:pt x="3" y="188"/>
                  </a:moveTo>
                  <a:lnTo>
                    <a:pt x="3" y="227"/>
                  </a:lnTo>
                  <a:lnTo>
                    <a:pt x="3" y="228"/>
                  </a:lnTo>
                  <a:lnTo>
                    <a:pt x="2" y="228"/>
                  </a:lnTo>
                  <a:lnTo>
                    <a:pt x="1" y="228"/>
                  </a:lnTo>
                  <a:lnTo>
                    <a:pt x="0" y="227"/>
                  </a:lnTo>
                  <a:lnTo>
                    <a:pt x="0" y="188"/>
                  </a:lnTo>
                  <a:lnTo>
                    <a:pt x="1" y="187"/>
                  </a:lnTo>
                  <a:lnTo>
                    <a:pt x="2" y="187"/>
                  </a:lnTo>
                  <a:lnTo>
                    <a:pt x="3" y="187"/>
                  </a:lnTo>
                  <a:lnTo>
                    <a:pt x="3" y="188"/>
                  </a:lnTo>
                  <a:close/>
                  <a:moveTo>
                    <a:pt x="3" y="250"/>
                  </a:moveTo>
                  <a:lnTo>
                    <a:pt x="3" y="289"/>
                  </a:lnTo>
                  <a:lnTo>
                    <a:pt x="3" y="290"/>
                  </a:lnTo>
                  <a:lnTo>
                    <a:pt x="2" y="291"/>
                  </a:lnTo>
                  <a:lnTo>
                    <a:pt x="1" y="290"/>
                  </a:lnTo>
                  <a:lnTo>
                    <a:pt x="0" y="289"/>
                  </a:lnTo>
                  <a:lnTo>
                    <a:pt x="0" y="250"/>
                  </a:lnTo>
                  <a:lnTo>
                    <a:pt x="1" y="250"/>
                  </a:lnTo>
                  <a:lnTo>
                    <a:pt x="2" y="250"/>
                  </a:lnTo>
                  <a:lnTo>
                    <a:pt x="3" y="250"/>
                  </a:lnTo>
                  <a:close/>
                  <a:moveTo>
                    <a:pt x="3" y="313"/>
                  </a:moveTo>
                  <a:lnTo>
                    <a:pt x="3" y="352"/>
                  </a:lnTo>
                  <a:lnTo>
                    <a:pt x="3" y="353"/>
                  </a:lnTo>
                  <a:lnTo>
                    <a:pt x="2" y="353"/>
                  </a:lnTo>
                  <a:lnTo>
                    <a:pt x="1" y="353"/>
                  </a:lnTo>
                  <a:lnTo>
                    <a:pt x="0" y="352"/>
                  </a:lnTo>
                  <a:lnTo>
                    <a:pt x="0" y="313"/>
                  </a:lnTo>
                  <a:lnTo>
                    <a:pt x="1" y="312"/>
                  </a:lnTo>
                  <a:lnTo>
                    <a:pt x="2" y="311"/>
                  </a:lnTo>
                  <a:lnTo>
                    <a:pt x="3" y="312"/>
                  </a:lnTo>
                  <a:lnTo>
                    <a:pt x="3" y="313"/>
                  </a:lnTo>
                  <a:close/>
                  <a:moveTo>
                    <a:pt x="3" y="375"/>
                  </a:moveTo>
                  <a:lnTo>
                    <a:pt x="3" y="414"/>
                  </a:lnTo>
                  <a:lnTo>
                    <a:pt x="3" y="415"/>
                  </a:lnTo>
                  <a:lnTo>
                    <a:pt x="2" y="415"/>
                  </a:lnTo>
                  <a:lnTo>
                    <a:pt x="1" y="415"/>
                  </a:lnTo>
                  <a:lnTo>
                    <a:pt x="0" y="414"/>
                  </a:lnTo>
                  <a:lnTo>
                    <a:pt x="0" y="375"/>
                  </a:lnTo>
                  <a:lnTo>
                    <a:pt x="1" y="375"/>
                  </a:lnTo>
                  <a:lnTo>
                    <a:pt x="2" y="374"/>
                  </a:lnTo>
                  <a:lnTo>
                    <a:pt x="3" y="375"/>
                  </a:lnTo>
                  <a:close/>
                  <a:moveTo>
                    <a:pt x="3" y="438"/>
                  </a:moveTo>
                  <a:lnTo>
                    <a:pt x="3" y="444"/>
                  </a:lnTo>
                  <a:lnTo>
                    <a:pt x="3" y="445"/>
                  </a:lnTo>
                  <a:lnTo>
                    <a:pt x="2" y="445"/>
                  </a:lnTo>
                  <a:lnTo>
                    <a:pt x="1" y="445"/>
                  </a:lnTo>
                  <a:lnTo>
                    <a:pt x="0" y="444"/>
                  </a:lnTo>
                  <a:lnTo>
                    <a:pt x="0" y="438"/>
                  </a:lnTo>
                  <a:lnTo>
                    <a:pt x="1" y="436"/>
                  </a:lnTo>
                  <a:lnTo>
                    <a:pt x="2" y="436"/>
                  </a:lnTo>
                  <a:lnTo>
                    <a:pt x="3" y="436"/>
                  </a:lnTo>
                  <a:lnTo>
                    <a:pt x="3" y="438"/>
                  </a:lnTo>
                  <a:close/>
                </a:path>
              </a:pathLst>
            </a:custGeom>
            <a:noFill/>
            <a:ln w="1588">
              <a:solidFill>
                <a:schemeClr val="tx1"/>
              </a:solidFill>
              <a:round/>
              <a:headEnd/>
              <a:tailEnd/>
            </a:ln>
          </p:spPr>
          <p:txBody>
            <a:bodyPr/>
            <a:lstStyle/>
            <a:p>
              <a:endParaRPr lang="en-US"/>
            </a:p>
          </p:txBody>
        </p:sp>
        <p:sp>
          <p:nvSpPr>
            <p:cNvPr id="6211" name="Freeform 1679"/>
            <p:cNvSpPr>
              <a:spLocks noEditPoints="1"/>
            </p:cNvSpPr>
            <p:nvPr/>
          </p:nvSpPr>
          <p:spPr bwMode="auto">
            <a:xfrm>
              <a:off x="8063358" y="3057396"/>
              <a:ext cx="6605" cy="628650"/>
            </a:xfrm>
            <a:custGeom>
              <a:avLst/>
              <a:gdLst>
                <a:gd name="T0" fmla="*/ 4 w 4"/>
                <a:gd name="T1" fmla="*/ 40 h 396"/>
                <a:gd name="T2" fmla="*/ 2 w 4"/>
                <a:gd name="T3" fmla="*/ 42 h 396"/>
                <a:gd name="T4" fmla="*/ 0 w 4"/>
                <a:gd name="T5" fmla="*/ 40 h 396"/>
                <a:gd name="T6" fmla="*/ 1 w 4"/>
                <a:gd name="T7" fmla="*/ 0 h 396"/>
                <a:gd name="T8" fmla="*/ 3 w 4"/>
                <a:gd name="T9" fmla="*/ 0 h 396"/>
                <a:gd name="T10" fmla="*/ 4 w 4"/>
                <a:gd name="T11" fmla="*/ 1 h 396"/>
                <a:gd name="T12" fmla="*/ 4 w 4"/>
                <a:gd name="T13" fmla="*/ 103 h 396"/>
                <a:gd name="T14" fmla="*/ 2 w 4"/>
                <a:gd name="T15" fmla="*/ 103 h 396"/>
                <a:gd name="T16" fmla="*/ 0 w 4"/>
                <a:gd name="T17" fmla="*/ 103 h 396"/>
                <a:gd name="T18" fmla="*/ 1 w 4"/>
                <a:gd name="T19" fmla="*/ 63 h 396"/>
                <a:gd name="T20" fmla="*/ 3 w 4"/>
                <a:gd name="T21" fmla="*/ 63 h 396"/>
                <a:gd name="T22" fmla="*/ 4 w 4"/>
                <a:gd name="T23" fmla="*/ 64 h 396"/>
                <a:gd name="T24" fmla="*/ 4 w 4"/>
                <a:gd name="T25" fmla="*/ 165 h 396"/>
                <a:gd name="T26" fmla="*/ 2 w 4"/>
                <a:gd name="T27" fmla="*/ 166 h 396"/>
                <a:gd name="T28" fmla="*/ 0 w 4"/>
                <a:gd name="T29" fmla="*/ 165 h 396"/>
                <a:gd name="T30" fmla="*/ 1 w 4"/>
                <a:gd name="T31" fmla="*/ 125 h 396"/>
                <a:gd name="T32" fmla="*/ 3 w 4"/>
                <a:gd name="T33" fmla="*/ 125 h 396"/>
                <a:gd name="T34" fmla="*/ 4 w 4"/>
                <a:gd name="T35" fmla="*/ 126 h 396"/>
                <a:gd name="T36" fmla="*/ 4 w 4"/>
                <a:gd name="T37" fmla="*/ 227 h 396"/>
                <a:gd name="T38" fmla="*/ 2 w 4"/>
                <a:gd name="T39" fmla="*/ 228 h 396"/>
                <a:gd name="T40" fmla="*/ 0 w 4"/>
                <a:gd name="T41" fmla="*/ 227 h 396"/>
                <a:gd name="T42" fmla="*/ 1 w 4"/>
                <a:gd name="T43" fmla="*/ 187 h 396"/>
                <a:gd name="T44" fmla="*/ 3 w 4"/>
                <a:gd name="T45" fmla="*/ 187 h 396"/>
                <a:gd name="T46" fmla="*/ 4 w 4"/>
                <a:gd name="T47" fmla="*/ 188 h 396"/>
                <a:gd name="T48" fmla="*/ 4 w 4"/>
                <a:gd name="T49" fmla="*/ 289 h 396"/>
                <a:gd name="T50" fmla="*/ 2 w 4"/>
                <a:gd name="T51" fmla="*/ 291 h 396"/>
                <a:gd name="T52" fmla="*/ 0 w 4"/>
                <a:gd name="T53" fmla="*/ 289 h 396"/>
                <a:gd name="T54" fmla="*/ 1 w 4"/>
                <a:gd name="T55" fmla="*/ 250 h 396"/>
                <a:gd name="T56" fmla="*/ 3 w 4"/>
                <a:gd name="T57" fmla="*/ 250 h 396"/>
                <a:gd name="T58" fmla="*/ 4 w 4"/>
                <a:gd name="T59" fmla="*/ 250 h 396"/>
                <a:gd name="T60" fmla="*/ 4 w 4"/>
                <a:gd name="T61" fmla="*/ 352 h 396"/>
                <a:gd name="T62" fmla="*/ 2 w 4"/>
                <a:gd name="T63" fmla="*/ 353 h 396"/>
                <a:gd name="T64" fmla="*/ 0 w 4"/>
                <a:gd name="T65" fmla="*/ 352 h 396"/>
                <a:gd name="T66" fmla="*/ 1 w 4"/>
                <a:gd name="T67" fmla="*/ 312 h 396"/>
                <a:gd name="T68" fmla="*/ 3 w 4"/>
                <a:gd name="T69" fmla="*/ 312 h 396"/>
                <a:gd name="T70" fmla="*/ 4 w 4"/>
                <a:gd name="T71" fmla="*/ 313 h 396"/>
                <a:gd name="T72" fmla="*/ 4 w 4"/>
                <a:gd name="T73" fmla="*/ 395 h 396"/>
                <a:gd name="T74" fmla="*/ 2 w 4"/>
                <a:gd name="T75" fmla="*/ 396 h 396"/>
                <a:gd name="T76" fmla="*/ 0 w 4"/>
                <a:gd name="T77" fmla="*/ 395 h 396"/>
                <a:gd name="T78" fmla="*/ 1 w 4"/>
                <a:gd name="T79" fmla="*/ 375 h 396"/>
                <a:gd name="T80" fmla="*/ 3 w 4"/>
                <a:gd name="T81" fmla="*/ 375 h 396"/>
                <a:gd name="T82" fmla="*/ 4 w 4"/>
                <a:gd name="T83" fmla="*/ 375 h 39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
                <a:gd name="T127" fmla="*/ 0 h 396"/>
                <a:gd name="T128" fmla="*/ 4 w 4"/>
                <a:gd name="T129" fmla="*/ 396 h 396"/>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 h="396">
                  <a:moveTo>
                    <a:pt x="4" y="1"/>
                  </a:moveTo>
                  <a:lnTo>
                    <a:pt x="4" y="40"/>
                  </a:lnTo>
                  <a:lnTo>
                    <a:pt x="3" y="41"/>
                  </a:lnTo>
                  <a:lnTo>
                    <a:pt x="2" y="42"/>
                  </a:lnTo>
                  <a:lnTo>
                    <a:pt x="1" y="41"/>
                  </a:lnTo>
                  <a:lnTo>
                    <a:pt x="0" y="40"/>
                  </a:lnTo>
                  <a:lnTo>
                    <a:pt x="0" y="1"/>
                  </a:lnTo>
                  <a:lnTo>
                    <a:pt x="1" y="0"/>
                  </a:lnTo>
                  <a:lnTo>
                    <a:pt x="2" y="0"/>
                  </a:lnTo>
                  <a:lnTo>
                    <a:pt x="3" y="0"/>
                  </a:lnTo>
                  <a:lnTo>
                    <a:pt x="4" y="1"/>
                  </a:lnTo>
                  <a:close/>
                  <a:moveTo>
                    <a:pt x="4" y="64"/>
                  </a:moveTo>
                  <a:lnTo>
                    <a:pt x="4" y="103"/>
                  </a:lnTo>
                  <a:lnTo>
                    <a:pt x="3" y="103"/>
                  </a:lnTo>
                  <a:lnTo>
                    <a:pt x="2" y="103"/>
                  </a:lnTo>
                  <a:lnTo>
                    <a:pt x="1" y="103"/>
                  </a:lnTo>
                  <a:lnTo>
                    <a:pt x="0" y="103"/>
                  </a:lnTo>
                  <a:lnTo>
                    <a:pt x="0" y="64"/>
                  </a:lnTo>
                  <a:lnTo>
                    <a:pt x="1" y="63"/>
                  </a:lnTo>
                  <a:lnTo>
                    <a:pt x="2" y="62"/>
                  </a:lnTo>
                  <a:lnTo>
                    <a:pt x="3" y="63"/>
                  </a:lnTo>
                  <a:lnTo>
                    <a:pt x="4" y="64"/>
                  </a:lnTo>
                  <a:close/>
                  <a:moveTo>
                    <a:pt x="4" y="126"/>
                  </a:moveTo>
                  <a:lnTo>
                    <a:pt x="4" y="165"/>
                  </a:lnTo>
                  <a:lnTo>
                    <a:pt x="3" y="166"/>
                  </a:lnTo>
                  <a:lnTo>
                    <a:pt x="2" y="166"/>
                  </a:lnTo>
                  <a:lnTo>
                    <a:pt x="1" y="166"/>
                  </a:lnTo>
                  <a:lnTo>
                    <a:pt x="0" y="165"/>
                  </a:lnTo>
                  <a:lnTo>
                    <a:pt x="0" y="126"/>
                  </a:lnTo>
                  <a:lnTo>
                    <a:pt x="1" y="125"/>
                  </a:lnTo>
                  <a:lnTo>
                    <a:pt x="2" y="125"/>
                  </a:lnTo>
                  <a:lnTo>
                    <a:pt x="3" y="125"/>
                  </a:lnTo>
                  <a:lnTo>
                    <a:pt x="4" y="126"/>
                  </a:lnTo>
                  <a:close/>
                  <a:moveTo>
                    <a:pt x="4" y="188"/>
                  </a:moveTo>
                  <a:lnTo>
                    <a:pt x="4" y="227"/>
                  </a:lnTo>
                  <a:lnTo>
                    <a:pt x="3" y="228"/>
                  </a:lnTo>
                  <a:lnTo>
                    <a:pt x="2" y="228"/>
                  </a:lnTo>
                  <a:lnTo>
                    <a:pt x="1" y="228"/>
                  </a:lnTo>
                  <a:lnTo>
                    <a:pt x="0" y="227"/>
                  </a:lnTo>
                  <a:lnTo>
                    <a:pt x="0" y="188"/>
                  </a:lnTo>
                  <a:lnTo>
                    <a:pt x="1" y="187"/>
                  </a:lnTo>
                  <a:lnTo>
                    <a:pt x="2" y="187"/>
                  </a:lnTo>
                  <a:lnTo>
                    <a:pt x="3" y="187"/>
                  </a:lnTo>
                  <a:lnTo>
                    <a:pt x="4" y="188"/>
                  </a:lnTo>
                  <a:close/>
                  <a:moveTo>
                    <a:pt x="4" y="250"/>
                  </a:moveTo>
                  <a:lnTo>
                    <a:pt x="4" y="289"/>
                  </a:lnTo>
                  <a:lnTo>
                    <a:pt x="3" y="290"/>
                  </a:lnTo>
                  <a:lnTo>
                    <a:pt x="2" y="291"/>
                  </a:lnTo>
                  <a:lnTo>
                    <a:pt x="1" y="290"/>
                  </a:lnTo>
                  <a:lnTo>
                    <a:pt x="0" y="289"/>
                  </a:lnTo>
                  <a:lnTo>
                    <a:pt x="0" y="250"/>
                  </a:lnTo>
                  <a:lnTo>
                    <a:pt x="1" y="250"/>
                  </a:lnTo>
                  <a:lnTo>
                    <a:pt x="2" y="250"/>
                  </a:lnTo>
                  <a:lnTo>
                    <a:pt x="3" y="250"/>
                  </a:lnTo>
                  <a:lnTo>
                    <a:pt x="4" y="250"/>
                  </a:lnTo>
                  <a:close/>
                  <a:moveTo>
                    <a:pt x="4" y="313"/>
                  </a:moveTo>
                  <a:lnTo>
                    <a:pt x="4" y="352"/>
                  </a:lnTo>
                  <a:lnTo>
                    <a:pt x="3" y="353"/>
                  </a:lnTo>
                  <a:lnTo>
                    <a:pt x="2" y="353"/>
                  </a:lnTo>
                  <a:lnTo>
                    <a:pt x="1" y="353"/>
                  </a:lnTo>
                  <a:lnTo>
                    <a:pt x="0" y="352"/>
                  </a:lnTo>
                  <a:lnTo>
                    <a:pt x="0" y="313"/>
                  </a:lnTo>
                  <a:lnTo>
                    <a:pt x="1" y="312"/>
                  </a:lnTo>
                  <a:lnTo>
                    <a:pt x="2" y="311"/>
                  </a:lnTo>
                  <a:lnTo>
                    <a:pt x="3" y="312"/>
                  </a:lnTo>
                  <a:lnTo>
                    <a:pt x="4" y="313"/>
                  </a:lnTo>
                  <a:close/>
                  <a:moveTo>
                    <a:pt x="4" y="375"/>
                  </a:moveTo>
                  <a:lnTo>
                    <a:pt x="4" y="395"/>
                  </a:lnTo>
                  <a:lnTo>
                    <a:pt x="3" y="396"/>
                  </a:lnTo>
                  <a:lnTo>
                    <a:pt x="2" y="396"/>
                  </a:lnTo>
                  <a:lnTo>
                    <a:pt x="1" y="396"/>
                  </a:lnTo>
                  <a:lnTo>
                    <a:pt x="0" y="395"/>
                  </a:lnTo>
                  <a:lnTo>
                    <a:pt x="0" y="375"/>
                  </a:lnTo>
                  <a:lnTo>
                    <a:pt x="1" y="375"/>
                  </a:lnTo>
                  <a:lnTo>
                    <a:pt x="2" y="374"/>
                  </a:lnTo>
                  <a:lnTo>
                    <a:pt x="3" y="375"/>
                  </a:lnTo>
                  <a:lnTo>
                    <a:pt x="4" y="375"/>
                  </a:lnTo>
                  <a:close/>
                </a:path>
              </a:pathLst>
            </a:custGeom>
            <a:noFill/>
            <a:ln w="1588">
              <a:solidFill>
                <a:schemeClr val="tx1"/>
              </a:solidFill>
              <a:round/>
              <a:headEnd/>
              <a:tailEnd/>
            </a:ln>
          </p:spPr>
          <p:txBody>
            <a:bodyPr/>
            <a:lstStyle/>
            <a:p>
              <a:endParaRPr lang="en-US"/>
            </a:p>
          </p:txBody>
        </p:sp>
        <p:sp>
          <p:nvSpPr>
            <p:cNvPr id="6212" name="Line 1680"/>
            <p:cNvSpPr>
              <a:spLocks noChangeShapeType="1"/>
            </p:cNvSpPr>
            <p:nvPr/>
          </p:nvSpPr>
          <p:spPr bwMode="auto">
            <a:xfrm flipV="1">
              <a:off x="7110533" y="3214559"/>
              <a:ext cx="338525" cy="6350"/>
            </a:xfrm>
            <a:prstGeom prst="line">
              <a:avLst/>
            </a:prstGeom>
            <a:noFill/>
            <a:ln w="3175">
              <a:solidFill>
                <a:schemeClr val="tx1"/>
              </a:solidFill>
              <a:round/>
              <a:headEnd/>
              <a:tailEnd/>
            </a:ln>
          </p:spPr>
          <p:txBody>
            <a:bodyPr/>
            <a:lstStyle/>
            <a:p>
              <a:endParaRPr lang="en-US"/>
            </a:p>
          </p:txBody>
        </p:sp>
        <p:sp>
          <p:nvSpPr>
            <p:cNvPr id="6213" name="Freeform 1681"/>
            <p:cNvSpPr>
              <a:spLocks/>
            </p:cNvSpPr>
            <p:nvPr/>
          </p:nvSpPr>
          <p:spPr bwMode="auto">
            <a:xfrm>
              <a:off x="7435848" y="3168521"/>
              <a:ext cx="148621" cy="93663"/>
            </a:xfrm>
            <a:custGeom>
              <a:avLst/>
              <a:gdLst>
                <a:gd name="T0" fmla="*/ 0 w 90"/>
                <a:gd name="T1" fmla="*/ 0 h 59"/>
                <a:gd name="T2" fmla="*/ 90 w 90"/>
                <a:gd name="T3" fmla="*/ 29 h 59"/>
                <a:gd name="T4" fmla="*/ 0 w 90"/>
                <a:gd name="T5" fmla="*/ 59 h 59"/>
                <a:gd name="T6" fmla="*/ 0 w 90"/>
                <a:gd name="T7" fmla="*/ 0 h 59"/>
                <a:gd name="T8" fmla="*/ 0 60000 65536"/>
                <a:gd name="T9" fmla="*/ 0 60000 65536"/>
                <a:gd name="T10" fmla="*/ 0 60000 65536"/>
                <a:gd name="T11" fmla="*/ 0 60000 65536"/>
                <a:gd name="T12" fmla="*/ 0 w 90"/>
                <a:gd name="T13" fmla="*/ 0 h 59"/>
                <a:gd name="T14" fmla="*/ 90 w 90"/>
                <a:gd name="T15" fmla="*/ 59 h 59"/>
              </a:gdLst>
              <a:ahLst/>
              <a:cxnLst>
                <a:cxn ang="T8">
                  <a:pos x="T0" y="T1"/>
                </a:cxn>
                <a:cxn ang="T9">
                  <a:pos x="T2" y="T3"/>
                </a:cxn>
                <a:cxn ang="T10">
                  <a:pos x="T4" y="T5"/>
                </a:cxn>
                <a:cxn ang="T11">
                  <a:pos x="T6" y="T7"/>
                </a:cxn>
              </a:cxnLst>
              <a:rect l="T12" t="T13" r="T14" b="T15"/>
              <a:pathLst>
                <a:path w="90" h="59">
                  <a:moveTo>
                    <a:pt x="0" y="0"/>
                  </a:moveTo>
                  <a:lnTo>
                    <a:pt x="90" y="29"/>
                  </a:lnTo>
                  <a:lnTo>
                    <a:pt x="0" y="59"/>
                  </a:lnTo>
                  <a:lnTo>
                    <a:pt x="0" y="0"/>
                  </a:lnTo>
                  <a:close/>
                </a:path>
              </a:pathLst>
            </a:custGeom>
            <a:solidFill>
              <a:schemeClr val="tx1"/>
            </a:solidFill>
            <a:ln w="9525">
              <a:solidFill>
                <a:schemeClr val="tx1"/>
              </a:solidFill>
              <a:round/>
              <a:headEnd/>
              <a:tailEnd/>
            </a:ln>
          </p:spPr>
          <p:txBody>
            <a:bodyPr/>
            <a:lstStyle/>
            <a:p>
              <a:endParaRPr lang="en-US"/>
            </a:p>
          </p:txBody>
        </p:sp>
        <p:sp>
          <p:nvSpPr>
            <p:cNvPr id="6214" name="Line 1682"/>
            <p:cNvSpPr>
              <a:spLocks noChangeShapeType="1"/>
            </p:cNvSpPr>
            <p:nvPr/>
          </p:nvSpPr>
          <p:spPr bwMode="auto">
            <a:xfrm>
              <a:off x="7584469" y="3368546"/>
              <a:ext cx="346782" cy="0"/>
            </a:xfrm>
            <a:prstGeom prst="line">
              <a:avLst/>
            </a:prstGeom>
            <a:noFill/>
            <a:ln w="3175">
              <a:solidFill>
                <a:schemeClr val="tx1"/>
              </a:solidFill>
              <a:round/>
              <a:headEnd/>
              <a:tailEnd/>
            </a:ln>
          </p:spPr>
          <p:txBody>
            <a:bodyPr/>
            <a:lstStyle/>
            <a:p>
              <a:endParaRPr lang="en-US"/>
            </a:p>
          </p:txBody>
        </p:sp>
        <p:sp>
          <p:nvSpPr>
            <p:cNvPr id="6215" name="Freeform 1683"/>
            <p:cNvSpPr>
              <a:spLocks/>
            </p:cNvSpPr>
            <p:nvPr/>
          </p:nvSpPr>
          <p:spPr bwMode="auto">
            <a:xfrm>
              <a:off x="7919691" y="3320921"/>
              <a:ext cx="146970" cy="95250"/>
            </a:xfrm>
            <a:custGeom>
              <a:avLst/>
              <a:gdLst>
                <a:gd name="T0" fmla="*/ 0 w 89"/>
                <a:gd name="T1" fmla="*/ 0 h 60"/>
                <a:gd name="T2" fmla="*/ 89 w 89"/>
                <a:gd name="T3" fmla="*/ 30 h 60"/>
                <a:gd name="T4" fmla="*/ 0 w 89"/>
                <a:gd name="T5" fmla="*/ 60 h 60"/>
                <a:gd name="T6" fmla="*/ 0 w 89"/>
                <a:gd name="T7" fmla="*/ 0 h 60"/>
                <a:gd name="T8" fmla="*/ 0 60000 65536"/>
                <a:gd name="T9" fmla="*/ 0 60000 65536"/>
                <a:gd name="T10" fmla="*/ 0 60000 65536"/>
                <a:gd name="T11" fmla="*/ 0 60000 65536"/>
                <a:gd name="T12" fmla="*/ 0 w 89"/>
                <a:gd name="T13" fmla="*/ 0 h 60"/>
                <a:gd name="T14" fmla="*/ 89 w 89"/>
                <a:gd name="T15" fmla="*/ 60 h 60"/>
              </a:gdLst>
              <a:ahLst/>
              <a:cxnLst>
                <a:cxn ang="T8">
                  <a:pos x="T0" y="T1"/>
                </a:cxn>
                <a:cxn ang="T9">
                  <a:pos x="T2" y="T3"/>
                </a:cxn>
                <a:cxn ang="T10">
                  <a:pos x="T4" y="T5"/>
                </a:cxn>
                <a:cxn ang="T11">
                  <a:pos x="T6" y="T7"/>
                </a:cxn>
              </a:cxnLst>
              <a:rect l="T12" t="T13" r="T14" b="T15"/>
              <a:pathLst>
                <a:path w="89" h="60">
                  <a:moveTo>
                    <a:pt x="0" y="0"/>
                  </a:moveTo>
                  <a:lnTo>
                    <a:pt x="89" y="30"/>
                  </a:lnTo>
                  <a:lnTo>
                    <a:pt x="0" y="60"/>
                  </a:lnTo>
                  <a:lnTo>
                    <a:pt x="0" y="0"/>
                  </a:lnTo>
                  <a:close/>
                </a:path>
              </a:pathLst>
            </a:custGeom>
            <a:solidFill>
              <a:schemeClr val="tx1"/>
            </a:solidFill>
            <a:ln w="9525">
              <a:solidFill>
                <a:schemeClr val="tx1"/>
              </a:solidFill>
              <a:round/>
              <a:headEnd/>
              <a:tailEnd/>
            </a:ln>
          </p:spPr>
          <p:txBody>
            <a:bodyPr/>
            <a:lstStyle/>
            <a:p>
              <a:endParaRPr lang="en-US"/>
            </a:p>
          </p:txBody>
        </p:sp>
        <p:sp>
          <p:nvSpPr>
            <p:cNvPr id="6216" name="Freeform 1684"/>
            <p:cNvSpPr>
              <a:spLocks noEditPoints="1"/>
            </p:cNvSpPr>
            <p:nvPr/>
          </p:nvSpPr>
          <p:spPr bwMode="auto">
            <a:xfrm>
              <a:off x="7587771" y="3520946"/>
              <a:ext cx="482192" cy="4763"/>
            </a:xfrm>
            <a:custGeom>
              <a:avLst/>
              <a:gdLst>
                <a:gd name="T0" fmla="*/ 281 w 292"/>
                <a:gd name="T1" fmla="*/ 1 h 3"/>
                <a:gd name="T2" fmla="*/ 291 w 292"/>
                <a:gd name="T3" fmla="*/ 1 h 3"/>
                <a:gd name="T4" fmla="*/ 290 w 292"/>
                <a:gd name="T5" fmla="*/ 3 h 3"/>
                <a:gd name="T6" fmla="*/ 266 w 292"/>
                <a:gd name="T7" fmla="*/ 1 h 3"/>
                <a:gd name="T8" fmla="*/ 275 w 292"/>
                <a:gd name="T9" fmla="*/ 1 h 3"/>
                <a:gd name="T10" fmla="*/ 275 w 292"/>
                <a:gd name="T11" fmla="*/ 3 h 3"/>
                <a:gd name="T12" fmla="*/ 249 w 292"/>
                <a:gd name="T13" fmla="*/ 1 h 3"/>
                <a:gd name="T14" fmla="*/ 260 w 292"/>
                <a:gd name="T15" fmla="*/ 1 h 3"/>
                <a:gd name="T16" fmla="*/ 259 w 292"/>
                <a:gd name="T17" fmla="*/ 3 h 3"/>
                <a:gd name="T18" fmla="*/ 234 w 292"/>
                <a:gd name="T19" fmla="*/ 1 h 3"/>
                <a:gd name="T20" fmla="*/ 245 w 292"/>
                <a:gd name="T21" fmla="*/ 1 h 3"/>
                <a:gd name="T22" fmla="*/ 243 w 292"/>
                <a:gd name="T23" fmla="*/ 3 h 3"/>
                <a:gd name="T24" fmla="*/ 219 w 292"/>
                <a:gd name="T25" fmla="*/ 1 h 3"/>
                <a:gd name="T26" fmla="*/ 228 w 292"/>
                <a:gd name="T27" fmla="*/ 1 h 3"/>
                <a:gd name="T28" fmla="*/ 228 w 292"/>
                <a:gd name="T29" fmla="*/ 3 h 3"/>
                <a:gd name="T30" fmla="*/ 203 w 292"/>
                <a:gd name="T31" fmla="*/ 1 h 3"/>
                <a:gd name="T32" fmla="*/ 213 w 292"/>
                <a:gd name="T33" fmla="*/ 1 h 3"/>
                <a:gd name="T34" fmla="*/ 212 w 292"/>
                <a:gd name="T35" fmla="*/ 3 h 3"/>
                <a:gd name="T36" fmla="*/ 188 w 292"/>
                <a:gd name="T37" fmla="*/ 1 h 3"/>
                <a:gd name="T38" fmla="*/ 197 w 292"/>
                <a:gd name="T39" fmla="*/ 1 h 3"/>
                <a:gd name="T40" fmla="*/ 197 w 292"/>
                <a:gd name="T41" fmla="*/ 3 h 3"/>
                <a:gd name="T42" fmla="*/ 171 w 292"/>
                <a:gd name="T43" fmla="*/ 1 h 3"/>
                <a:gd name="T44" fmla="*/ 182 w 292"/>
                <a:gd name="T45" fmla="*/ 1 h 3"/>
                <a:gd name="T46" fmla="*/ 181 w 292"/>
                <a:gd name="T47" fmla="*/ 3 h 3"/>
                <a:gd name="T48" fmla="*/ 156 w 292"/>
                <a:gd name="T49" fmla="*/ 1 h 3"/>
                <a:gd name="T50" fmla="*/ 167 w 292"/>
                <a:gd name="T51" fmla="*/ 1 h 3"/>
                <a:gd name="T52" fmla="*/ 165 w 292"/>
                <a:gd name="T53" fmla="*/ 3 h 3"/>
                <a:gd name="T54" fmla="*/ 141 w 292"/>
                <a:gd name="T55" fmla="*/ 1 h 3"/>
                <a:gd name="T56" fmla="*/ 150 w 292"/>
                <a:gd name="T57" fmla="*/ 1 h 3"/>
                <a:gd name="T58" fmla="*/ 150 w 292"/>
                <a:gd name="T59" fmla="*/ 3 h 3"/>
                <a:gd name="T60" fmla="*/ 125 w 292"/>
                <a:gd name="T61" fmla="*/ 1 h 3"/>
                <a:gd name="T62" fmla="*/ 135 w 292"/>
                <a:gd name="T63" fmla="*/ 1 h 3"/>
                <a:gd name="T64" fmla="*/ 134 w 292"/>
                <a:gd name="T65" fmla="*/ 3 h 3"/>
                <a:gd name="T66" fmla="*/ 110 w 292"/>
                <a:gd name="T67" fmla="*/ 1 h 3"/>
                <a:gd name="T68" fmla="*/ 120 w 292"/>
                <a:gd name="T69" fmla="*/ 1 h 3"/>
                <a:gd name="T70" fmla="*/ 119 w 292"/>
                <a:gd name="T71" fmla="*/ 3 h 3"/>
                <a:gd name="T72" fmla="*/ 94 w 292"/>
                <a:gd name="T73" fmla="*/ 1 h 3"/>
                <a:gd name="T74" fmla="*/ 104 w 292"/>
                <a:gd name="T75" fmla="*/ 1 h 3"/>
                <a:gd name="T76" fmla="*/ 103 w 292"/>
                <a:gd name="T77" fmla="*/ 3 h 3"/>
                <a:gd name="T78" fmla="*/ 78 w 292"/>
                <a:gd name="T79" fmla="*/ 1 h 3"/>
                <a:gd name="T80" fmla="*/ 89 w 292"/>
                <a:gd name="T81" fmla="*/ 1 h 3"/>
                <a:gd name="T82" fmla="*/ 87 w 292"/>
                <a:gd name="T83" fmla="*/ 3 h 3"/>
                <a:gd name="T84" fmla="*/ 63 w 292"/>
                <a:gd name="T85" fmla="*/ 1 h 3"/>
                <a:gd name="T86" fmla="*/ 72 w 292"/>
                <a:gd name="T87" fmla="*/ 1 h 3"/>
                <a:gd name="T88" fmla="*/ 72 w 292"/>
                <a:gd name="T89" fmla="*/ 3 h 3"/>
                <a:gd name="T90" fmla="*/ 47 w 292"/>
                <a:gd name="T91" fmla="*/ 1 h 3"/>
                <a:gd name="T92" fmla="*/ 57 w 292"/>
                <a:gd name="T93" fmla="*/ 1 h 3"/>
                <a:gd name="T94" fmla="*/ 56 w 292"/>
                <a:gd name="T95" fmla="*/ 3 h 3"/>
                <a:gd name="T96" fmla="*/ 32 w 292"/>
                <a:gd name="T97" fmla="*/ 1 h 3"/>
                <a:gd name="T98" fmla="*/ 42 w 292"/>
                <a:gd name="T99" fmla="*/ 1 h 3"/>
                <a:gd name="T100" fmla="*/ 41 w 292"/>
                <a:gd name="T101" fmla="*/ 3 h 3"/>
                <a:gd name="T102" fmla="*/ 16 w 292"/>
                <a:gd name="T103" fmla="*/ 1 h 3"/>
                <a:gd name="T104" fmla="*/ 26 w 292"/>
                <a:gd name="T105" fmla="*/ 1 h 3"/>
                <a:gd name="T106" fmla="*/ 25 w 292"/>
                <a:gd name="T107" fmla="*/ 3 h 3"/>
                <a:gd name="T108" fmla="*/ 0 w 292"/>
                <a:gd name="T109" fmla="*/ 1 h 3"/>
                <a:gd name="T110" fmla="*/ 11 w 292"/>
                <a:gd name="T111" fmla="*/ 1 h 3"/>
                <a:gd name="T112" fmla="*/ 9 w 292"/>
                <a:gd name="T113" fmla="*/ 3 h 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2"/>
                <a:gd name="T172" fmla="*/ 0 h 3"/>
                <a:gd name="T173" fmla="*/ 292 w 292"/>
                <a:gd name="T174" fmla="*/ 3 h 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2" h="3">
                  <a:moveTo>
                    <a:pt x="290" y="3"/>
                  </a:moveTo>
                  <a:lnTo>
                    <a:pt x="282" y="3"/>
                  </a:lnTo>
                  <a:lnTo>
                    <a:pt x="281" y="2"/>
                  </a:lnTo>
                  <a:lnTo>
                    <a:pt x="281" y="1"/>
                  </a:lnTo>
                  <a:lnTo>
                    <a:pt x="282" y="0"/>
                  </a:lnTo>
                  <a:lnTo>
                    <a:pt x="290" y="0"/>
                  </a:lnTo>
                  <a:lnTo>
                    <a:pt x="291" y="1"/>
                  </a:lnTo>
                  <a:lnTo>
                    <a:pt x="292" y="1"/>
                  </a:lnTo>
                  <a:lnTo>
                    <a:pt x="291" y="2"/>
                  </a:lnTo>
                  <a:lnTo>
                    <a:pt x="290" y="3"/>
                  </a:lnTo>
                  <a:close/>
                  <a:moveTo>
                    <a:pt x="275" y="3"/>
                  </a:moveTo>
                  <a:lnTo>
                    <a:pt x="266" y="3"/>
                  </a:lnTo>
                  <a:lnTo>
                    <a:pt x="266" y="2"/>
                  </a:lnTo>
                  <a:lnTo>
                    <a:pt x="266" y="1"/>
                  </a:lnTo>
                  <a:lnTo>
                    <a:pt x="266" y="0"/>
                  </a:lnTo>
                  <a:lnTo>
                    <a:pt x="275" y="0"/>
                  </a:lnTo>
                  <a:lnTo>
                    <a:pt x="275" y="1"/>
                  </a:lnTo>
                  <a:lnTo>
                    <a:pt x="275" y="2"/>
                  </a:lnTo>
                  <a:lnTo>
                    <a:pt x="275" y="3"/>
                  </a:lnTo>
                  <a:close/>
                  <a:moveTo>
                    <a:pt x="259" y="3"/>
                  </a:moveTo>
                  <a:lnTo>
                    <a:pt x="251" y="3"/>
                  </a:lnTo>
                  <a:lnTo>
                    <a:pt x="250" y="2"/>
                  </a:lnTo>
                  <a:lnTo>
                    <a:pt x="249" y="1"/>
                  </a:lnTo>
                  <a:lnTo>
                    <a:pt x="250" y="1"/>
                  </a:lnTo>
                  <a:lnTo>
                    <a:pt x="251" y="0"/>
                  </a:lnTo>
                  <a:lnTo>
                    <a:pt x="259" y="0"/>
                  </a:lnTo>
                  <a:lnTo>
                    <a:pt x="260" y="1"/>
                  </a:lnTo>
                  <a:lnTo>
                    <a:pt x="260" y="2"/>
                  </a:lnTo>
                  <a:lnTo>
                    <a:pt x="259" y="3"/>
                  </a:lnTo>
                  <a:close/>
                  <a:moveTo>
                    <a:pt x="243" y="3"/>
                  </a:moveTo>
                  <a:lnTo>
                    <a:pt x="236" y="3"/>
                  </a:lnTo>
                  <a:lnTo>
                    <a:pt x="235" y="2"/>
                  </a:lnTo>
                  <a:lnTo>
                    <a:pt x="234" y="1"/>
                  </a:lnTo>
                  <a:lnTo>
                    <a:pt x="235" y="1"/>
                  </a:lnTo>
                  <a:lnTo>
                    <a:pt x="236" y="0"/>
                  </a:lnTo>
                  <a:lnTo>
                    <a:pt x="243" y="0"/>
                  </a:lnTo>
                  <a:lnTo>
                    <a:pt x="245" y="1"/>
                  </a:lnTo>
                  <a:lnTo>
                    <a:pt x="245" y="2"/>
                  </a:lnTo>
                  <a:lnTo>
                    <a:pt x="243" y="3"/>
                  </a:lnTo>
                  <a:close/>
                  <a:moveTo>
                    <a:pt x="228" y="3"/>
                  </a:moveTo>
                  <a:lnTo>
                    <a:pt x="220" y="3"/>
                  </a:lnTo>
                  <a:lnTo>
                    <a:pt x="219" y="2"/>
                  </a:lnTo>
                  <a:lnTo>
                    <a:pt x="219" y="1"/>
                  </a:lnTo>
                  <a:lnTo>
                    <a:pt x="220" y="0"/>
                  </a:lnTo>
                  <a:lnTo>
                    <a:pt x="228" y="0"/>
                  </a:lnTo>
                  <a:lnTo>
                    <a:pt x="228" y="1"/>
                  </a:lnTo>
                  <a:lnTo>
                    <a:pt x="229" y="1"/>
                  </a:lnTo>
                  <a:lnTo>
                    <a:pt x="228" y="2"/>
                  </a:lnTo>
                  <a:lnTo>
                    <a:pt x="228" y="3"/>
                  </a:lnTo>
                  <a:close/>
                  <a:moveTo>
                    <a:pt x="212" y="3"/>
                  </a:moveTo>
                  <a:lnTo>
                    <a:pt x="204" y="3"/>
                  </a:lnTo>
                  <a:lnTo>
                    <a:pt x="203" y="2"/>
                  </a:lnTo>
                  <a:lnTo>
                    <a:pt x="203" y="1"/>
                  </a:lnTo>
                  <a:lnTo>
                    <a:pt x="204" y="0"/>
                  </a:lnTo>
                  <a:lnTo>
                    <a:pt x="212" y="0"/>
                  </a:lnTo>
                  <a:lnTo>
                    <a:pt x="213" y="1"/>
                  </a:lnTo>
                  <a:lnTo>
                    <a:pt x="214" y="1"/>
                  </a:lnTo>
                  <a:lnTo>
                    <a:pt x="213" y="2"/>
                  </a:lnTo>
                  <a:lnTo>
                    <a:pt x="212" y="3"/>
                  </a:lnTo>
                  <a:close/>
                  <a:moveTo>
                    <a:pt x="197" y="3"/>
                  </a:moveTo>
                  <a:lnTo>
                    <a:pt x="189" y="3"/>
                  </a:lnTo>
                  <a:lnTo>
                    <a:pt x="188" y="2"/>
                  </a:lnTo>
                  <a:lnTo>
                    <a:pt x="188" y="1"/>
                  </a:lnTo>
                  <a:lnTo>
                    <a:pt x="189" y="0"/>
                  </a:lnTo>
                  <a:lnTo>
                    <a:pt x="197" y="0"/>
                  </a:lnTo>
                  <a:lnTo>
                    <a:pt x="197" y="1"/>
                  </a:lnTo>
                  <a:lnTo>
                    <a:pt x="197" y="2"/>
                  </a:lnTo>
                  <a:lnTo>
                    <a:pt x="197" y="3"/>
                  </a:lnTo>
                  <a:close/>
                  <a:moveTo>
                    <a:pt x="181" y="3"/>
                  </a:moveTo>
                  <a:lnTo>
                    <a:pt x="173" y="3"/>
                  </a:lnTo>
                  <a:lnTo>
                    <a:pt x="172" y="2"/>
                  </a:lnTo>
                  <a:lnTo>
                    <a:pt x="171" y="1"/>
                  </a:lnTo>
                  <a:lnTo>
                    <a:pt x="172" y="1"/>
                  </a:lnTo>
                  <a:lnTo>
                    <a:pt x="173" y="0"/>
                  </a:lnTo>
                  <a:lnTo>
                    <a:pt x="181" y="0"/>
                  </a:lnTo>
                  <a:lnTo>
                    <a:pt x="182" y="1"/>
                  </a:lnTo>
                  <a:lnTo>
                    <a:pt x="182" y="2"/>
                  </a:lnTo>
                  <a:lnTo>
                    <a:pt x="181" y="3"/>
                  </a:lnTo>
                  <a:close/>
                  <a:moveTo>
                    <a:pt x="165" y="3"/>
                  </a:moveTo>
                  <a:lnTo>
                    <a:pt x="158" y="3"/>
                  </a:lnTo>
                  <a:lnTo>
                    <a:pt x="157" y="2"/>
                  </a:lnTo>
                  <a:lnTo>
                    <a:pt x="156" y="1"/>
                  </a:lnTo>
                  <a:lnTo>
                    <a:pt x="157" y="1"/>
                  </a:lnTo>
                  <a:lnTo>
                    <a:pt x="158" y="0"/>
                  </a:lnTo>
                  <a:lnTo>
                    <a:pt x="165" y="0"/>
                  </a:lnTo>
                  <a:lnTo>
                    <a:pt x="167" y="1"/>
                  </a:lnTo>
                  <a:lnTo>
                    <a:pt x="167" y="2"/>
                  </a:lnTo>
                  <a:lnTo>
                    <a:pt x="165" y="3"/>
                  </a:lnTo>
                  <a:close/>
                  <a:moveTo>
                    <a:pt x="150" y="3"/>
                  </a:moveTo>
                  <a:lnTo>
                    <a:pt x="142" y="3"/>
                  </a:lnTo>
                  <a:lnTo>
                    <a:pt x="141" y="2"/>
                  </a:lnTo>
                  <a:lnTo>
                    <a:pt x="141" y="1"/>
                  </a:lnTo>
                  <a:lnTo>
                    <a:pt x="142" y="0"/>
                  </a:lnTo>
                  <a:lnTo>
                    <a:pt x="150" y="0"/>
                  </a:lnTo>
                  <a:lnTo>
                    <a:pt x="150" y="1"/>
                  </a:lnTo>
                  <a:lnTo>
                    <a:pt x="151" y="1"/>
                  </a:lnTo>
                  <a:lnTo>
                    <a:pt x="150" y="2"/>
                  </a:lnTo>
                  <a:lnTo>
                    <a:pt x="150" y="3"/>
                  </a:lnTo>
                  <a:close/>
                  <a:moveTo>
                    <a:pt x="134" y="3"/>
                  </a:moveTo>
                  <a:lnTo>
                    <a:pt x="126" y="3"/>
                  </a:lnTo>
                  <a:lnTo>
                    <a:pt x="125" y="2"/>
                  </a:lnTo>
                  <a:lnTo>
                    <a:pt x="125" y="1"/>
                  </a:lnTo>
                  <a:lnTo>
                    <a:pt x="126" y="0"/>
                  </a:lnTo>
                  <a:lnTo>
                    <a:pt x="134" y="0"/>
                  </a:lnTo>
                  <a:lnTo>
                    <a:pt x="135" y="1"/>
                  </a:lnTo>
                  <a:lnTo>
                    <a:pt x="136" y="1"/>
                  </a:lnTo>
                  <a:lnTo>
                    <a:pt x="135" y="2"/>
                  </a:lnTo>
                  <a:lnTo>
                    <a:pt x="134" y="3"/>
                  </a:lnTo>
                  <a:close/>
                  <a:moveTo>
                    <a:pt x="119" y="3"/>
                  </a:moveTo>
                  <a:lnTo>
                    <a:pt x="111" y="3"/>
                  </a:lnTo>
                  <a:lnTo>
                    <a:pt x="110" y="2"/>
                  </a:lnTo>
                  <a:lnTo>
                    <a:pt x="110" y="1"/>
                  </a:lnTo>
                  <a:lnTo>
                    <a:pt x="111" y="0"/>
                  </a:lnTo>
                  <a:lnTo>
                    <a:pt x="119" y="0"/>
                  </a:lnTo>
                  <a:lnTo>
                    <a:pt x="120" y="1"/>
                  </a:lnTo>
                  <a:lnTo>
                    <a:pt x="120" y="2"/>
                  </a:lnTo>
                  <a:lnTo>
                    <a:pt x="119" y="3"/>
                  </a:lnTo>
                  <a:close/>
                  <a:moveTo>
                    <a:pt x="103" y="3"/>
                  </a:moveTo>
                  <a:lnTo>
                    <a:pt x="95" y="3"/>
                  </a:lnTo>
                  <a:lnTo>
                    <a:pt x="94" y="2"/>
                  </a:lnTo>
                  <a:lnTo>
                    <a:pt x="94" y="1"/>
                  </a:lnTo>
                  <a:lnTo>
                    <a:pt x="95" y="0"/>
                  </a:lnTo>
                  <a:lnTo>
                    <a:pt x="103" y="0"/>
                  </a:lnTo>
                  <a:lnTo>
                    <a:pt x="104" y="1"/>
                  </a:lnTo>
                  <a:lnTo>
                    <a:pt x="104" y="2"/>
                  </a:lnTo>
                  <a:lnTo>
                    <a:pt x="103" y="3"/>
                  </a:lnTo>
                  <a:close/>
                  <a:moveTo>
                    <a:pt x="87" y="3"/>
                  </a:moveTo>
                  <a:lnTo>
                    <a:pt x="80" y="3"/>
                  </a:lnTo>
                  <a:lnTo>
                    <a:pt x="79" y="2"/>
                  </a:lnTo>
                  <a:lnTo>
                    <a:pt x="78" y="1"/>
                  </a:lnTo>
                  <a:lnTo>
                    <a:pt x="79" y="1"/>
                  </a:lnTo>
                  <a:lnTo>
                    <a:pt x="80" y="0"/>
                  </a:lnTo>
                  <a:lnTo>
                    <a:pt x="87" y="0"/>
                  </a:lnTo>
                  <a:lnTo>
                    <a:pt x="89" y="1"/>
                  </a:lnTo>
                  <a:lnTo>
                    <a:pt x="89" y="2"/>
                  </a:lnTo>
                  <a:lnTo>
                    <a:pt x="87" y="3"/>
                  </a:lnTo>
                  <a:close/>
                  <a:moveTo>
                    <a:pt x="72" y="3"/>
                  </a:moveTo>
                  <a:lnTo>
                    <a:pt x="64" y="3"/>
                  </a:lnTo>
                  <a:lnTo>
                    <a:pt x="63" y="2"/>
                  </a:lnTo>
                  <a:lnTo>
                    <a:pt x="63" y="1"/>
                  </a:lnTo>
                  <a:lnTo>
                    <a:pt x="64" y="0"/>
                  </a:lnTo>
                  <a:lnTo>
                    <a:pt x="72" y="0"/>
                  </a:lnTo>
                  <a:lnTo>
                    <a:pt x="72" y="1"/>
                  </a:lnTo>
                  <a:lnTo>
                    <a:pt x="73" y="1"/>
                  </a:lnTo>
                  <a:lnTo>
                    <a:pt x="72" y="2"/>
                  </a:lnTo>
                  <a:lnTo>
                    <a:pt x="72" y="3"/>
                  </a:lnTo>
                  <a:close/>
                  <a:moveTo>
                    <a:pt x="56" y="3"/>
                  </a:moveTo>
                  <a:lnTo>
                    <a:pt x="48" y="3"/>
                  </a:lnTo>
                  <a:lnTo>
                    <a:pt x="47" y="2"/>
                  </a:lnTo>
                  <a:lnTo>
                    <a:pt x="47" y="1"/>
                  </a:lnTo>
                  <a:lnTo>
                    <a:pt x="48" y="0"/>
                  </a:lnTo>
                  <a:lnTo>
                    <a:pt x="56" y="0"/>
                  </a:lnTo>
                  <a:lnTo>
                    <a:pt x="57" y="1"/>
                  </a:lnTo>
                  <a:lnTo>
                    <a:pt x="58" y="1"/>
                  </a:lnTo>
                  <a:lnTo>
                    <a:pt x="57" y="2"/>
                  </a:lnTo>
                  <a:lnTo>
                    <a:pt x="56" y="3"/>
                  </a:lnTo>
                  <a:close/>
                  <a:moveTo>
                    <a:pt x="41" y="3"/>
                  </a:moveTo>
                  <a:lnTo>
                    <a:pt x="33" y="3"/>
                  </a:lnTo>
                  <a:lnTo>
                    <a:pt x="32" y="2"/>
                  </a:lnTo>
                  <a:lnTo>
                    <a:pt x="32" y="1"/>
                  </a:lnTo>
                  <a:lnTo>
                    <a:pt x="33" y="0"/>
                  </a:lnTo>
                  <a:lnTo>
                    <a:pt x="41" y="0"/>
                  </a:lnTo>
                  <a:lnTo>
                    <a:pt x="42" y="1"/>
                  </a:lnTo>
                  <a:lnTo>
                    <a:pt x="42" y="2"/>
                  </a:lnTo>
                  <a:lnTo>
                    <a:pt x="41" y="3"/>
                  </a:lnTo>
                  <a:close/>
                  <a:moveTo>
                    <a:pt x="25" y="3"/>
                  </a:moveTo>
                  <a:lnTo>
                    <a:pt x="17" y="3"/>
                  </a:lnTo>
                  <a:lnTo>
                    <a:pt x="16" y="2"/>
                  </a:lnTo>
                  <a:lnTo>
                    <a:pt x="16" y="1"/>
                  </a:lnTo>
                  <a:lnTo>
                    <a:pt x="17" y="0"/>
                  </a:lnTo>
                  <a:lnTo>
                    <a:pt x="25" y="0"/>
                  </a:lnTo>
                  <a:lnTo>
                    <a:pt x="26" y="1"/>
                  </a:lnTo>
                  <a:lnTo>
                    <a:pt x="26" y="2"/>
                  </a:lnTo>
                  <a:lnTo>
                    <a:pt x="25" y="3"/>
                  </a:lnTo>
                  <a:close/>
                  <a:moveTo>
                    <a:pt x="9" y="3"/>
                  </a:moveTo>
                  <a:lnTo>
                    <a:pt x="2" y="3"/>
                  </a:lnTo>
                  <a:lnTo>
                    <a:pt x="1" y="2"/>
                  </a:lnTo>
                  <a:lnTo>
                    <a:pt x="0" y="1"/>
                  </a:lnTo>
                  <a:lnTo>
                    <a:pt x="1" y="1"/>
                  </a:lnTo>
                  <a:lnTo>
                    <a:pt x="2" y="0"/>
                  </a:lnTo>
                  <a:lnTo>
                    <a:pt x="9" y="0"/>
                  </a:lnTo>
                  <a:lnTo>
                    <a:pt x="11" y="1"/>
                  </a:lnTo>
                  <a:lnTo>
                    <a:pt x="11" y="2"/>
                  </a:lnTo>
                  <a:lnTo>
                    <a:pt x="9" y="3"/>
                  </a:lnTo>
                  <a:close/>
                </a:path>
              </a:pathLst>
            </a:custGeom>
            <a:noFill/>
            <a:ln w="1588">
              <a:solidFill>
                <a:schemeClr val="tx1"/>
              </a:solidFill>
              <a:round/>
              <a:headEnd/>
              <a:tailEnd/>
            </a:ln>
          </p:spPr>
          <p:txBody>
            <a:bodyPr/>
            <a:lstStyle/>
            <a:p>
              <a:endParaRPr lang="en-US"/>
            </a:p>
          </p:txBody>
        </p:sp>
        <p:sp>
          <p:nvSpPr>
            <p:cNvPr id="6217" name="Freeform 1685"/>
            <p:cNvSpPr>
              <a:spLocks/>
            </p:cNvSpPr>
            <p:nvPr/>
          </p:nvSpPr>
          <p:spPr bwMode="auto">
            <a:xfrm>
              <a:off x="7584469" y="3474909"/>
              <a:ext cx="146970" cy="95250"/>
            </a:xfrm>
            <a:custGeom>
              <a:avLst/>
              <a:gdLst>
                <a:gd name="T0" fmla="*/ 89 w 89"/>
                <a:gd name="T1" fmla="*/ 0 h 60"/>
                <a:gd name="T2" fmla="*/ 0 w 89"/>
                <a:gd name="T3" fmla="*/ 30 h 60"/>
                <a:gd name="T4" fmla="*/ 89 w 89"/>
                <a:gd name="T5" fmla="*/ 60 h 60"/>
                <a:gd name="T6" fmla="*/ 0 60000 65536"/>
                <a:gd name="T7" fmla="*/ 0 60000 65536"/>
                <a:gd name="T8" fmla="*/ 0 60000 65536"/>
                <a:gd name="T9" fmla="*/ 0 w 89"/>
                <a:gd name="T10" fmla="*/ 0 h 60"/>
                <a:gd name="T11" fmla="*/ 89 w 89"/>
                <a:gd name="T12" fmla="*/ 60 h 60"/>
              </a:gdLst>
              <a:ahLst/>
              <a:cxnLst>
                <a:cxn ang="T6">
                  <a:pos x="T0" y="T1"/>
                </a:cxn>
                <a:cxn ang="T7">
                  <a:pos x="T2" y="T3"/>
                </a:cxn>
                <a:cxn ang="T8">
                  <a:pos x="T4" y="T5"/>
                </a:cxn>
              </a:cxnLst>
              <a:rect l="T9" t="T10" r="T11" b="T12"/>
              <a:pathLst>
                <a:path w="89" h="60">
                  <a:moveTo>
                    <a:pt x="89" y="0"/>
                  </a:moveTo>
                  <a:lnTo>
                    <a:pt x="0" y="30"/>
                  </a:lnTo>
                  <a:lnTo>
                    <a:pt x="89" y="60"/>
                  </a:lnTo>
                </a:path>
              </a:pathLst>
            </a:custGeom>
            <a:noFill/>
            <a:ln w="3175">
              <a:solidFill>
                <a:schemeClr val="tx1"/>
              </a:solidFill>
              <a:round/>
              <a:headEnd/>
              <a:tailEnd/>
            </a:ln>
          </p:spPr>
          <p:txBody>
            <a:bodyPr/>
            <a:lstStyle/>
            <a:p>
              <a:endParaRPr lang="en-US"/>
            </a:p>
          </p:txBody>
        </p:sp>
        <p:sp>
          <p:nvSpPr>
            <p:cNvPr id="11926" name="Rectangle 1686"/>
            <p:cNvSpPr>
              <a:spLocks noChangeArrowheads="1"/>
            </p:cNvSpPr>
            <p:nvPr/>
          </p:nvSpPr>
          <p:spPr bwMode="auto">
            <a:xfrm>
              <a:off x="6978399" y="2689096"/>
              <a:ext cx="1290418" cy="169277"/>
            </a:xfrm>
            <a:prstGeom prst="rect">
              <a:avLst/>
            </a:prstGeom>
            <a:noFill/>
            <a:ln w="9525">
              <a:noFill/>
              <a:miter lim="800000"/>
              <a:headEnd/>
              <a:tailEnd/>
            </a:ln>
          </p:spPr>
          <p:txBody>
            <a:bodyPr wrap="none" lIns="0" tIns="0" rIns="0" bIns="0">
              <a:spAutoFit/>
            </a:bodyPr>
            <a:lstStyle/>
            <a:p>
              <a:pPr algn="l">
                <a:defRPr/>
              </a:pPr>
              <a:r>
                <a:rPr lang="en-US" sz="1100" b="1" dirty="0">
                  <a:solidFill>
                    <a:srgbClr val="000000"/>
                  </a:solidFill>
                  <a:effectLst/>
                  <a:latin typeface="Arial" charset="0"/>
                  <a:ea typeface="ＭＳ Ｐゴシック" pitchFamily="-112" charset="-128"/>
                  <a:cs typeface="+mn-cs"/>
                </a:rPr>
                <a:t>Verification Models</a:t>
              </a:r>
              <a:endParaRPr lang="en-US" sz="2400" b="1" dirty="0">
                <a:solidFill>
                  <a:schemeClr val="tx1"/>
                </a:solidFill>
                <a:effectLst/>
                <a:latin typeface="Arial" charset="0"/>
                <a:ea typeface="ＭＳ Ｐゴシック" pitchFamily="-112" charset="-128"/>
                <a:cs typeface="+mn-cs"/>
              </a:endParaRPr>
            </a:p>
          </p:txBody>
        </p:sp>
        <p:sp>
          <p:nvSpPr>
            <p:cNvPr id="6219" name="Freeform 1687"/>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0" name="Freeform 1688"/>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1" name="Freeform 1689"/>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2" name="Freeform 1690"/>
            <p:cNvSpPr>
              <a:spLocks/>
            </p:cNvSpPr>
            <p:nvPr/>
          </p:nvSpPr>
          <p:spPr bwMode="auto">
            <a:xfrm>
              <a:off x="7427591"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3" name="Freeform 1691"/>
            <p:cNvSpPr>
              <a:spLocks noEditPoints="1"/>
            </p:cNvSpPr>
            <p:nvPr/>
          </p:nvSpPr>
          <p:spPr bwMode="auto">
            <a:xfrm>
              <a:off x="7427591"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24" name="Rectangle 1692"/>
            <p:cNvSpPr>
              <a:spLocks noChangeArrowheads="1"/>
            </p:cNvSpPr>
            <p:nvPr/>
          </p:nvSpPr>
          <p:spPr bwMode="auto">
            <a:xfrm>
              <a:off x="7427591"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25" name="Freeform 1693"/>
            <p:cNvSpPr>
              <a:spLocks/>
            </p:cNvSpPr>
            <p:nvPr/>
          </p:nvSpPr>
          <p:spPr bwMode="auto">
            <a:xfrm>
              <a:off x="7427591"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6" name="Freeform 1694"/>
            <p:cNvSpPr>
              <a:spLocks/>
            </p:cNvSpPr>
            <p:nvPr/>
          </p:nvSpPr>
          <p:spPr bwMode="auto">
            <a:xfrm>
              <a:off x="7741346"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27" name="Freeform 1695"/>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close/>
                </a:path>
              </a:pathLst>
            </a:custGeom>
            <a:noFill/>
            <a:ln w="3175">
              <a:solidFill>
                <a:schemeClr val="tx1"/>
              </a:solidFill>
              <a:round/>
              <a:headEnd/>
              <a:tailEnd/>
            </a:ln>
          </p:spPr>
          <p:txBody>
            <a:bodyPr/>
            <a:lstStyle/>
            <a:p>
              <a:endParaRPr lang="en-US"/>
            </a:p>
          </p:txBody>
        </p:sp>
        <p:sp>
          <p:nvSpPr>
            <p:cNvPr id="6228" name="Freeform 1696"/>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29" name="Freeform 1697"/>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0" name="Freeform 1698"/>
            <p:cNvSpPr>
              <a:spLocks/>
            </p:cNvSpPr>
            <p:nvPr/>
          </p:nvSpPr>
          <p:spPr bwMode="auto">
            <a:xfrm>
              <a:off x="7909783" y="3058984"/>
              <a:ext cx="313755" cy="0"/>
            </a:xfrm>
            <a:custGeom>
              <a:avLst/>
              <a:gdLst>
                <a:gd name="T0" fmla="*/ 190 w 190"/>
                <a:gd name="T1" fmla="*/ 0 w 190"/>
                <a:gd name="T2" fmla="*/ 190 w 190"/>
                <a:gd name="T3" fmla="*/ 0 60000 65536"/>
                <a:gd name="T4" fmla="*/ 0 60000 65536"/>
                <a:gd name="T5" fmla="*/ 0 60000 65536"/>
                <a:gd name="T6" fmla="*/ 0 w 190"/>
                <a:gd name="T7" fmla="*/ 190 w 190"/>
              </a:gdLst>
              <a:ahLst/>
              <a:cxnLst>
                <a:cxn ang="T3">
                  <a:pos x="T0" y="0"/>
                </a:cxn>
                <a:cxn ang="T4">
                  <a:pos x="T1" y="0"/>
                </a:cxn>
                <a:cxn ang="T5">
                  <a:pos x="T2" y="0"/>
                </a:cxn>
              </a:cxnLst>
              <a:rect l="T6" t="0" r="T7" b="0"/>
              <a:pathLst>
                <a:path w="190">
                  <a:moveTo>
                    <a:pt x="190" y="0"/>
                  </a:moveTo>
                  <a:lnTo>
                    <a:pt x="0" y="0"/>
                  </a:lnTo>
                  <a:lnTo>
                    <a:pt x="190" y="0"/>
                  </a:lnTo>
                  <a:close/>
                </a:path>
              </a:pathLst>
            </a:custGeom>
            <a:noFill/>
            <a:ln w="3175">
              <a:solidFill>
                <a:schemeClr val="tx1"/>
              </a:solidFill>
              <a:round/>
              <a:headEnd/>
              <a:tailEnd/>
            </a:ln>
          </p:spPr>
          <p:txBody>
            <a:bodyPr/>
            <a:lstStyle/>
            <a:p>
              <a:endParaRPr lang="en-US"/>
            </a:p>
          </p:txBody>
        </p:sp>
        <p:sp>
          <p:nvSpPr>
            <p:cNvPr id="6231" name="Freeform 1699"/>
            <p:cNvSpPr>
              <a:spLocks noEditPoints="1"/>
            </p:cNvSpPr>
            <p:nvPr/>
          </p:nvSpPr>
          <p:spPr bwMode="auto">
            <a:xfrm>
              <a:off x="7909783" y="2919284"/>
              <a:ext cx="313755" cy="139700"/>
            </a:xfrm>
            <a:custGeom>
              <a:avLst/>
              <a:gdLst>
                <a:gd name="T0" fmla="*/ 190 w 190"/>
                <a:gd name="T1" fmla="*/ 88 h 88"/>
                <a:gd name="T2" fmla="*/ 190 w 190"/>
                <a:gd name="T3" fmla="*/ 0 h 88"/>
                <a:gd name="T4" fmla="*/ 0 w 190"/>
                <a:gd name="T5" fmla="*/ 0 h 88"/>
                <a:gd name="T6" fmla="*/ 0 w 190"/>
                <a:gd name="T7" fmla="*/ 88 h 88"/>
                <a:gd name="T8" fmla="*/ 190 w 190"/>
                <a:gd name="T9" fmla="*/ 88 h 88"/>
                <a:gd name="T10" fmla="*/ 0 w 190"/>
                <a:gd name="T11" fmla="*/ 88 h 88"/>
                <a:gd name="T12" fmla="*/ 0 w 190"/>
                <a:gd name="T13" fmla="*/ 0 h 88"/>
                <a:gd name="T14" fmla="*/ 0 w 190"/>
                <a:gd name="T15" fmla="*/ 88 h 88"/>
                <a:gd name="T16" fmla="*/ 190 w 190"/>
                <a:gd name="T17" fmla="*/ 88 h 88"/>
                <a:gd name="T18" fmla="*/ 190 w 190"/>
                <a:gd name="T19" fmla="*/ 0 h 88"/>
                <a:gd name="T20" fmla="*/ 190 w 190"/>
                <a:gd name="T21" fmla="*/ 88 h 8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90"/>
                <a:gd name="T34" fmla="*/ 0 h 88"/>
                <a:gd name="T35" fmla="*/ 190 w 190"/>
                <a:gd name="T36" fmla="*/ 88 h 8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90" h="88">
                  <a:moveTo>
                    <a:pt x="190" y="88"/>
                  </a:moveTo>
                  <a:lnTo>
                    <a:pt x="190" y="0"/>
                  </a:lnTo>
                  <a:lnTo>
                    <a:pt x="0" y="0"/>
                  </a:lnTo>
                  <a:lnTo>
                    <a:pt x="0" y="88"/>
                  </a:lnTo>
                  <a:lnTo>
                    <a:pt x="190" y="88"/>
                  </a:lnTo>
                  <a:close/>
                  <a:moveTo>
                    <a:pt x="0" y="88"/>
                  </a:moveTo>
                  <a:lnTo>
                    <a:pt x="0" y="0"/>
                  </a:lnTo>
                  <a:lnTo>
                    <a:pt x="0" y="88"/>
                  </a:lnTo>
                  <a:close/>
                  <a:moveTo>
                    <a:pt x="190" y="88"/>
                  </a:moveTo>
                  <a:lnTo>
                    <a:pt x="190" y="0"/>
                  </a:lnTo>
                  <a:lnTo>
                    <a:pt x="190" y="88"/>
                  </a:lnTo>
                  <a:close/>
                </a:path>
              </a:pathLst>
            </a:custGeom>
            <a:noFill/>
            <a:ln w="9525">
              <a:solidFill>
                <a:schemeClr val="tx1"/>
              </a:solidFill>
              <a:round/>
              <a:headEnd/>
              <a:tailEnd/>
            </a:ln>
          </p:spPr>
          <p:txBody>
            <a:bodyPr/>
            <a:lstStyle/>
            <a:p>
              <a:endParaRPr lang="en-US"/>
            </a:p>
          </p:txBody>
        </p:sp>
        <p:sp>
          <p:nvSpPr>
            <p:cNvPr id="6232" name="Rectangle 1700"/>
            <p:cNvSpPr>
              <a:spLocks noChangeArrowheads="1"/>
            </p:cNvSpPr>
            <p:nvPr/>
          </p:nvSpPr>
          <p:spPr bwMode="auto">
            <a:xfrm>
              <a:off x="7909783" y="2919284"/>
              <a:ext cx="313755" cy="139700"/>
            </a:xfrm>
            <a:prstGeom prst="rect">
              <a:avLst/>
            </a:prstGeom>
            <a:noFill/>
            <a:ln w="3175">
              <a:solidFill>
                <a:schemeClr val="tx1"/>
              </a:solidFill>
              <a:miter lim="800000"/>
              <a:headEnd/>
              <a:tailEnd/>
            </a:ln>
          </p:spPr>
          <p:txBody>
            <a:bodyPr/>
            <a:lstStyle/>
            <a:p>
              <a:pPr algn="l" eaLnBrk="0" hangingPunct="0"/>
              <a:endParaRPr lang="en-US" sz="1800" b="0">
                <a:solidFill>
                  <a:schemeClr val="tx1"/>
                </a:solidFill>
              </a:endParaRPr>
            </a:p>
          </p:txBody>
        </p:sp>
        <p:sp>
          <p:nvSpPr>
            <p:cNvPr id="6233" name="Freeform 1701"/>
            <p:cNvSpPr>
              <a:spLocks/>
            </p:cNvSpPr>
            <p:nvPr/>
          </p:nvSpPr>
          <p:spPr bwMode="auto">
            <a:xfrm>
              <a:off x="7909783"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4" name="Freeform 1702"/>
            <p:cNvSpPr>
              <a:spLocks/>
            </p:cNvSpPr>
            <p:nvPr/>
          </p:nvSpPr>
          <p:spPr bwMode="auto">
            <a:xfrm>
              <a:off x="8223539" y="2919284"/>
              <a:ext cx="0" cy="139700"/>
            </a:xfrm>
            <a:custGeom>
              <a:avLst/>
              <a:gdLst>
                <a:gd name="T0" fmla="*/ 88 h 88"/>
                <a:gd name="T1" fmla="*/ 0 h 88"/>
                <a:gd name="T2" fmla="*/ 88 h 88"/>
                <a:gd name="T3" fmla="*/ 0 60000 65536"/>
                <a:gd name="T4" fmla="*/ 0 60000 65536"/>
                <a:gd name="T5" fmla="*/ 0 60000 65536"/>
                <a:gd name="T6" fmla="*/ 0 h 88"/>
                <a:gd name="T7" fmla="*/ 88 h 88"/>
              </a:gdLst>
              <a:ahLst/>
              <a:cxnLst>
                <a:cxn ang="T3">
                  <a:pos x="0" y="T0"/>
                </a:cxn>
                <a:cxn ang="T4">
                  <a:pos x="0" y="T1"/>
                </a:cxn>
                <a:cxn ang="T5">
                  <a:pos x="0" y="T2"/>
                </a:cxn>
              </a:cxnLst>
              <a:rect l="0" t="T6" r="0" b="T7"/>
              <a:pathLst>
                <a:path h="88">
                  <a:moveTo>
                    <a:pt x="0" y="88"/>
                  </a:moveTo>
                  <a:lnTo>
                    <a:pt x="0" y="0"/>
                  </a:lnTo>
                  <a:lnTo>
                    <a:pt x="0" y="88"/>
                  </a:lnTo>
                </a:path>
              </a:pathLst>
            </a:custGeom>
            <a:noFill/>
            <a:ln w="3175">
              <a:solidFill>
                <a:schemeClr val="tx1"/>
              </a:solidFill>
              <a:round/>
              <a:headEnd/>
              <a:tailEnd/>
            </a:ln>
          </p:spPr>
          <p:txBody>
            <a:bodyPr/>
            <a:lstStyle/>
            <a:p>
              <a:endParaRPr lang="en-US"/>
            </a:p>
          </p:txBody>
        </p:sp>
        <p:sp>
          <p:nvSpPr>
            <p:cNvPr id="6235" name="Freeform 1703"/>
            <p:cNvSpPr>
              <a:spLocks noEditPoints="1"/>
            </p:cNvSpPr>
            <p:nvPr/>
          </p:nvSpPr>
          <p:spPr bwMode="auto">
            <a:xfrm>
              <a:off x="7108882" y="3671759"/>
              <a:ext cx="477238" cy="7938"/>
            </a:xfrm>
            <a:custGeom>
              <a:avLst/>
              <a:gdLst>
                <a:gd name="T0" fmla="*/ 279 w 289"/>
                <a:gd name="T1" fmla="*/ 4 h 5"/>
                <a:gd name="T2" fmla="*/ 289 w 289"/>
                <a:gd name="T3" fmla="*/ 3 h 5"/>
                <a:gd name="T4" fmla="*/ 288 w 289"/>
                <a:gd name="T5" fmla="*/ 5 h 5"/>
                <a:gd name="T6" fmla="*/ 263 w 289"/>
                <a:gd name="T7" fmla="*/ 4 h 5"/>
                <a:gd name="T8" fmla="*/ 273 w 289"/>
                <a:gd name="T9" fmla="*/ 3 h 5"/>
                <a:gd name="T10" fmla="*/ 272 w 289"/>
                <a:gd name="T11" fmla="*/ 5 h 5"/>
                <a:gd name="T12" fmla="*/ 247 w 289"/>
                <a:gd name="T13" fmla="*/ 4 h 5"/>
                <a:gd name="T14" fmla="*/ 258 w 289"/>
                <a:gd name="T15" fmla="*/ 3 h 5"/>
                <a:gd name="T16" fmla="*/ 257 w 289"/>
                <a:gd name="T17" fmla="*/ 5 h 5"/>
                <a:gd name="T18" fmla="*/ 232 w 289"/>
                <a:gd name="T19" fmla="*/ 3 h 5"/>
                <a:gd name="T20" fmla="*/ 242 w 289"/>
                <a:gd name="T21" fmla="*/ 2 h 5"/>
                <a:gd name="T22" fmla="*/ 241 w 289"/>
                <a:gd name="T23" fmla="*/ 5 h 5"/>
                <a:gd name="T24" fmla="*/ 216 w 289"/>
                <a:gd name="T25" fmla="*/ 3 h 5"/>
                <a:gd name="T26" fmla="*/ 226 w 289"/>
                <a:gd name="T27" fmla="*/ 2 h 5"/>
                <a:gd name="T28" fmla="*/ 225 w 289"/>
                <a:gd name="T29" fmla="*/ 5 h 5"/>
                <a:gd name="T30" fmla="*/ 201 w 289"/>
                <a:gd name="T31" fmla="*/ 3 h 5"/>
                <a:gd name="T32" fmla="*/ 211 w 289"/>
                <a:gd name="T33" fmla="*/ 2 h 5"/>
                <a:gd name="T34" fmla="*/ 210 w 289"/>
                <a:gd name="T35" fmla="*/ 5 h 5"/>
                <a:gd name="T36" fmla="*/ 185 w 289"/>
                <a:gd name="T37" fmla="*/ 3 h 5"/>
                <a:gd name="T38" fmla="*/ 195 w 289"/>
                <a:gd name="T39" fmla="*/ 2 h 5"/>
                <a:gd name="T40" fmla="*/ 194 w 289"/>
                <a:gd name="T41" fmla="*/ 5 h 5"/>
                <a:gd name="T42" fmla="*/ 169 w 289"/>
                <a:gd name="T43" fmla="*/ 3 h 5"/>
                <a:gd name="T44" fmla="*/ 180 w 289"/>
                <a:gd name="T45" fmla="*/ 2 h 5"/>
                <a:gd name="T46" fmla="*/ 179 w 289"/>
                <a:gd name="T47" fmla="*/ 4 h 5"/>
                <a:gd name="T48" fmla="*/ 154 w 289"/>
                <a:gd name="T49" fmla="*/ 3 h 5"/>
                <a:gd name="T50" fmla="*/ 164 w 289"/>
                <a:gd name="T51" fmla="*/ 2 h 5"/>
                <a:gd name="T52" fmla="*/ 163 w 289"/>
                <a:gd name="T53" fmla="*/ 4 h 5"/>
                <a:gd name="T54" fmla="*/ 138 w 289"/>
                <a:gd name="T55" fmla="*/ 2 h 5"/>
                <a:gd name="T56" fmla="*/ 148 w 289"/>
                <a:gd name="T57" fmla="*/ 1 h 5"/>
                <a:gd name="T58" fmla="*/ 147 w 289"/>
                <a:gd name="T59" fmla="*/ 4 h 5"/>
                <a:gd name="T60" fmla="*/ 123 w 289"/>
                <a:gd name="T61" fmla="*/ 2 h 5"/>
                <a:gd name="T62" fmla="*/ 133 w 289"/>
                <a:gd name="T63" fmla="*/ 1 h 5"/>
                <a:gd name="T64" fmla="*/ 132 w 289"/>
                <a:gd name="T65" fmla="*/ 4 h 5"/>
                <a:gd name="T66" fmla="*/ 108 w 289"/>
                <a:gd name="T67" fmla="*/ 2 h 5"/>
                <a:gd name="T68" fmla="*/ 117 w 289"/>
                <a:gd name="T69" fmla="*/ 1 h 5"/>
                <a:gd name="T70" fmla="*/ 116 w 289"/>
                <a:gd name="T71" fmla="*/ 4 h 5"/>
                <a:gd name="T72" fmla="*/ 91 w 289"/>
                <a:gd name="T73" fmla="*/ 2 h 5"/>
                <a:gd name="T74" fmla="*/ 102 w 289"/>
                <a:gd name="T75" fmla="*/ 1 h 5"/>
                <a:gd name="T76" fmla="*/ 101 w 289"/>
                <a:gd name="T77" fmla="*/ 4 h 5"/>
                <a:gd name="T78" fmla="*/ 76 w 289"/>
                <a:gd name="T79" fmla="*/ 2 h 5"/>
                <a:gd name="T80" fmla="*/ 86 w 289"/>
                <a:gd name="T81" fmla="*/ 1 h 5"/>
                <a:gd name="T82" fmla="*/ 85 w 289"/>
                <a:gd name="T83" fmla="*/ 4 h 5"/>
                <a:gd name="T84" fmla="*/ 60 w 289"/>
                <a:gd name="T85" fmla="*/ 2 h 5"/>
                <a:gd name="T86" fmla="*/ 70 w 289"/>
                <a:gd name="T87" fmla="*/ 1 h 5"/>
                <a:gd name="T88" fmla="*/ 69 w 289"/>
                <a:gd name="T89" fmla="*/ 3 h 5"/>
                <a:gd name="T90" fmla="*/ 45 w 289"/>
                <a:gd name="T91" fmla="*/ 1 h 5"/>
                <a:gd name="T92" fmla="*/ 55 w 289"/>
                <a:gd name="T93" fmla="*/ 1 h 5"/>
                <a:gd name="T94" fmla="*/ 54 w 289"/>
                <a:gd name="T95" fmla="*/ 3 h 5"/>
                <a:gd name="T96" fmla="*/ 30 w 289"/>
                <a:gd name="T97" fmla="*/ 1 h 5"/>
                <a:gd name="T98" fmla="*/ 39 w 289"/>
                <a:gd name="T99" fmla="*/ 1 h 5"/>
                <a:gd name="T100" fmla="*/ 39 w 289"/>
                <a:gd name="T101" fmla="*/ 3 h 5"/>
                <a:gd name="T102" fmla="*/ 13 w 289"/>
                <a:gd name="T103" fmla="*/ 1 h 5"/>
                <a:gd name="T104" fmla="*/ 24 w 289"/>
                <a:gd name="T105" fmla="*/ 1 h 5"/>
                <a:gd name="T106" fmla="*/ 23 w 289"/>
                <a:gd name="T107" fmla="*/ 3 h 5"/>
                <a:gd name="T108" fmla="*/ 0 w 289"/>
                <a:gd name="T109" fmla="*/ 1 h 5"/>
                <a:gd name="T110" fmla="*/ 9 w 289"/>
                <a:gd name="T111" fmla="*/ 1 h 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9"/>
                <a:gd name="T169" fmla="*/ 0 h 5"/>
                <a:gd name="T170" fmla="*/ 289 w 289"/>
                <a:gd name="T171" fmla="*/ 5 h 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9" h="5">
                  <a:moveTo>
                    <a:pt x="288" y="5"/>
                  </a:moveTo>
                  <a:lnTo>
                    <a:pt x="280" y="5"/>
                  </a:lnTo>
                  <a:lnTo>
                    <a:pt x="279" y="5"/>
                  </a:lnTo>
                  <a:lnTo>
                    <a:pt x="279" y="4"/>
                  </a:lnTo>
                  <a:lnTo>
                    <a:pt x="279" y="3"/>
                  </a:lnTo>
                  <a:lnTo>
                    <a:pt x="280" y="2"/>
                  </a:lnTo>
                  <a:lnTo>
                    <a:pt x="288" y="2"/>
                  </a:lnTo>
                  <a:lnTo>
                    <a:pt x="289" y="3"/>
                  </a:lnTo>
                  <a:lnTo>
                    <a:pt x="289" y="4"/>
                  </a:lnTo>
                  <a:lnTo>
                    <a:pt x="289" y="5"/>
                  </a:lnTo>
                  <a:lnTo>
                    <a:pt x="288" y="5"/>
                  </a:lnTo>
                  <a:close/>
                  <a:moveTo>
                    <a:pt x="272" y="5"/>
                  </a:moveTo>
                  <a:lnTo>
                    <a:pt x="264" y="5"/>
                  </a:lnTo>
                  <a:lnTo>
                    <a:pt x="263" y="5"/>
                  </a:lnTo>
                  <a:lnTo>
                    <a:pt x="263" y="4"/>
                  </a:lnTo>
                  <a:lnTo>
                    <a:pt x="263" y="3"/>
                  </a:lnTo>
                  <a:lnTo>
                    <a:pt x="264" y="2"/>
                  </a:lnTo>
                  <a:lnTo>
                    <a:pt x="272" y="2"/>
                  </a:lnTo>
                  <a:lnTo>
                    <a:pt x="273" y="3"/>
                  </a:lnTo>
                  <a:lnTo>
                    <a:pt x="273" y="4"/>
                  </a:lnTo>
                  <a:lnTo>
                    <a:pt x="273" y="5"/>
                  </a:lnTo>
                  <a:lnTo>
                    <a:pt x="272" y="5"/>
                  </a:lnTo>
                  <a:close/>
                  <a:moveTo>
                    <a:pt x="257" y="5"/>
                  </a:moveTo>
                  <a:lnTo>
                    <a:pt x="249" y="5"/>
                  </a:lnTo>
                  <a:lnTo>
                    <a:pt x="248" y="5"/>
                  </a:lnTo>
                  <a:lnTo>
                    <a:pt x="247" y="4"/>
                  </a:lnTo>
                  <a:lnTo>
                    <a:pt x="248" y="2"/>
                  </a:lnTo>
                  <a:lnTo>
                    <a:pt x="249" y="2"/>
                  </a:lnTo>
                  <a:lnTo>
                    <a:pt x="257" y="2"/>
                  </a:lnTo>
                  <a:lnTo>
                    <a:pt x="258" y="3"/>
                  </a:lnTo>
                  <a:lnTo>
                    <a:pt x="258" y="4"/>
                  </a:lnTo>
                  <a:lnTo>
                    <a:pt x="258" y="5"/>
                  </a:lnTo>
                  <a:lnTo>
                    <a:pt x="257" y="5"/>
                  </a:lnTo>
                  <a:close/>
                  <a:moveTo>
                    <a:pt x="241" y="5"/>
                  </a:moveTo>
                  <a:lnTo>
                    <a:pt x="233" y="5"/>
                  </a:lnTo>
                  <a:lnTo>
                    <a:pt x="232" y="3"/>
                  </a:lnTo>
                  <a:lnTo>
                    <a:pt x="233" y="2"/>
                  </a:lnTo>
                  <a:lnTo>
                    <a:pt x="241" y="2"/>
                  </a:lnTo>
                  <a:lnTo>
                    <a:pt x="242" y="2"/>
                  </a:lnTo>
                  <a:lnTo>
                    <a:pt x="242" y="3"/>
                  </a:lnTo>
                  <a:lnTo>
                    <a:pt x="242" y="5"/>
                  </a:lnTo>
                  <a:lnTo>
                    <a:pt x="241" y="5"/>
                  </a:lnTo>
                  <a:close/>
                  <a:moveTo>
                    <a:pt x="225" y="5"/>
                  </a:moveTo>
                  <a:lnTo>
                    <a:pt x="218" y="5"/>
                  </a:lnTo>
                  <a:lnTo>
                    <a:pt x="216" y="4"/>
                  </a:lnTo>
                  <a:lnTo>
                    <a:pt x="216" y="3"/>
                  </a:lnTo>
                  <a:lnTo>
                    <a:pt x="216" y="2"/>
                  </a:lnTo>
                  <a:lnTo>
                    <a:pt x="218" y="2"/>
                  </a:lnTo>
                  <a:lnTo>
                    <a:pt x="225" y="2"/>
                  </a:lnTo>
                  <a:lnTo>
                    <a:pt x="226" y="2"/>
                  </a:lnTo>
                  <a:lnTo>
                    <a:pt x="227" y="3"/>
                  </a:lnTo>
                  <a:lnTo>
                    <a:pt x="226" y="4"/>
                  </a:lnTo>
                  <a:lnTo>
                    <a:pt x="225" y="5"/>
                  </a:lnTo>
                  <a:close/>
                  <a:moveTo>
                    <a:pt x="210" y="5"/>
                  </a:moveTo>
                  <a:lnTo>
                    <a:pt x="202" y="5"/>
                  </a:lnTo>
                  <a:lnTo>
                    <a:pt x="201" y="4"/>
                  </a:lnTo>
                  <a:lnTo>
                    <a:pt x="201" y="3"/>
                  </a:lnTo>
                  <a:lnTo>
                    <a:pt x="201" y="2"/>
                  </a:lnTo>
                  <a:lnTo>
                    <a:pt x="202" y="1"/>
                  </a:lnTo>
                  <a:lnTo>
                    <a:pt x="210" y="2"/>
                  </a:lnTo>
                  <a:lnTo>
                    <a:pt x="211" y="2"/>
                  </a:lnTo>
                  <a:lnTo>
                    <a:pt x="211" y="3"/>
                  </a:lnTo>
                  <a:lnTo>
                    <a:pt x="211" y="4"/>
                  </a:lnTo>
                  <a:lnTo>
                    <a:pt x="210" y="5"/>
                  </a:lnTo>
                  <a:close/>
                  <a:moveTo>
                    <a:pt x="194" y="5"/>
                  </a:moveTo>
                  <a:lnTo>
                    <a:pt x="186" y="5"/>
                  </a:lnTo>
                  <a:lnTo>
                    <a:pt x="185" y="4"/>
                  </a:lnTo>
                  <a:lnTo>
                    <a:pt x="185" y="3"/>
                  </a:lnTo>
                  <a:lnTo>
                    <a:pt x="185" y="2"/>
                  </a:lnTo>
                  <a:lnTo>
                    <a:pt x="186" y="1"/>
                  </a:lnTo>
                  <a:lnTo>
                    <a:pt x="194" y="1"/>
                  </a:lnTo>
                  <a:lnTo>
                    <a:pt x="195" y="2"/>
                  </a:lnTo>
                  <a:lnTo>
                    <a:pt x="195" y="3"/>
                  </a:lnTo>
                  <a:lnTo>
                    <a:pt x="195" y="4"/>
                  </a:lnTo>
                  <a:lnTo>
                    <a:pt x="194" y="5"/>
                  </a:lnTo>
                  <a:close/>
                  <a:moveTo>
                    <a:pt x="179" y="4"/>
                  </a:moveTo>
                  <a:lnTo>
                    <a:pt x="171" y="4"/>
                  </a:lnTo>
                  <a:lnTo>
                    <a:pt x="170" y="4"/>
                  </a:lnTo>
                  <a:lnTo>
                    <a:pt x="169" y="3"/>
                  </a:lnTo>
                  <a:lnTo>
                    <a:pt x="170" y="2"/>
                  </a:lnTo>
                  <a:lnTo>
                    <a:pt x="171" y="1"/>
                  </a:lnTo>
                  <a:lnTo>
                    <a:pt x="179" y="1"/>
                  </a:lnTo>
                  <a:lnTo>
                    <a:pt x="180" y="2"/>
                  </a:lnTo>
                  <a:lnTo>
                    <a:pt x="180" y="3"/>
                  </a:lnTo>
                  <a:lnTo>
                    <a:pt x="180" y="4"/>
                  </a:lnTo>
                  <a:lnTo>
                    <a:pt x="179" y="4"/>
                  </a:lnTo>
                  <a:close/>
                  <a:moveTo>
                    <a:pt x="163" y="4"/>
                  </a:moveTo>
                  <a:lnTo>
                    <a:pt x="155" y="4"/>
                  </a:lnTo>
                  <a:lnTo>
                    <a:pt x="154" y="3"/>
                  </a:lnTo>
                  <a:lnTo>
                    <a:pt x="155" y="2"/>
                  </a:lnTo>
                  <a:lnTo>
                    <a:pt x="155" y="1"/>
                  </a:lnTo>
                  <a:lnTo>
                    <a:pt x="163" y="1"/>
                  </a:lnTo>
                  <a:lnTo>
                    <a:pt x="164" y="2"/>
                  </a:lnTo>
                  <a:lnTo>
                    <a:pt x="164" y="3"/>
                  </a:lnTo>
                  <a:lnTo>
                    <a:pt x="164" y="4"/>
                  </a:lnTo>
                  <a:lnTo>
                    <a:pt x="163" y="4"/>
                  </a:lnTo>
                  <a:close/>
                  <a:moveTo>
                    <a:pt x="147" y="4"/>
                  </a:moveTo>
                  <a:lnTo>
                    <a:pt x="140" y="4"/>
                  </a:lnTo>
                  <a:lnTo>
                    <a:pt x="138" y="4"/>
                  </a:lnTo>
                  <a:lnTo>
                    <a:pt x="138" y="2"/>
                  </a:lnTo>
                  <a:lnTo>
                    <a:pt x="138" y="1"/>
                  </a:lnTo>
                  <a:lnTo>
                    <a:pt x="140" y="1"/>
                  </a:lnTo>
                  <a:lnTo>
                    <a:pt x="147" y="1"/>
                  </a:lnTo>
                  <a:lnTo>
                    <a:pt x="148" y="1"/>
                  </a:lnTo>
                  <a:lnTo>
                    <a:pt x="149" y="3"/>
                  </a:lnTo>
                  <a:lnTo>
                    <a:pt x="148" y="4"/>
                  </a:lnTo>
                  <a:lnTo>
                    <a:pt x="147" y="4"/>
                  </a:lnTo>
                  <a:close/>
                  <a:moveTo>
                    <a:pt x="132" y="4"/>
                  </a:moveTo>
                  <a:lnTo>
                    <a:pt x="124" y="4"/>
                  </a:lnTo>
                  <a:lnTo>
                    <a:pt x="123" y="3"/>
                  </a:lnTo>
                  <a:lnTo>
                    <a:pt x="123" y="2"/>
                  </a:lnTo>
                  <a:lnTo>
                    <a:pt x="123" y="1"/>
                  </a:lnTo>
                  <a:lnTo>
                    <a:pt x="124" y="1"/>
                  </a:lnTo>
                  <a:lnTo>
                    <a:pt x="132" y="1"/>
                  </a:lnTo>
                  <a:lnTo>
                    <a:pt x="133" y="1"/>
                  </a:lnTo>
                  <a:lnTo>
                    <a:pt x="134" y="2"/>
                  </a:lnTo>
                  <a:lnTo>
                    <a:pt x="133" y="4"/>
                  </a:lnTo>
                  <a:lnTo>
                    <a:pt x="132" y="4"/>
                  </a:lnTo>
                  <a:close/>
                  <a:moveTo>
                    <a:pt x="116" y="4"/>
                  </a:moveTo>
                  <a:lnTo>
                    <a:pt x="108" y="4"/>
                  </a:lnTo>
                  <a:lnTo>
                    <a:pt x="108" y="3"/>
                  </a:lnTo>
                  <a:lnTo>
                    <a:pt x="108" y="2"/>
                  </a:lnTo>
                  <a:lnTo>
                    <a:pt x="108" y="1"/>
                  </a:lnTo>
                  <a:lnTo>
                    <a:pt x="116" y="1"/>
                  </a:lnTo>
                  <a:lnTo>
                    <a:pt x="117" y="1"/>
                  </a:lnTo>
                  <a:lnTo>
                    <a:pt x="117" y="2"/>
                  </a:lnTo>
                  <a:lnTo>
                    <a:pt x="117" y="3"/>
                  </a:lnTo>
                  <a:lnTo>
                    <a:pt x="116" y="4"/>
                  </a:lnTo>
                  <a:close/>
                  <a:moveTo>
                    <a:pt x="101" y="4"/>
                  </a:moveTo>
                  <a:lnTo>
                    <a:pt x="93" y="4"/>
                  </a:lnTo>
                  <a:lnTo>
                    <a:pt x="92" y="3"/>
                  </a:lnTo>
                  <a:lnTo>
                    <a:pt x="91" y="2"/>
                  </a:lnTo>
                  <a:lnTo>
                    <a:pt x="92" y="1"/>
                  </a:lnTo>
                  <a:lnTo>
                    <a:pt x="93" y="1"/>
                  </a:lnTo>
                  <a:lnTo>
                    <a:pt x="101" y="1"/>
                  </a:lnTo>
                  <a:lnTo>
                    <a:pt x="102" y="1"/>
                  </a:lnTo>
                  <a:lnTo>
                    <a:pt x="102" y="2"/>
                  </a:lnTo>
                  <a:lnTo>
                    <a:pt x="102" y="3"/>
                  </a:lnTo>
                  <a:lnTo>
                    <a:pt x="101" y="4"/>
                  </a:lnTo>
                  <a:close/>
                  <a:moveTo>
                    <a:pt x="85" y="4"/>
                  </a:moveTo>
                  <a:lnTo>
                    <a:pt x="78" y="3"/>
                  </a:lnTo>
                  <a:lnTo>
                    <a:pt x="77" y="3"/>
                  </a:lnTo>
                  <a:lnTo>
                    <a:pt x="76" y="2"/>
                  </a:lnTo>
                  <a:lnTo>
                    <a:pt x="77" y="1"/>
                  </a:lnTo>
                  <a:lnTo>
                    <a:pt x="78" y="1"/>
                  </a:lnTo>
                  <a:lnTo>
                    <a:pt x="85" y="1"/>
                  </a:lnTo>
                  <a:lnTo>
                    <a:pt x="86" y="1"/>
                  </a:lnTo>
                  <a:lnTo>
                    <a:pt x="86" y="2"/>
                  </a:lnTo>
                  <a:lnTo>
                    <a:pt x="86" y="3"/>
                  </a:lnTo>
                  <a:lnTo>
                    <a:pt x="85" y="4"/>
                  </a:lnTo>
                  <a:close/>
                  <a:moveTo>
                    <a:pt x="69" y="3"/>
                  </a:moveTo>
                  <a:lnTo>
                    <a:pt x="62" y="3"/>
                  </a:lnTo>
                  <a:lnTo>
                    <a:pt x="60" y="3"/>
                  </a:lnTo>
                  <a:lnTo>
                    <a:pt x="60" y="2"/>
                  </a:lnTo>
                  <a:lnTo>
                    <a:pt x="60" y="1"/>
                  </a:lnTo>
                  <a:lnTo>
                    <a:pt x="62" y="1"/>
                  </a:lnTo>
                  <a:lnTo>
                    <a:pt x="69" y="1"/>
                  </a:lnTo>
                  <a:lnTo>
                    <a:pt x="70" y="1"/>
                  </a:lnTo>
                  <a:lnTo>
                    <a:pt x="71" y="2"/>
                  </a:lnTo>
                  <a:lnTo>
                    <a:pt x="70" y="3"/>
                  </a:lnTo>
                  <a:lnTo>
                    <a:pt x="69" y="3"/>
                  </a:lnTo>
                  <a:close/>
                  <a:moveTo>
                    <a:pt x="54" y="3"/>
                  </a:moveTo>
                  <a:lnTo>
                    <a:pt x="46" y="3"/>
                  </a:lnTo>
                  <a:lnTo>
                    <a:pt x="45" y="3"/>
                  </a:lnTo>
                  <a:lnTo>
                    <a:pt x="45" y="1"/>
                  </a:lnTo>
                  <a:lnTo>
                    <a:pt x="46" y="1"/>
                  </a:lnTo>
                  <a:lnTo>
                    <a:pt x="54" y="1"/>
                  </a:lnTo>
                  <a:lnTo>
                    <a:pt x="55" y="1"/>
                  </a:lnTo>
                  <a:lnTo>
                    <a:pt x="56" y="2"/>
                  </a:lnTo>
                  <a:lnTo>
                    <a:pt x="55" y="3"/>
                  </a:lnTo>
                  <a:lnTo>
                    <a:pt x="54" y="3"/>
                  </a:lnTo>
                  <a:close/>
                  <a:moveTo>
                    <a:pt x="39" y="3"/>
                  </a:moveTo>
                  <a:lnTo>
                    <a:pt x="30" y="3"/>
                  </a:lnTo>
                  <a:lnTo>
                    <a:pt x="30" y="2"/>
                  </a:lnTo>
                  <a:lnTo>
                    <a:pt x="30" y="1"/>
                  </a:lnTo>
                  <a:lnTo>
                    <a:pt x="39" y="1"/>
                  </a:lnTo>
                  <a:lnTo>
                    <a:pt x="39" y="3"/>
                  </a:lnTo>
                  <a:close/>
                  <a:moveTo>
                    <a:pt x="23" y="3"/>
                  </a:moveTo>
                  <a:lnTo>
                    <a:pt x="15" y="3"/>
                  </a:lnTo>
                  <a:lnTo>
                    <a:pt x="14" y="2"/>
                  </a:lnTo>
                  <a:lnTo>
                    <a:pt x="13" y="1"/>
                  </a:lnTo>
                  <a:lnTo>
                    <a:pt x="14" y="1"/>
                  </a:lnTo>
                  <a:lnTo>
                    <a:pt x="15" y="1"/>
                  </a:lnTo>
                  <a:lnTo>
                    <a:pt x="23" y="1"/>
                  </a:lnTo>
                  <a:lnTo>
                    <a:pt x="24" y="1"/>
                  </a:lnTo>
                  <a:lnTo>
                    <a:pt x="24" y="2"/>
                  </a:lnTo>
                  <a:lnTo>
                    <a:pt x="23" y="3"/>
                  </a:lnTo>
                  <a:close/>
                  <a:moveTo>
                    <a:pt x="7" y="3"/>
                  </a:moveTo>
                  <a:lnTo>
                    <a:pt x="1" y="3"/>
                  </a:lnTo>
                  <a:lnTo>
                    <a:pt x="0" y="2"/>
                  </a:lnTo>
                  <a:lnTo>
                    <a:pt x="0" y="1"/>
                  </a:lnTo>
                  <a:lnTo>
                    <a:pt x="1" y="0"/>
                  </a:lnTo>
                  <a:lnTo>
                    <a:pt x="7" y="1"/>
                  </a:lnTo>
                  <a:lnTo>
                    <a:pt x="9" y="1"/>
                  </a:lnTo>
                  <a:lnTo>
                    <a:pt x="7" y="3"/>
                  </a:lnTo>
                  <a:close/>
                </a:path>
              </a:pathLst>
            </a:custGeom>
            <a:noFill/>
            <a:ln w="1588">
              <a:solidFill>
                <a:schemeClr val="tx1"/>
              </a:solidFill>
              <a:round/>
              <a:headEnd/>
              <a:tailEnd/>
            </a:ln>
          </p:spPr>
          <p:txBody>
            <a:bodyPr/>
            <a:lstStyle/>
            <a:p>
              <a:endParaRPr lang="en-US"/>
            </a:p>
          </p:txBody>
        </p:sp>
        <p:sp>
          <p:nvSpPr>
            <p:cNvPr id="6236" name="Freeform 1704"/>
            <p:cNvSpPr>
              <a:spLocks/>
            </p:cNvSpPr>
            <p:nvPr/>
          </p:nvSpPr>
          <p:spPr bwMode="auto">
            <a:xfrm>
              <a:off x="7110533" y="3627309"/>
              <a:ext cx="148621" cy="95250"/>
            </a:xfrm>
            <a:custGeom>
              <a:avLst/>
              <a:gdLst>
                <a:gd name="T0" fmla="*/ 90 w 90"/>
                <a:gd name="T1" fmla="*/ 0 h 60"/>
                <a:gd name="T2" fmla="*/ 0 w 90"/>
                <a:gd name="T3" fmla="*/ 29 h 60"/>
                <a:gd name="T4" fmla="*/ 90 w 90"/>
                <a:gd name="T5" fmla="*/ 60 h 60"/>
                <a:gd name="T6" fmla="*/ 0 60000 65536"/>
                <a:gd name="T7" fmla="*/ 0 60000 65536"/>
                <a:gd name="T8" fmla="*/ 0 60000 65536"/>
                <a:gd name="T9" fmla="*/ 0 w 90"/>
                <a:gd name="T10" fmla="*/ 0 h 60"/>
                <a:gd name="T11" fmla="*/ 90 w 90"/>
                <a:gd name="T12" fmla="*/ 60 h 60"/>
              </a:gdLst>
              <a:ahLst/>
              <a:cxnLst>
                <a:cxn ang="T6">
                  <a:pos x="T0" y="T1"/>
                </a:cxn>
                <a:cxn ang="T7">
                  <a:pos x="T2" y="T3"/>
                </a:cxn>
                <a:cxn ang="T8">
                  <a:pos x="T4" y="T5"/>
                </a:cxn>
              </a:cxnLst>
              <a:rect l="T9" t="T10" r="T11" b="T12"/>
              <a:pathLst>
                <a:path w="90" h="60">
                  <a:moveTo>
                    <a:pt x="90" y="0"/>
                  </a:moveTo>
                  <a:lnTo>
                    <a:pt x="0" y="29"/>
                  </a:lnTo>
                  <a:lnTo>
                    <a:pt x="90" y="60"/>
                  </a:lnTo>
                </a:path>
              </a:pathLst>
            </a:custGeom>
            <a:noFill/>
            <a:ln w="3175">
              <a:solidFill>
                <a:schemeClr val="tx1"/>
              </a:solidFill>
              <a:round/>
              <a:headEnd/>
              <a:tailEnd/>
            </a:ln>
          </p:spPr>
          <p:txBody>
            <a:bodyPr/>
            <a:lstStyle/>
            <a:p>
              <a:endParaRPr lang="en-US"/>
            </a:p>
          </p:txBody>
        </p:sp>
      </p:grpSp>
      <p:sp>
        <p:nvSpPr>
          <p:cNvPr id="11952" name="Text Box 1712"/>
          <p:cNvSpPr txBox="1">
            <a:spLocks noChangeArrowheads="1"/>
          </p:cNvSpPr>
          <p:nvPr/>
        </p:nvSpPr>
        <p:spPr bwMode="auto">
          <a:xfrm>
            <a:off x="345083" y="3993183"/>
            <a:ext cx="2407518" cy="553998"/>
          </a:xfrm>
          <a:prstGeom prst="rect">
            <a:avLst/>
          </a:prstGeom>
          <a:noFill/>
          <a:ln w="9525">
            <a:noFill/>
            <a:miter lim="800000"/>
            <a:headEnd/>
            <a:tailEnd/>
          </a:ln>
          <a:effectLst/>
        </p:spPr>
        <p:txBody>
          <a:bodyPr wrap="none">
            <a:spAutoFit/>
          </a:bodyPr>
          <a:lstStyle/>
          <a:p>
            <a:pPr algn="ctr">
              <a:lnSpc>
                <a:spcPts val="1800"/>
              </a:lnSpc>
              <a:defRPr/>
            </a:pPr>
            <a:r>
              <a:rPr lang="en-US" sz="1600" dirty="0" smtClean="0">
                <a:solidFill>
                  <a:srgbClr val="C40000"/>
                </a:solidFill>
                <a:latin typeface="Arial Black" pitchFamily="34" charset="0"/>
                <a:ea typeface="ＭＳ Ｐゴシック" pitchFamily="-112" charset="-128"/>
              </a:rPr>
              <a:t>Performance, RMA, </a:t>
            </a:r>
            <a:endParaRPr lang="en-US" sz="1600" dirty="0">
              <a:solidFill>
                <a:srgbClr val="C40000"/>
              </a:solidFill>
              <a:latin typeface="Arial Black" pitchFamily="34" charset="0"/>
              <a:ea typeface="ＭＳ Ｐゴシック" pitchFamily="-112" charset="-128"/>
            </a:endParaRPr>
          </a:p>
          <a:p>
            <a:pPr algn="ctr">
              <a:lnSpc>
                <a:spcPts val="1800"/>
              </a:lnSpc>
              <a:defRPr/>
            </a:pPr>
            <a:r>
              <a:rPr lang="en-US" sz="1600" dirty="0" smtClean="0">
                <a:solidFill>
                  <a:srgbClr val="C40000"/>
                </a:solidFill>
                <a:latin typeface="Arial Black" pitchFamily="34" charset="0"/>
                <a:ea typeface="ＭＳ Ｐゴシック" pitchFamily="-112" charset="-128"/>
              </a:rPr>
              <a:t>SWaP, Cost, etc.</a:t>
            </a:r>
            <a:endParaRPr lang="en-US" sz="1600" dirty="0">
              <a:solidFill>
                <a:srgbClr val="C40000"/>
              </a:solidFill>
              <a:latin typeface="Arial Black" pitchFamily="34" charset="0"/>
              <a:ea typeface="ＭＳ Ｐゴシック" pitchFamily="-112" charset="-128"/>
            </a:endParaRPr>
          </a:p>
        </p:txBody>
      </p:sp>
      <p:grpSp>
        <p:nvGrpSpPr>
          <p:cNvPr id="8" name="Group 1754"/>
          <p:cNvGrpSpPr>
            <a:grpSpLocks/>
          </p:cNvGrpSpPr>
          <p:nvPr/>
        </p:nvGrpSpPr>
        <p:grpSpPr bwMode="auto">
          <a:xfrm>
            <a:off x="374650" y="2683540"/>
            <a:ext cx="2239963" cy="1382713"/>
            <a:chOff x="236" y="1590"/>
            <a:chExt cx="1411" cy="871"/>
          </a:xfrm>
        </p:grpSpPr>
        <p:sp>
          <p:nvSpPr>
            <p:cNvPr id="6159" name="Freeform 1713"/>
            <p:cNvSpPr>
              <a:spLocks/>
            </p:cNvSpPr>
            <p:nvPr/>
          </p:nvSpPr>
          <p:spPr bwMode="auto">
            <a:xfrm>
              <a:off x="245" y="1590"/>
              <a:ext cx="1402" cy="850"/>
            </a:xfrm>
            <a:custGeom>
              <a:avLst/>
              <a:gdLst>
                <a:gd name="T0" fmla="*/ 293 w 1593"/>
                <a:gd name="T1" fmla="*/ 2 h 850"/>
                <a:gd name="T2" fmla="*/ 244 w 1593"/>
                <a:gd name="T3" fmla="*/ 14 h 850"/>
                <a:gd name="T4" fmla="*/ 199 w 1593"/>
                <a:gd name="T5" fmla="*/ 34 h 850"/>
                <a:gd name="T6" fmla="*/ 157 w 1593"/>
                <a:gd name="T7" fmla="*/ 62 h 850"/>
                <a:gd name="T8" fmla="*/ 118 w 1593"/>
                <a:gd name="T9" fmla="*/ 97 h 850"/>
                <a:gd name="T10" fmla="*/ 84 w 1593"/>
                <a:gd name="T11" fmla="*/ 140 h 850"/>
                <a:gd name="T12" fmla="*/ 55 w 1593"/>
                <a:gd name="T13" fmla="*/ 187 h 850"/>
                <a:gd name="T14" fmla="*/ 33 w 1593"/>
                <a:gd name="T15" fmla="*/ 241 h 850"/>
                <a:gd name="T16" fmla="*/ 15 w 1593"/>
                <a:gd name="T17" fmla="*/ 299 h 850"/>
                <a:gd name="T18" fmla="*/ 4 w 1593"/>
                <a:gd name="T19" fmla="*/ 360 h 850"/>
                <a:gd name="T20" fmla="*/ 0 w 1593"/>
                <a:gd name="T21" fmla="*/ 425 h 850"/>
                <a:gd name="T22" fmla="*/ 4 w 1593"/>
                <a:gd name="T23" fmla="*/ 489 h 850"/>
                <a:gd name="T24" fmla="*/ 15 w 1593"/>
                <a:gd name="T25" fmla="*/ 551 h 850"/>
                <a:gd name="T26" fmla="*/ 33 w 1593"/>
                <a:gd name="T27" fmla="*/ 609 h 850"/>
                <a:gd name="T28" fmla="*/ 55 w 1593"/>
                <a:gd name="T29" fmla="*/ 662 h 850"/>
                <a:gd name="T30" fmla="*/ 84 w 1593"/>
                <a:gd name="T31" fmla="*/ 710 h 850"/>
                <a:gd name="T32" fmla="*/ 118 w 1593"/>
                <a:gd name="T33" fmla="*/ 752 h 850"/>
                <a:gd name="T34" fmla="*/ 157 w 1593"/>
                <a:gd name="T35" fmla="*/ 788 h 850"/>
                <a:gd name="T36" fmla="*/ 199 w 1593"/>
                <a:gd name="T37" fmla="*/ 816 h 850"/>
                <a:gd name="T38" fmla="*/ 244 w 1593"/>
                <a:gd name="T39" fmla="*/ 836 h 850"/>
                <a:gd name="T40" fmla="*/ 293 w 1593"/>
                <a:gd name="T41" fmla="*/ 847 h 850"/>
                <a:gd name="T42" fmla="*/ 343 w 1593"/>
                <a:gd name="T43" fmla="*/ 849 h 850"/>
                <a:gd name="T44" fmla="*/ 391 w 1593"/>
                <a:gd name="T45" fmla="*/ 841 h 850"/>
                <a:gd name="T46" fmla="*/ 437 w 1593"/>
                <a:gd name="T47" fmla="*/ 824 h 850"/>
                <a:gd name="T48" fmla="*/ 481 w 1593"/>
                <a:gd name="T49" fmla="*/ 799 h 850"/>
                <a:gd name="T50" fmla="*/ 520 w 1593"/>
                <a:gd name="T51" fmla="*/ 765 h 850"/>
                <a:gd name="T52" fmla="*/ 556 w 1593"/>
                <a:gd name="T53" fmla="*/ 726 h 850"/>
                <a:gd name="T54" fmla="*/ 588 w 1593"/>
                <a:gd name="T55" fmla="*/ 679 h 850"/>
                <a:gd name="T56" fmla="*/ 613 w 1593"/>
                <a:gd name="T57" fmla="*/ 627 h 850"/>
                <a:gd name="T58" fmla="*/ 632 w 1593"/>
                <a:gd name="T59" fmla="*/ 571 h 850"/>
                <a:gd name="T60" fmla="*/ 645 w 1593"/>
                <a:gd name="T61" fmla="*/ 510 h 850"/>
                <a:gd name="T62" fmla="*/ 650 w 1593"/>
                <a:gd name="T63" fmla="*/ 447 h 850"/>
                <a:gd name="T64" fmla="*/ 650 w 1593"/>
                <a:gd name="T65" fmla="*/ 381 h 850"/>
                <a:gd name="T66" fmla="*/ 642 w 1593"/>
                <a:gd name="T67" fmla="*/ 319 h 850"/>
                <a:gd name="T68" fmla="*/ 626 w 1593"/>
                <a:gd name="T69" fmla="*/ 260 h 850"/>
                <a:gd name="T70" fmla="*/ 605 w 1593"/>
                <a:gd name="T71" fmla="*/ 204 h 850"/>
                <a:gd name="T72" fmla="*/ 577 w 1593"/>
                <a:gd name="T73" fmla="*/ 155 h 850"/>
                <a:gd name="T74" fmla="*/ 544 w 1593"/>
                <a:gd name="T75" fmla="*/ 110 h 850"/>
                <a:gd name="T76" fmla="*/ 508 w 1593"/>
                <a:gd name="T77" fmla="*/ 73 h 850"/>
                <a:gd name="T78" fmla="*/ 468 w 1593"/>
                <a:gd name="T79" fmla="*/ 42 h 850"/>
                <a:gd name="T80" fmla="*/ 423 w 1593"/>
                <a:gd name="T81" fmla="*/ 19 h 850"/>
                <a:gd name="T82" fmla="*/ 376 w 1593"/>
                <a:gd name="T83" fmla="*/ 5 h 850"/>
                <a:gd name="T84" fmla="*/ 327 w 1593"/>
                <a:gd name="T85" fmla="*/ 0 h 8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50"/>
                <a:gd name="T131" fmla="*/ 1593 w 1593"/>
                <a:gd name="T132" fmla="*/ 850 h 8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50">
                  <a:moveTo>
                    <a:pt x="797" y="0"/>
                  </a:moveTo>
                  <a:lnTo>
                    <a:pt x="756" y="1"/>
                  </a:lnTo>
                  <a:lnTo>
                    <a:pt x="715" y="2"/>
                  </a:lnTo>
                  <a:lnTo>
                    <a:pt x="676" y="5"/>
                  </a:lnTo>
                  <a:lnTo>
                    <a:pt x="636" y="9"/>
                  </a:lnTo>
                  <a:lnTo>
                    <a:pt x="598" y="14"/>
                  </a:lnTo>
                  <a:lnTo>
                    <a:pt x="559" y="19"/>
                  </a:lnTo>
                  <a:lnTo>
                    <a:pt x="523" y="26"/>
                  </a:lnTo>
                  <a:lnTo>
                    <a:pt x="486" y="34"/>
                  </a:lnTo>
                  <a:lnTo>
                    <a:pt x="452" y="42"/>
                  </a:lnTo>
                  <a:lnTo>
                    <a:pt x="417" y="52"/>
                  </a:lnTo>
                  <a:lnTo>
                    <a:pt x="383" y="62"/>
                  </a:lnTo>
                  <a:lnTo>
                    <a:pt x="351" y="73"/>
                  </a:lnTo>
                  <a:lnTo>
                    <a:pt x="320" y="84"/>
                  </a:lnTo>
                  <a:lnTo>
                    <a:pt x="290" y="97"/>
                  </a:lnTo>
                  <a:lnTo>
                    <a:pt x="261" y="110"/>
                  </a:lnTo>
                  <a:lnTo>
                    <a:pt x="233" y="125"/>
                  </a:lnTo>
                  <a:lnTo>
                    <a:pt x="207" y="140"/>
                  </a:lnTo>
                  <a:lnTo>
                    <a:pt x="182" y="155"/>
                  </a:lnTo>
                  <a:lnTo>
                    <a:pt x="158" y="171"/>
                  </a:lnTo>
                  <a:lnTo>
                    <a:pt x="136" y="187"/>
                  </a:lnTo>
                  <a:lnTo>
                    <a:pt x="115" y="204"/>
                  </a:lnTo>
                  <a:lnTo>
                    <a:pt x="96" y="222"/>
                  </a:lnTo>
                  <a:lnTo>
                    <a:pt x="78" y="241"/>
                  </a:lnTo>
                  <a:lnTo>
                    <a:pt x="63" y="260"/>
                  </a:lnTo>
                  <a:lnTo>
                    <a:pt x="48" y="279"/>
                  </a:lnTo>
                  <a:lnTo>
                    <a:pt x="36" y="299"/>
                  </a:lnTo>
                  <a:lnTo>
                    <a:pt x="25" y="319"/>
                  </a:lnTo>
                  <a:lnTo>
                    <a:pt x="16" y="339"/>
                  </a:lnTo>
                  <a:lnTo>
                    <a:pt x="9" y="360"/>
                  </a:lnTo>
                  <a:lnTo>
                    <a:pt x="4" y="381"/>
                  </a:lnTo>
                  <a:lnTo>
                    <a:pt x="1" y="403"/>
                  </a:lnTo>
                  <a:lnTo>
                    <a:pt x="0" y="425"/>
                  </a:lnTo>
                  <a:lnTo>
                    <a:pt x="1" y="447"/>
                  </a:lnTo>
                  <a:lnTo>
                    <a:pt x="4" y="468"/>
                  </a:lnTo>
                  <a:lnTo>
                    <a:pt x="9" y="489"/>
                  </a:lnTo>
                  <a:lnTo>
                    <a:pt x="16" y="510"/>
                  </a:lnTo>
                  <a:lnTo>
                    <a:pt x="25" y="531"/>
                  </a:lnTo>
                  <a:lnTo>
                    <a:pt x="36" y="551"/>
                  </a:lnTo>
                  <a:lnTo>
                    <a:pt x="48" y="571"/>
                  </a:lnTo>
                  <a:lnTo>
                    <a:pt x="63" y="590"/>
                  </a:lnTo>
                  <a:lnTo>
                    <a:pt x="78" y="609"/>
                  </a:lnTo>
                  <a:lnTo>
                    <a:pt x="96" y="627"/>
                  </a:lnTo>
                  <a:lnTo>
                    <a:pt x="115" y="645"/>
                  </a:lnTo>
                  <a:lnTo>
                    <a:pt x="136" y="662"/>
                  </a:lnTo>
                  <a:lnTo>
                    <a:pt x="158" y="679"/>
                  </a:lnTo>
                  <a:lnTo>
                    <a:pt x="182" y="695"/>
                  </a:lnTo>
                  <a:lnTo>
                    <a:pt x="207" y="710"/>
                  </a:lnTo>
                  <a:lnTo>
                    <a:pt x="233" y="726"/>
                  </a:lnTo>
                  <a:lnTo>
                    <a:pt x="261" y="739"/>
                  </a:lnTo>
                  <a:lnTo>
                    <a:pt x="290" y="752"/>
                  </a:lnTo>
                  <a:lnTo>
                    <a:pt x="320" y="765"/>
                  </a:lnTo>
                  <a:lnTo>
                    <a:pt x="351" y="778"/>
                  </a:lnTo>
                  <a:lnTo>
                    <a:pt x="383" y="788"/>
                  </a:lnTo>
                  <a:lnTo>
                    <a:pt x="417" y="799"/>
                  </a:lnTo>
                  <a:lnTo>
                    <a:pt x="452" y="808"/>
                  </a:lnTo>
                  <a:lnTo>
                    <a:pt x="486" y="816"/>
                  </a:lnTo>
                  <a:lnTo>
                    <a:pt x="523" y="824"/>
                  </a:lnTo>
                  <a:lnTo>
                    <a:pt x="559" y="830"/>
                  </a:lnTo>
                  <a:lnTo>
                    <a:pt x="598" y="836"/>
                  </a:lnTo>
                  <a:lnTo>
                    <a:pt x="636" y="841"/>
                  </a:lnTo>
                  <a:lnTo>
                    <a:pt x="676" y="845"/>
                  </a:lnTo>
                  <a:lnTo>
                    <a:pt x="715" y="847"/>
                  </a:lnTo>
                  <a:lnTo>
                    <a:pt x="756" y="849"/>
                  </a:lnTo>
                  <a:lnTo>
                    <a:pt x="797" y="850"/>
                  </a:lnTo>
                  <a:lnTo>
                    <a:pt x="838" y="849"/>
                  </a:lnTo>
                  <a:lnTo>
                    <a:pt x="878" y="847"/>
                  </a:lnTo>
                  <a:lnTo>
                    <a:pt x="918" y="845"/>
                  </a:lnTo>
                  <a:lnTo>
                    <a:pt x="957" y="841"/>
                  </a:lnTo>
                  <a:lnTo>
                    <a:pt x="995" y="836"/>
                  </a:lnTo>
                  <a:lnTo>
                    <a:pt x="1034" y="830"/>
                  </a:lnTo>
                  <a:lnTo>
                    <a:pt x="1070" y="824"/>
                  </a:lnTo>
                  <a:lnTo>
                    <a:pt x="1107" y="816"/>
                  </a:lnTo>
                  <a:lnTo>
                    <a:pt x="1142" y="808"/>
                  </a:lnTo>
                  <a:lnTo>
                    <a:pt x="1176" y="799"/>
                  </a:lnTo>
                  <a:lnTo>
                    <a:pt x="1210" y="788"/>
                  </a:lnTo>
                  <a:lnTo>
                    <a:pt x="1242" y="778"/>
                  </a:lnTo>
                  <a:lnTo>
                    <a:pt x="1273" y="765"/>
                  </a:lnTo>
                  <a:lnTo>
                    <a:pt x="1303" y="752"/>
                  </a:lnTo>
                  <a:lnTo>
                    <a:pt x="1332" y="739"/>
                  </a:lnTo>
                  <a:lnTo>
                    <a:pt x="1360" y="726"/>
                  </a:lnTo>
                  <a:lnTo>
                    <a:pt x="1386" y="710"/>
                  </a:lnTo>
                  <a:lnTo>
                    <a:pt x="1411" y="695"/>
                  </a:lnTo>
                  <a:lnTo>
                    <a:pt x="1435" y="679"/>
                  </a:lnTo>
                  <a:lnTo>
                    <a:pt x="1457" y="662"/>
                  </a:lnTo>
                  <a:lnTo>
                    <a:pt x="1478" y="645"/>
                  </a:lnTo>
                  <a:lnTo>
                    <a:pt x="1497" y="627"/>
                  </a:lnTo>
                  <a:lnTo>
                    <a:pt x="1514" y="609"/>
                  </a:lnTo>
                  <a:lnTo>
                    <a:pt x="1530" y="590"/>
                  </a:lnTo>
                  <a:lnTo>
                    <a:pt x="1545" y="571"/>
                  </a:lnTo>
                  <a:lnTo>
                    <a:pt x="1557" y="551"/>
                  </a:lnTo>
                  <a:lnTo>
                    <a:pt x="1568" y="531"/>
                  </a:lnTo>
                  <a:lnTo>
                    <a:pt x="1577" y="510"/>
                  </a:lnTo>
                  <a:lnTo>
                    <a:pt x="1584" y="489"/>
                  </a:lnTo>
                  <a:lnTo>
                    <a:pt x="1589" y="468"/>
                  </a:lnTo>
                  <a:lnTo>
                    <a:pt x="1592" y="447"/>
                  </a:lnTo>
                  <a:lnTo>
                    <a:pt x="1593" y="425"/>
                  </a:lnTo>
                  <a:lnTo>
                    <a:pt x="1592" y="403"/>
                  </a:lnTo>
                  <a:lnTo>
                    <a:pt x="1589" y="381"/>
                  </a:lnTo>
                  <a:lnTo>
                    <a:pt x="1584" y="360"/>
                  </a:lnTo>
                  <a:lnTo>
                    <a:pt x="1577" y="339"/>
                  </a:lnTo>
                  <a:lnTo>
                    <a:pt x="1568" y="319"/>
                  </a:lnTo>
                  <a:lnTo>
                    <a:pt x="1557" y="299"/>
                  </a:lnTo>
                  <a:lnTo>
                    <a:pt x="1545" y="279"/>
                  </a:lnTo>
                  <a:lnTo>
                    <a:pt x="1530" y="260"/>
                  </a:lnTo>
                  <a:lnTo>
                    <a:pt x="1514" y="241"/>
                  </a:lnTo>
                  <a:lnTo>
                    <a:pt x="1497" y="222"/>
                  </a:lnTo>
                  <a:lnTo>
                    <a:pt x="1478" y="204"/>
                  </a:lnTo>
                  <a:lnTo>
                    <a:pt x="1457" y="187"/>
                  </a:lnTo>
                  <a:lnTo>
                    <a:pt x="1435" y="171"/>
                  </a:lnTo>
                  <a:lnTo>
                    <a:pt x="1411" y="155"/>
                  </a:lnTo>
                  <a:lnTo>
                    <a:pt x="1386" y="140"/>
                  </a:lnTo>
                  <a:lnTo>
                    <a:pt x="1360" y="125"/>
                  </a:lnTo>
                  <a:lnTo>
                    <a:pt x="1332" y="110"/>
                  </a:lnTo>
                  <a:lnTo>
                    <a:pt x="1303" y="97"/>
                  </a:lnTo>
                  <a:lnTo>
                    <a:pt x="1273" y="84"/>
                  </a:lnTo>
                  <a:lnTo>
                    <a:pt x="1242" y="73"/>
                  </a:lnTo>
                  <a:lnTo>
                    <a:pt x="1210" y="62"/>
                  </a:lnTo>
                  <a:lnTo>
                    <a:pt x="1176" y="52"/>
                  </a:lnTo>
                  <a:lnTo>
                    <a:pt x="1142" y="42"/>
                  </a:lnTo>
                  <a:lnTo>
                    <a:pt x="1107" y="34"/>
                  </a:lnTo>
                  <a:lnTo>
                    <a:pt x="1070" y="26"/>
                  </a:lnTo>
                  <a:lnTo>
                    <a:pt x="1034" y="19"/>
                  </a:lnTo>
                  <a:lnTo>
                    <a:pt x="995" y="14"/>
                  </a:lnTo>
                  <a:lnTo>
                    <a:pt x="957" y="9"/>
                  </a:lnTo>
                  <a:lnTo>
                    <a:pt x="918" y="5"/>
                  </a:lnTo>
                  <a:lnTo>
                    <a:pt x="878" y="2"/>
                  </a:lnTo>
                  <a:lnTo>
                    <a:pt x="838" y="1"/>
                  </a:lnTo>
                  <a:lnTo>
                    <a:pt x="797" y="0"/>
                  </a:lnTo>
                  <a:close/>
                </a:path>
              </a:pathLst>
            </a:custGeom>
            <a:solidFill>
              <a:srgbClr val="FFFFFF"/>
            </a:solidFill>
            <a:ln w="9525">
              <a:noFill/>
              <a:round/>
              <a:headEnd/>
              <a:tailEnd/>
            </a:ln>
          </p:spPr>
          <p:txBody>
            <a:bodyPr/>
            <a:lstStyle/>
            <a:p>
              <a:endParaRPr lang="en-US"/>
            </a:p>
          </p:txBody>
        </p:sp>
        <p:sp>
          <p:nvSpPr>
            <p:cNvPr id="6160" name="Freeform 1714"/>
            <p:cNvSpPr>
              <a:spLocks/>
            </p:cNvSpPr>
            <p:nvPr/>
          </p:nvSpPr>
          <p:spPr bwMode="auto">
            <a:xfrm>
              <a:off x="236" y="1622"/>
              <a:ext cx="1402" cy="839"/>
            </a:xfrm>
            <a:custGeom>
              <a:avLst/>
              <a:gdLst>
                <a:gd name="T0" fmla="*/ 293 w 1593"/>
                <a:gd name="T1" fmla="*/ 2 h 839"/>
                <a:gd name="T2" fmla="*/ 244 w 1593"/>
                <a:gd name="T3" fmla="*/ 13 h 839"/>
                <a:gd name="T4" fmla="*/ 199 w 1593"/>
                <a:gd name="T5" fmla="*/ 33 h 839"/>
                <a:gd name="T6" fmla="*/ 157 w 1593"/>
                <a:gd name="T7" fmla="*/ 60 h 839"/>
                <a:gd name="T8" fmla="*/ 118 w 1593"/>
                <a:gd name="T9" fmla="*/ 96 h 839"/>
                <a:gd name="T10" fmla="*/ 84 w 1593"/>
                <a:gd name="T11" fmla="*/ 137 h 839"/>
                <a:gd name="T12" fmla="*/ 55 w 1593"/>
                <a:gd name="T13" fmla="*/ 185 h 839"/>
                <a:gd name="T14" fmla="*/ 33 w 1593"/>
                <a:gd name="T15" fmla="*/ 237 h 839"/>
                <a:gd name="T16" fmla="*/ 14 w 1593"/>
                <a:gd name="T17" fmla="*/ 295 h 839"/>
                <a:gd name="T18" fmla="*/ 4 w 1593"/>
                <a:gd name="T19" fmla="*/ 356 h 839"/>
                <a:gd name="T20" fmla="*/ 0 w 1593"/>
                <a:gd name="T21" fmla="*/ 419 h 839"/>
                <a:gd name="T22" fmla="*/ 4 w 1593"/>
                <a:gd name="T23" fmla="*/ 483 h 839"/>
                <a:gd name="T24" fmla="*/ 14 w 1593"/>
                <a:gd name="T25" fmla="*/ 544 h 839"/>
                <a:gd name="T26" fmla="*/ 33 w 1593"/>
                <a:gd name="T27" fmla="*/ 601 h 839"/>
                <a:gd name="T28" fmla="*/ 55 w 1593"/>
                <a:gd name="T29" fmla="*/ 654 h 839"/>
                <a:gd name="T30" fmla="*/ 84 w 1593"/>
                <a:gd name="T31" fmla="*/ 702 h 839"/>
                <a:gd name="T32" fmla="*/ 118 w 1593"/>
                <a:gd name="T33" fmla="*/ 743 h 839"/>
                <a:gd name="T34" fmla="*/ 157 w 1593"/>
                <a:gd name="T35" fmla="*/ 778 h 839"/>
                <a:gd name="T36" fmla="*/ 199 w 1593"/>
                <a:gd name="T37" fmla="*/ 805 h 839"/>
                <a:gd name="T38" fmla="*/ 244 w 1593"/>
                <a:gd name="T39" fmla="*/ 826 h 839"/>
                <a:gd name="T40" fmla="*/ 293 w 1593"/>
                <a:gd name="T41" fmla="*/ 836 h 839"/>
                <a:gd name="T42" fmla="*/ 343 w 1593"/>
                <a:gd name="T43" fmla="*/ 838 h 839"/>
                <a:gd name="T44" fmla="*/ 391 w 1593"/>
                <a:gd name="T45" fmla="*/ 830 h 839"/>
                <a:gd name="T46" fmla="*/ 437 w 1593"/>
                <a:gd name="T47" fmla="*/ 814 h 839"/>
                <a:gd name="T48" fmla="*/ 481 w 1593"/>
                <a:gd name="T49" fmla="*/ 788 h 839"/>
                <a:gd name="T50" fmla="*/ 520 w 1593"/>
                <a:gd name="T51" fmla="*/ 755 h 839"/>
                <a:gd name="T52" fmla="*/ 556 w 1593"/>
                <a:gd name="T53" fmla="*/ 716 h 839"/>
                <a:gd name="T54" fmla="*/ 588 w 1593"/>
                <a:gd name="T55" fmla="*/ 670 h 839"/>
                <a:gd name="T56" fmla="*/ 613 w 1593"/>
                <a:gd name="T57" fmla="*/ 620 h 839"/>
                <a:gd name="T58" fmla="*/ 632 w 1593"/>
                <a:gd name="T59" fmla="*/ 564 h 839"/>
                <a:gd name="T60" fmla="*/ 645 w 1593"/>
                <a:gd name="T61" fmla="*/ 504 h 839"/>
                <a:gd name="T62" fmla="*/ 650 w 1593"/>
                <a:gd name="T63" fmla="*/ 441 h 839"/>
                <a:gd name="T64" fmla="*/ 650 w 1593"/>
                <a:gd name="T65" fmla="*/ 376 h 839"/>
                <a:gd name="T66" fmla="*/ 642 w 1593"/>
                <a:gd name="T67" fmla="*/ 314 h 839"/>
                <a:gd name="T68" fmla="*/ 626 w 1593"/>
                <a:gd name="T69" fmla="*/ 256 h 839"/>
                <a:gd name="T70" fmla="*/ 605 w 1593"/>
                <a:gd name="T71" fmla="*/ 202 h 839"/>
                <a:gd name="T72" fmla="*/ 577 w 1593"/>
                <a:gd name="T73" fmla="*/ 153 h 839"/>
                <a:gd name="T74" fmla="*/ 544 w 1593"/>
                <a:gd name="T75" fmla="*/ 109 h 839"/>
                <a:gd name="T76" fmla="*/ 508 w 1593"/>
                <a:gd name="T77" fmla="*/ 72 h 839"/>
                <a:gd name="T78" fmla="*/ 468 w 1593"/>
                <a:gd name="T79" fmla="*/ 42 h 839"/>
                <a:gd name="T80" fmla="*/ 423 w 1593"/>
                <a:gd name="T81" fmla="*/ 19 h 839"/>
                <a:gd name="T82" fmla="*/ 376 w 1593"/>
                <a:gd name="T83" fmla="*/ 5 h 839"/>
                <a:gd name="T84" fmla="*/ 327 w 1593"/>
                <a:gd name="T85" fmla="*/ 0 h 83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93"/>
                <a:gd name="T130" fmla="*/ 0 h 839"/>
                <a:gd name="T131" fmla="*/ 1593 w 1593"/>
                <a:gd name="T132" fmla="*/ 839 h 83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93" h="839">
                  <a:moveTo>
                    <a:pt x="797" y="0"/>
                  </a:moveTo>
                  <a:lnTo>
                    <a:pt x="755" y="0"/>
                  </a:lnTo>
                  <a:lnTo>
                    <a:pt x="715" y="2"/>
                  </a:lnTo>
                  <a:lnTo>
                    <a:pt x="675" y="5"/>
                  </a:lnTo>
                  <a:lnTo>
                    <a:pt x="636" y="8"/>
                  </a:lnTo>
                  <a:lnTo>
                    <a:pt x="597" y="13"/>
                  </a:lnTo>
                  <a:lnTo>
                    <a:pt x="560" y="19"/>
                  </a:lnTo>
                  <a:lnTo>
                    <a:pt x="522" y="25"/>
                  </a:lnTo>
                  <a:lnTo>
                    <a:pt x="486" y="33"/>
                  </a:lnTo>
                  <a:lnTo>
                    <a:pt x="451" y="42"/>
                  </a:lnTo>
                  <a:lnTo>
                    <a:pt x="417" y="51"/>
                  </a:lnTo>
                  <a:lnTo>
                    <a:pt x="384" y="60"/>
                  </a:lnTo>
                  <a:lnTo>
                    <a:pt x="351" y="72"/>
                  </a:lnTo>
                  <a:lnTo>
                    <a:pt x="319" y="83"/>
                  </a:lnTo>
                  <a:lnTo>
                    <a:pt x="289" y="96"/>
                  </a:lnTo>
                  <a:lnTo>
                    <a:pt x="261" y="109"/>
                  </a:lnTo>
                  <a:lnTo>
                    <a:pt x="233" y="123"/>
                  </a:lnTo>
                  <a:lnTo>
                    <a:pt x="207" y="137"/>
                  </a:lnTo>
                  <a:lnTo>
                    <a:pt x="181" y="153"/>
                  </a:lnTo>
                  <a:lnTo>
                    <a:pt x="158" y="168"/>
                  </a:lnTo>
                  <a:lnTo>
                    <a:pt x="136" y="185"/>
                  </a:lnTo>
                  <a:lnTo>
                    <a:pt x="115" y="202"/>
                  </a:lnTo>
                  <a:lnTo>
                    <a:pt x="96" y="219"/>
                  </a:lnTo>
                  <a:lnTo>
                    <a:pt x="78" y="237"/>
                  </a:lnTo>
                  <a:lnTo>
                    <a:pt x="62" y="256"/>
                  </a:lnTo>
                  <a:lnTo>
                    <a:pt x="48" y="275"/>
                  </a:lnTo>
                  <a:lnTo>
                    <a:pt x="35" y="295"/>
                  </a:lnTo>
                  <a:lnTo>
                    <a:pt x="25" y="314"/>
                  </a:lnTo>
                  <a:lnTo>
                    <a:pt x="16" y="335"/>
                  </a:lnTo>
                  <a:lnTo>
                    <a:pt x="9" y="356"/>
                  </a:lnTo>
                  <a:lnTo>
                    <a:pt x="4" y="376"/>
                  </a:lnTo>
                  <a:lnTo>
                    <a:pt x="0" y="398"/>
                  </a:lnTo>
                  <a:lnTo>
                    <a:pt x="0" y="419"/>
                  </a:lnTo>
                  <a:lnTo>
                    <a:pt x="0" y="441"/>
                  </a:lnTo>
                  <a:lnTo>
                    <a:pt x="4" y="462"/>
                  </a:lnTo>
                  <a:lnTo>
                    <a:pt x="9" y="483"/>
                  </a:lnTo>
                  <a:lnTo>
                    <a:pt x="16" y="504"/>
                  </a:lnTo>
                  <a:lnTo>
                    <a:pt x="25" y="524"/>
                  </a:lnTo>
                  <a:lnTo>
                    <a:pt x="35" y="544"/>
                  </a:lnTo>
                  <a:lnTo>
                    <a:pt x="48" y="564"/>
                  </a:lnTo>
                  <a:lnTo>
                    <a:pt x="62" y="582"/>
                  </a:lnTo>
                  <a:lnTo>
                    <a:pt x="78" y="601"/>
                  </a:lnTo>
                  <a:lnTo>
                    <a:pt x="96" y="620"/>
                  </a:lnTo>
                  <a:lnTo>
                    <a:pt x="115" y="637"/>
                  </a:lnTo>
                  <a:lnTo>
                    <a:pt x="136" y="654"/>
                  </a:lnTo>
                  <a:lnTo>
                    <a:pt x="158" y="670"/>
                  </a:lnTo>
                  <a:lnTo>
                    <a:pt x="181" y="686"/>
                  </a:lnTo>
                  <a:lnTo>
                    <a:pt x="207" y="702"/>
                  </a:lnTo>
                  <a:lnTo>
                    <a:pt x="233" y="716"/>
                  </a:lnTo>
                  <a:lnTo>
                    <a:pt x="261" y="730"/>
                  </a:lnTo>
                  <a:lnTo>
                    <a:pt x="289" y="743"/>
                  </a:lnTo>
                  <a:lnTo>
                    <a:pt x="319" y="755"/>
                  </a:lnTo>
                  <a:lnTo>
                    <a:pt x="351" y="767"/>
                  </a:lnTo>
                  <a:lnTo>
                    <a:pt x="384" y="778"/>
                  </a:lnTo>
                  <a:lnTo>
                    <a:pt x="417" y="788"/>
                  </a:lnTo>
                  <a:lnTo>
                    <a:pt x="451" y="797"/>
                  </a:lnTo>
                  <a:lnTo>
                    <a:pt x="486" y="805"/>
                  </a:lnTo>
                  <a:lnTo>
                    <a:pt x="522" y="814"/>
                  </a:lnTo>
                  <a:lnTo>
                    <a:pt x="560" y="820"/>
                  </a:lnTo>
                  <a:lnTo>
                    <a:pt x="597" y="826"/>
                  </a:lnTo>
                  <a:lnTo>
                    <a:pt x="636" y="830"/>
                  </a:lnTo>
                  <a:lnTo>
                    <a:pt x="675" y="834"/>
                  </a:lnTo>
                  <a:lnTo>
                    <a:pt x="715" y="836"/>
                  </a:lnTo>
                  <a:lnTo>
                    <a:pt x="755" y="838"/>
                  </a:lnTo>
                  <a:lnTo>
                    <a:pt x="797" y="839"/>
                  </a:lnTo>
                  <a:lnTo>
                    <a:pt x="837" y="838"/>
                  </a:lnTo>
                  <a:lnTo>
                    <a:pt x="878" y="836"/>
                  </a:lnTo>
                  <a:lnTo>
                    <a:pt x="918" y="834"/>
                  </a:lnTo>
                  <a:lnTo>
                    <a:pt x="957" y="830"/>
                  </a:lnTo>
                  <a:lnTo>
                    <a:pt x="996" y="826"/>
                  </a:lnTo>
                  <a:lnTo>
                    <a:pt x="1033" y="820"/>
                  </a:lnTo>
                  <a:lnTo>
                    <a:pt x="1070" y="814"/>
                  </a:lnTo>
                  <a:lnTo>
                    <a:pt x="1106" y="805"/>
                  </a:lnTo>
                  <a:lnTo>
                    <a:pt x="1142" y="797"/>
                  </a:lnTo>
                  <a:lnTo>
                    <a:pt x="1176" y="788"/>
                  </a:lnTo>
                  <a:lnTo>
                    <a:pt x="1209" y="778"/>
                  </a:lnTo>
                  <a:lnTo>
                    <a:pt x="1242" y="767"/>
                  </a:lnTo>
                  <a:lnTo>
                    <a:pt x="1273" y="755"/>
                  </a:lnTo>
                  <a:lnTo>
                    <a:pt x="1303" y="743"/>
                  </a:lnTo>
                  <a:lnTo>
                    <a:pt x="1332" y="730"/>
                  </a:lnTo>
                  <a:lnTo>
                    <a:pt x="1359" y="716"/>
                  </a:lnTo>
                  <a:lnTo>
                    <a:pt x="1386" y="702"/>
                  </a:lnTo>
                  <a:lnTo>
                    <a:pt x="1411" y="686"/>
                  </a:lnTo>
                  <a:lnTo>
                    <a:pt x="1435" y="670"/>
                  </a:lnTo>
                  <a:lnTo>
                    <a:pt x="1457" y="654"/>
                  </a:lnTo>
                  <a:lnTo>
                    <a:pt x="1478" y="637"/>
                  </a:lnTo>
                  <a:lnTo>
                    <a:pt x="1497" y="620"/>
                  </a:lnTo>
                  <a:lnTo>
                    <a:pt x="1514" y="601"/>
                  </a:lnTo>
                  <a:lnTo>
                    <a:pt x="1531" y="582"/>
                  </a:lnTo>
                  <a:lnTo>
                    <a:pt x="1544" y="564"/>
                  </a:lnTo>
                  <a:lnTo>
                    <a:pt x="1557" y="544"/>
                  </a:lnTo>
                  <a:lnTo>
                    <a:pt x="1568" y="524"/>
                  </a:lnTo>
                  <a:lnTo>
                    <a:pt x="1577" y="504"/>
                  </a:lnTo>
                  <a:lnTo>
                    <a:pt x="1583" y="483"/>
                  </a:lnTo>
                  <a:lnTo>
                    <a:pt x="1589" y="462"/>
                  </a:lnTo>
                  <a:lnTo>
                    <a:pt x="1592" y="441"/>
                  </a:lnTo>
                  <a:lnTo>
                    <a:pt x="1593" y="419"/>
                  </a:lnTo>
                  <a:lnTo>
                    <a:pt x="1592" y="398"/>
                  </a:lnTo>
                  <a:lnTo>
                    <a:pt x="1589" y="376"/>
                  </a:lnTo>
                  <a:lnTo>
                    <a:pt x="1583" y="356"/>
                  </a:lnTo>
                  <a:lnTo>
                    <a:pt x="1577" y="335"/>
                  </a:lnTo>
                  <a:lnTo>
                    <a:pt x="1568" y="314"/>
                  </a:lnTo>
                  <a:lnTo>
                    <a:pt x="1557" y="295"/>
                  </a:lnTo>
                  <a:lnTo>
                    <a:pt x="1544" y="275"/>
                  </a:lnTo>
                  <a:lnTo>
                    <a:pt x="1531" y="256"/>
                  </a:lnTo>
                  <a:lnTo>
                    <a:pt x="1514" y="237"/>
                  </a:lnTo>
                  <a:lnTo>
                    <a:pt x="1497" y="219"/>
                  </a:lnTo>
                  <a:lnTo>
                    <a:pt x="1478" y="202"/>
                  </a:lnTo>
                  <a:lnTo>
                    <a:pt x="1457" y="185"/>
                  </a:lnTo>
                  <a:lnTo>
                    <a:pt x="1435" y="168"/>
                  </a:lnTo>
                  <a:lnTo>
                    <a:pt x="1411" y="153"/>
                  </a:lnTo>
                  <a:lnTo>
                    <a:pt x="1386" y="137"/>
                  </a:lnTo>
                  <a:lnTo>
                    <a:pt x="1359" y="123"/>
                  </a:lnTo>
                  <a:lnTo>
                    <a:pt x="1332" y="109"/>
                  </a:lnTo>
                  <a:lnTo>
                    <a:pt x="1303" y="96"/>
                  </a:lnTo>
                  <a:lnTo>
                    <a:pt x="1273" y="83"/>
                  </a:lnTo>
                  <a:lnTo>
                    <a:pt x="1242" y="72"/>
                  </a:lnTo>
                  <a:lnTo>
                    <a:pt x="1209" y="60"/>
                  </a:lnTo>
                  <a:lnTo>
                    <a:pt x="1176" y="51"/>
                  </a:lnTo>
                  <a:lnTo>
                    <a:pt x="1142" y="42"/>
                  </a:lnTo>
                  <a:lnTo>
                    <a:pt x="1106" y="33"/>
                  </a:lnTo>
                  <a:lnTo>
                    <a:pt x="1070" y="25"/>
                  </a:lnTo>
                  <a:lnTo>
                    <a:pt x="1033" y="19"/>
                  </a:lnTo>
                  <a:lnTo>
                    <a:pt x="996" y="13"/>
                  </a:lnTo>
                  <a:lnTo>
                    <a:pt x="957" y="8"/>
                  </a:lnTo>
                  <a:lnTo>
                    <a:pt x="918" y="5"/>
                  </a:lnTo>
                  <a:lnTo>
                    <a:pt x="878" y="2"/>
                  </a:lnTo>
                  <a:lnTo>
                    <a:pt x="837" y="0"/>
                  </a:lnTo>
                  <a:lnTo>
                    <a:pt x="797" y="0"/>
                  </a:lnTo>
                </a:path>
              </a:pathLst>
            </a:custGeom>
            <a:solidFill>
              <a:srgbClr val="FF9999"/>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9" name="Group 1715"/>
            <p:cNvGrpSpPr>
              <a:grpSpLocks/>
            </p:cNvGrpSpPr>
            <p:nvPr/>
          </p:nvGrpSpPr>
          <p:grpSpPr bwMode="auto">
            <a:xfrm>
              <a:off x="395" y="1754"/>
              <a:ext cx="1170" cy="484"/>
              <a:chOff x="476" y="1729"/>
              <a:chExt cx="1329" cy="484"/>
            </a:xfrm>
          </p:grpSpPr>
          <p:sp>
            <p:nvSpPr>
              <p:cNvPr id="6162" name="Freeform 1716"/>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close/>
                  </a:path>
                </a:pathLst>
              </a:custGeom>
              <a:solidFill>
                <a:srgbClr val="FFFFFF"/>
              </a:solidFill>
              <a:ln w="9525">
                <a:noFill/>
                <a:round/>
                <a:headEnd/>
                <a:tailEnd/>
              </a:ln>
            </p:spPr>
            <p:txBody>
              <a:bodyPr/>
              <a:lstStyle/>
              <a:p>
                <a:endParaRPr lang="en-US"/>
              </a:p>
            </p:txBody>
          </p:sp>
          <p:sp>
            <p:nvSpPr>
              <p:cNvPr id="6163" name="Freeform 1717"/>
              <p:cNvSpPr>
                <a:spLocks/>
              </p:cNvSpPr>
              <p:nvPr/>
            </p:nvSpPr>
            <p:spPr bwMode="auto">
              <a:xfrm>
                <a:off x="865" y="1967"/>
                <a:ext cx="98" cy="97"/>
              </a:xfrm>
              <a:custGeom>
                <a:avLst/>
                <a:gdLst>
                  <a:gd name="T0" fmla="*/ 0 w 98"/>
                  <a:gd name="T1" fmla="*/ 48 h 97"/>
                  <a:gd name="T2" fmla="*/ 1 w 98"/>
                  <a:gd name="T3" fmla="*/ 39 h 97"/>
                  <a:gd name="T4" fmla="*/ 4 w 98"/>
                  <a:gd name="T5" fmla="*/ 30 h 97"/>
                  <a:gd name="T6" fmla="*/ 8 w 98"/>
                  <a:gd name="T7" fmla="*/ 22 h 97"/>
                  <a:gd name="T8" fmla="*/ 14 w 98"/>
                  <a:gd name="T9" fmla="*/ 14 h 97"/>
                  <a:gd name="T10" fmla="*/ 21 w 98"/>
                  <a:gd name="T11" fmla="*/ 9 h 97"/>
                  <a:gd name="T12" fmla="*/ 30 w 98"/>
                  <a:gd name="T13" fmla="*/ 4 h 97"/>
                  <a:gd name="T14" fmla="*/ 39 w 98"/>
                  <a:gd name="T15" fmla="*/ 1 h 97"/>
                  <a:gd name="T16" fmla="*/ 49 w 98"/>
                  <a:gd name="T17" fmla="*/ 0 h 97"/>
                  <a:gd name="T18" fmla="*/ 59 w 98"/>
                  <a:gd name="T19" fmla="*/ 1 h 97"/>
                  <a:gd name="T20" fmla="*/ 68 w 98"/>
                  <a:gd name="T21" fmla="*/ 4 h 97"/>
                  <a:gd name="T22" fmla="*/ 76 w 98"/>
                  <a:gd name="T23" fmla="*/ 9 h 97"/>
                  <a:gd name="T24" fmla="*/ 83 w 98"/>
                  <a:gd name="T25" fmla="*/ 14 h 97"/>
                  <a:gd name="T26" fmla="*/ 89 w 98"/>
                  <a:gd name="T27" fmla="*/ 22 h 97"/>
                  <a:gd name="T28" fmla="*/ 94 w 98"/>
                  <a:gd name="T29" fmla="*/ 30 h 97"/>
                  <a:gd name="T30" fmla="*/ 96 w 98"/>
                  <a:gd name="T31" fmla="*/ 39 h 97"/>
                  <a:gd name="T32" fmla="*/ 98 w 98"/>
                  <a:gd name="T33" fmla="*/ 48 h 97"/>
                  <a:gd name="T34" fmla="*/ 98 w 98"/>
                  <a:gd name="T35" fmla="*/ 48 h 97"/>
                  <a:gd name="T36" fmla="*/ 96 w 98"/>
                  <a:gd name="T37" fmla="*/ 58 h 97"/>
                  <a:gd name="T38" fmla="*/ 94 w 98"/>
                  <a:gd name="T39" fmla="*/ 68 h 97"/>
                  <a:gd name="T40" fmla="*/ 89 w 98"/>
                  <a:gd name="T41" fmla="*/ 76 h 97"/>
                  <a:gd name="T42" fmla="*/ 83 w 98"/>
                  <a:gd name="T43" fmla="*/ 83 h 97"/>
                  <a:gd name="T44" fmla="*/ 76 w 98"/>
                  <a:gd name="T45" fmla="*/ 89 h 97"/>
                  <a:gd name="T46" fmla="*/ 68 w 98"/>
                  <a:gd name="T47" fmla="*/ 94 h 97"/>
                  <a:gd name="T48" fmla="*/ 59 w 98"/>
                  <a:gd name="T49" fmla="*/ 96 h 97"/>
                  <a:gd name="T50" fmla="*/ 49 w 98"/>
                  <a:gd name="T51" fmla="*/ 97 h 97"/>
                  <a:gd name="T52" fmla="*/ 39 w 98"/>
                  <a:gd name="T53" fmla="*/ 96 h 97"/>
                  <a:gd name="T54" fmla="*/ 30 w 98"/>
                  <a:gd name="T55" fmla="*/ 94 h 97"/>
                  <a:gd name="T56" fmla="*/ 21 w 98"/>
                  <a:gd name="T57" fmla="*/ 89 h 97"/>
                  <a:gd name="T58" fmla="*/ 14 w 98"/>
                  <a:gd name="T59" fmla="*/ 83 h 97"/>
                  <a:gd name="T60" fmla="*/ 8 w 98"/>
                  <a:gd name="T61" fmla="*/ 76 h 97"/>
                  <a:gd name="T62" fmla="*/ 4 w 98"/>
                  <a:gd name="T63" fmla="*/ 68 h 97"/>
                  <a:gd name="T64" fmla="*/ 1 w 98"/>
                  <a:gd name="T65" fmla="*/ 58 h 97"/>
                  <a:gd name="T66" fmla="*/ 0 w 98"/>
                  <a:gd name="T67" fmla="*/ 48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8"/>
                    </a:moveTo>
                    <a:lnTo>
                      <a:pt x="1" y="39"/>
                    </a:lnTo>
                    <a:lnTo>
                      <a:pt x="4" y="30"/>
                    </a:lnTo>
                    <a:lnTo>
                      <a:pt x="8" y="22"/>
                    </a:lnTo>
                    <a:lnTo>
                      <a:pt x="14" y="14"/>
                    </a:lnTo>
                    <a:lnTo>
                      <a:pt x="21" y="9"/>
                    </a:lnTo>
                    <a:lnTo>
                      <a:pt x="30" y="4"/>
                    </a:lnTo>
                    <a:lnTo>
                      <a:pt x="39" y="1"/>
                    </a:lnTo>
                    <a:lnTo>
                      <a:pt x="49" y="0"/>
                    </a:lnTo>
                    <a:lnTo>
                      <a:pt x="59" y="1"/>
                    </a:lnTo>
                    <a:lnTo>
                      <a:pt x="68" y="4"/>
                    </a:lnTo>
                    <a:lnTo>
                      <a:pt x="76" y="9"/>
                    </a:lnTo>
                    <a:lnTo>
                      <a:pt x="83" y="14"/>
                    </a:lnTo>
                    <a:lnTo>
                      <a:pt x="89" y="22"/>
                    </a:lnTo>
                    <a:lnTo>
                      <a:pt x="94" y="30"/>
                    </a:lnTo>
                    <a:lnTo>
                      <a:pt x="96" y="39"/>
                    </a:lnTo>
                    <a:lnTo>
                      <a:pt x="98" y="48"/>
                    </a:lnTo>
                    <a:lnTo>
                      <a:pt x="96" y="58"/>
                    </a:lnTo>
                    <a:lnTo>
                      <a:pt x="94" y="68"/>
                    </a:lnTo>
                    <a:lnTo>
                      <a:pt x="89" y="76"/>
                    </a:lnTo>
                    <a:lnTo>
                      <a:pt x="83" y="83"/>
                    </a:lnTo>
                    <a:lnTo>
                      <a:pt x="76" y="89"/>
                    </a:lnTo>
                    <a:lnTo>
                      <a:pt x="68" y="94"/>
                    </a:lnTo>
                    <a:lnTo>
                      <a:pt x="59" y="96"/>
                    </a:lnTo>
                    <a:lnTo>
                      <a:pt x="49" y="97"/>
                    </a:lnTo>
                    <a:lnTo>
                      <a:pt x="39" y="96"/>
                    </a:lnTo>
                    <a:lnTo>
                      <a:pt x="30" y="94"/>
                    </a:lnTo>
                    <a:lnTo>
                      <a:pt x="21" y="89"/>
                    </a:lnTo>
                    <a:lnTo>
                      <a:pt x="14" y="83"/>
                    </a:lnTo>
                    <a:lnTo>
                      <a:pt x="8" y="76"/>
                    </a:lnTo>
                    <a:lnTo>
                      <a:pt x="4" y="68"/>
                    </a:lnTo>
                    <a:lnTo>
                      <a:pt x="1" y="58"/>
                    </a:lnTo>
                    <a:lnTo>
                      <a:pt x="0" y="48"/>
                    </a:lnTo>
                  </a:path>
                </a:pathLst>
              </a:custGeom>
              <a:noFill/>
              <a:ln w="3175">
                <a:solidFill>
                  <a:srgbClr val="000000"/>
                </a:solidFill>
                <a:round/>
                <a:headEnd/>
                <a:tailEnd/>
              </a:ln>
            </p:spPr>
            <p:txBody>
              <a:bodyPr/>
              <a:lstStyle/>
              <a:p>
                <a:endParaRPr lang="en-US"/>
              </a:p>
            </p:txBody>
          </p:sp>
          <p:sp>
            <p:nvSpPr>
              <p:cNvPr id="6164" name="Rectangle 1718"/>
              <p:cNvSpPr>
                <a:spLocks noChangeArrowheads="1"/>
              </p:cNvSpPr>
              <p:nvPr/>
            </p:nvSpPr>
            <p:spPr bwMode="auto">
              <a:xfrm>
                <a:off x="1359" y="1899"/>
                <a:ext cx="230" cy="23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65" name="Rectangle 1719"/>
              <p:cNvSpPr>
                <a:spLocks noChangeArrowheads="1"/>
              </p:cNvSpPr>
              <p:nvPr/>
            </p:nvSpPr>
            <p:spPr bwMode="auto">
              <a:xfrm>
                <a:off x="1359" y="1899"/>
                <a:ext cx="230" cy="23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0" name="Rectangle 1720"/>
              <p:cNvSpPr>
                <a:spLocks noChangeArrowheads="1"/>
              </p:cNvSpPr>
              <p:nvPr/>
            </p:nvSpPr>
            <p:spPr bwMode="auto">
              <a:xfrm>
                <a:off x="1461" y="1903"/>
                <a:ext cx="60" cy="230"/>
              </a:xfrm>
              <a:prstGeom prst="rect">
                <a:avLst/>
              </a:prstGeom>
              <a:noFill/>
              <a:ln w="9525">
                <a:noFill/>
                <a:miter lim="800000"/>
                <a:headEnd/>
                <a:tailEnd/>
              </a:ln>
            </p:spPr>
            <p:txBody>
              <a:bodyPr wrap="none" lIns="0" tIns="0" rIns="0" bIns="0">
                <a:spAutoFit/>
              </a:bodyPr>
              <a:lstStyle/>
              <a:p>
                <a:pPr algn="l">
                  <a:defRPr/>
                </a:pPr>
                <a:r>
                  <a:rPr lang="en-US" sz="2400" b="0">
                    <a:solidFill>
                      <a:srgbClr val="000000"/>
                    </a:solidFill>
                    <a:latin typeface="Symbol" pitchFamily="18" charset="2"/>
                    <a:ea typeface="ＭＳ Ｐゴシック" pitchFamily="-112" charset="-128"/>
                    <a:cs typeface="+mn-cs"/>
                  </a:rPr>
                  <a:t>ò</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67" name="Freeform 1721"/>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close/>
                  </a:path>
                </a:pathLst>
              </a:custGeom>
              <a:solidFill>
                <a:srgbClr val="FFFFFF"/>
              </a:solidFill>
              <a:ln w="9525">
                <a:noFill/>
                <a:round/>
                <a:headEnd/>
                <a:tailEnd/>
              </a:ln>
            </p:spPr>
            <p:txBody>
              <a:bodyPr/>
              <a:lstStyle/>
              <a:p>
                <a:endParaRPr lang="en-US"/>
              </a:p>
            </p:txBody>
          </p:sp>
          <p:sp>
            <p:nvSpPr>
              <p:cNvPr id="6168" name="Freeform 1722"/>
              <p:cNvSpPr>
                <a:spLocks/>
              </p:cNvSpPr>
              <p:nvPr/>
            </p:nvSpPr>
            <p:spPr bwMode="auto">
              <a:xfrm>
                <a:off x="1707" y="1966"/>
                <a:ext cx="98" cy="97"/>
              </a:xfrm>
              <a:custGeom>
                <a:avLst/>
                <a:gdLst>
                  <a:gd name="T0" fmla="*/ 0 w 98"/>
                  <a:gd name="T1" fmla="*/ 49 h 97"/>
                  <a:gd name="T2" fmla="*/ 1 w 98"/>
                  <a:gd name="T3" fmla="*/ 39 h 97"/>
                  <a:gd name="T4" fmla="*/ 4 w 98"/>
                  <a:gd name="T5" fmla="*/ 29 h 97"/>
                  <a:gd name="T6" fmla="*/ 8 w 98"/>
                  <a:gd name="T7" fmla="*/ 21 h 97"/>
                  <a:gd name="T8" fmla="*/ 15 w 98"/>
                  <a:gd name="T9" fmla="*/ 14 h 97"/>
                  <a:gd name="T10" fmla="*/ 22 w 98"/>
                  <a:gd name="T11" fmla="*/ 8 h 97"/>
                  <a:gd name="T12" fmla="*/ 30 w 98"/>
                  <a:gd name="T13" fmla="*/ 3 h 97"/>
                  <a:gd name="T14" fmla="*/ 39 w 98"/>
                  <a:gd name="T15" fmla="*/ 1 h 97"/>
                  <a:gd name="T16" fmla="*/ 49 w 98"/>
                  <a:gd name="T17" fmla="*/ 0 h 97"/>
                  <a:gd name="T18" fmla="*/ 59 w 98"/>
                  <a:gd name="T19" fmla="*/ 1 h 97"/>
                  <a:gd name="T20" fmla="*/ 68 w 98"/>
                  <a:gd name="T21" fmla="*/ 3 h 97"/>
                  <a:gd name="T22" fmla="*/ 76 w 98"/>
                  <a:gd name="T23" fmla="*/ 8 h 97"/>
                  <a:gd name="T24" fmla="*/ 84 w 98"/>
                  <a:gd name="T25" fmla="*/ 14 h 97"/>
                  <a:gd name="T26" fmla="*/ 89 w 98"/>
                  <a:gd name="T27" fmla="*/ 21 h 97"/>
                  <a:gd name="T28" fmla="*/ 93 w 98"/>
                  <a:gd name="T29" fmla="*/ 29 h 97"/>
                  <a:gd name="T30" fmla="*/ 97 w 98"/>
                  <a:gd name="T31" fmla="*/ 39 h 97"/>
                  <a:gd name="T32" fmla="*/ 98 w 98"/>
                  <a:gd name="T33" fmla="*/ 49 h 97"/>
                  <a:gd name="T34" fmla="*/ 98 w 98"/>
                  <a:gd name="T35" fmla="*/ 49 h 97"/>
                  <a:gd name="T36" fmla="*/ 97 w 98"/>
                  <a:gd name="T37" fmla="*/ 58 h 97"/>
                  <a:gd name="T38" fmla="*/ 93 w 98"/>
                  <a:gd name="T39" fmla="*/ 67 h 97"/>
                  <a:gd name="T40" fmla="*/ 89 w 98"/>
                  <a:gd name="T41" fmla="*/ 75 h 97"/>
                  <a:gd name="T42" fmla="*/ 84 w 98"/>
                  <a:gd name="T43" fmla="*/ 83 h 97"/>
                  <a:gd name="T44" fmla="*/ 76 w 98"/>
                  <a:gd name="T45" fmla="*/ 88 h 97"/>
                  <a:gd name="T46" fmla="*/ 68 w 98"/>
                  <a:gd name="T47" fmla="*/ 93 h 97"/>
                  <a:gd name="T48" fmla="*/ 59 w 98"/>
                  <a:gd name="T49" fmla="*/ 96 h 97"/>
                  <a:gd name="T50" fmla="*/ 49 w 98"/>
                  <a:gd name="T51" fmla="*/ 97 h 97"/>
                  <a:gd name="T52" fmla="*/ 39 w 98"/>
                  <a:gd name="T53" fmla="*/ 96 h 97"/>
                  <a:gd name="T54" fmla="*/ 30 w 98"/>
                  <a:gd name="T55" fmla="*/ 93 h 97"/>
                  <a:gd name="T56" fmla="*/ 22 w 98"/>
                  <a:gd name="T57" fmla="*/ 88 h 97"/>
                  <a:gd name="T58" fmla="*/ 15 w 98"/>
                  <a:gd name="T59" fmla="*/ 83 h 97"/>
                  <a:gd name="T60" fmla="*/ 8 w 98"/>
                  <a:gd name="T61" fmla="*/ 75 h 97"/>
                  <a:gd name="T62" fmla="*/ 4 w 98"/>
                  <a:gd name="T63" fmla="*/ 67 h 97"/>
                  <a:gd name="T64" fmla="*/ 1 w 98"/>
                  <a:gd name="T65" fmla="*/ 58 h 97"/>
                  <a:gd name="T66" fmla="*/ 0 w 98"/>
                  <a:gd name="T67" fmla="*/ 49 h 9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98"/>
                  <a:gd name="T103" fmla="*/ 0 h 97"/>
                  <a:gd name="T104" fmla="*/ 98 w 98"/>
                  <a:gd name="T105" fmla="*/ 97 h 9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98" h="97">
                    <a:moveTo>
                      <a:pt x="0" y="49"/>
                    </a:moveTo>
                    <a:lnTo>
                      <a:pt x="1" y="39"/>
                    </a:lnTo>
                    <a:lnTo>
                      <a:pt x="4" y="29"/>
                    </a:lnTo>
                    <a:lnTo>
                      <a:pt x="8" y="21"/>
                    </a:lnTo>
                    <a:lnTo>
                      <a:pt x="15" y="14"/>
                    </a:lnTo>
                    <a:lnTo>
                      <a:pt x="22" y="8"/>
                    </a:lnTo>
                    <a:lnTo>
                      <a:pt x="30" y="3"/>
                    </a:lnTo>
                    <a:lnTo>
                      <a:pt x="39" y="1"/>
                    </a:lnTo>
                    <a:lnTo>
                      <a:pt x="49" y="0"/>
                    </a:lnTo>
                    <a:lnTo>
                      <a:pt x="59" y="1"/>
                    </a:lnTo>
                    <a:lnTo>
                      <a:pt x="68" y="3"/>
                    </a:lnTo>
                    <a:lnTo>
                      <a:pt x="76" y="8"/>
                    </a:lnTo>
                    <a:lnTo>
                      <a:pt x="84" y="14"/>
                    </a:lnTo>
                    <a:lnTo>
                      <a:pt x="89" y="21"/>
                    </a:lnTo>
                    <a:lnTo>
                      <a:pt x="93" y="29"/>
                    </a:lnTo>
                    <a:lnTo>
                      <a:pt x="97" y="39"/>
                    </a:lnTo>
                    <a:lnTo>
                      <a:pt x="98" y="49"/>
                    </a:lnTo>
                    <a:lnTo>
                      <a:pt x="97" y="58"/>
                    </a:lnTo>
                    <a:lnTo>
                      <a:pt x="93" y="67"/>
                    </a:lnTo>
                    <a:lnTo>
                      <a:pt x="89" y="75"/>
                    </a:lnTo>
                    <a:lnTo>
                      <a:pt x="84" y="83"/>
                    </a:lnTo>
                    <a:lnTo>
                      <a:pt x="76" y="88"/>
                    </a:lnTo>
                    <a:lnTo>
                      <a:pt x="68" y="93"/>
                    </a:lnTo>
                    <a:lnTo>
                      <a:pt x="59" y="96"/>
                    </a:lnTo>
                    <a:lnTo>
                      <a:pt x="49" y="97"/>
                    </a:lnTo>
                    <a:lnTo>
                      <a:pt x="39" y="96"/>
                    </a:lnTo>
                    <a:lnTo>
                      <a:pt x="30" y="93"/>
                    </a:lnTo>
                    <a:lnTo>
                      <a:pt x="22" y="88"/>
                    </a:lnTo>
                    <a:lnTo>
                      <a:pt x="15" y="83"/>
                    </a:lnTo>
                    <a:lnTo>
                      <a:pt x="8" y="75"/>
                    </a:lnTo>
                    <a:lnTo>
                      <a:pt x="4" y="67"/>
                    </a:lnTo>
                    <a:lnTo>
                      <a:pt x="1" y="58"/>
                    </a:lnTo>
                    <a:lnTo>
                      <a:pt x="0" y="49"/>
                    </a:lnTo>
                  </a:path>
                </a:pathLst>
              </a:custGeom>
              <a:noFill/>
              <a:ln w="3175">
                <a:solidFill>
                  <a:srgbClr val="000000"/>
                </a:solidFill>
                <a:round/>
                <a:headEnd/>
                <a:tailEnd/>
              </a:ln>
            </p:spPr>
            <p:txBody>
              <a:bodyPr/>
              <a:lstStyle/>
              <a:p>
                <a:endParaRPr lang="en-US"/>
              </a:p>
            </p:txBody>
          </p:sp>
          <p:sp>
            <p:nvSpPr>
              <p:cNvPr id="6169" name="Rectangle 1723"/>
              <p:cNvSpPr>
                <a:spLocks noChangeArrowheads="1"/>
              </p:cNvSpPr>
              <p:nvPr/>
            </p:nvSpPr>
            <p:spPr bwMode="auto">
              <a:xfrm>
                <a:off x="1078" y="1916"/>
                <a:ext cx="201" cy="200"/>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0" name="Rectangle 1724"/>
              <p:cNvSpPr>
                <a:spLocks noChangeArrowheads="1"/>
              </p:cNvSpPr>
              <p:nvPr/>
            </p:nvSpPr>
            <p:spPr bwMode="auto">
              <a:xfrm>
                <a:off x="1078" y="1916"/>
                <a:ext cx="201" cy="200"/>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65" name="Rectangle 1725"/>
              <p:cNvSpPr>
                <a:spLocks noChangeArrowheads="1"/>
              </p:cNvSpPr>
              <p:nvPr/>
            </p:nvSpPr>
            <p:spPr bwMode="auto">
              <a:xfrm>
                <a:off x="1116" y="1976"/>
                <a:ext cx="58"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G</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6" name="Rectangle 1726"/>
              <p:cNvSpPr>
                <a:spLocks noChangeArrowheads="1"/>
              </p:cNvSpPr>
              <p:nvPr/>
            </p:nvSpPr>
            <p:spPr bwMode="auto">
              <a:xfrm>
                <a:off x="116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7" name="Rectangle 1727"/>
              <p:cNvSpPr>
                <a:spLocks noChangeArrowheads="1"/>
              </p:cNvSpPr>
              <p:nvPr/>
            </p:nvSpPr>
            <p:spPr bwMode="auto">
              <a:xfrm>
                <a:off x="118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68" name="Rectangle 1728"/>
              <p:cNvSpPr>
                <a:spLocks noChangeArrowheads="1"/>
              </p:cNvSpPr>
              <p:nvPr/>
            </p:nvSpPr>
            <p:spPr bwMode="auto">
              <a:xfrm>
                <a:off x="1221"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75" name="Rectangle 1729"/>
              <p:cNvSpPr>
                <a:spLocks noChangeArrowheads="1"/>
              </p:cNvSpPr>
              <p:nvPr/>
            </p:nvSpPr>
            <p:spPr bwMode="auto">
              <a:xfrm>
                <a:off x="567" y="1912"/>
                <a:ext cx="207" cy="207"/>
              </a:xfrm>
              <a:prstGeom prst="rect">
                <a:avLst/>
              </a:prstGeom>
              <a:solidFill>
                <a:srgbClr val="FFFFFF"/>
              </a:solidFill>
              <a:ln w="9525">
                <a:noFill/>
                <a:miter lim="800000"/>
                <a:headEnd/>
                <a:tailEnd/>
              </a:ln>
            </p:spPr>
            <p:txBody>
              <a:bodyPr/>
              <a:lstStyle/>
              <a:p>
                <a:pPr algn="l" eaLnBrk="0" hangingPunct="0"/>
                <a:endParaRPr lang="en-US" sz="1800" b="0">
                  <a:solidFill>
                    <a:schemeClr val="tx1"/>
                  </a:solidFill>
                </a:endParaRPr>
              </a:p>
            </p:txBody>
          </p:sp>
          <p:sp>
            <p:nvSpPr>
              <p:cNvPr id="6176" name="Rectangle 1730"/>
              <p:cNvSpPr>
                <a:spLocks noChangeArrowheads="1"/>
              </p:cNvSpPr>
              <p:nvPr/>
            </p:nvSpPr>
            <p:spPr bwMode="auto">
              <a:xfrm>
                <a:off x="567" y="1912"/>
                <a:ext cx="207" cy="207"/>
              </a:xfrm>
              <a:prstGeom prst="rect">
                <a:avLst/>
              </a:prstGeom>
              <a:noFill/>
              <a:ln w="3175">
                <a:solidFill>
                  <a:srgbClr val="000000"/>
                </a:solidFill>
                <a:miter lim="800000"/>
                <a:headEnd/>
                <a:tailEnd/>
              </a:ln>
            </p:spPr>
            <p:txBody>
              <a:bodyPr/>
              <a:lstStyle/>
              <a:p>
                <a:pPr algn="l" eaLnBrk="0" hangingPunct="0"/>
                <a:endParaRPr lang="en-US" sz="1800" b="0">
                  <a:solidFill>
                    <a:schemeClr val="tx1"/>
                  </a:solidFill>
                </a:endParaRPr>
              </a:p>
            </p:txBody>
          </p:sp>
          <p:sp>
            <p:nvSpPr>
              <p:cNvPr id="11971" name="Rectangle 1731"/>
              <p:cNvSpPr>
                <a:spLocks noChangeArrowheads="1"/>
              </p:cNvSpPr>
              <p:nvPr/>
            </p:nvSpPr>
            <p:spPr bwMode="auto">
              <a:xfrm>
                <a:off x="609" y="1976"/>
                <a:ext cx="52"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U</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2" name="Rectangle 1732"/>
              <p:cNvSpPr>
                <a:spLocks noChangeArrowheads="1"/>
              </p:cNvSpPr>
              <p:nvPr/>
            </p:nvSpPr>
            <p:spPr bwMode="auto">
              <a:xfrm>
                <a:off x="655"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3" name="Rectangle 1733"/>
              <p:cNvSpPr>
                <a:spLocks noChangeArrowheads="1"/>
              </p:cNvSpPr>
              <p:nvPr/>
            </p:nvSpPr>
            <p:spPr bwMode="auto">
              <a:xfrm>
                <a:off x="679" y="1976"/>
                <a:ext cx="35"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s</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11974" name="Rectangle 1734"/>
              <p:cNvSpPr>
                <a:spLocks noChangeArrowheads="1"/>
              </p:cNvSpPr>
              <p:nvPr/>
            </p:nvSpPr>
            <p:spPr bwMode="auto">
              <a:xfrm>
                <a:off x="710" y="1976"/>
                <a:ext cx="24" cy="77"/>
              </a:xfrm>
              <a:prstGeom prst="rect">
                <a:avLst/>
              </a:prstGeom>
              <a:noFill/>
              <a:ln w="9525">
                <a:noFill/>
                <a:miter lim="800000"/>
                <a:headEnd/>
                <a:tailEnd/>
              </a:ln>
            </p:spPr>
            <p:txBody>
              <a:bodyPr wrap="none" lIns="0" tIns="0" rIns="0" bIns="0">
                <a:spAutoFit/>
              </a:bodyPr>
              <a:lstStyle/>
              <a:p>
                <a:pPr algn="l">
                  <a:defRPr/>
                </a:pPr>
                <a:r>
                  <a:rPr lang="en-US" sz="800" b="0">
                    <a:solidFill>
                      <a:srgbClr val="000000"/>
                    </a:solidFill>
                    <a:latin typeface="Arial" charset="0"/>
                    <a:ea typeface="ＭＳ Ｐゴシック" pitchFamily="-112" charset="-128"/>
                    <a:cs typeface="+mn-cs"/>
                  </a:rPr>
                  <a:t>)</a:t>
                </a:r>
                <a:endParaRPr lang="en-US" sz="1800" b="0">
                  <a:solidFill>
                    <a:schemeClr val="tx1"/>
                  </a:solidFill>
                  <a:effectLst>
                    <a:outerShdw blurRad="38100" dist="38100" dir="2700000" algn="tl">
                      <a:srgbClr val="C0C0C0"/>
                    </a:outerShdw>
                  </a:effectLst>
                  <a:latin typeface="Arial" charset="0"/>
                  <a:ea typeface="ＭＳ Ｐゴシック" pitchFamily="-112" charset="-128"/>
                  <a:cs typeface="+mn-cs"/>
                </a:endParaRPr>
              </a:p>
            </p:txBody>
          </p:sp>
          <p:sp>
            <p:nvSpPr>
              <p:cNvPr id="6181" name="Line 1735"/>
              <p:cNvSpPr>
                <a:spLocks noChangeShapeType="1"/>
              </p:cNvSpPr>
              <p:nvPr/>
            </p:nvSpPr>
            <p:spPr bwMode="auto">
              <a:xfrm>
                <a:off x="963" y="2015"/>
                <a:ext cx="115" cy="0"/>
              </a:xfrm>
              <a:prstGeom prst="line">
                <a:avLst/>
              </a:prstGeom>
              <a:noFill/>
              <a:ln w="3175">
                <a:solidFill>
                  <a:srgbClr val="000000"/>
                </a:solidFill>
                <a:round/>
                <a:headEnd/>
                <a:tailEnd/>
              </a:ln>
            </p:spPr>
            <p:txBody>
              <a:bodyPr/>
              <a:lstStyle/>
              <a:p>
                <a:endParaRPr lang="en-US"/>
              </a:p>
            </p:txBody>
          </p:sp>
          <p:sp>
            <p:nvSpPr>
              <p:cNvPr id="6182" name="Freeform 1736"/>
              <p:cNvSpPr>
                <a:spLocks/>
              </p:cNvSpPr>
              <p:nvPr/>
            </p:nvSpPr>
            <p:spPr bwMode="auto">
              <a:xfrm>
                <a:off x="1048"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3" name="Line 1737"/>
              <p:cNvSpPr>
                <a:spLocks noChangeShapeType="1"/>
              </p:cNvSpPr>
              <p:nvPr/>
            </p:nvSpPr>
            <p:spPr bwMode="auto">
              <a:xfrm>
                <a:off x="774" y="2015"/>
                <a:ext cx="91" cy="0"/>
              </a:xfrm>
              <a:prstGeom prst="line">
                <a:avLst/>
              </a:prstGeom>
              <a:noFill/>
              <a:ln w="3175">
                <a:solidFill>
                  <a:srgbClr val="000000"/>
                </a:solidFill>
                <a:round/>
                <a:headEnd/>
                <a:tailEnd/>
              </a:ln>
            </p:spPr>
            <p:txBody>
              <a:bodyPr/>
              <a:lstStyle/>
              <a:p>
                <a:endParaRPr lang="en-US"/>
              </a:p>
            </p:txBody>
          </p:sp>
          <p:sp>
            <p:nvSpPr>
              <p:cNvPr id="6184" name="Freeform 1738"/>
              <p:cNvSpPr>
                <a:spLocks/>
              </p:cNvSpPr>
              <p:nvPr/>
            </p:nvSpPr>
            <p:spPr bwMode="auto">
              <a:xfrm>
                <a:off x="835"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6185" name="Freeform 1739"/>
              <p:cNvSpPr>
                <a:spLocks/>
              </p:cNvSpPr>
              <p:nvPr/>
            </p:nvSpPr>
            <p:spPr bwMode="auto">
              <a:xfrm>
                <a:off x="1279" y="2015"/>
                <a:ext cx="80" cy="0"/>
              </a:xfrm>
              <a:custGeom>
                <a:avLst/>
                <a:gdLst>
                  <a:gd name="T0" fmla="*/ 0 w 80"/>
                  <a:gd name="T1" fmla="*/ 48 w 80"/>
                  <a:gd name="T2" fmla="*/ 48 w 80"/>
                  <a:gd name="T3" fmla="*/ 80 w 80"/>
                  <a:gd name="T4" fmla="*/ 0 60000 65536"/>
                  <a:gd name="T5" fmla="*/ 0 60000 65536"/>
                  <a:gd name="T6" fmla="*/ 0 60000 65536"/>
                  <a:gd name="T7" fmla="*/ 0 60000 65536"/>
                  <a:gd name="T8" fmla="*/ 0 w 80"/>
                  <a:gd name="T9" fmla="*/ 80 w 80"/>
                </a:gdLst>
                <a:ahLst/>
                <a:cxnLst>
                  <a:cxn ang="T4">
                    <a:pos x="T0" y="0"/>
                  </a:cxn>
                  <a:cxn ang="T5">
                    <a:pos x="T1" y="0"/>
                  </a:cxn>
                  <a:cxn ang="T6">
                    <a:pos x="T2" y="0"/>
                  </a:cxn>
                  <a:cxn ang="T7">
                    <a:pos x="T3" y="0"/>
                  </a:cxn>
                </a:cxnLst>
                <a:rect l="T8" t="0" r="T9" b="0"/>
                <a:pathLst>
                  <a:path w="80">
                    <a:moveTo>
                      <a:pt x="0" y="0"/>
                    </a:moveTo>
                    <a:lnTo>
                      <a:pt x="48" y="0"/>
                    </a:lnTo>
                    <a:lnTo>
                      <a:pt x="80" y="0"/>
                    </a:lnTo>
                  </a:path>
                </a:pathLst>
              </a:custGeom>
              <a:noFill/>
              <a:ln w="3175">
                <a:solidFill>
                  <a:srgbClr val="000000"/>
                </a:solidFill>
                <a:round/>
                <a:headEnd/>
                <a:tailEnd/>
              </a:ln>
            </p:spPr>
            <p:txBody>
              <a:bodyPr/>
              <a:lstStyle/>
              <a:p>
                <a:endParaRPr lang="en-US"/>
              </a:p>
            </p:txBody>
          </p:sp>
          <p:sp>
            <p:nvSpPr>
              <p:cNvPr id="6186" name="Freeform 1740"/>
              <p:cNvSpPr>
                <a:spLocks/>
              </p:cNvSpPr>
              <p:nvPr/>
            </p:nvSpPr>
            <p:spPr bwMode="auto">
              <a:xfrm>
                <a:off x="1329"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7" name="Line 1741"/>
              <p:cNvSpPr>
                <a:spLocks noChangeShapeType="1"/>
              </p:cNvSpPr>
              <p:nvPr/>
            </p:nvSpPr>
            <p:spPr bwMode="auto">
              <a:xfrm>
                <a:off x="1589" y="2015"/>
                <a:ext cx="118" cy="0"/>
              </a:xfrm>
              <a:prstGeom prst="line">
                <a:avLst/>
              </a:prstGeom>
              <a:noFill/>
              <a:ln w="3175">
                <a:solidFill>
                  <a:srgbClr val="000000"/>
                </a:solidFill>
                <a:round/>
                <a:headEnd/>
                <a:tailEnd/>
              </a:ln>
            </p:spPr>
            <p:txBody>
              <a:bodyPr/>
              <a:lstStyle/>
              <a:p>
                <a:endParaRPr lang="en-US"/>
              </a:p>
            </p:txBody>
          </p:sp>
          <p:sp>
            <p:nvSpPr>
              <p:cNvPr id="6188" name="Freeform 1742"/>
              <p:cNvSpPr>
                <a:spLocks/>
              </p:cNvSpPr>
              <p:nvPr/>
            </p:nvSpPr>
            <p:spPr bwMode="auto">
              <a:xfrm>
                <a:off x="1677" y="1985"/>
                <a:ext cx="30" cy="59"/>
              </a:xfrm>
              <a:custGeom>
                <a:avLst/>
                <a:gdLst>
                  <a:gd name="T0" fmla="*/ 0 w 30"/>
                  <a:gd name="T1" fmla="*/ 59 h 59"/>
                  <a:gd name="T2" fmla="*/ 30 w 30"/>
                  <a:gd name="T3" fmla="*/ 30 h 59"/>
                  <a:gd name="T4" fmla="*/ 0 w 30"/>
                  <a:gd name="T5" fmla="*/ 0 h 59"/>
                  <a:gd name="T6" fmla="*/ 0 60000 65536"/>
                  <a:gd name="T7" fmla="*/ 0 60000 65536"/>
                  <a:gd name="T8" fmla="*/ 0 60000 65536"/>
                  <a:gd name="T9" fmla="*/ 0 w 30"/>
                  <a:gd name="T10" fmla="*/ 0 h 59"/>
                  <a:gd name="T11" fmla="*/ 30 w 30"/>
                  <a:gd name="T12" fmla="*/ 59 h 59"/>
                </a:gdLst>
                <a:ahLst/>
                <a:cxnLst>
                  <a:cxn ang="T6">
                    <a:pos x="T0" y="T1"/>
                  </a:cxn>
                  <a:cxn ang="T7">
                    <a:pos x="T2" y="T3"/>
                  </a:cxn>
                  <a:cxn ang="T8">
                    <a:pos x="T4" y="T5"/>
                  </a:cxn>
                </a:cxnLst>
                <a:rect l="T9" t="T10" r="T11" b="T12"/>
                <a:pathLst>
                  <a:path w="30" h="59">
                    <a:moveTo>
                      <a:pt x="0" y="59"/>
                    </a:moveTo>
                    <a:lnTo>
                      <a:pt x="30" y="30"/>
                    </a:lnTo>
                    <a:lnTo>
                      <a:pt x="0" y="0"/>
                    </a:lnTo>
                  </a:path>
                </a:pathLst>
              </a:custGeom>
              <a:noFill/>
              <a:ln w="3175">
                <a:solidFill>
                  <a:srgbClr val="000000"/>
                </a:solidFill>
                <a:round/>
                <a:headEnd/>
                <a:tailEnd/>
              </a:ln>
            </p:spPr>
            <p:txBody>
              <a:bodyPr/>
              <a:lstStyle/>
              <a:p>
                <a:endParaRPr lang="en-US"/>
              </a:p>
            </p:txBody>
          </p:sp>
          <p:sp>
            <p:nvSpPr>
              <p:cNvPr id="6189" name="Freeform 1743"/>
              <p:cNvSpPr>
                <a:spLocks/>
              </p:cNvSpPr>
              <p:nvPr/>
            </p:nvSpPr>
            <p:spPr bwMode="auto">
              <a:xfrm>
                <a:off x="914" y="2063"/>
                <a:ext cx="842" cy="150"/>
              </a:xfrm>
              <a:custGeom>
                <a:avLst/>
                <a:gdLst>
                  <a:gd name="T0" fmla="*/ 842 w 842"/>
                  <a:gd name="T1" fmla="*/ 0 h 150"/>
                  <a:gd name="T2" fmla="*/ 842 w 842"/>
                  <a:gd name="T3" fmla="*/ 150 h 150"/>
                  <a:gd name="T4" fmla="*/ 0 w 842"/>
                  <a:gd name="T5" fmla="*/ 150 h 150"/>
                  <a:gd name="T6" fmla="*/ 0 w 842"/>
                  <a:gd name="T7" fmla="*/ 1 h 150"/>
                  <a:gd name="T8" fmla="*/ 0 60000 65536"/>
                  <a:gd name="T9" fmla="*/ 0 60000 65536"/>
                  <a:gd name="T10" fmla="*/ 0 60000 65536"/>
                  <a:gd name="T11" fmla="*/ 0 60000 65536"/>
                  <a:gd name="T12" fmla="*/ 0 w 842"/>
                  <a:gd name="T13" fmla="*/ 0 h 150"/>
                  <a:gd name="T14" fmla="*/ 842 w 842"/>
                  <a:gd name="T15" fmla="*/ 150 h 150"/>
                </a:gdLst>
                <a:ahLst/>
                <a:cxnLst>
                  <a:cxn ang="T8">
                    <a:pos x="T0" y="T1"/>
                  </a:cxn>
                  <a:cxn ang="T9">
                    <a:pos x="T2" y="T3"/>
                  </a:cxn>
                  <a:cxn ang="T10">
                    <a:pos x="T4" y="T5"/>
                  </a:cxn>
                  <a:cxn ang="T11">
                    <a:pos x="T6" y="T7"/>
                  </a:cxn>
                </a:cxnLst>
                <a:rect l="T12" t="T13" r="T14" b="T15"/>
                <a:pathLst>
                  <a:path w="842" h="150">
                    <a:moveTo>
                      <a:pt x="842" y="0"/>
                    </a:moveTo>
                    <a:lnTo>
                      <a:pt x="842" y="150"/>
                    </a:lnTo>
                    <a:lnTo>
                      <a:pt x="0" y="150"/>
                    </a:lnTo>
                    <a:lnTo>
                      <a:pt x="0" y="1"/>
                    </a:lnTo>
                  </a:path>
                </a:pathLst>
              </a:custGeom>
              <a:noFill/>
              <a:ln w="3175">
                <a:solidFill>
                  <a:srgbClr val="000000"/>
                </a:solidFill>
                <a:round/>
                <a:headEnd/>
                <a:tailEnd/>
              </a:ln>
            </p:spPr>
            <p:txBody>
              <a:bodyPr/>
              <a:lstStyle/>
              <a:p>
                <a:endParaRPr lang="en-US"/>
              </a:p>
            </p:txBody>
          </p:sp>
          <p:sp>
            <p:nvSpPr>
              <p:cNvPr id="6190" name="Freeform 1744"/>
              <p:cNvSpPr>
                <a:spLocks/>
              </p:cNvSpPr>
              <p:nvPr/>
            </p:nvSpPr>
            <p:spPr bwMode="auto">
              <a:xfrm>
                <a:off x="884" y="2064"/>
                <a:ext cx="59" cy="30"/>
              </a:xfrm>
              <a:custGeom>
                <a:avLst/>
                <a:gdLst>
                  <a:gd name="T0" fmla="*/ 59 w 59"/>
                  <a:gd name="T1" fmla="*/ 30 h 30"/>
                  <a:gd name="T2" fmla="*/ 30 w 59"/>
                  <a:gd name="T3" fmla="*/ 0 h 30"/>
                  <a:gd name="T4" fmla="*/ 0 w 59"/>
                  <a:gd name="T5" fmla="*/ 30 h 30"/>
                  <a:gd name="T6" fmla="*/ 0 60000 65536"/>
                  <a:gd name="T7" fmla="*/ 0 60000 65536"/>
                  <a:gd name="T8" fmla="*/ 0 60000 65536"/>
                  <a:gd name="T9" fmla="*/ 0 w 59"/>
                  <a:gd name="T10" fmla="*/ 0 h 30"/>
                  <a:gd name="T11" fmla="*/ 59 w 59"/>
                  <a:gd name="T12" fmla="*/ 30 h 30"/>
                </a:gdLst>
                <a:ahLst/>
                <a:cxnLst>
                  <a:cxn ang="T6">
                    <a:pos x="T0" y="T1"/>
                  </a:cxn>
                  <a:cxn ang="T7">
                    <a:pos x="T2" y="T3"/>
                  </a:cxn>
                  <a:cxn ang="T8">
                    <a:pos x="T4" y="T5"/>
                  </a:cxn>
                </a:cxnLst>
                <a:rect l="T9" t="T10" r="T11" b="T12"/>
                <a:pathLst>
                  <a:path w="59" h="30">
                    <a:moveTo>
                      <a:pt x="59" y="30"/>
                    </a:moveTo>
                    <a:lnTo>
                      <a:pt x="30" y="0"/>
                    </a:lnTo>
                    <a:lnTo>
                      <a:pt x="0" y="30"/>
                    </a:lnTo>
                  </a:path>
                </a:pathLst>
              </a:custGeom>
              <a:noFill/>
              <a:ln w="3175">
                <a:solidFill>
                  <a:srgbClr val="000000"/>
                </a:solidFill>
                <a:round/>
                <a:headEnd/>
                <a:tailEnd/>
              </a:ln>
            </p:spPr>
            <p:txBody>
              <a:bodyPr/>
              <a:lstStyle/>
              <a:p>
                <a:endParaRPr lang="en-US"/>
              </a:p>
            </p:txBody>
          </p:sp>
          <p:sp>
            <p:nvSpPr>
              <p:cNvPr id="6191" name="Freeform 1745"/>
              <p:cNvSpPr>
                <a:spLocks/>
              </p:cNvSpPr>
              <p:nvPr/>
            </p:nvSpPr>
            <p:spPr bwMode="auto">
              <a:xfrm>
                <a:off x="476" y="2015"/>
                <a:ext cx="91" cy="10"/>
              </a:xfrm>
              <a:custGeom>
                <a:avLst/>
                <a:gdLst>
                  <a:gd name="T0" fmla="*/ 0 w 91"/>
                  <a:gd name="T1" fmla="*/ 10 h 10"/>
                  <a:gd name="T2" fmla="*/ 0 w 91"/>
                  <a:gd name="T3" fmla="*/ 0 h 10"/>
                  <a:gd name="T4" fmla="*/ 91 w 91"/>
                  <a:gd name="T5" fmla="*/ 0 h 10"/>
                  <a:gd name="T6" fmla="*/ 0 60000 65536"/>
                  <a:gd name="T7" fmla="*/ 0 60000 65536"/>
                  <a:gd name="T8" fmla="*/ 0 60000 65536"/>
                  <a:gd name="T9" fmla="*/ 0 w 91"/>
                  <a:gd name="T10" fmla="*/ 0 h 10"/>
                  <a:gd name="T11" fmla="*/ 91 w 91"/>
                  <a:gd name="T12" fmla="*/ 10 h 10"/>
                </a:gdLst>
                <a:ahLst/>
                <a:cxnLst>
                  <a:cxn ang="T6">
                    <a:pos x="T0" y="T1"/>
                  </a:cxn>
                  <a:cxn ang="T7">
                    <a:pos x="T2" y="T3"/>
                  </a:cxn>
                  <a:cxn ang="T8">
                    <a:pos x="T4" y="T5"/>
                  </a:cxn>
                </a:cxnLst>
                <a:rect l="T9" t="T10" r="T11" b="T12"/>
                <a:pathLst>
                  <a:path w="91" h="10">
                    <a:moveTo>
                      <a:pt x="0" y="10"/>
                    </a:moveTo>
                    <a:lnTo>
                      <a:pt x="0" y="0"/>
                    </a:lnTo>
                    <a:lnTo>
                      <a:pt x="91" y="0"/>
                    </a:lnTo>
                  </a:path>
                </a:pathLst>
              </a:custGeom>
              <a:noFill/>
              <a:ln w="3175">
                <a:solidFill>
                  <a:srgbClr val="000000"/>
                </a:solidFill>
                <a:round/>
                <a:headEnd/>
                <a:tailEnd/>
              </a:ln>
            </p:spPr>
            <p:txBody>
              <a:bodyPr/>
              <a:lstStyle/>
              <a:p>
                <a:endParaRPr lang="en-US"/>
              </a:p>
            </p:txBody>
          </p:sp>
          <p:sp>
            <p:nvSpPr>
              <p:cNvPr id="6192" name="Freeform 1746"/>
              <p:cNvSpPr>
                <a:spLocks/>
              </p:cNvSpPr>
              <p:nvPr/>
            </p:nvSpPr>
            <p:spPr bwMode="auto">
              <a:xfrm>
                <a:off x="537" y="1985"/>
                <a:ext cx="30" cy="60"/>
              </a:xfrm>
              <a:custGeom>
                <a:avLst/>
                <a:gdLst>
                  <a:gd name="T0" fmla="*/ 0 w 30"/>
                  <a:gd name="T1" fmla="*/ 60 h 60"/>
                  <a:gd name="T2" fmla="*/ 30 w 30"/>
                  <a:gd name="T3" fmla="*/ 30 h 60"/>
                  <a:gd name="T4" fmla="*/ 0 w 30"/>
                  <a:gd name="T5" fmla="*/ 0 h 60"/>
                  <a:gd name="T6" fmla="*/ 0 60000 65536"/>
                  <a:gd name="T7" fmla="*/ 0 60000 65536"/>
                  <a:gd name="T8" fmla="*/ 0 60000 65536"/>
                  <a:gd name="T9" fmla="*/ 0 w 30"/>
                  <a:gd name="T10" fmla="*/ 0 h 60"/>
                  <a:gd name="T11" fmla="*/ 30 w 30"/>
                  <a:gd name="T12" fmla="*/ 60 h 60"/>
                </a:gdLst>
                <a:ahLst/>
                <a:cxnLst>
                  <a:cxn ang="T6">
                    <a:pos x="T0" y="T1"/>
                  </a:cxn>
                  <a:cxn ang="T7">
                    <a:pos x="T2" y="T3"/>
                  </a:cxn>
                  <a:cxn ang="T8">
                    <a:pos x="T4" y="T5"/>
                  </a:cxn>
                </a:cxnLst>
                <a:rect l="T9" t="T10" r="T11" b="T12"/>
                <a:pathLst>
                  <a:path w="30" h="60">
                    <a:moveTo>
                      <a:pt x="0" y="60"/>
                    </a:moveTo>
                    <a:lnTo>
                      <a:pt x="30" y="30"/>
                    </a:lnTo>
                    <a:lnTo>
                      <a:pt x="0" y="0"/>
                    </a:lnTo>
                  </a:path>
                </a:pathLst>
              </a:custGeom>
              <a:noFill/>
              <a:ln w="3175">
                <a:solidFill>
                  <a:srgbClr val="000000"/>
                </a:solidFill>
                <a:round/>
                <a:headEnd/>
                <a:tailEnd/>
              </a:ln>
            </p:spPr>
            <p:txBody>
              <a:bodyPr/>
              <a:lstStyle/>
              <a:p>
                <a:endParaRPr lang="en-US"/>
              </a:p>
            </p:txBody>
          </p:sp>
          <p:sp>
            <p:nvSpPr>
              <p:cNvPr id="11987" name="Rectangle 1747"/>
              <p:cNvSpPr>
                <a:spLocks noChangeArrowheads="1"/>
              </p:cNvSpPr>
              <p:nvPr/>
            </p:nvSpPr>
            <p:spPr bwMode="auto">
              <a:xfrm>
                <a:off x="670" y="1729"/>
                <a:ext cx="851" cy="107"/>
              </a:xfrm>
              <a:prstGeom prst="rect">
                <a:avLst/>
              </a:prstGeom>
              <a:noFill/>
              <a:ln w="9525">
                <a:noFill/>
                <a:miter lim="800000"/>
                <a:headEnd/>
                <a:tailEnd/>
              </a:ln>
            </p:spPr>
            <p:txBody>
              <a:bodyPr wrap="none" lIns="0" tIns="0" rIns="0" bIns="0">
                <a:spAutoFit/>
              </a:bodyPr>
              <a:lstStyle/>
              <a:p>
                <a:pPr algn="l">
                  <a:defRPr/>
                </a:pPr>
                <a:r>
                  <a:rPr lang="en-US" sz="1100" b="1" dirty="0" smtClean="0">
                    <a:solidFill>
                      <a:srgbClr val="000000"/>
                    </a:solidFill>
                    <a:effectLst/>
                    <a:latin typeface="Arial" charset="0"/>
                    <a:ea typeface="ＭＳ Ｐゴシック" pitchFamily="-112" charset="-128"/>
                    <a:cs typeface="+mn-cs"/>
                  </a:rPr>
                  <a:t>Analytical Models</a:t>
                </a:r>
                <a:endParaRPr lang="en-US" sz="2400" b="1" dirty="0">
                  <a:solidFill>
                    <a:schemeClr val="tx1"/>
                  </a:solidFill>
                  <a:effectLst/>
                  <a:latin typeface="Arial" charset="0"/>
                  <a:ea typeface="ＭＳ Ｐゴシック" pitchFamily="-112" charset="-128"/>
                  <a:cs typeface="+mn-cs"/>
                </a:endParaRPr>
              </a:p>
            </p:txBody>
          </p:sp>
        </p:grpSp>
      </p:grpSp>
      <p:pic>
        <p:nvPicPr>
          <p:cNvPr id="11988" name="Picture 1748" descr="MCj03518580000[1]"/>
          <p:cNvPicPr>
            <a:picLocks noChangeAspect="1" noChangeArrowheads="1"/>
          </p:cNvPicPr>
          <p:nvPr/>
        </p:nvPicPr>
        <p:blipFill>
          <a:blip r:embed="rId3" cstate="print"/>
          <a:srcRect/>
          <a:stretch>
            <a:fillRect/>
          </a:stretch>
        </p:blipFill>
        <p:spPr bwMode="auto">
          <a:xfrm rot="10800000">
            <a:off x="2546350" y="3212971"/>
            <a:ext cx="771525" cy="554038"/>
          </a:xfrm>
          <a:prstGeom prst="rect">
            <a:avLst/>
          </a:prstGeom>
          <a:noFill/>
          <a:ln w="9525">
            <a:noFill/>
            <a:miter lim="800000"/>
            <a:headEnd/>
            <a:tailEnd/>
          </a:ln>
        </p:spPr>
      </p:pic>
      <p:pic>
        <p:nvPicPr>
          <p:cNvPr id="11989" name="Picture 1749" descr="MCj03518580000[1]"/>
          <p:cNvPicPr>
            <a:picLocks noChangeAspect="1" noChangeArrowheads="1"/>
          </p:cNvPicPr>
          <p:nvPr/>
        </p:nvPicPr>
        <p:blipFill>
          <a:blip r:embed="rId3" cstate="print"/>
          <a:srcRect/>
          <a:stretch>
            <a:fillRect/>
          </a:stretch>
        </p:blipFill>
        <p:spPr bwMode="auto">
          <a:xfrm rot="255090">
            <a:off x="5759430" y="3095142"/>
            <a:ext cx="781083" cy="554038"/>
          </a:xfrm>
          <a:prstGeom prst="rect">
            <a:avLst/>
          </a:prstGeom>
          <a:noFill/>
          <a:ln w="9525">
            <a:noFill/>
            <a:miter lim="800000"/>
            <a:headEnd/>
            <a:tailEnd/>
          </a:ln>
        </p:spPr>
      </p:pic>
      <p:grpSp>
        <p:nvGrpSpPr>
          <p:cNvPr id="10" name="Group 1784"/>
          <p:cNvGrpSpPr/>
          <p:nvPr/>
        </p:nvGrpSpPr>
        <p:grpSpPr>
          <a:xfrm rot="4382305">
            <a:off x="2864924" y="3907256"/>
            <a:ext cx="773914" cy="1200861"/>
            <a:chOff x="5506153" y="3917497"/>
            <a:chExt cx="773914" cy="1093890"/>
          </a:xfrm>
        </p:grpSpPr>
        <p:sp>
          <p:nvSpPr>
            <p:cNvPr id="1784" name="Freeform 1783"/>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1990"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1991" name="Picture 1751" descr="MCj03518580000[1]"/>
          <p:cNvPicPr>
            <a:picLocks noChangeAspect="1" noChangeArrowheads="1"/>
          </p:cNvPicPr>
          <p:nvPr/>
        </p:nvPicPr>
        <p:blipFill>
          <a:blip r:embed="rId3" cstate="print"/>
          <a:srcRect/>
          <a:stretch>
            <a:fillRect/>
          </a:stretch>
        </p:blipFill>
        <p:spPr bwMode="auto">
          <a:xfrm rot="4783520">
            <a:off x="4184789" y="4222440"/>
            <a:ext cx="706743" cy="554038"/>
          </a:xfrm>
          <a:prstGeom prst="rect">
            <a:avLst/>
          </a:prstGeom>
          <a:noFill/>
          <a:ln w="9525">
            <a:noFill/>
            <a:miter lim="800000"/>
            <a:headEnd/>
            <a:tailEnd/>
          </a:ln>
        </p:spPr>
      </p:pic>
      <p:sp>
        <p:nvSpPr>
          <p:cNvPr id="6146" name="Rectangle 2"/>
          <p:cNvSpPr>
            <a:spLocks noGrp="1" noChangeArrowheads="1"/>
          </p:cNvSpPr>
          <p:nvPr>
            <p:ph type="title"/>
          </p:nvPr>
        </p:nvSpPr>
        <p:spPr/>
        <p:txBody>
          <a:bodyPr>
            <a:normAutofit/>
          </a:bodyPr>
          <a:lstStyle/>
          <a:p>
            <a:r>
              <a:rPr lang="en-US" dirty="0" smtClean="0"/>
              <a:t>The MBSE Integration Across Domains</a:t>
            </a:r>
          </a:p>
        </p:txBody>
      </p:sp>
      <p:sp>
        <p:nvSpPr>
          <p:cNvPr id="1754" name="TextBox 1753"/>
          <p:cNvSpPr txBox="1"/>
          <p:nvPr/>
        </p:nvSpPr>
        <p:spPr>
          <a:xfrm>
            <a:off x="7506898" y="3987225"/>
            <a:ext cx="1484702" cy="584775"/>
          </a:xfrm>
          <a:prstGeom prst="rect">
            <a:avLst/>
          </a:prstGeom>
          <a:noFill/>
        </p:spPr>
        <p:txBody>
          <a:bodyPr wrap="none" rtlCol="0">
            <a:spAutoFit/>
          </a:bodyPr>
          <a:lstStyle/>
          <a:p>
            <a:r>
              <a:rPr lang="en-US" sz="3200" dirty="0" smtClean="0">
                <a:solidFill>
                  <a:srgbClr val="FF0000"/>
                </a:solidFill>
                <a:effectLst>
                  <a:outerShdw blurRad="38100" dist="38100" dir="2700000" algn="tl">
                    <a:srgbClr val="000000">
                      <a:alpha val="43137"/>
                    </a:srgbClr>
                  </a:outerShdw>
                </a:effectLst>
                <a:latin typeface="Arial Black" pitchFamily="34" charset="0"/>
              </a:rPr>
              <a:t>MBSE</a:t>
            </a:r>
            <a:endParaRPr lang="en-US" sz="3200" dirty="0">
              <a:solidFill>
                <a:srgbClr val="FF0000"/>
              </a:solidFill>
              <a:effectLst>
                <a:outerShdw blurRad="38100" dist="38100" dir="2700000" algn="tl">
                  <a:srgbClr val="000000">
                    <a:alpha val="43137"/>
                  </a:srgbClr>
                </a:outerShdw>
              </a:effectLst>
              <a:latin typeface="Arial Black" pitchFamily="34" charset="0"/>
            </a:endParaRPr>
          </a:p>
        </p:txBody>
      </p:sp>
      <p:sp>
        <p:nvSpPr>
          <p:cNvPr id="6198" name="WordArt 1710"/>
          <p:cNvSpPr>
            <a:spLocks noChangeArrowheads="1" noChangeShapeType="1" noTextEdit="1"/>
          </p:cNvSpPr>
          <p:nvPr/>
        </p:nvSpPr>
        <p:spPr bwMode="auto">
          <a:xfrm>
            <a:off x="3352800" y="762000"/>
            <a:ext cx="2344993" cy="933252"/>
          </a:xfrm>
          <a:prstGeom prst="rect">
            <a:avLst/>
          </a:prstGeom>
        </p:spPr>
        <p:txBody>
          <a:bodyPr spcFirstLastPara="1" wrap="none" lIns="0" tIns="0" rIns="0" bIns="0" fromWordArt="1" anchor="t" anchorCtr="1">
            <a:prstTxWarp prst="textArchDown">
              <a:avLst>
                <a:gd name="adj" fmla="val 2118919"/>
              </a:avLst>
            </a:prstTxWarp>
          </a:bodyPr>
          <a:lstStyle/>
          <a:p>
            <a:pPr algn="ctr"/>
            <a:r>
              <a:rPr lang="en-US" sz="1100" kern="10" dirty="0" smtClean="0">
                <a:latin typeface="Arial Black" pitchFamily="34" charset="0"/>
                <a:cs typeface="Arial"/>
              </a:rPr>
              <a:t>Customer</a:t>
            </a:r>
            <a:endParaRPr lang="en-US" sz="1100" kern="10" dirty="0">
              <a:latin typeface="Arial Black" pitchFamily="34" charset="0"/>
              <a:cs typeface="Arial"/>
            </a:endParaRPr>
          </a:p>
          <a:p>
            <a:pPr algn="ctr"/>
            <a:r>
              <a:rPr lang="en-US" sz="1100" kern="10" dirty="0">
                <a:latin typeface="Arial Black" pitchFamily="34" charset="0"/>
                <a:cs typeface="Arial"/>
              </a:rPr>
              <a:t>Specification </a:t>
            </a:r>
          </a:p>
        </p:txBody>
      </p:sp>
      <p:grpSp>
        <p:nvGrpSpPr>
          <p:cNvPr id="19" name="Group 1780"/>
          <p:cNvGrpSpPr/>
          <p:nvPr/>
        </p:nvGrpSpPr>
        <p:grpSpPr>
          <a:xfrm>
            <a:off x="1022350" y="4800600"/>
            <a:ext cx="2103120" cy="1380744"/>
            <a:chOff x="838200" y="4800600"/>
            <a:chExt cx="2103120" cy="1380744"/>
          </a:xfrm>
        </p:grpSpPr>
        <p:sp>
          <p:nvSpPr>
            <p:cNvPr id="1759" name="Oval 1758"/>
            <p:cNvSpPr/>
            <p:nvPr/>
          </p:nvSpPr>
          <p:spPr>
            <a:xfrm>
              <a:off x="838200" y="4800600"/>
              <a:ext cx="2103120" cy="1380744"/>
            </a:xfrm>
            <a:prstGeom prst="ellipse">
              <a:avLst/>
            </a:prstGeom>
            <a:solidFill>
              <a:srgbClr val="FFDF79"/>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pic>
          <p:nvPicPr>
            <p:cNvPr id="1026" name="Picture 2" descr="C:\Documents and Settings\watsonjc\Local Settings\Temporary Internet Files\Content.IE5\CFX48BA3\MC900303909[1].wmf"/>
            <p:cNvPicPr>
              <a:picLocks noChangeAspect="1" noChangeArrowheads="1"/>
            </p:cNvPicPr>
            <p:nvPr/>
          </p:nvPicPr>
          <p:blipFill>
            <a:blip r:embed="rId4" cstate="print"/>
            <a:srcRect/>
            <a:stretch>
              <a:fillRect/>
            </a:stretch>
          </p:blipFill>
          <p:spPr bwMode="auto">
            <a:xfrm>
              <a:off x="1341241" y="5192889"/>
              <a:ext cx="1043820" cy="750711"/>
            </a:xfrm>
            <a:prstGeom prst="rect">
              <a:avLst/>
            </a:prstGeom>
            <a:noFill/>
          </p:spPr>
        </p:pic>
        <p:sp>
          <p:nvSpPr>
            <p:cNvPr id="1760" name="TextBox 1759"/>
            <p:cNvSpPr txBox="1"/>
            <p:nvPr/>
          </p:nvSpPr>
          <p:spPr>
            <a:xfrm>
              <a:off x="1219200" y="4953000"/>
              <a:ext cx="1371600" cy="276999"/>
            </a:xfrm>
            <a:prstGeom prst="rect">
              <a:avLst/>
            </a:prstGeom>
            <a:noFill/>
          </p:spPr>
          <p:txBody>
            <a:bodyPr wrap="square" rtlCol="0">
              <a:spAutoFit/>
            </a:bodyPr>
            <a:lstStyle/>
            <a:p>
              <a:pPr algn="ctr"/>
              <a:r>
                <a:rPr lang="en-US" sz="1200" b="1" dirty="0" smtClean="0">
                  <a:latin typeface="Arial" pitchFamily="34" charset="0"/>
                  <a:cs typeface="Arial" pitchFamily="34" charset="0"/>
                </a:rPr>
                <a:t>Manufacturing</a:t>
              </a:r>
              <a:endParaRPr lang="en-US" sz="1200" b="1" dirty="0">
                <a:latin typeface="Arial" pitchFamily="34" charset="0"/>
                <a:cs typeface="Arial" pitchFamily="34" charset="0"/>
              </a:endParaRPr>
            </a:p>
          </p:txBody>
        </p:sp>
      </p:grpSp>
      <p:grpSp>
        <p:nvGrpSpPr>
          <p:cNvPr id="20" name="Group 1778"/>
          <p:cNvGrpSpPr/>
          <p:nvPr/>
        </p:nvGrpSpPr>
        <p:grpSpPr>
          <a:xfrm>
            <a:off x="1027289" y="1123244"/>
            <a:ext cx="2103120" cy="1380744"/>
            <a:chOff x="1143000" y="990600"/>
            <a:chExt cx="1981200" cy="1219200"/>
          </a:xfrm>
        </p:grpSpPr>
        <p:sp>
          <p:nvSpPr>
            <p:cNvPr id="1762" name="Oval 1761"/>
            <p:cNvSpPr/>
            <p:nvPr/>
          </p:nvSpPr>
          <p:spPr>
            <a:xfrm>
              <a:off x="1143000" y="990600"/>
              <a:ext cx="1981200" cy="1219200"/>
            </a:xfrm>
            <a:prstGeom prst="ellipse">
              <a:avLst/>
            </a:prstGeom>
            <a:solidFill>
              <a:schemeClr val="bg1">
                <a:lumMod val="65000"/>
              </a:schemeClr>
            </a:solidFill>
          </p:spPr>
          <p:style>
            <a:lnRef idx="0">
              <a:schemeClr val="accent6"/>
            </a:lnRef>
            <a:fillRef idx="3">
              <a:schemeClr val="accent6"/>
            </a:fillRef>
            <a:effectRef idx="3">
              <a:schemeClr val="accent6"/>
            </a:effectRef>
            <a:fontRef idx="minor">
              <a:schemeClr val="lt1"/>
            </a:fontRef>
          </p:style>
          <p:txBody>
            <a:bodyPr rtlCol="0" anchor="t" anchorCtr="1"/>
            <a:lstStyle/>
            <a:p>
              <a:pPr algn="ctr"/>
              <a:endParaRPr lang="en-US" sz="1600" dirty="0">
                <a:solidFill>
                  <a:schemeClr val="tx1"/>
                </a:solidFill>
              </a:endParaRPr>
            </a:p>
          </p:txBody>
        </p:sp>
        <p:sp>
          <p:nvSpPr>
            <p:cNvPr id="1761" name="TextBox 1760"/>
            <p:cNvSpPr txBox="1"/>
            <p:nvPr/>
          </p:nvSpPr>
          <p:spPr>
            <a:xfrm>
              <a:off x="1447800" y="1066800"/>
              <a:ext cx="1371600" cy="430887"/>
            </a:xfrm>
            <a:prstGeom prst="rect">
              <a:avLst/>
            </a:prstGeom>
            <a:noFill/>
          </p:spPr>
          <p:txBody>
            <a:bodyPr wrap="square" rtlCol="0">
              <a:spAutoFit/>
            </a:bodyPr>
            <a:lstStyle/>
            <a:p>
              <a:pPr algn="ctr"/>
              <a:r>
                <a:rPr lang="en-US" sz="1100" b="1" dirty="0" smtClean="0">
                  <a:latin typeface="Arial" pitchFamily="34" charset="0"/>
                  <a:cs typeface="Arial" pitchFamily="34" charset="0"/>
                </a:rPr>
                <a:t>Program Management</a:t>
              </a:r>
              <a:endParaRPr lang="en-US" sz="1100" b="1" dirty="0">
                <a:latin typeface="Arial" pitchFamily="34" charset="0"/>
                <a:cs typeface="Arial" pitchFamily="34" charset="0"/>
              </a:endParaRPr>
            </a:p>
          </p:txBody>
        </p:sp>
        <p:pic>
          <p:nvPicPr>
            <p:cNvPr id="1029" name="Picture 5" descr="C:\Documents and Settings\watsonjc\Local Settings\Temporary Internet Files\Content.IE5\V7K86B5R\MC900320752[1].wmf"/>
            <p:cNvPicPr>
              <a:picLocks noChangeAspect="1" noChangeArrowheads="1"/>
            </p:cNvPicPr>
            <p:nvPr/>
          </p:nvPicPr>
          <p:blipFill>
            <a:blip r:embed="rId5" cstate="print"/>
            <a:srcRect/>
            <a:stretch>
              <a:fillRect/>
            </a:stretch>
          </p:blipFill>
          <p:spPr bwMode="auto">
            <a:xfrm>
              <a:off x="1741386" y="1414244"/>
              <a:ext cx="710812" cy="709387"/>
            </a:xfrm>
            <a:prstGeom prst="rect">
              <a:avLst/>
            </a:prstGeom>
            <a:noFill/>
          </p:spPr>
        </p:pic>
      </p:grpSp>
      <p:grpSp>
        <p:nvGrpSpPr>
          <p:cNvPr id="21" name="Group 1779"/>
          <p:cNvGrpSpPr/>
          <p:nvPr/>
        </p:nvGrpSpPr>
        <p:grpSpPr>
          <a:xfrm>
            <a:off x="6096000" y="1123244"/>
            <a:ext cx="2103120" cy="1380744"/>
            <a:chOff x="5638800" y="1143000"/>
            <a:chExt cx="1981200" cy="1219200"/>
          </a:xfrm>
        </p:grpSpPr>
        <p:sp>
          <p:nvSpPr>
            <p:cNvPr id="1766" name="Oval 1765"/>
            <p:cNvSpPr/>
            <p:nvPr/>
          </p:nvSpPr>
          <p:spPr>
            <a:xfrm>
              <a:off x="5638800" y="1143000"/>
              <a:ext cx="1981200" cy="1219200"/>
            </a:xfrm>
            <a:prstGeom prst="ellipse">
              <a:avLst/>
            </a:prstGeom>
            <a:solidFill>
              <a:srgbClr val="83EB35"/>
            </a:solidFill>
          </p:spPr>
          <p:style>
            <a:lnRef idx="0">
              <a:schemeClr val="accent2"/>
            </a:lnRef>
            <a:fillRef idx="3">
              <a:schemeClr val="accent2"/>
            </a:fillRef>
            <a:effectRef idx="3">
              <a:schemeClr val="accent2"/>
            </a:effectRef>
            <a:fontRef idx="minor">
              <a:schemeClr val="lt1"/>
            </a:fontRef>
          </p:style>
          <p:txBody>
            <a:bodyPr rtlCol="0" anchor="t" anchorCtr="1"/>
            <a:lstStyle/>
            <a:p>
              <a:pPr algn="ctr"/>
              <a:endParaRPr lang="en-US" sz="1600" dirty="0">
                <a:solidFill>
                  <a:schemeClr val="tx1"/>
                </a:solidFill>
              </a:endParaRPr>
            </a:p>
          </p:txBody>
        </p:sp>
        <p:sp>
          <p:nvSpPr>
            <p:cNvPr id="1768" name="TextBox 1767"/>
            <p:cNvSpPr txBox="1"/>
            <p:nvPr/>
          </p:nvSpPr>
          <p:spPr>
            <a:xfrm>
              <a:off x="5943600" y="1295400"/>
              <a:ext cx="1371600" cy="261610"/>
            </a:xfrm>
            <a:prstGeom prst="rect">
              <a:avLst/>
            </a:prstGeom>
            <a:noFill/>
          </p:spPr>
          <p:txBody>
            <a:bodyPr wrap="square" rtlCol="0">
              <a:spAutoFit/>
            </a:bodyPr>
            <a:lstStyle/>
            <a:p>
              <a:pPr algn="ctr"/>
              <a:r>
                <a:rPr lang="en-US" sz="1100" b="1" dirty="0" smtClean="0">
                  <a:latin typeface="Arial" pitchFamily="34" charset="0"/>
                  <a:cs typeface="Arial" pitchFamily="34" charset="0"/>
                </a:rPr>
                <a:t>Product Support</a:t>
              </a:r>
              <a:endParaRPr lang="en-US" sz="1100" b="1" dirty="0">
                <a:latin typeface="Arial" pitchFamily="34" charset="0"/>
                <a:cs typeface="Arial" pitchFamily="34" charset="0"/>
              </a:endParaRPr>
            </a:p>
          </p:txBody>
        </p:sp>
        <p:pic>
          <p:nvPicPr>
            <p:cNvPr id="1031" name="Picture 7" descr="C:\Documents and Settings\watsonjc\Local Settings\Temporary Internet Files\Content.IE5\1UZT953D\MC900197874[1].wmf"/>
            <p:cNvPicPr>
              <a:picLocks noChangeAspect="1" noChangeArrowheads="1"/>
            </p:cNvPicPr>
            <p:nvPr/>
          </p:nvPicPr>
          <p:blipFill>
            <a:blip r:embed="rId6" cstate="print"/>
            <a:srcRect/>
            <a:stretch>
              <a:fillRect/>
            </a:stretch>
          </p:blipFill>
          <p:spPr bwMode="auto">
            <a:xfrm>
              <a:off x="6114880" y="1524000"/>
              <a:ext cx="1029040" cy="685800"/>
            </a:xfrm>
            <a:prstGeom prst="rect">
              <a:avLst/>
            </a:prstGeom>
            <a:noFill/>
          </p:spPr>
        </p:pic>
      </p:grpSp>
      <p:grpSp>
        <p:nvGrpSpPr>
          <p:cNvPr id="22" name="Group 1785"/>
          <p:cNvGrpSpPr/>
          <p:nvPr/>
        </p:nvGrpSpPr>
        <p:grpSpPr>
          <a:xfrm rot="20926079">
            <a:off x="5589953" y="3798262"/>
            <a:ext cx="773914" cy="1139379"/>
            <a:chOff x="5506153" y="3917497"/>
            <a:chExt cx="773914" cy="1093890"/>
          </a:xfrm>
        </p:grpSpPr>
        <p:sp>
          <p:nvSpPr>
            <p:cNvPr id="1787" name="Freeform 1786"/>
            <p:cNvSpPr/>
            <p:nvPr/>
          </p:nvSpPr>
          <p:spPr>
            <a:xfrm>
              <a:off x="5820889" y="4655127"/>
              <a:ext cx="459178" cy="356260"/>
            </a:xfrm>
            <a:custGeom>
              <a:avLst/>
              <a:gdLst>
                <a:gd name="connsiteX0" fmla="*/ 57397 w 459178"/>
                <a:gd name="connsiteY0" fmla="*/ 0 h 356260"/>
                <a:gd name="connsiteX1" fmla="*/ 57397 w 459178"/>
                <a:gd name="connsiteY1" fmla="*/ 142504 h 356260"/>
                <a:gd name="connsiteX2" fmla="*/ 401781 w 459178"/>
                <a:gd name="connsiteY2" fmla="*/ 142504 h 356260"/>
                <a:gd name="connsiteX3" fmla="*/ 401781 w 459178"/>
                <a:gd name="connsiteY3" fmla="*/ 356260 h 356260"/>
                <a:gd name="connsiteX4" fmla="*/ 401781 w 459178"/>
                <a:gd name="connsiteY4" fmla="*/ 356260 h 3562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78" h="356260">
                  <a:moveTo>
                    <a:pt x="57397" y="0"/>
                  </a:moveTo>
                  <a:cubicBezTo>
                    <a:pt x="28698" y="59376"/>
                    <a:pt x="0" y="118753"/>
                    <a:pt x="57397" y="142504"/>
                  </a:cubicBezTo>
                  <a:cubicBezTo>
                    <a:pt x="114794" y="166255"/>
                    <a:pt x="344384" y="106878"/>
                    <a:pt x="401781" y="142504"/>
                  </a:cubicBezTo>
                  <a:cubicBezTo>
                    <a:pt x="459178" y="178130"/>
                    <a:pt x="401781" y="356260"/>
                    <a:pt x="401781" y="356260"/>
                  </a:cubicBezTo>
                  <a:lnTo>
                    <a:pt x="401781" y="356260"/>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788" name="Picture 1750" descr="MCj03518580000[1]"/>
            <p:cNvPicPr>
              <a:picLocks noChangeAspect="1" noChangeArrowheads="1"/>
            </p:cNvPicPr>
            <p:nvPr/>
          </p:nvPicPr>
          <p:blipFill>
            <a:blip r:embed="rId3" cstate="print"/>
            <a:srcRect/>
            <a:stretch>
              <a:fillRect/>
            </a:stretch>
          </p:blipFill>
          <p:spPr bwMode="auto">
            <a:xfrm rot="4529190">
              <a:off x="5277298" y="4146352"/>
              <a:ext cx="810711" cy="353001"/>
            </a:xfrm>
            <a:prstGeom prst="rect">
              <a:avLst/>
            </a:prstGeom>
            <a:noFill/>
            <a:ln w="9525">
              <a:noFill/>
              <a:miter lim="800000"/>
              <a:headEnd/>
              <a:tailEnd/>
            </a:ln>
          </p:spPr>
        </p:pic>
      </p:grpSp>
      <p:pic>
        <p:nvPicPr>
          <p:cNvPr id="1792" name="Picture 1750" descr="MCj03518580000[1]"/>
          <p:cNvPicPr>
            <a:picLocks noChangeAspect="1" noChangeArrowheads="1"/>
          </p:cNvPicPr>
          <p:nvPr/>
        </p:nvPicPr>
        <p:blipFill>
          <a:blip r:embed="rId3" cstate="print"/>
          <a:srcRect/>
          <a:stretch>
            <a:fillRect/>
          </a:stretch>
        </p:blipFill>
        <p:spPr bwMode="auto">
          <a:xfrm rot="14123727">
            <a:off x="2803931" y="2333358"/>
            <a:ext cx="889990" cy="353001"/>
          </a:xfrm>
          <a:prstGeom prst="rect">
            <a:avLst/>
          </a:prstGeom>
          <a:noFill/>
          <a:ln w="9525">
            <a:noFill/>
            <a:miter lim="800000"/>
            <a:headEnd/>
            <a:tailEnd/>
          </a:ln>
        </p:spPr>
      </p:pic>
      <p:pic>
        <p:nvPicPr>
          <p:cNvPr id="1795" name="Picture 1750" descr="MCj03518580000[1]"/>
          <p:cNvPicPr>
            <a:picLocks noChangeAspect="1" noChangeArrowheads="1"/>
          </p:cNvPicPr>
          <p:nvPr/>
        </p:nvPicPr>
        <p:blipFill>
          <a:blip r:embed="rId3" cstate="print"/>
          <a:srcRect/>
          <a:stretch>
            <a:fillRect/>
          </a:stretch>
        </p:blipFill>
        <p:spPr bwMode="auto">
          <a:xfrm rot="20134893">
            <a:off x="5400678" y="2372410"/>
            <a:ext cx="985412" cy="353001"/>
          </a:xfrm>
          <a:prstGeom prst="rect">
            <a:avLst/>
          </a:prstGeom>
          <a:noFill/>
          <a:ln w="9525">
            <a:noFill/>
            <a:miter lim="800000"/>
            <a:headEnd/>
            <a:tailEnd/>
          </a:ln>
        </p:spPr>
      </p:pic>
      <p:grpSp>
        <p:nvGrpSpPr>
          <p:cNvPr id="220" name="Group 219"/>
          <p:cNvGrpSpPr/>
          <p:nvPr/>
        </p:nvGrpSpPr>
        <p:grpSpPr>
          <a:xfrm>
            <a:off x="3290888" y="2547239"/>
            <a:ext cx="2490787" cy="1679575"/>
            <a:chOff x="3290888" y="2382709"/>
            <a:chExt cx="2490787" cy="1679575"/>
          </a:xfrm>
        </p:grpSpPr>
        <p:sp>
          <p:nvSpPr>
            <p:cNvPr id="221" name="Freeform 108"/>
            <p:cNvSpPr>
              <a:spLocks/>
            </p:cNvSpPr>
            <p:nvPr/>
          </p:nvSpPr>
          <p:spPr bwMode="auto">
            <a:xfrm>
              <a:off x="3290888" y="2398584"/>
              <a:ext cx="2466975" cy="1624013"/>
            </a:xfrm>
            <a:custGeom>
              <a:avLst/>
              <a:gdLst>
                <a:gd name="T0" fmla="*/ 698 w 1554"/>
                <a:gd name="T1" fmla="*/ 2 h 1023"/>
                <a:gd name="T2" fmla="*/ 583 w 1554"/>
                <a:gd name="T3" fmla="*/ 16 h 1023"/>
                <a:gd name="T4" fmla="*/ 475 w 1554"/>
                <a:gd name="T5" fmla="*/ 40 h 1023"/>
                <a:gd name="T6" fmla="*/ 374 w 1554"/>
                <a:gd name="T7" fmla="*/ 74 h 1023"/>
                <a:gd name="T8" fmla="*/ 283 w 1554"/>
                <a:gd name="T9" fmla="*/ 117 h 1023"/>
                <a:gd name="T10" fmla="*/ 202 w 1554"/>
                <a:gd name="T11" fmla="*/ 167 h 1023"/>
                <a:gd name="T12" fmla="*/ 133 w 1554"/>
                <a:gd name="T13" fmla="*/ 226 h 1023"/>
                <a:gd name="T14" fmla="*/ 77 w 1554"/>
                <a:gd name="T15" fmla="*/ 290 h 1023"/>
                <a:gd name="T16" fmla="*/ 35 w 1554"/>
                <a:gd name="T17" fmla="*/ 359 h 1023"/>
                <a:gd name="T18" fmla="*/ 9 w 1554"/>
                <a:gd name="T19" fmla="*/ 433 h 1023"/>
                <a:gd name="T20" fmla="*/ 0 w 1554"/>
                <a:gd name="T21" fmla="*/ 511 h 1023"/>
                <a:gd name="T22" fmla="*/ 9 w 1554"/>
                <a:gd name="T23" fmla="*/ 589 h 1023"/>
                <a:gd name="T24" fmla="*/ 35 w 1554"/>
                <a:gd name="T25" fmla="*/ 663 h 1023"/>
                <a:gd name="T26" fmla="*/ 77 w 1554"/>
                <a:gd name="T27" fmla="*/ 733 h 1023"/>
                <a:gd name="T28" fmla="*/ 133 w 1554"/>
                <a:gd name="T29" fmla="*/ 797 h 1023"/>
                <a:gd name="T30" fmla="*/ 202 w 1554"/>
                <a:gd name="T31" fmla="*/ 855 h 1023"/>
                <a:gd name="T32" fmla="*/ 283 w 1554"/>
                <a:gd name="T33" fmla="*/ 906 h 1023"/>
                <a:gd name="T34" fmla="*/ 374 w 1554"/>
                <a:gd name="T35" fmla="*/ 949 h 1023"/>
                <a:gd name="T36" fmla="*/ 475 w 1554"/>
                <a:gd name="T37" fmla="*/ 982 h 1023"/>
                <a:gd name="T38" fmla="*/ 583 w 1554"/>
                <a:gd name="T39" fmla="*/ 1006 h 1023"/>
                <a:gd name="T40" fmla="*/ 698 w 1554"/>
                <a:gd name="T41" fmla="*/ 1020 h 1023"/>
                <a:gd name="T42" fmla="*/ 818 w 1554"/>
                <a:gd name="T43" fmla="*/ 1022 h 1023"/>
                <a:gd name="T44" fmla="*/ 934 w 1554"/>
                <a:gd name="T45" fmla="*/ 1012 h 1023"/>
                <a:gd name="T46" fmla="*/ 1044 w 1554"/>
                <a:gd name="T47" fmla="*/ 992 h 1023"/>
                <a:gd name="T48" fmla="*/ 1148 w 1554"/>
                <a:gd name="T49" fmla="*/ 961 h 1023"/>
                <a:gd name="T50" fmla="*/ 1242 w 1554"/>
                <a:gd name="T51" fmla="*/ 921 h 1023"/>
                <a:gd name="T52" fmla="*/ 1327 w 1554"/>
                <a:gd name="T53" fmla="*/ 872 h 1023"/>
                <a:gd name="T54" fmla="*/ 1400 w 1554"/>
                <a:gd name="T55" fmla="*/ 817 h 1023"/>
                <a:gd name="T56" fmla="*/ 1460 w 1554"/>
                <a:gd name="T57" fmla="*/ 755 h 1023"/>
                <a:gd name="T58" fmla="*/ 1507 w 1554"/>
                <a:gd name="T59" fmla="*/ 687 h 1023"/>
                <a:gd name="T60" fmla="*/ 1538 w 1554"/>
                <a:gd name="T61" fmla="*/ 614 h 1023"/>
                <a:gd name="T62" fmla="*/ 1553 w 1554"/>
                <a:gd name="T63" fmla="*/ 537 h 1023"/>
                <a:gd name="T64" fmla="*/ 1550 w 1554"/>
                <a:gd name="T65" fmla="*/ 458 h 1023"/>
                <a:gd name="T66" fmla="*/ 1529 w 1554"/>
                <a:gd name="T67" fmla="*/ 383 h 1023"/>
                <a:gd name="T68" fmla="*/ 1493 w 1554"/>
                <a:gd name="T69" fmla="*/ 312 h 1023"/>
                <a:gd name="T70" fmla="*/ 1442 w 1554"/>
                <a:gd name="T71" fmla="*/ 246 h 1023"/>
                <a:gd name="T72" fmla="*/ 1377 w 1554"/>
                <a:gd name="T73" fmla="*/ 186 h 1023"/>
                <a:gd name="T74" fmla="*/ 1300 w 1554"/>
                <a:gd name="T75" fmla="*/ 133 h 1023"/>
                <a:gd name="T76" fmla="*/ 1211 w 1554"/>
                <a:gd name="T77" fmla="*/ 87 h 1023"/>
                <a:gd name="T78" fmla="*/ 1114 w 1554"/>
                <a:gd name="T79" fmla="*/ 50 h 1023"/>
                <a:gd name="T80" fmla="*/ 1008 w 1554"/>
                <a:gd name="T81" fmla="*/ 23 h 1023"/>
                <a:gd name="T82" fmla="*/ 895 w 1554"/>
                <a:gd name="T83" fmla="*/ 6 h 1023"/>
                <a:gd name="T84" fmla="*/ 777 w 1554"/>
                <a:gd name="T85" fmla="*/ 0 h 102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1023"/>
                <a:gd name="T131" fmla="*/ 1554 w 1554"/>
                <a:gd name="T132" fmla="*/ 1023 h 102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1023">
                  <a:moveTo>
                    <a:pt x="777" y="0"/>
                  </a:moveTo>
                  <a:lnTo>
                    <a:pt x="737" y="1"/>
                  </a:lnTo>
                  <a:lnTo>
                    <a:pt x="698" y="2"/>
                  </a:lnTo>
                  <a:lnTo>
                    <a:pt x="659" y="6"/>
                  </a:lnTo>
                  <a:lnTo>
                    <a:pt x="621" y="10"/>
                  </a:lnTo>
                  <a:lnTo>
                    <a:pt x="583" y="16"/>
                  </a:lnTo>
                  <a:lnTo>
                    <a:pt x="546" y="23"/>
                  </a:lnTo>
                  <a:lnTo>
                    <a:pt x="510" y="31"/>
                  </a:lnTo>
                  <a:lnTo>
                    <a:pt x="475" y="40"/>
                  </a:lnTo>
                  <a:lnTo>
                    <a:pt x="441" y="50"/>
                  </a:lnTo>
                  <a:lnTo>
                    <a:pt x="407" y="62"/>
                  </a:lnTo>
                  <a:lnTo>
                    <a:pt x="374" y="74"/>
                  </a:lnTo>
                  <a:lnTo>
                    <a:pt x="343" y="87"/>
                  </a:lnTo>
                  <a:lnTo>
                    <a:pt x="313" y="101"/>
                  </a:lnTo>
                  <a:lnTo>
                    <a:pt x="283" y="117"/>
                  </a:lnTo>
                  <a:lnTo>
                    <a:pt x="255" y="133"/>
                  </a:lnTo>
                  <a:lnTo>
                    <a:pt x="228" y="149"/>
                  </a:lnTo>
                  <a:lnTo>
                    <a:pt x="202" y="167"/>
                  </a:lnTo>
                  <a:lnTo>
                    <a:pt x="178" y="186"/>
                  </a:lnTo>
                  <a:lnTo>
                    <a:pt x="155" y="205"/>
                  </a:lnTo>
                  <a:lnTo>
                    <a:pt x="133" y="226"/>
                  </a:lnTo>
                  <a:lnTo>
                    <a:pt x="113" y="246"/>
                  </a:lnTo>
                  <a:lnTo>
                    <a:pt x="94" y="268"/>
                  </a:lnTo>
                  <a:lnTo>
                    <a:pt x="77" y="290"/>
                  </a:lnTo>
                  <a:lnTo>
                    <a:pt x="62" y="312"/>
                  </a:lnTo>
                  <a:lnTo>
                    <a:pt x="47" y="335"/>
                  </a:lnTo>
                  <a:lnTo>
                    <a:pt x="35" y="359"/>
                  </a:lnTo>
                  <a:lnTo>
                    <a:pt x="25" y="383"/>
                  </a:lnTo>
                  <a:lnTo>
                    <a:pt x="16" y="408"/>
                  </a:lnTo>
                  <a:lnTo>
                    <a:pt x="9" y="433"/>
                  </a:lnTo>
                  <a:lnTo>
                    <a:pt x="4" y="458"/>
                  </a:lnTo>
                  <a:lnTo>
                    <a:pt x="2" y="484"/>
                  </a:lnTo>
                  <a:lnTo>
                    <a:pt x="0" y="511"/>
                  </a:lnTo>
                  <a:lnTo>
                    <a:pt x="2" y="537"/>
                  </a:lnTo>
                  <a:lnTo>
                    <a:pt x="4" y="563"/>
                  </a:lnTo>
                  <a:lnTo>
                    <a:pt x="9" y="589"/>
                  </a:lnTo>
                  <a:lnTo>
                    <a:pt x="16" y="614"/>
                  </a:lnTo>
                  <a:lnTo>
                    <a:pt x="25" y="639"/>
                  </a:lnTo>
                  <a:lnTo>
                    <a:pt x="35" y="663"/>
                  </a:lnTo>
                  <a:lnTo>
                    <a:pt x="47" y="687"/>
                  </a:lnTo>
                  <a:lnTo>
                    <a:pt x="62" y="710"/>
                  </a:lnTo>
                  <a:lnTo>
                    <a:pt x="77" y="733"/>
                  </a:lnTo>
                  <a:lnTo>
                    <a:pt x="94" y="755"/>
                  </a:lnTo>
                  <a:lnTo>
                    <a:pt x="113" y="777"/>
                  </a:lnTo>
                  <a:lnTo>
                    <a:pt x="133" y="797"/>
                  </a:lnTo>
                  <a:lnTo>
                    <a:pt x="155" y="817"/>
                  </a:lnTo>
                  <a:lnTo>
                    <a:pt x="178" y="837"/>
                  </a:lnTo>
                  <a:lnTo>
                    <a:pt x="202" y="855"/>
                  </a:lnTo>
                  <a:lnTo>
                    <a:pt x="228" y="872"/>
                  </a:lnTo>
                  <a:lnTo>
                    <a:pt x="255" y="889"/>
                  </a:lnTo>
                  <a:lnTo>
                    <a:pt x="283" y="906"/>
                  </a:lnTo>
                  <a:lnTo>
                    <a:pt x="313" y="921"/>
                  </a:lnTo>
                  <a:lnTo>
                    <a:pt x="343" y="935"/>
                  </a:lnTo>
                  <a:lnTo>
                    <a:pt x="374" y="949"/>
                  </a:lnTo>
                  <a:lnTo>
                    <a:pt x="407" y="961"/>
                  </a:lnTo>
                  <a:lnTo>
                    <a:pt x="441" y="972"/>
                  </a:lnTo>
                  <a:lnTo>
                    <a:pt x="475" y="982"/>
                  </a:lnTo>
                  <a:lnTo>
                    <a:pt x="510" y="992"/>
                  </a:lnTo>
                  <a:lnTo>
                    <a:pt x="546" y="1000"/>
                  </a:lnTo>
                  <a:lnTo>
                    <a:pt x="583" y="1006"/>
                  </a:lnTo>
                  <a:lnTo>
                    <a:pt x="621" y="1012"/>
                  </a:lnTo>
                  <a:lnTo>
                    <a:pt x="659" y="1017"/>
                  </a:lnTo>
                  <a:lnTo>
                    <a:pt x="698" y="1020"/>
                  </a:lnTo>
                  <a:lnTo>
                    <a:pt x="737" y="1022"/>
                  </a:lnTo>
                  <a:lnTo>
                    <a:pt x="777" y="1023"/>
                  </a:lnTo>
                  <a:lnTo>
                    <a:pt x="818" y="1022"/>
                  </a:lnTo>
                  <a:lnTo>
                    <a:pt x="857" y="1020"/>
                  </a:lnTo>
                  <a:lnTo>
                    <a:pt x="895" y="1017"/>
                  </a:lnTo>
                  <a:lnTo>
                    <a:pt x="934" y="1012"/>
                  </a:lnTo>
                  <a:lnTo>
                    <a:pt x="972" y="1006"/>
                  </a:lnTo>
                  <a:lnTo>
                    <a:pt x="1008" y="1000"/>
                  </a:lnTo>
                  <a:lnTo>
                    <a:pt x="1044" y="992"/>
                  </a:lnTo>
                  <a:lnTo>
                    <a:pt x="1080" y="982"/>
                  </a:lnTo>
                  <a:lnTo>
                    <a:pt x="1114" y="972"/>
                  </a:lnTo>
                  <a:lnTo>
                    <a:pt x="1148" y="961"/>
                  </a:lnTo>
                  <a:lnTo>
                    <a:pt x="1180" y="949"/>
                  </a:lnTo>
                  <a:lnTo>
                    <a:pt x="1211" y="935"/>
                  </a:lnTo>
                  <a:lnTo>
                    <a:pt x="1242" y="921"/>
                  </a:lnTo>
                  <a:lnTo>
                    <a:pt x="1271" y="906"/>
                  </a:lnTo>
                  <a:lnTo>
                    <a:pt x="1300" y="889"/>
                  </a:lnTo>
                  <a:lnTo>
                    <a:pt x="1327" y="872"/>
                  </a:lnTo>
                  <a:lnTo>
                    <a:pt x="1353" y="855"/>
                  </a:lnTo>
                  <a:lnTo>
                    <a:pt x="1377" y="837"/>
                  </a:lnTo>
                  <a:lnTo>
                    <a:pt x="1400" y="817"/>
                  </a:lnTo>
                  <a:lnTo>
                    <a:pt x="1422" y="797"/>
                  </a:lnTo>
                  <a:lnTo>
                    <a:pt x="1442" y="777"/>
                  </a:lnTo>
                  <a:lnTo>
                    <a:pt x="1460" y="755"/>
                  </a:lnTo>
                  <a:lnTo>
                    <a:pt x="1478" y="733"/>
                  </a:lnTo>
                  <a:lnTo>
                    <a:pt x="1493" y="710"/>
                  </a:lnTo>
                  <a:lnTo>
                    <a:pt x="1507" y="687"/>
                  </a:lnTo>
                  <a:lnTo>
                    <a:pt x="1519" y="663"/>
                  </a:lnTo>
                  <a:lnTo>
                    <a:pt x="1529" y="639"/>
                  </a:lnTo>
                  <a:lnTo>
                    <a:pt x="1538" y="614"/>
                  </a:lnTo>
                  <a:lnTo>
                    <a:pt x="1545" y="589"/>
                  </a:lnTo>
                  <a:lnTo>
                    <a:pt x="1550" y="563"/>
                  </a:lnTo>
                  <a:lnTo>
                    <a:pt x="1553" y="537"/>
                  </a:lnTo>
                  <a:lnTo>
                    <a:pt x="1554" y="511"/>
                  </a:lnTo>
                  <a:lnTo>
                    <a:pt x="1553" y="484"/>
                  </a:lnTo>
                  <a:lnTo>
                    <a:pt x="1550" y="458"/>
                  </a:lnTo>
                  <a:lnTo>
                    <a:pt x="1545" y="433"/>
                  </a:lnTo>
                  <a:lnTo>
                    <a:pt x="1538" y="408"/>
                  </a:lnTo>
                  <a:lnTo>
                    <a:pt x="1529" y="383"/>
                  </a:lnTo>
                  <a:lnTo>
                    <a:pt x="1519" y="359"/>
                  </a:lnTo>
                  <a:lnTo>
                    <a:pt x="1507" y="335"/>
                  </a:lnTo>
                  <a:lnTo>
                    <a:pt x="1493" y="312"/>
                  </a:lnTo>
                  <a:lnTo>
                    <a:pt x="1478" y="290"/>
                  </a:lnTo>
                  <a:lnTo>
                    <a:pt x="1460" y="268"/>
                  </a:lnTo>
                  <a:lnTo>
                    <a:pt x="1442" y="246"/>
                  </a:lnTo>
                  <a:lnTo>
                    <a:pt x="1422" y="226"/>
                  </a:lnTo>
                  <a:lnTo>
                    <a:pt x="1400" y="205"/>
                  </a:lnTo>
                  <a:lnTo>
                    <a:pt x="1377" y="186"/>
                  </a:lnTo>
                  <a:lnTo>
                    <a:pt x="1353" y="167"/>
                  </a:lnTo>
                  <a:lnTo>
                    <a:pt x="1327" y="149"/>
                  </a:lnTo>
                  <a:lnTo>
                    <a:pt x="1300" y="133"/>
                  </a:lnTo>
                  <a:lnTo>
                    <a:pt x="1271" y="117"/>
                  </a:lnTo>
                  <a:lnTo>
                    <a:pt x="1242" y="101"/>
                  </a:lnTo>
                  <a:lnTo>
                    <a:pt x="1211" y="87"/>
                  </a:lnTo>
                  <a:lnTo>
                    <a:pt x="1180" y="74"/>
                  </a:lnTo>
                  <a:lnTo>
                    <a:pt x="1148" y="62"/>
                  </a:lnTo>
                  <a:lnTo>
                    <a:pt x="1114" y="50"/>
                  </a:lnTo>
                  <a:lnTo>
                    <a:pt x="1080" y="40"/>
                  </a:lnTo>
                  <a:lnTo>
                    <a:pt x="1044" y="31"/>
                  </a:lnTo>
                  <a:lnTo>
                    <a:pt x="1008" y="23"/>
                  </a:lnTo>
                  <a:lnTo>
                    <a:pt x="972" y="16"/>
                  </a:lnTo>
                  <a:lnTo>
                    <a:pt x="934" y="10"/>
                  </a:lnTo>
                  <a:lnTo>
                    <a:pt x="895" y="6"/>
                  </a:lnTo>
                  <a:lnTo>
                    <a:pt x="857" y="2"/>
                  </a:lnTo>
                  <a:lnTo>
                    <a:pt x="818" y="1"/>
                  </a:lnTo>
                  <a:lnTo>
                    <a:pt x="777" y="0"/>
                  </a:lnTo>
                  <a:close/>
                </a:path>
              </a:pathLst>
            </a:custGeom>
            <a:noFill/>
            <a:ln w="9525">
              <a:noFill/>
              <a:round/>
              <a:headEnd/>
              <a:tailEnd/>
            </a:ln>
          </p:spPr>
          <p:txBody>
            <a:bodyPr/>
            <a:lstStyle/>
            <a:p>
              <a:endParaRPr lang="en-US"/>
            </a:p>
          </p:txBody>
        </p:sp>
        <p:sp>
          <p:nvSpPr>
            <p:cNvPr id="222" name="Freeform 109"/>
            <p:cNvSpPr>
              <a:spLocks/>
            </p:cNvSpPr>
            <p:nvPr/>
          </p:nvSpPr>
          <p:spPr bwMode="auto">
            <a:xfrm>
              <a:off x="3314700" y="2382709"/>
              <a:ext cx="2466975" cy="1679575"/>
            </a:xfrm>
            <a:custGeom>
              <a:avLst/>
              <a:gdLst>
                <a:gd name="T0" fmla="*/ 697 w 1554"/>
                <a:gd name="T1" fmla="*/ 2 h 974"/>
                <a:gd name="T2" fmla="*/ 583 w 1554"/>
                <a:gd name="T3" fmla="*/ 26 h 974"/>
                <a:gd name="T4" fmla="*/ 474 w 1554"/>
                <a:gd name="T5" fmla="*/ 68 h 974"/>
                <a:gd name="T6" fmla="*/ 374 w 1554"/>
                <a:gd name="T7" fmla="*/ 125 h 974"/>
                <a:gd name="T8" fmla="*/ 283 w 1554"/>
                <a:gd name="T9" fmla="*/ 197 h 974"/>
                <a:gd name="T10" fmla="*/ 202 w 1554"/>
                <a:gd name="T11" fmla="*/ 286 h 974"/>
                <a:gd name="T12" fmla="*/ 132 w 1554"/>
                <a:gd name="T13" fmla="*/ 382 h 974"/>
                <a:gd name="T14" fmla="*/ 76 w 1554"/>
                <a:gd name="T15" fmla="*/ 493 h 974"/>
                <a:gd name="T16" fmla="*/ 35 w 1554"/>
                <a:gd name="T17" fmla="*/ 610 h 974"/>
                <a:gd name="T18" fmla="*/ 9 w 1554"/>
                <a:gd name="T19" fmla="*/ 739 h 974"/>
                <a:gd name="T20" fmla="*/ 0 w 1554"/>
                <a:gd name="T21" fmla="*/ 871 h 974"/>
                <a:gd name="T22" fmla="*/ 9 w 1554"/>
                <a:gd name="T23" fmla="*/ 998 h 974"/>
                <a:gd name="T24" fmla="*/ 35 w 1554"/>
                <a:gd name="T25" fmla="*/ 1125 h 974"/>
                <a:gd name="T26" fmla="*/ 76 w 1554"/>
                <a:gd name="T27" fmla="*/ 1245 h 974"/>
                <a:gd name="T28" fmla="*/ 132 w 1554"/>
                <a:gd name="T29" fmla="*/ 1353 h 974"/>
                <a:gd name="T30" fmla="*/ 202 w 1554"/>
                <a:gd name="T31" fmla="*/ 1452 h 974"/>
                <a:gd name="T32" fmla="*/ 283 w 1554"/>
                <a:gd name="T33" fmla="*/ 1537 h 974"/>
                <a:gd name="T34" fmla="*/ 374 w 1554"/>
                <a:gd name="T35" fmla="*/ 1612 h 974"/>
                <a:gd name="T36" fmla="*/ 474 w 1554"/>
                <a:gd name="T37" fmla="*/ 1668 h 974"/>
                <a:gd name="T38" fmla="*/ 583 w 1554"/>
                <a:gd name="T39" fmla="*/ 1711 h 974"/>
                <a:gd name="T40" fmla="*/ 697 w 1554"/>
                <a:gd name="T41" fmla="*/ 1734 h 974"/>
                <a:gd name="T42" fmla="*/ 817 w 1554"/>
                <a:gd name="T43" fmla="*/ 1737 h 974"/>
                <a:gd name="T44" fmla="*/ 934 w 1554"/>
                <a:gd name="T45" fmla="*/ 1721 h 974"/>
                <a:gd name="T46" fmla="*/ 1044 w 1554"/>
                <a:gd name="T47" fmla="*/ 1683 h 974"/>
                <a:gd name="T48" fmla="*/ 1147 w 1554"/>
                <a:gd name="T49" fmla="*/ 1633 h 974"/>
                <a:gd name="T50" fmla="*/ 1242 w 1554"/>
                <a:gd name="T51" fmla="*/ 1564 h 974"/>
                <a:gd name="T52" fmla="*/ 1326 w 1554"/>
                <a:gd name="T53" fmla="*/ 1484 h 974"/>
                <a:gd name="T54" fmla="*/ 1400 w 1554"/>
                <a:gd name="T55" fmla="*/ 1387 h 974"/>
                <a:gd name="T56" fmla="*/ 1460 w 1554"/>
                <a:gd name="T57" fmla="*/ 1282 h 974"/>
                <a:gd name="T58" fmla="*/ 1507 w 1554"/>
                <a:gd name="T59" fmla="*/ 1164 h 974"/>
                <a:gd name="T60" fmla="*/ 1538 w 1554"/>
                <a:gd name="T61" fmla="*/ 1044 h 974"/>
                <a:gd name="T62" fmla="*/ 1553 w 1554"/>
                <a:gd name="T63" fmla="*/ 914 h 974"/>
                <a:gd name="T64" fmla="*/ 1550 w 1554"/>
                <a:gd name="T65" fmla="*/ 781 h 974"/>
                <a:gd name="T66" fmla="*/ 1529 w 1554"/>
                <a:gd name="T67" fmla="*/ 651 h 974"/>
                <a:gd name="T68" fmla="*/ 1493 w 1554"/>
                <a:gd name="T69" fmla="*/ 531 h 974"/>
                <a:gd name="T70" fmla="*/ 1441 w 1554"/>
                <a:gd name="T71" fmla="*/ 418 h 974"/>
                <a:gd name="T72" fmla="*/ 1376 w 1554"/>
                <a:gd name="T73" fmla="*/ 316 h 974"/>
                <a:gd name="T74" fmla="*/ 1299 w 1554"/>
                <a:gd name="T75" fmla="*/ 225 h 974"/>
                <a:gd name="T76" fmla="*/ 1211 w 1554"/>
                <a:gd name="T77" fmla="*/ 147 h 974"/>
                <a:gd name="T78" fmla="*/ 1114 w 1554"/>
                <a:gd name="T79" fmla="*/ 85 h 974"/>
                <a:gd name="T80" fmla="*/ 1008 w 1554"/>
                <a:gd name="T81" fmla="*/ 39 h 974"/>
                <a:gd name="T82" fmla="*/ 895 w 1554"/>
                <a:gd name="T83" fmla="*/ 5 h 974"/>
                <a:gd name="T84" fmla="*/ 777 w 1554"/>
                <a:gd name="T85" fmla="*/ 0 h 974"/>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554"/>
                <a:gd name="T130" fmla="*/ 0 h 974"/>
                <a:gd name="T131" fmla="*/ 1554 w 1554"/>
                <a:gd name="T132" fmla="*/ 974 h 974"/>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554" h="974">
                  <a:moveTo>
                    <a:pt x="777" y="0"/>
                  </a:moveTo>
                  <a:lnTo>
                    <a:pt x="737" y="0"/>
                  </a:lnTo>
                  <a:lnTo>
                    <a:pt x="697" y="2"/>
                  </a:lnTo>
                  <a:lnTo>
                    <a:pt x="658" y="5"/>
                  </a:lnTo>
                  <a:lnTo>
                    <a:pt x="620" y="9"/>
                  </a:lnTo>
                  <a:lnTo>
                    <a:pt x="583" y="15"/>
                  </a:lnTo>
                  <a:lnTo>
                    <a:pt x="546" y="22"/>
                  </a:lnTo>
                  <a:lnTo>
                    <a:pt x="510" y="29"/>
                  </a:lnTo>
                  <a:lnTo>
                    <a:pt x="474" y="38"/>
                  </a:lnTo>
                  <a:lnTo>
                    <a:pt x="440" y="48"/>
                  </a:lnTo>
                  <a:lnTo>
                    <a:pt x="407" y="58"/>
                  </a:lnTo>
                  <a:lnTo>
                    <a:pt x="374" y="70"/>
                  </a:lnTo>
                  <a:lnTo>
                    <a:pt x="343" y="82"/>
                  </a:lnTo>
                  <a:lnTo>
                    <a:pt x="312" y="96"/>
                  </a:lnTo>
                  <a:lnTo>
                    <a:pt x="283" y="111"/>
                  </a:lnTo>
                  <a:lnTo>
                    <a:pt x="254" y="126"/>
                  </a:lnTo>
                  <a:lnTo>
                    <a:pt x="227" y="142"/>
                  </a:lnTo>
                  <a:lnTo>
                    <a:pt x="202" y="160"/>
                  </a:lnTo>
                  <a:lnTo>
                    <a:pt x="177" y="177"/>
                  </a:lnTo>
                  <a:lnTo>
                    <a:pt x="154" y="195"/>
                  </a:lnTo>
                  <a:lnTo>
                    <a:pt x="132" y="214"/>
                  </a:lnTo>
                  <a:lnTo>
                    <a:pt x="112" y="234"/>
                  </a:lnTo>
                  <a:lnTo>
                    <a:pt x="93" y="254"/>
                  </a:lnTo>
                  <a:lnTo>
                    <a:pt x="76" y="276"/>
                  </a:lnTo>
                  <a:lnTo>
                    <a:pt x="61" y="297"/>
                  </a:lnTo>
                  <a:lnTo>
                    <a:pt x="47" y="319"/>
                  </a:lnTo>
                  <a:lnTo>
                    <a:pt x="35" y="342"/>
                  </a:lnTo>
                  <a:lnTo>
                    <a:pt x="24" y="365"/>
                  </a:lnTo>
                  <a:lnTo>
                    <a:pt x="15" y="388"/>
                  </a:lnTo>
                  <a:lnTo>
                    <a:pt x="9" y="413"/>
                  </a:lnTo>
                  <a:lnTo>
                    <a:pt x="4" y="437"/>
                  </a:lnTo>
                  <a:lnTo>
                    <a:pt x="1" y="461"/>
                  </a:lnTo>
                  <a:lnTo>
                    <a:pt x="0" y="487"/>
                  </a:lnTo>
                  <a:lnTo>
                    <a:pt x="1" y="512"/>
                  </a:lnTo>
                  <a:lnTo>
                    <a:pt x="4" y="536"/>
                  </a:lnTo>
                  <a:lnTo>
                    <a:pt x="9" y="560"/>
                  </a:lnTo>
                  <a:lnTo>
                    <a:pt x="15" y="585"/>
                  </a:lnTo>
                  <a:lnTo>
                    <a:pt x="24" y="608"/>
                  </a:lnTo>
                  <a:lnTo>
                    <a:pt x="35" y="631"/>
                  </a:lnTo>
                  <a:lnTo>
                    <a:pt x="47" y="654"/>
                  </a:lnTo>
                  <a:lnTo>
                    <a:pt x="61" y="677"/>
                  </a:lnTo>
                  <a:lnTo>
                    <a:pt x="76" y="698"/>
                  </a:lnTo>
                  <a:lnTo>
                    <a:pt x="93" y="719"/>
                  </a:lnTo>
                  <a:lnTo>
                    <a:pt x="112" y="739"/>
                  </a:lnTo>
                  <a:lnTo>
                    <a:pt x="132" y="759"/>
                  </a:lnTo>
                  <a:lnTo>
                    <a:pt x="154" y="778"/>
                  </a:lnTo>
                  <a:lnTo>
                    <a:pt x="177" y="797"/>
                  </a:lnTo>
                  <a:lnTo>
                    <a:pt x="202" y="814"/>
                  </a:lnTo>
                  <a:lnTo>
                    <a:pt x="227" y="831"/>
                  </a:lnTo>
                  <a:lnTo>
                    <a:pt x="254" y="847"/>
                  </a:lnTo>
                  <a:lnTo>
                    <a:pt x="283" y="862"/>
                  </a:lnTo>
                  <a:lnTo>
                    <a:pt x="312" y="877"/>
                  </a:lnTo>
                  <a:lnTo>
                    <a:pt x="343" y="890"/>
                  </a:lnTo>
                  <a:lnTo>
                    <a:pt x="374" y="903"/>
                  </a:lnTo>
                  <a:lnTo>
                    <a:pt x="407" y="915"/>
                  </a:lnTo>
                  <a:lnTo>
                    <a:pt x="440" y="926"/>
                  </a:lnTo>
                  <a:lnTo>
                    <a:pt x="474" y="935"/>
                  </a:lnTo>
                  <a:lnTo>
                    <a:pt x="510" y="944"/>
                  </a:lnTo>
                  <a:lnTo>
                    <a:pt x="546" y="952"/>
                  </a:lnTo>
                  <a:lnTo>
                    <a:pt x="583" y="958"/>
                  </a:lnTo>
                  <a:lnTo>
                    <a:pt x="620" y="964"/>
                  </a:lnTo>
                  <a:lnTo>
                    <a:pt x="658" y="968"/>
                  </a:lnTo>
                  <a:lnTo>
                    <a:pt x="697" y="971"/>
                  </a:lnTo>
                  <a:lnTo>
                    <a:pt x="737" y="973"/>
                  </a:lnTo>
                  <a:lnTo>
                    <a:pt x="777" y="974"/>
                  </a:lnTo>
                  <a:lnTo>
                    <a:pt x="817" y="973"/>
                  </a:lnTo>
                  <a:lnTo>
                    <a:pt x="856" y="971"/>
                  </a:lnTo>
                  <a:lnTo>
                    <a:pt x="895" y="968"/>
                  </a:lnTo>
                  <a:lnTo>
                    <a:pt x="934" y="964"/>
                  </a:lnTo>
                  <a:lnTo>
                    <a:pt x="971" y="958"/>
                  </a:lnTo>
                  <a:lnTo>
                    <a:pt x="1008" y="952"/>
                  </a:lnTo>
                  <a:lnTo>
                    <a:pt x="1044" y="944"/>
                  </a:lnTo>
                  <a:lnTo>
                    <a:pt x="1080" y="935"/>
                  </a:lnTo>
                  <a:lnTo>
                    <a:pt x="1114" y="926"/>
                  </a:lnTo>
                  <a:lnTo>
                    <a:pt x="1147" y="915"/>
                  </a:lnTo>
                  <a:lnTo>
                    <a:pt x="1180" y="903"/>
                  </a:lnTo>
                  <a:lnTo>
                    <a:pt x="1211" y="890"/>
                  </a:lnTo>
                  <a:lnTo>
                    <a:pt x="1242" y="877"/>
                  </a:lnTo>
                  <a:lnTo>
                    <a:pt x="1271" y="862"/>
                  </a:lnTo>
                  <a:lnTo>
                    <a:pt x="1299" y="847"/>
                  </a:lnTo>
                  <a:lnTo>
                    <a:pt x="1326" y="831"/>
                  </a:lnTo>
                  <a:lnTo>
                    <a:pt x="1352" y="814"/>
                  </a:lnTo>
                  <a:lnTo>
                    <a:pt x="1376" y="797"/>
                  </a:lnTo>
                  <a:lnTo>
                    <a:pt x="1400" y="778"/>
                  </a:lnTo>
                  <a:lnTo>
                    <a:pt x="1421" y="759"/>
                  </a:lnTo>
                  <a:lnTo>
                    <a:pt x="1441" y="739"/>
                  </a:lnTo>
                  <a:lnTo>
                    <a:pt x="1460" y="719"/>
                  </a:lnTo>
                  <a:lnTo>
                    <a:pt x="1477" y="698"/>
                  </a:lnTo>
                  <a:lnTo>
                    <a:pt x="1493" y="677"/>
                  </a:lnTo>
                  <a:lnTo>
                    <a:pt x="1507" y="654"/>
                  </a:lnTo>
                  <a:lnTo>
                    <a:pt x="1519" y="631"/>
                  </a:lnTo>
                  <a:lnTo>
                    <a:pt x="1529" y="608"/>
                  </a:lnTo>
                  <a:lnTo>
                    <a:pt x="1538" y="585"/>
                  </a:lnTo>
                  <a:lnTo>
                    <a:pt x="1545" y="560"/>
                  </a:lnTo>
                  <a:lnTo>
                    <a:pt x="1550" y="536"/>
                  </a:lnTo>
                  <a:lnTo>
                    <a:pt x="1553" y="512"/>
                  </a:lnTo>
                  <a:lnTo>
                    <a:pt x="1554" y="487"/>
                  </a:lnTo>
                  <a:lnTo>
                    <a:pt x="1553" y="461"/>
                  </a:lnTo>
                  <a:lnTo>
                    <a:pt x="1550" y="437"/>
                  </a:lnTo>
                  <a:lnTo>
                    <a:pt x="1545" y="413"/>
                  </a:lnTo>
                  <a:lnTo>
                    <a:pt x="1538" y="388"/>
                  </a:lnTo>
                  <a:lnTo>
                    <a:pt x="1529" y="365"/>
                  </a:lnTo>
                  <a:lnTo>
                    <a:pt x="1519" y="342"/>
                  </a:lnTo>
                  <a:lnTo>
                    <a:pt x="1507" y="319"/>
                  </a:lnTo>
                  <a:lnTo>
                    <a:pt x="1493" y="297"/>
                  </a:lnTo>
                  <a:lnTo>
                    <a:pt x="1477" y="276"/>
                  </a:lnTo>
                  <a:lnTo>
                    <a:pt x="1460" y="254"/>
                  </a:lnTo>
                  <a:lnTo>
                    <a:pt x="1441" y="234"/>
                  </a:lnTo>
                  <a:lnTo>
                    <a:pt x="1421" y="214"/>
                  </a:lnTo>
                  <a:lnTo>
                    <a:pt x="1400" y="195"/>
                  </a:lnTo>
                  <a:lnTo>
                    <a:pt x="1376" y="177"/>
                  </a:lnTo>
                  <a:lnTo>
                    <a:pt x="1352" y="160"/>
                  </a:lnTo>
                  <a:lnTo>
                    <a:pt x="1326" y="142"/>
                  </a:lnTo>
                  <a:lnTo>
                    <a:pt x="1299" y="126"/>
                  </a:lnTo>
                  <a:lnTo>
                    <a:pt x="1271" y="111"/>
                  </a:lnTo>
                  <a:lnTo>
                    <a:pt x="1242" y="96"/>
                  </a:lnTo>
                  <a:lnTo>
                    <a:pt x="1211" y="82"/>
                  </a:lnTo>
                  <a:lnTo>
                    <a:pt x="1180" y="70"/>
                  </a:lnTo>
                  <a:lnTo>
                    <a:pt x="1147" y="58"/>
                  </a:lnTo>
                  <a:lnTo>
                    <a:pt x="1114" y="48"/>
                  </a:lnTo>
                  <a:lnTo>
                    <a:pt x="1080" y="38"/>
                  </a:lnTo>
                  <a:lnTo>
                    <a:pt x="1044" y="29"/>
                  </a:lnTo>
                  <a:lnTo>
                    <a:pt x="1008" y="22"/>
                  </a:lnTo>
                  <a:lnTo>
                    <a:pt x="971" y="15"/>
                  </a:lnTo>
                  <a:lnTo>
                    <a:pt x="934" y="9"/>
                  </a:lnTo>
                  <a:lnTo>
                    <a:pt x="895" y="5"/>
                  </a:lnTo>
                  <a:lnTo>
                    <a:pt x="856" y="2"/>
                  </a:lnTo>
                  <a:lnTo>
                    <a:pt x="817" y="0"/>
                  </a:lnTo>
                  <a:lnTo>
                    <a:pt x="777" y="0"/>
                  </a:lnTo>
                </a:path>
              </a:pathLst>
            </a:custGeom>
            <a:solidFill>
              <a:srgbClr val="66FFFF"/>
            </a:solidFill>
            <a:ln w="7938">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endParaRPr lang="en-US"/>
            </a:p>
          </p:txBody>
        </p:sp>
        <p:grpSp>
          <p:nvGrpSpPr>
            <p:cNvPr id="223" name="Group 110"/>
            <p:cNvGrpSpPr>
              <a:grpSpLocks/>
            </p:cNvGrpSpPr>
            <p:nvPr/>
          </p:nvGrpSpPr>
          <p:grpSpPr bwMode="auto">
            <a:xfrm>
              <a:off x="3852863" y="2535109"/>
              <a:ext cx="1441450" cy="1360488"/>
              <a:chOff x="4135" y="530"/>
              <a:chExt cx="908" cy="857"/>
            </a:xfrm>
          </p:grpSpPr>
          <p:sp>
            <p:nvSpPr>
              <p:cNvPr id="224" name="Rectangle 111"/>
              <p:cNvSpPr>
                <a:spLocks noChangeArrowheads="1"/>
              </p:cNvSpPr>
              <p:nvPr/>
            </p:nvSpPr>
            <p:spPr bwMode="auto">
              <a:xfrm>
                <a:off x="4147" y="530"/>
                <a:ext cx="896" cy="204"/>
              </a:xfrm>
              <a:prstGeom prst="rect">
                <a:avLst/>
              </a:prstGeom>
              <a:noFill/>
              <a:ln w="9525">
                <a:noFill/>
                <a:miter lim="800000"/>
                <a:headEnd/>
                <a:tailEnd/>
              </a:ln>
            </p:spPr>
            <p:txBody>
              <a:bodyPr wrap="square" lIns="0" tIns="0" rIns="0" bIns="0">
                <a:spAutoFit/>
              </a:bodyPr>
              <a:lstStyle/>
              <a:p>
                <a:pPr algn="ctr">
                  <a:defRPr/>
                </a:pPr>
                <a:r>
                  <a:rPr lang="en-US" sz="1050" b="1" dirty="0">
                    <a:solidFill>
                      <a:srgbClr val="000000"/>
                    </a:solidFill>
                    <a:effectLst/>
                    <a:latin typeface="Arial" charset="0"/>
                    <a:ea typeface="ＭＳ Ｐゴシック" pitchFamily="-112" charset="-128"/>
                    <a:cs typeface="+mn-cs"/>
                  </a:rPr>
                  <a:t>System </a:t>
                </a:r>
                <a:r>
                  <a:rPr lang="en-US" sz="1050" b="1" dirty="0" smtClean="0">
                    <a:solidFill>
                      <a:srgbClr val="000000"/>
                    </a:solidFill>
                    <a:effectLst/>
                    <a:latin typeface="Arial" charset="0"/>
                    <a:ea typeface="ＭＳ Ｐゴシック" pitchFamily="-112" charset="-128"/>
                    <a:cs typeface="+mn-cs"/>
                  </a:rPr>
                  <a:t>Architectural </a:t>
                </a:r>
                <a:r>
                  <a:rPr lang="en-US" sz="1050" b="1" dirty="0">
                    <a:solidFill>
                      <a:srgbClr val="000000"/>
                    </a:solidFill>
                    <a:effectLst/>
                    <a:latin typeface="Arial" charset="0"/>
                    <a:ea typeface="ＭＳ Ｐゴシック" pitchFamily="-112" charset="-128"/>
                    <a:cs typeface="+mn-cs"/>
                  </a:rPr>
                  <a:t>Model</a:t>
                </a:r>
                <a:endParaRPr lang="en-US" sz="1050" b="1" dirty="0">
                  <a:solidFill>
                    <a:schemeClr val="tx1"/>
                  </a:solidFill>
                  <a:effectLst/>
                  <a:latin typeface="Arial" charset="0"/>
                  <a:ea typeface="ＭＳ Ｐゴシック" pitchFamily="-112" charset="-128"/>
                  <a:cs typeface="+mn-cs"/>
                </a:endParaRPr>
              </a:p>
            </p:txBody>
          </p:sp>
          <p:sp>
            <p:nvSpPr>
              <p:cNvPr id="225" name="Freeform 112"/>
              <p:cNvSpPr>
                <a:spLocks/>
              </p:cNvSpPr>
              <p:nvPr/>
            </p:nvSpPr>
            <p:spPr bwMode="auto">
              <a:xfrm>
                <a:off x="4136" y="1046"/>
                <a:ext cx="398" cy="340"/>
              </a:xfrm>
              <a:custGeom>
                <a:avLst/>
                <a:gdLst>
                  <a:gd name="T0" fmla="*/ 0 w 398"/>
                  <a:gd name="T1" fmla="*/ 0 h 340"/>
                  <a:gd name="T2" fmla="*/ 0 w 398"/>
                  <a:gd name="T3" fmla="*/ 340 h 340"/>
                  <a:gd name="T4" fmla="*/ 398 w 398"/>
                  <a:gd name="T5" fmla="*/ 340 h 340"/>
                  <a:gd name="T6" fmla="*/ 398 w 398"/>
                  <a:gd name="T7" fmla="*/ 0 h 340"/>
                  <a:gd name="T8" fmla="*/ 0 w 398"/>
                  <a:gd name="T9" fmla="*/ 0 h 340"/>
                  <a:gd name="T10" fmla="*/ 0 w 398"/>
                  <a:gd name="T11" fmla="*/ 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0"/>
                    </a:moveTo>
                    <a:lnTo>
                      <a:pt x="0" y="340"/>
                    </a:lnTo>
                    <a:lnTo>
                      <a:pt x="398" y="340"/>
                    </a:lnTo>
                    <a:lnTo>
                      <a:pt x="398" y="0"/>
                    </a:lnTo>
                    <a:lnTo>
                      <a:pt x="0" y="0"/>
                    </a:lnTo>
                    <a:close/>
                  </a:path>
                </a:pathLst>
              </a:custGeom>
              <a:solidFill>
                <a:srgbClr val="FFFFFF"/>
              </a:solidFill>
              <a:ln w="9525">
                <a:noFill/>
                <a:round/>
                <a:headEnd/>
                <a:tailEnd/>
              </a:ln>
            </p:spPr>
            <p:txBody>
              <a:bodyPr/>
              <a:lstStyle/>
              <a:p>
                <a:endParaRPr lang="en-US"/>
              </a:p>
            </p:txBody>
          </p:sp>
          <p:sp>
            <p:nvSpPr>
              <p:cNvPr id="226" name="Freeform 113"/>
              <p:cNvSpPr>
                <a:spLocks/>
              </p:cNvSpPr>
              <p:nvPr/>
            </p:nvSpPr>
            <p:spPr bwMode="auto">
              <a:xfrm>
                <a:off x="4136" y="1046"/>
                <a:ext cx="398" cy="340"/>
              </a:xfrm>
              <a:custGeom>
                <a:avLst/>
                <a:gdLst>
                  <a:gd name="T0" fmla="*/ 0 w 398"/>
                  <a:gd name="T1" fmla="*/ 340 h 340"/>
                  <a:gd name="T2" fmla="*/ 398 w 398"/>
                  <a:gd name="T3" fmla="*/ 340 h 340"/>
                  <a:gd name="T4" fmla="*/ 398 w 398"/>
                  <a:gd name="T5" fmla="*/ 0 h 340"/>
                  <a:gd name="T6" fmla="*/ 0 w 398"/>
                  <a:gd name="T7" fmla="*/ 0 h 340"/>
                  <a:gd name="T8" fmla="*/ 0 w 398"/>
                  <a:gd name="T9" fmla="*/ 340 h 340"/>
                  <a:gd name="T10" fmla="*/ 0 w 398"/>
                  <a:gd name="T11" fmla="*/ 340 h 340"/>
                  <a:gd name="T12" fmla="*/ 0 60000 65536"/>
                  <a:gd name="T13" fmla="*/ 0 60000 65536"/>
                  <a:gd name="T14" fmla="*/ 0 60000 65536"/>
                  <a:gd name="T15" fmla="*/ 0 60000 65536"/>
                  <a:gd name="T16" fmla="*/ 0 60000 65536"/>
                  <a:gd name="T17" fmla="*/ 0 60000 65536"/>
                  <a:gd name="T18" fmla="*/ 0 w 398"/>
                  <a:gd name="T19" fmla="*/ 0 h 340"/>
                  <a:gd name="T20" fmla="*/ 398 w 398"/>
                  <a:gd name="T21" fmla="*/ 340 h 340"/>
                </a:gdLst>
                <a:ahLst/>
                <a:cxnLst>
                  <a:cxn ang="T12">
                    <a:pos x="T0" y="T1"/>
                  </a:cxn>
                  <a:cxn ang="T13">
                    <a:pos x="T2" y="T3"/>
                  </a:cxn>
                  <a:cxn ang="T14">
                    <a:pos x="T4" y="T5"/>
                  </a:cxn>
                  <a:cxn ang="T15">
                    <a:pos x="T6" y="T7"/>
                  </a:cxn>
                  <a:cxn ang="T16">
                    <a:pos x="T8" y="T9"/>
                  </a:cxn>
                  <a:cxn ang="T17">
                    <a:pos x="T10" y="T11"/>
                  </a:cxn>
                </a:cxnLst>
                <a:rect l="T18" t="T19" r="T20" b="T21"/>
                <a:pathLst>
                  <a:path w="398" h="340">
                    <a:moveTo>
                      <a:pt x="0" y="340"/>
                    </a:moveTo>
                    <a:lnTo>
                      <a:pt x="398" y="340"/>
                    </a:lnTo>
                    <a:lnTo>
                      <a:pt x="398" y="0"/>
                    </a:lnTo>
                    <a:lnTo>
                      <a:pt x="0" y="0"/>
                    </a:lnTo>
                    <a:lnTo>
                      <a:pt x="0" y="340"/>
                    </a:lnTo>
                    <a:close/>
                  </a:path>
                </a:pathLst>
              </a:custGeom>
              <a:noFill/>
              <a:ln w="3175">
                <a:solidFill>
                  <a:srgbClr val="000000"/>
                </a:solidFill>
                <a:round/>
                <a:headEnd/>
                <a:tailEnd/>
              </a:ln>
            </p:spPr>
            <p:txBody>
              <a:bodyPr/>
              <a:lstStyle/>
              <a:p>
                <a:endParaRPr lang="en-US"/>
              </a:p>
            </p:txBody>
          </p:sp>
          <p:sp>
            <p:nvSpPr>
              <p:cNvPr id="227" name="Freeform 114"/>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28" name="Freeform 115"/>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29" name="Freeform 116"/>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0" name="Freeform 117"/>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1" name="Freeform 118"/>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32" name="Freeform 119"/>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3" name="Freeform 120"/>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4" name="Freeform 121"/>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5" name="Freeform 122"/>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6" name="Freeform 123"/>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7" name="Freeform 124"/>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38" name="Freeform 125"/>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39" name="Freeform 126"/>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0" name="Freeform 127"/>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1" name="Freeform 128"/>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2" name="Freeform 129"/>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3" name="Freeform 130"/>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4" name="Freeform 131"/>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5" name="Freeform 132"/>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6" name="Freeform 133"/>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7" name="Freeform 134"/>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48" name="Freeform 135"/>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49" name="Freeform 136"/>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0" name="Freeform 137"/>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1" name="Freeform 138"/>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2" name="Freeform 139"/>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3" name="Freeform 140"/>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4" name="Freeform 141"/>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5" name="Freeform 142"/>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56" name="Freeform 143"/>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7" name="Freeform 144"/>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8" name="Freeform 145"/>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59" name="Freeform 146"/>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0" name="Freeform 147"/>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1" name="Freeform 148"/>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2" name="Freeform 149"/>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3" name="Freeform 150"/>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4" name="Freeform 151"/>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5" name="Freeform 152"/>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6" name="Freeform 153"/>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67" name="Freeform 154"/>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68" name="Freeform 155"/>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269" name="Freeform 156"/>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0" name="Freeform 157"/>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1" name="Freeform 158"/>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2" name="Freeform 159"/>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273" name="Freeform 160"/>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4" name="Freeform 161"/>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5" name="Freeform 162"/>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6" name="Freeform 163"/>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77" name="Freeform 164"/>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8" name="Freeform 165"/>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79" name="Freeform 166"/>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0" name="Freeform 167"/>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1" name="Freeform 168"/>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2" name="Freeform 169"/>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3" name="Freeform 170"/>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4" name="Freeform 171"/>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5" name="Freeform 172"/>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6" name="Freeform 173"/>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7" name="Freeform 174"/>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88" name="Freeform 175"/>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89" name="Freeform 176"/>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0" name="Freeform 177"/>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1" name="Freeform 178"/>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2" name="Freeform 179"/>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3" name="Freeform 180"/>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4" name="Freeform 181"/>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5" name="Freeform 182"/>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6" name="Freeform 183"/>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297" name="Freeform 184"/>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8" name="Freeform 185"/>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299" name="Freeform 186"/>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0" name="Freeform 187"/>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1" name="Freeform 188"/>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2" name="Freeform 189"/>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3" name="Freeform 190"/>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4" name="Freeform 191"/>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5" name="Freeform 192"/>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6" name="Freeform 193"/>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7" name="Freeform 194"/>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08" name="Freeform 195"/>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09" name="Freeform 196"/>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10" name="Freeform 197"/>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1" name="Freeform 198"/>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2" name="Freeform 199"/>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3" name="Freeform 200"/>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14" name="Freeform 201"/>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5" name="Freeform 202"/>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6" name="Freeform 203"/>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7" name="Freeform 204"/>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18" name="Freeform 205"/>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19" name="Freeform 206"/>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0" name="Freeform 207"/>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21" name="Freeform 208"/>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2" name="Freeform 209"/>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3" name="Freeform 210"/>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4" name="Freeform 211"/>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5" name="Freeform 212"/>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6" name="Freeform 213"/>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7" name="Freeform 214"/>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8" name="Freeform 215"/>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29" name="Freeform 216"/>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0" name="Freeform 217"/>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1" name="Freeform 218"/>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2" name="Freeform 219"/>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3" name="Freeform 220"/>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4" name="Freeform 221"/>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5" name="Freeform 222"/>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6" name="Freeform 223"/>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7" name="Freeform 224"/>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38" name="Freeform 225"/>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39" name="Freeform 226"/>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0" name="Freeform 227"/>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1" name="Freeform 228"/>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2" name="Freeform 229"/>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3" name="Freeform 230"/>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4" name="Freeform 231"/>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5" name="Freeform 232"/>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6" name="Freeform 233"/>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47" name="Freeform 234"/>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8" name="Freeform 235"/>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49" name="Freeform 236"/>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0" name="Freeform 237"/>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51" name="Freeform 238"/>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2" name="Freeform 239"/>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3" name="Freeform 240"/>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4" name="Freeform 241"/>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55" name="Freeform 242"/>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6" name="Freeform 243"/>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7" name="Freeform 244"/>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58" name="Freeform 245"/>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59" name="Freeform 246"/>
              <p:cNvSpPr>
                <a:spLocks/>
              </p:cNvSpPr>
              <p:nvPr/>
            </p:nvSpPr>
            <p:spPr bwMode="auto">
              <a:xfrm>
                <a:off x="421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0" name="Freeform 247"/>
              <p:cNvSpPr>
                <a:spLocks/>
              </p:cNvSpPr>
              <p:nvPr/>
            </p:nvSpPr>
            <p:spPr bwMode="auto">
              <a:xfrm>
                <a:off x="4226"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1" name="Freeform 248"/>
              <p:cNvSpPr>
                <a:spLocks/>
              </p:cNvSpPr>
              <p:nvPr/>
            </p:nvSpPr>
            <p:spPr bwMode="auto">
              <a:xfrm>
                <a:off x="4236"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62" name="Freeform 249"/>
              <p:cNvSpPr>
                <a:spLocks/>
              </p:cNvSpPr>
              <p:nvPr/>
            </p:nvSpPr>
            <p:spPr bwMode="auto">
              <a:xfrm>
                <a:off x="424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3" name="Freeform 250"/>
              <p:cNvSpPr>
                <a:spLocks/>
              </p:cNvSpPr>
              <p:nvPr/>
            </p:nvSpPr>
            <p:spPr bwMode="auto">
              <a:xfrm>
                <a:off x="425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4" name="Freeform 251"/>
              <p:cNvSpPr>
                <a:spLocks/>
              </p:cNvSpPr>
              <p:nvPr/>
            </p:nvSpPr>
            <p:spPr bwMode="auto">
              <a:xfrm>
                <a:off x="426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5" name="Freeform 252"/>
              <p:cNvSpPr>
                <a:spLocks/>
              </p:cNvSpPr>
              <p:nvPr/>
            </p:nvSpPr>
            <p:spPr bwMode="auto">
              <a:xfrm>
                <a:off x="427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6" name="Freeform 253"/>
              <p:cNvSpPr>
                <a:spLocks/>
              </p:cNvSpPr>
              <p:nvPr/>
            </p:nvSpPr>
            <p:spPr bwMode="auto">
              <a:xfrm>
                <a:off x="428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7" name="Freeform 254"/>
              <p:cNvSpPr>
                <a:spLocks/>
              </p:cNvSpPr>
              <p:nvPr/>
            </p:nvSpPr>
            <p:spPr bwMode="auto">
              <a:xfrm>
                <a:off x="4296"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8" name="Freeform 255"/>
              <p:cNvSpPr>
                <a:spLocks/>
              </p:cNvSpPr>
              <p:nvPr/>
            </p:nvSpPr>
            <p:spPr bwMode="auto">
              <a:xfrm>
                <a:off x="4306"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69" name="Freeform 256"/>
              <p:cNvSpPr>
                <a:spLocks/>
              </p:cNvSpPr>
              <p:nvPr/>
            </p:nvSpPr>
            <p:spPr bwMode="auto">
              <a:xfrm>
                <a:off x="431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0" name="Freeform 257"/>
              <p:cNvSpPr>
                <a:spLocks/>
              </p:cNvSpPr>
              <p:nvPr/>
            </p:nvSpPr>
            <p:spPr bwMode="auto">
              <a:xfrm>
                <a:off x="4327"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1" name="Freeform 258"/>
              <p:cNvSpPr>
                <a:spLocks/>
              </p:cNvSpPr>
              <p:nvPr/>
            </p:nvSpPr>
            <p:spPr bwMode="auto">
              <a:xfrm>
                <a:off x="433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2" name="Freeform 259"/>
              <p:cNvSpPr>
                <a:spLocks/>
              </p:cNvSpPr>
              <p:nvPr/>
            </p:nvSpPr>
            <p:spPr bwMode="auto">
              <a:xfrm>
                <a:off x="4347"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3" name="Freeform 260"/>
              <p:cNvSpPr>
                <a:spLocks/>
              </p:cNvSpPr>
              <p:nvPr/>
            </p:nvSpPr>
            <p:spPr bwMode="auto">
              <a:xfrm>
                <a:off x="435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4" name="Freeform 261"/>
              <p:cNvSpPr>
                <a:spLocks/>
              </p:cNvSpPr>
              <p:nvPr/>
            </p:nvSpPr>
            <p:spPr bwMode="auto">
              <a:xfrm>
                <a:off x="436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5" name="Freeform 262"/>
              <p:cNvSpPr>
                <a:spLocks/>
              </p:cNvSpPr>
              <p:nvPr/>
            </p:nvSpPr>
            <p:spPr bwMode="auto">
              <a:xfrm>
                <a:off x="437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6" name="Freeform 263"/>
              <p:cNvSpPr>
                <a:spLocks/>
              </p:cNvSpPr>
              <p:nvPr/>
            </p:nvSpPr>
            <p:spPr bwMode="auto">
              <a:xfrm>
                <a:off x="438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7" name="Freeform 264"/>
              <p:cNvSpPr>
                <a:spLocks/>
              </p:cNvSpPr>
              <p:nvPr/>
            </p:nvSpPr>
            <p:spPr bwMode="auto">
              <a:xfrm>
                <a:off x="4397"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78" name="Freeform 265"/>
              <p:cNvSpPr>
                <a:spLocks/>
              </p:cNvSpPr>
              <p:nvPr/>
            </p:nvSpPr>
            <p:spPr bwMode="auto">
              <a:xfrm>
                <a:off x="4408"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79" name="Freeform 266"/>
              <p:cNvSpPr>
                <a:spLocks/>
              </p:cNvSpPr>
              <p:nvPr/>
            </p:nvSpPr>
            <p:spPr bwMode="auto">
              <a:xfrm>
                <a:off x="441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0" name="Freeform 267"/>
              <p:cNvSpPr>
                <a:spLocks/>
              </p:cNvSpPr>
              <p:nvPr/>
            </p:nvSpPr>
            <p:spPr bwMode="auto">
              <a:xfrm>
                <a:off x="442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1" name="Freeform 268"/>
              <p:cNvSpPr>
                <a:spLocks/>
              </p:cNvSpPr>
              <p:nvPr/>
            </p:nvSpPr>
            <p:spPr bwMode="auto">
              <a:xfrm>
                <a:off x="44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2" name="Freeform 269"/>
              <p:cNvSpPr>
                <a:spLocks/>
              </p:cNvSpPr>
              <p:nvPr/>
            </p:nvSpPr>
            <p:spPr bwMode="auto">
              <a:xfrm>
                <a:off x="444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3" name="Freeform 270"/>
              <p:cNvSpPr>
                <a:spLocks/>
              </p:cNvSpPr>
              <p:nvPr/>
            </p:nvSpPr>
            <p:spPr bwMode="auto">
              <a:xfrm>
                <a:off x="445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4" name="Freeform 271"/>
              <p:cNvSpPr>
                <a:spLocks/>
              </p:cNvSpPr>
              <p:nvPr/>
            </p:nvSpPr>
            <p:spPr bwMode="auto">
              <a:xfrm>
                <a:off x="446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5" name="Freeform 272"/>
              <p:cNvSpPr>
                <a:spLocks/>
              </p:cNvSpPr>
              <p:nvPr/>
            </p:nvSpPr>
            <p:spPr bwMode="auto">
              <a:xfrm>
                <a:off x="447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6" name="Freeform 273"/>
              <p:cNvSpPr>
                <a:spLocks/>
              </p:cNvSpPr>
              <p:nvPr/>
            </p:nvSpPr>
            <p:spPr bwMode="auto">
              <a:xfrm>
                <a:off x="44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7" name="Freeform 274"/>
              <p:cNvSpPr>
                <a:spLocks/>
              </p:cNvSpPr>
              <p:nvPr/>
            </p:nvSpPr>
            <p:spPr bwMode="auto">
              <a:xfrm>
                <a:off x="449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88" name="Freeform 275"/>
              <p:cNvSpPr>
                <a:spLocks/>
              </p:cNvSpPr>
              <p:nvPr/>
            </p:nvSpPr>
            <p:spPr bwMode="auto">
              <a:xfrm>
                <a:off x="45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89" name="Freeform 276"/>
              <p:cNvSpPr>
                <a:spLocks/>
              </p:cNvSpPr>
              <p:nvPr/>
            </p:nvSpPr>
            <p:spPr bwMode="auto">
              <a:xfrm>
                <a:off x="451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0" name="Freeform 277"/>
              <p:cNvSpPr>
                <a:spLocks/>
              </p:cNvSpPr>
              <p:nvPr/>
            </p:nvSpPr>
            <p:spPr bwMode="auto">
              <a:xfrm>
                <a:off x="45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1" name="Freeform 278"/>
              <p:cNvSpPr>
                <a:spLocks noEditPoints="1"/>
              </p:cNvSpPr>
              <p:nvPr/>
            </p:nvSpPr>
            <p:spPr bwMode="auto">
              <a:xfrm>
                <a:off x="4135" y="1385"/>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392" name="Freeform 279"/>
              <p:cNvSpPr>
                <a:spLocks/>
              </p:cNvSpPr>
              <p:nvPr/>
            </p:nvSpPr>
            <p:spPr bwMode="auto">
              <a:xfrm>
                <a:off x="4135"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3" name="Freeform 280"/>
              <p:cNvSpPr>
                <a:spLocks/>
              </p:cNvSpPr>
              <p:nvPr/>
            </p:nvSpPr>
            <p:spPr bwMode="auto">
              <a:xfrm>
                <a:off x="414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4" name="Freeform 281"/>
              <p:cNvSpPr>
                <a:spLocks/>
              </p:cNvSpPr>
              <p:nvPr/>
            </p:nvSpPr>
            <p:spPr bwMode="auto">
              <a:xfrm>
                <a:off x="4155"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5" name="Freeform 282"/>
              <p:cNvSpPr>
                <a:spLocks/>
              </p:cNvSpPr>
              <p:nvPr/>
            </p:nvSpPr>
            <p:spPr bwMode="auto">
              <a:xfrm>
                <a:off x="4165" y="1385"/>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396" name="Freeform 283"/>
              <p:cNvSpPr>
                <a:spLocks/>
              </p:cNvSpPr>
              <p:nvPr/>
            </p:nvSpPr>
            <p:spPr bwMode="auto">
              <a:xfrm>
                <a:off x="417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397" name="Freeform 284"/>
              <p:cNvSpPr>
                <a:spLocks/>
              </p:cNvSpPr>
              <p:nvPr/>
            </p:nvSpPr>
            <p:spPr bwMode="auto">
              <a:xfrm>
                <a:off x="4185"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8" name="Freeform 285"/>
              <p:cNvSpPr>
                <a:spLocks/>
              </p:cNvSpPr>
              <p:nvPr/>
            </p:nvSpPr>
            <p:spPr bwMode="auto">
              <a:xfrm>
                <a:off x="4196"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399" name="Freeform 286"/>
              <p:cNvSpPr>
                <a:spLocks/>
              </p:cNvSpPr>
              <p:nvPr/>
            </p:nvSpPr>
            <p:spPr bwMode="auto">
              <a:xfrm>
                <a:off x="4206"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grpSp>
            <p:nvGrpSpPr>
              <p:cNvPr id="400" name="Group 287"/>
              <p:cNvGrpSpPr>
                <a:grpSpLocks/>
              </p:cNvGrpSpPr>
              <p:nvPr/>
            </p:nvGrpSpPr>
            <p:grpSpPr bwMode="auto">
              <a:xfrm>
                <a:off x="4135" y="1046"/>
                <a:ext cx="400" cy="341"/>
                <a:chOff x="2583" y="2277"/>
                <a:chExt cx="400" cy="341"/>
              </a:xfrm>
            </p:grpSpPr>
            <p:sp>
              <p:nvSpPr>
                <p:cNvPr id="1580" name="Freeform 288"/>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1" name="Freeform 289"/>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2" name="Freeform 290"/>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83" name="Freeform 291"/>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4" name="Freeform 292"/>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5" name="Freeform 293"/>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6" name="Freeform 294"/>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7" name="Freeform 295"/>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8" name="Freeform 296"/>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89" name="Freeform 297"/>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0" name="Freeform 298"/>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1" name="Freeform 299"/>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92" name="Freeform 300"/>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3" name="Freeform 301"/>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4" name="Freeform 302"/>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5" name="Freeform 303"/>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6" name="Freeform 304"/>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7" name="Freeform 305"/>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8" name="Freeform 306"/>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99" name="Freeform 307"/>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0" name="Freeform 308"/>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1" name="Freeform 309"/>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2" name="Freeform 310"/>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3" name="Freeform 311"/>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4" name="Freeform 312"/>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5" name="Freeform 313"/>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6" name="Freeform 314"/>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7" name="Freeform 315"/>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08" name="Freeform 316"/>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09" name="Freeform 317"/>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0" name="Freeform 318"/>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1" name="Freeform 319"/>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2" name="Freeform 320"/>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13" name="Freeform 321"/>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4" name="Freeform 322"/>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5" name="Freeform 323"/>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6" name="Freeform 324"/>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17" name="Freeform 325"/>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18" name="Freeform 326"/>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19" name="Freeform 327"/>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0" name="Freeform 328"/>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1" name="Freeform 329"/>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2" name="Freeform 330"/>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3" name="Freeform 331"/>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24" name="Freeform 332"/>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5" name="Freeform 333"/>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6" name="Freeform 334"/>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7" name="Freeform 335"/>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8" name="Freeform 336"/>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29" name="Freeform 337"/>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0" name="Freeform 338"/>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1" name="Freeform 339"/>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2" name="Freeform 340"/>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33" name="Freeform 341"/>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4" name="Freeform 342"/>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5" name="Freeform 343"/>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6" name="Freeform 344"/>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7" name="Freeform 345"/>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8" name="Freeform 346"/>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39" name="Freeform 347"/>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0" name="Freeform 348"/>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41" name="Freeform 349"/>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2" name="Freeform 350"/>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3" name="Freeform 351"/>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4" name="Freeform 352"/>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5" name="Freeform 353"/>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6" name="Freeform 354"/>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7" name="Freeform 355"/>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8" name="Freeform 356"/>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49" name="Freeform 357"/>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0" name="Freeform 358"/>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1" name="Freeform 359"/>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2" name="Freeform 360"/>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3" name="Freeform 361"/>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54" name="Freeform 362"/>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5" name="Freeform 363"/>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6" name="Freeform 364"/>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57" name="Freeform 365"/>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58" name="Freeform 366"/>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59" name="Freeform 367"/>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0" name="Freeform 368"/>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1" name="Freeform 369"/>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2" name="Freeform 370"/>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3" name="Freeform 371"/>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4" name="Freeform 372"/>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65" name="Freeform 373"/>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6" name="Freeform 374"/>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7" name="Freeform 375"/>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8" name="Freeform 376"/>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69" name="Freeform 377"/>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0" name="Freeform 378"/>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1" name="Freeform 379"/>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2" name="Freeform 380"/>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3" name="Freeform 381"/>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74" name="Freeform 382"/>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5" name="Freeform 383"/>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6" name="Freeform 384"/>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7" name="Freeform 385"/>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8" name="Freeform 386"/>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79" name="Freeform 387"/>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0" name="Freeform 388"/>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1" name="Freeform 389"/>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82" name="Freeform 390"/>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3" name="Freeform 391"/>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4" name="Freeform 392"/>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5" name="Freeform 393"/>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6" name="Freeform 394"/>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7" name="Freeform 395"/>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8" name="Freeform 396"/>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89" name="Freeform 397"/>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0" name="Freeform 398"/>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1" name="Freeform 399"/>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2" name="Freeform 400"/>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3" name="Freeform 401"/>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694" name="Freeform 402"/>
                <p:cNvSpPr>
                  <a:spLocks noEditPoints="1"/>
                </p:cNvSpPr>
                <p:nvPr/>
              </p:nvSpPr>
              <p:spPr bwMode="auto">
                <a:xfrm>
                  <a:off x="2583" y="2616"/>
                  <a:ext cx="400" cy="2"/>
                </a:xfrm>
                <a:custGeom>
                  <a:avLst/>
                  <a:gdLst>
                    <a:gd name="T0" fmla="*/ 0 w 400"/>
                    <a:gd name="T1" fmla="*/ 1 h 2"/>
                    <a:gd name="T2" fmla="*/ 16 w 400"/>
                    <a:gd name="T3" fmla="*/ 2 h 2"/>
                    <a:gd name="T4" fmla="*/ 26 w 400"/>
                    <a:gd name="T5" fmla="*/ 0 h 2"/>
                    <a:gd name="T6" fmla="*/ 21 w 400"/>
                    <a:gd name="T7" fmla="*/ 0 h 2"/>
                    <a:gd name="T8" fmla="*/ 30 w 400"/>
                    <a:gd name="T9" fmla="*/ 1 h 2"/>
                    <a:gd name="T10" fmla="*/ 46 w 400"/>
                    <a:gd name="T11" fmla="*/ 2 h 2"/>
                    <a:gd name="T12" fmla="*/ 57 w 400"/>
                    <a:gd name="T13" fmla="*/ 0 h 2"/>
                    <a:gd name="T14" fmla="*/ 51 w 400"/>
                    <a:gd name="T15" fmla="*/ 0 h 2"/>
                    <a:gd name="T16" fmla="*/ 61 w 400"/>
                    <a:gd name="T17" fmla="*/ 1 h 2"/>
                    <a:gd name="T18" fmla="*/ 76 w 400"/>
                    <a:gd name="T19" fmla="*/ 2 h 2"/>
                    <a:gd name="T20" fmla="*/ 87 w 400"/>
                    <a:gd name="T21" fmla="*/ 0 h 2"/>
                    <a:gd name="T22" fmla="*/ 82 w 400"/>
                    <a:gd name="T23" fmla="*/ 0 h 2"/>
                    <a:gd name="T24" fmla="*/ 91 w 400"/>
                    <a:gd name="T25" fmla="*/ 1 h 2"/>
                    <a:gd name="T26" fmla="*/ 107 w 400"/>
                    <a:gd name="T27" fmla="*/ 2 h 2"/>
                    <a:gd name="T28" fmla="*/ 117 w 400"/>
                    <a:gd name="T29" fmla="*/ 0 h 2"/>
                    <a:gd name="T30" fmla="*/ 112 w 400"/>
                    <a:gd name="T31" fmla="*/ 0 h 2"/>
                    <a:gd name="T32" fmla="*/ 121 w 400"/>
                    <a:gd name="T33" fmla="*/ 1 h 2"/>
                    <a:gd name="T34" fmla="*/ 137 w 400"/>
                    <a:gd name="T35" fmla="*/ 2 h 2"/>
                    <a:gd name="T36" fmla="*/ 147 w 400"/>
                    <a:gd name="T37" fmla="*/ 0 h 2"/>
                    <a:gd name="T38" fmla="*/ 142 w 400"/>
                    <a:gd name="T39" fmla="*/ 0 h 2"/>
                    <a:gd name="T40" fmla="*/ 152 w 400"/>
                    <a:gd name="T41" fmla="*/ 1 h 2"/>
                    <a:gd name="T42" fmla="*/ 167 w 400"/>
                    <a:gd name="T43" fmla="*/ 2 h 2"/>
                    <a:gd name="T44" fmla="*/ 178 w 400"/>
                    <a:gd name="T45" fmla="*/ 0 h 2"/>
                    <a:gd name="T46" fmla="*/ 172 w 400"/>
                    <a:gd name="T47" fmla="*/ 0 h 2"/>
                    <a:gd name="T48" fmla="*/ 182 w 400"/>
                    <a:gd name="T49" fmla="*/ 1 h 2"/>
                    <a:gd name="T50" fmla="*/ 198 w 400"/>
                    <a:gd name="T51" fmla="*/ 2 h 2"/>
                    <a:gd name="T52" fmla="*/ 208 w 400"/>
                    <a:gd name="T53" fmla="*/ 0 h 2"/>
                    <a:gd name="T54" fmla="*/ 203 w 400"/>
                    <a:gd name="T55" fmla="*/ 0 h 2"/>
                    <a:gd name="T56" fmla="*/ 212 w 400"/>
                    <a:gd name="T57" fmla="*/ 1 h 2"/>
                    <a:gd name="T58" fmla="*/ 228 w 400"/>
                    <a:gd name="T59" fmla="*/ 2 h 2"/>
                    <a:gd name="T60" fmla="*/ 238 w 400"/>
                    <a:gd name="T61" fmla="*/ 0 h 2"/>
                    <a:gd name="T62" fmla="*/ 233 w 400"/>
                    <a:gd name="T63" fmla="*/ 0 h 2"/>
                    <a:gd name="T64" fmla="*/ 242 w 400"/>
                    <a:gd name="T65" fmla="*/ 1 h 2"/>
                    <a:gd name="T66" fmla="*/ 258 w 400"/>
                    <a:gd name="T67" fmla="*/ 2 h 2"/>
                    <a:gd name="T68" fmla="*/ 269 w 400"/>
                    <a:gd name="T69" fmla="*/ 0 h 2"/>
                    <a:gd name="T70" fmla="*/ 263 w 400"/>
                    <a:gd name="T71" fmla="*/ 0 h 2"/>
                    <a:gd name="T72" fmla="*/ 273 w 400"/>
                    <a:gd name="T73" fmla="*/ 1 h 2"/>
                    <a:gd name="T74" fmla="*/ 288 w 400"/>
                    <a:gd name="T75" fmla="*/ 2 h 2"/>
                    <a:gd name="T76" fmla="*/ 299 w 400"/>
                    <a:gd name="T77" fmla="*/ 0 h 2"/>
                    <a:gd name="T78" fmla="*/ 294 w 400"/>
                    <a:gd name="T79" fmla="*/ 0 h 2"/>
                    <a:gd name="T80" fmla="*/ 303 w 400"/>
                    <a:gd name="T81" fmla="*/ 1 h 2"/>
                    <a:gd name="T82" fmla="*/ 319 w 400"/>
                    <a:gd name="T83" fmla="*/ 2 h 2"/>
                    <a:gd name="T84" fmla="*/ 329 w 400"/>
                    <a:gd name="T85" fmla="*/ 0 h 2"/>
                    <a:gd name="T86" fmla="*/ 324 w 400"/>
                    <a:gd name="T87" fmla="*/ 0 h 2"/>
                    <a:gd name="T88" fmla="*/ 333 w 400"/>
                    <a:gd name="T89" fmla="*/ 1 h 2"/>
                    <a:gd name="T90" fmla="*/ 349 w 400"/>
                    <a:gd name="T91" fmla="*/ 2 h 2"/>
                    <a:gd name="T92" fmla="*/ 359 w 400"/>
                    <a:gd name="T93" fmla="*/ 0 h 2"/>
                    <a:gd name="T94" fmla="*/ 354 w 400"/>
                    <a:gd name="T95" fmla="*/ 0 h 2"/>
                    <a:gd name="T96" fmla="*/ 364 w 400"/>
                    <a:gd name="T97" fmla="*/ 1 h 2"/>
                    <a:gd name="T98" fmla="*/ 379 w 400"/>
                    <a:gd name="T99" fmla="*/ 2 h 2"/>
                    <a:gd name="T100" fmla="*/ 390 w 400"/>
                    <a:gd name="T101" fmla="*/ 0 h 2"/>
                    <a:gd name="T102" fmla="*/ 384 w 400"/>
                    <a:gd name="T103" fmla="*/ 0 h 2"/>
                    <a:gd name="T104" fmla="*/ 394 w 400"/>
                    <a:gd name="T105" fmla="*/ 1 h 2"/>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0"/>
                    <a:gd name="T160" fmla="*/ 0 h 2"/>
                    <a:gd name="T161" fmla="*/ 400 w 400"/>
                    <a:gd name="T162" fmla="*/ 2 h 2"/>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0" h="2">
                      <a:moveTo>
                        <a:pt x="1" y="0"/>
                      </a:moveTo>
                      <a:lnTo>
                        <a:pt x="6" y="0"/>
                      </a:lnTo>
                      <a:lnTo>
                        <a:pt x="6" y="1"/>
                      </a:lnTo>
                      <a:lnTo>
                        <a:pt x="6" y="2"/>
                      </a:lnTo>
                      <a:lnTo>
                        <a:pt x="1" y="2"/>
                      </a:lnTo>
                      <a:lnTo>
                        <a:pt x="0" y="1"/>
                      </a:lnTo>
                      <a:lnTo>
                        <a:pt x="1" y="0"/>
                      </a:lnTo>
                      <a:close/>
                      <a:moveTo>
                        <a:pt x="11" y="0"/>
                      </a:moveTo>
                      <a:lnTo>
                        <a:pt x="16" y="0"/>
                      </a:lnTo>
                      <a:lnTo>
                        <a:pt x="17" y="1"/>
                      </a:lnTo>
                      <a:lnTo>
                        <a:pt x="16" y="2"/>
                      </a:lnTo>
                      <a:lnTo>
                        <a:pt x="11" y="2"/>
                      </a:lnTo>
                      <a:lnTo>
                        <a:pt x="10" y="1"/>
                      </a:lnTo>
                      <a:lnTo>
                        <a:pt x="11" y="0"/>
                      </a:lnTo>
                      <a:close/>
                      <a:moveTo>
                        <a:pt x="21" y="0"/>
                      </a:moveTo>
                      <a:lnTo>
                        <a:pt x="26" y="0"/>
                      </a:lnTo>
                      <a:lnTo>
                        <a:pt x="27" y="1"/>
                      </a:lnTo>
                      <a:lnTo>
                        <a:pt x="26" y="2"/>
                      </a:lnTo>
                      <a:lnTo>
                        <a:pt x="21" y="2"/>
                      </a:lnTo>
                      <a:lnTo>
                        <a:pt x="20" y="1"/>
                      </a:lnTo>
                      <a:lnTo>
                        <a:pt x="21" y="0"/>
                      </a:lnTo>
                      <a:close/>
                      <a:moveTo>
                        <a:pt x="32" y="0"/>
                      </a:moveTo>
                      <a:lnTo>
                        <a:pt x="36" y="0"/>
                      </a:lnTo>
                      <a:lnTo>
                        <a:pt x="37" y="1"/>
                      </a:lnTo>
                      <a:lnTo>
                        <a:pt x="36" y="2"/>
                      </a:lnTo>
                      <a:lnTo>
                        <a:pt x="32" y="2"/>
                      </a:lnTo>
                      <a:lnTo>
                        <a:pt x="30" y="1"/>
                      </a:lnTo>
                      <a:lnTo>
                        <a:pt x="32" y="0"/>
                      </a:lnTo>
                      <a:close/>
                      <a:moveTo>
                        <a:pt x="41" y="0"/>
                      </a:moveTo>
                      <a:lnTo>
                        <a:pt x="46" y="0"/>
                      </a:lnTo>
                      <a:lnTo>
                        <a:pt x="47" y="1"/>
                      </a:lnTo>
                      <a:lnTo>
                        <a:pt x="46" y="2"/>
                      </a:lnTo>
                      <a:lnTo>
                        <a:pt x="41" y="2"/>
                      </a:lnTo>
                      <a:lnTo>
                        <a:pt x="41" y="1"/>
                      </a:lnTo>
                      <a:lnTo>
                        <a:pt x="41" y="0"/>
                      </a:lnTo>
                      <a:close/>
                      <a:moveTo>
                        <a:pt x="51" y="0"/>
                      </a:moveTo>
                      <a:lnTo>
                        <a:pt x="57" y="0"/>
                      </a:lnTo>
                      <a:lnTo>
                        <a:pt x="58" y="1"/>
                      </a:lnTo>
                      <a:lnTo>
                        <a:pt x="57" y="2"/>
                      </a:lnTo>
                      <a:lnTo>
                        <a:pt x="51" y="2"/>
                      </a:lnTo>
                      <a:lnTo>
                        <a:pt x="50" y="1"/>
                      </a:lnTo>
                      <a:lnTo>
                        <a:pt x="51" y="0"/>
                      </a:lnTo>
                      <a:close/>
                      <a:moveTo>
                        <a:pt x="62" y="0"/>
                      </a:moveTo>
                      <a:lnTo>
                        <a:pt x="66" y="0"/>
                      </a:lnTo>
                      <a:lnTo>
                        <a:pt x="67" y="1"/>
                      </a:lnTo>
                      <a:lnTo>
                        <a:pt x="66" y="2"/>
                      </a:lnTo>
                      <a:lnTo>
                        <a:pt x="62" y="2"/>
                      </a:lnTo>
                      <a:lnTo>
                        <a:pt x="61" y="1"/>
                      </a:lnTo>
                      <a:lnTo>
                        <a:pt x="62" y="0"/>
                      </a:lnTo>
                      <a:close/>
                      <a:moveTo>
                        <a:pt x="71" y="0"/>
                      </a:moveTo>
                      <a:lnTo>
                        <a:pt x="76" y="0"/>
                      </a:lnTo>
                      <a:lnTo>
                        <a:pt x="77" y="1"/>
                      </a:lnTo>
                      <a:lnTo>
                        <a:pt x="76" y="2"/>
                      </a:lnTo>
                      <a:lnTo>
                        <a:pt x="71" y="2"/>
                      </a:lnTo>
                      <a:lnTo>
                        <a:pt x="71" y="1"/>
                      </a:lnTo>
                      <a:lnTo>
                        <a:pt x="71" y="0"/>
                      </a:lnTo>
                      <a:close/>
                      <a:moveTo>
                        <a:pt x="82" y="0"/>
                      </a:moveTo>
                      <a:lnTo>
                        <a:pt x="87" y="0"/>
                      </a:lnTo>
                      <a:lnTo>
                        <a:pt x="88" y="1"/>
                      </a:lnTo>
                      <a:lnTo>
                        <a:pt x="87" y="2"/>
                      </a:lnTo>
                      <a:lnTo>
                        <a:pt x="82" y="2"/>
                      </a:lnTo>
                      <a:lnTo>
                        <a:pt x="81" y="1"/>
                      </a:lnTo>
                      <a:lnTo>
                        <a:pt x="82" y="0"/>
                      </a:lnTo>
                      <a:close/>
                      <a:moveTo>
                        <a:pt x="92" y="0"/>
                      </a:moveTo>
                      <a:lnTo>
                        <a:pt x="97" y="0"/>
                      </a:lnTo>
                      <a:lnTo>
                        <a:pt x="97" y="1"/>
                      </a:lnTo>
                      <a:lnTo>
                        <a:pt x="97" y="2"/>
                      </a:lnTo>
                      <a:lnTo>
                        <a:pt x="92" y="2"/>
                      </a:lnTo>
                      <a:lnTo>
                        <a:pt x="91" y="1"/>
                      </a:lnTo>
                      <a:lnTo>
                        <a:pt x="92" y="0"/>
                      </a:lnTo>
                      <a:close/>
                      <a:moveTo>
                        <a:pt x="101" y="0"/>
                      </a:moveTo>
                      <a:lnTo>
                        <a:pt x="107" y="0"/>
                      </a:lnTo>
                      <a:lnTo>
                        <a:pt x="108" y="1"/>
                      </a:lnTo>
                      <a:lnTo>
                        <a:pt x="107" y="2"/>
                      </a:lnTo>
                      <a:lnTo>
                        <a:pt x="101" y="2"/>
                      </a:lnTo>
                      <a:lnTo>
                        <a:pt x="101" y="1"/>
                      </a:lnTo>
                      <a:lnTo>
                        <a:pt x="101" y="0"/>
                      </a:lnTo>
                      <a:close/>
                      <a:moveTo>
                        <a:pt x="112" y="0"/>
                      </a:moveTo>
                      <a:lnTo>
                        <a:pt x="117" y="0"/>
                      </a:lnTo>
                      <a:lnTo>
                        <a:pt x="118" y="1"/>
                      </a:lnTo>
                      <a:lnTo>
                        <a:pt x="117" y="2"/>
                      </a:lnTo>
                      <a:lnTo>
                        <a:pt x="112" y="2"/>
                      </a:lnTo>
                      <a:lnTo>
                        <a:pt x="111" y="1"/>
                      </a:lnTo>
                      <a:lnTo>
                        <a:pt x="112" y="0"/>
                      </a:lnTo>
                      <a:close/>
                      <a:moveTo>
                        <a:pt x="122" y="0"/>
                      </a:moveTo>
                      <a:lnTo>
                        <a:pt x="127" y="0"/>
                      </a:lnTo>
                      <a:lnTo>
                        <a:pt x="128" y="1"/>
                      </a:lnTo>
                      <a:lnTo>
                        <a:pt x="127" y="2"/>
                      </a:lnTo>
                      <a:lnTo>
                        <a:pt x="122" y="2"/>
                      </a:lnTo>
                      <a:lnTo>
                        <a:pt x="121" y="1"/>
                      </a:lnTo>
                      <a:lnTo>
                        <a:pt x="122" y="0"/>
                      </a:lnTo>
                      <a:close/>
                      <a:moveTo>
                        <a:pt x="132" y="0"/>
                      </a:moveTo>
                      <a:lnTo>
                        <a:pt x="137" y="0"/>
                      </a:lnTo>
                      <a:lnTo>
                        <a:pt x="138" y="1"/>
                      </a:lnTo>
                      <a:lnTo>
                        <a:pt x="137" y="2"/>
                      </a:lnTo>
                      <a:lnTo>
                        <a:pt x="132" y="2"/>
                      </a:lnTo>
                      <a:lnTo>
                        <a:pt x="131" y="1"/>
                      </a:lnTo>
                      <a:lnTo>
                        <a:pt x="132" y="0"/>
                      </a:lnTo>
                      <a:close/>
                      <a:moveTo>
                        <a:pt x="142" y="0"/>
                      </a:moveTo>
                      <a:lnTo>
                        <a:pt x="147" y="0"/>
                      </a:lnTo>
                      <a:lnTo>
                        <a:pt x="148" y="1"/>
                      </a:lnTo>
                      <a:lnTo>
                        <a:pt x="147" y="2"/>
                      </a:lnTo>
                      <a:lnTo>
                        <a:pt x="142" y="2"/>
                      </a:lnTo>
                      <a:lnTo>
                        <a:pt x="141" y="1"/>
                      </a:lnTo>
                      <a:lnTo>
                        <a:pt x="142" y="0"/>
                      </a:lnTo>
                      <a:close/>
                      <a:moveTo>
                        <a:pt x="153" y="0"/>
                      </a:moveTo>
                      <a:lnTo>
                        <a:pt x="157" y="0"/>
                      </a:lnTo>
                      <a:lnTo>
                        <a:pt x="158" y="1"/>
                      </a:lnTo>
                      <a:lnTo>
                        <a:pt x="157" y="2"/>
                      </a:lnTo>
                      <a:lnTo>
                        <a:pt x="153" y="2"/>
                      </a:lnTo>
                      <a:lnTo>
                        <a:pt x="152" y="1"/>
                      </a:lnTo>
                      <a:lnTo>
                        <a:pt x="153" y="0"/>
                      </a:lnTo>
                      <a:close/>
                      <a:moveTo>
                        <a:pt x="162" y="0"/>
                      </a:moveTo>
                      <a:lnTo>
                        <a:pt x="167" y="0"/>
                      </a:lnTo>
                      <a:lnTo>
                        <a:pt x="168" y="1"/>
                      </a:lnTo>
                      <a:lnTo>
                        <a:pt x="167" y="2"/>
                      </a:lnTo>
                      <a:lnTo>
                        <a:pt x="162" y="2"/>
                      </a:lnTo>
                      <a:lnTo>
                        <a:pt x="161" y="1"/>
                      </a:lnTo>
                      <a:lnTo>
                        <a:pt x="162" y="0"/>
                      </a:lnTo>
                      <a:close/>
                      <a:moveTo>
                        <a:pt x="172" y="0"/>
                      </a:moveTo>
                      <a:lnTo>
                        <a:pt x="178" y="0"/>
                      </a:lnTo>
                      <a:lnTo>
                        <a:pt x="179" y="1"/>
                      </a:lnTo>
                      <a:lnTo>
                        <a:pt x="178" y="2"/>
                      </a:lnTo>
                      <a:lnTo>
                        <a:pt x="172" y="2"/>
                      </a:lnTo>
                      <a:lnTo>
                        <a:pt x="171" y="1"/>
                      </a:lnTo>
                      <a:lnTo>
                        <a:pt x="172" y="0"/>
                      </a:lnTo>
                      <a:close/>
                      <a:moveTo>
                        <a:pt x="183" y="0"/>
                      </a:moveTo>
                      <a:lnTo>
                        <a:pt x="187" y="0"/>
                      </a:lnTo>
                      <a:lnTo>
                        <a:pt x="188" y="1"/>
                      </a:lnTo>
                      <a:lnTo>
                        <a:pt x="187" y="2"/>
                      </a:lnTo>
                      <a:lnTo>
                        <a:pt x="183" y="2"/>
                      </a:lnTo>
                      <a:lnTo>
                        <a:pt x="182" y="1"/>
                      </a:lnTo>
                      <a:lnTo>
                        <a:pt x="183" y="0"/>
                      </a:lnTo>
                      <a:close/>
                      <a:moveTo>
                        <a:pt x="192" y="0"/>
                      </a:moveTo>
                      <a:lnTo>
                        <a:pt x="198" y="0"/>
                      </a:lnTo>
                      <a:lnTo>
                        <a:pt x="199" y="1"/>
                      </a:lnTo>
                      <a:lnTo>
                        <a:pt x="198" y="2"/>
                      </a:lnTo>
                      <a:lnTo>
                        <a:pt x="192" y="2"/>
                      </a:lnTo>
                      <a:lnTo>
                        <a:pt x="192" y="1"/>
                      </a:lnTo>
                      <a:lnTo>
                        <a:pt x="192" y="0"/>
                      </a:lnTo>
                      <a:close/>
                      <a:moveTo>
                        <a:pt x="203" y="0"/>
                      </a:moveTo>
                      <a:lnTo>
                        <a:pt x="208" y="0"/>
                      </a:lnTo>
                      <a:lnTo>
                        <a:pt x="209" y="1"/>
                      </a:lnTo>
                      <a:lnTo>
                        <a:pt x="208" y="2"/>
                      </a:lnTo>
                      <a:lnTo>
                        <a:pt x="203" y="2"/>
                      </a:lnTo>
                      <a:lnTo>
                        <a:pt x="202" y="1"/>
                      </a:lnTo>
                      <a:lnTo>
                        <a:pt x="203" y="0"/>
                      </a:lnTo>
                      <a:close/>
                      <a:moveTo>
                        <a:pt x="213" y="0"/>
                      </a:moveTo>
                      <a:lnTo>
                        <a:pt x="217" y="0"/>
                      </a:lnTo>
                      <a:lnTo>
                        <a:pt x="218" y="1"/>
                      </a:lnTo>
                      <a:lnTo>
                        <a:pt x="217" y="2"/>
                      </a:lnTo>
                      <a:lnTo>
                        <a:pt x="213" y="2"/>
                      </a:lnTo>
                      <a:lnTo>
                        <a:pt x="212" y="1"/>
                      </a:lnTo>
                      <a:lnTo>
                        <a:pt x="213" y="0"/>
                      </a:lnTo>
                      <a:close/>
                      <a:moveTo>
                        <a:pt x="223" y="0"/>
                      </a:moveTo>
                      <a:lnTo>
                        <a:pt x="228" y="0"/>
                      </a:lnTo>
                      <a:lnTo>
                        <a:pt x="229" y="1"/>
                      </a:lnTo>
                      <a:lnTo>
                        <a:pt x="228" y="2"/>
                      </a:lnTo>
                      <a:lnTo>
                        <a:pt x="223" y="2"/>
                      </a:lnTo>
                      <a:lnTo>
                        <a:pt x="222" y="1"/>
                      </a:lnTo>
                      <a:lnTo>
                        <a:pt x="223" y="0"/>
                      </a:lnTo>
                      <a:close/>
                      <a:moveTo>
                        <a:pt x="233" y="0"/>
                      </a:moveTo>
                      <a:lnTo>
                        <a:pt x="238" y="0"/>
                      </a:lnTo>
                      <a:lnTo>
                        <a:pt x="239" y="1"/>
                      </a:lnTo>
                      <a:lnTo>
                        <a:pt x="238" y="2"/>
                      </a:lnTo>
                      <a:lnTo>
                        <a:pt x="233" y="2"/>
                      </a:lnTo>
                      <a:lnTo>
                        <a:pt x="232" y="1"/>
                      </a:lnTo>
                      <a:lnTo>
                        <a:pt x="233" y="0"/>
                      </a:lnTo>
                      <a:close/>
                      <a:moveTo>
                        <a:pt x="243" y="0"/>
                      </a:moveTo>
                      <a:lnTo>
                        <a:pt x="248" y="0"/>
                      </a:lnTo>
                      <a:lnTo>
                        <a:pt x="249" y="1"/>
                      </a:lnTo>
                      <a:lnTo>
                        <a:pt x="248" y="2"/>
                      </a:lnTo>
                      <a:lnTo>
                        <a:pt x="243" y="2"/>
                      </a:lnTo>
                      <a:lnTo>
                        <a:pt x="242" y="1"/>
                      </a:lnTo>
                      <a:lnTo>
                        <a:pt x="243" y="0"/>
                      </a:lnTo>
                      <a:close/>
                      <a:moveTo>
                        <a:pt x="253" y="0"/>
                      </a:moveTo>
                      <a:lnTo>
                        <a:pt x="258" y="0"/>
                      </a:lnTo>
                      <a:lnTo>
                        <a:pt x="259" y="1"/>
                      </a:lnTo>
                      <a:lnTo>
                        <a:pt x="258" y="2"/>
                      </a:lnTo>
                      <a:lnTo>
                        <a:pt x="253" y="2"/>
                      </a:lnTo>
                      <a:lnTo>
                        <a:pt x="252" y="1"/>
                      </a:lnTo>
                      <a:lnTo>
                        <a:pt x="253" y="0"/>
                      </a:lnTo>
                      <a:close/>
                      <a:moveTo>
                        <a:pt x="263" y="0"/>
                      </a:moveTo>
                      <a:lnTo>
                        <a:pt x="269" y="0"/>
                      </a:lnTo>
                      <a:lnTo>
                        <a:pt x="269" y="1"/>
                      </a:lnTo>
                      <a:lnTo>
                        <a:pt x="269" y="2"/>
                      </a:lnTo>
                      <a:lnTo>
                        <a:pt x="263" y="2"/>
                      </a:lnTo>
                      <a:lnTo>
                        <a:pt x="262" y="1"/>
                      </a:lnTo>
                      <a:lnTo>
                        <a:pt x="263" y="0"/>
                      </a:lnTo>
                      <a:close/>
                      <a:moveTo>
                        <a:pt x="273" y="0"/>
                      </a:moveTo>
                      <a:lnTo>
                        <a:pt x="278" y="0"/>
                      </a:lnTo>
                      <a:lnTo>
                        <a:pt x="279" y="1"/>
                      </a:lnTo>
                      <a:lnTo>
                        <a:pt x="278" y="2"/>
                      </a:lnTo>
                      <a:lnTo>
                        <a:pt x="273" y="2"/>
                      </a:lnTo>
                      <a:lnTo>
                        <a:pt x="273" y="1"/>
                      </a:lnTo>
                      <a:lnTo>
                        <a:pt x="273" y="0"/>
                      </a:lnTo>
                      <a:close/>
                      <a:moveTo>
                        <a:pt x="283" y="0"/>
                      </a:moveTo>
                      <a:lnTo>
                        <a:pt x="288" y="0"/>
                      </a:lnTo>
                      <a:lnTo>
                        <a:pt x="289" y="1"/>
                      </a:lnTo>
                      <a:lnTo>
                        <a:pt x="288" y="2"/>
                      </a:lnTo>
                      <a:lnTo>
                        <a:pt x="283" y="2"/>
                      </a:lnTo>
                      <a:lnTo>
                        <a:pt x="282" y="1"/>
                      </a:lnTo>
                      <a:lnTo>
                        <a:pt x="283" y="0"/>
                      </a:lnTo>
                      <a:close/>
                      <a:moveTo>
                        <a:pt x="294" y="0"/>
                      </a:moveTo>
                      <a:lnTo>
                        <a:pt x="299" y="0"/>
                      </a:lnTo>
                      <a:lnTo>
                        <a:pt x="299" y="1"/>
                      </a:lnTo>
                      <a:lnTo>
                        <a:pt x="299" y="2"/>
                      </a:lnTo>
                      <a:lnTo>
                        <a:pt x="294" y="2"/>
                      </a:lnTo>
                      <a:lnTo>
                        <a:pt x="293" y="1"/>
                      </a:lnTo>
                      <a:lnTo>
                        <a:pt x="294" y="0"/>
                      </a:lnTo>
                      <a:close/>
                      <a:moveTo>
                        <a:pt x="304" y="0"/>
                      </a:moveTo>
                      <a:lnTo>
                        <a:pt x="308" y="0"/>
                      </a:lnTo>
                      <a:lnTo>
                        <a:pt x="309" y="1"/>
                      </a:lnTo>
                      <a:lnTo>
                        <a:pt x="308" y="2"/>
                      </a:lnTo>
                      <a:lnTo>
                        <a:pt x="304" y="2"/>
                      </a:lnTo>
                      <a:lnTo>
                        <a:pt x="303" y="1"/>
                      </a:lnTo>
                      <a:lnTo>
                        <a:pt x="304" y="0"/>
                      </a:lnTo>
                      <a:close/>
                      <a:moveTo>
                        <a:pt x="313" y="0"/>
                      </a:moveTo>
                      <a:lnTo>
                        <a:pt x="319" y="0"/>
                      </a:lnTo>
                      <a:lnTo>
                        <a:pt x="320" y="1"/>
                      </a:lnTo>
                      <a:lnTo>
                        <a:pt x="319" y="2"/>
                      </a:lnTo>
                      <a:lnTo>
                        <a:pt x="313" y="2"/>
                      </a:lnTo>
                      <a:lnTo>
                        <a:pt x="312" y="1"/>
                      </a:lnTo>
                      <a:lnTo>
                        <a:pt x="313" y="0"/>
                      </a:lnTo>
                      <a:close/>
                      <a:moveTo>
                        <a:pt x="324" y="0"/>
                      </a:moveTo>
                      <a:lnTo>
                        <a:pt x="329" y="0"/>
                      </a:lnTo>
                      <a:lnTo>
                        <a:pt x="330" y="1"/>
                      </a:lnTo>
                      <a:lnTo>
                        <a:pt x="329" y="2"/>
                      </a:lnTo>
                      <a:lnTo>
                        <a:pt x="324" y="2"/>
                      </a:lnTo>
                      <a:lnTo>
                        <a:pt x="323" y="1"/>
                      </a:lnTo>
                      <a:lnTo>
                        <a:pt x="324" y="0"/>
                      </a:lnTo>
                      <a:close/>
                      <a:moveTo>
                        <a:pt x="334" y="0"/>
                      </a:moveTo>
                      <a:lnTo>
                        <a:pt x="339" y="0"/>
                      </a:lnTo>
                      <a:lnTo>
                        <a:pt x="340" y="1"/>
                      </a:lnTo>
                      <a:lnTo>
                        <a:pt x="339" y="2"/>
                      </a:lnTo>
                      <a:lnTo>
                        <a:pt x="334" y="2"/>
                      </a:lnTo>
                      <a:lnTo>
                        <a:pt x="333" y="1"/>
                      </a:lnTo>
                      <a:lnTo>
                        <a:pt x="334" y="0"/>
                      </a:lnTo>
                      <a:close/>
                      <a:moveTo>
                        <a:pt x="344" y="0"/>
                      </a:moveTo>
                      <a:lnTo>
                        <a:pt x="349" y="0"/>
                      </a:lnTo>
                      <a:lnTo>
                        <a:pt x="350" y="1"/>
                      </a:lnTo>
                      <a:lnTo>
                        <a:pt x="349" y="2"/>
                      </a:lnTo>
                      <a:lnTo>
                        <a:pt x="344" y="2"/>
                      </a:lnTo>
                      <a:lnTo>
                        <a:pt x="343" y="1"/>
                      </a:lnTo>
                      <a:lnTo>
                        <a:pt x="344" y="0"/>
                      </a:lnTo>
                      <a:close/>
                      <a:moveTo>
                        <a:pt x="354" y="0"/>
                      </a:moveTo>
                      <a:lnTo>
                        <a:pt x="359" y="0"/>
                      </a:lnTo>
                      <a:lnTo>
                        <a:pt x="360" y="1"/>
                      </a:lnTo>
                      <a:lnTo>
                        <a:pt x="359" y="2"/>
                      </a:lnTo>
                      <a:lnTo>
                        <a:pt x="354" y="2"/>
                      </a:lnTo>
                      <a:lnTo>
                        <a:pt x="353" y="1"/>
                      </a:lnTo>
                      <a:lnTo>
                        <a:pt x="354" y="0"/>
                      </a:lnTo>
                      <a:close/>
                      <a:moveTo>
                        <a:pt x="364" y="0"/>
                      </a:moveTo>
                      <a:lnTo>
                        <a:pt x="369" y="0"/>
                      </a:lnTo>
                      <a:lnTo>
                        <a:pt x="370" y="1"/>
                      </a:lnTo>
                      <a:lnTo>
                        <a:pt x="369" y="2"/>
                      </a:lnTo>
                      <a:lnTo>
                        <a:pt x="364" y="2"/>
                      </a:lnTo>
                      <a:lnTo>
                        <a:pt x="364" y="1"/>
                      </a:lnTo>
                      <a:lnTo>
                        <a:pt x="364" y="0"/>
                      </a:lnTo>
                      <a:close/>
                      <a:moveTo>
                        <a:pt x="374" y="0"/>
                      </a:moveTo>
                      <a:lnTo>
                        <a:pt x="379" y="0"/>
                      </a:lnTo>
                      <a:lnTo>
                        <a:pt x="380" y="1"/>
                      </a:lnTo>
                      <a:lnTo>
                        <a:pt x="379" y="2"/>
                      </a:lnTo>
                      <a:lnTo>
                        <a:pt x="374" y="2"/>
                      </a:lnTo>
                      <a:lnTo>
                        <a:pt x="373" y="1"/>
                      </a:lnTo>
                      <a:lnTo>
                        <a:pt x="374" y="0"/>
                      </a:lnTo>
                      <a:close/>
                      <a:moveTo>
                        <a:pt x="384" y="0"/>
                      </a:moveTo>
                      <a:lnTo>
                        <a:pt x="390" y="0"/>
                      </a:lnTo>
                      <a:lnTo>
                        <a:pt x="390" y="1"/>
                      </a:lnTo>
                      <a:lnTo>
                        <a:pt x="390" y="2"/>
                      </a:lnTo>
                      <a:lnTo>
                        <a:pt x="384" y="2"/>
                      </a:lnTo>
                      <a:lnTo>
                        <a:pt x="383" y="1"/>
                      </a:lnTo>
                      <a:lnTo>
                        <a:pt x="384" y="0"/>
                      </a:lnTo>
                      <a:close/>
                      <a:moveTo>
                        <a:pt x="394" y="0"/>
                      </a:moveTo>
                      <a:lnTo>
                        <a:pt x="399" y="0"/>
                      </a:lnTo>
                      <a:lnTo>
                        <a:pt x="400" y="1"/>
                      </a:lnTo>
                      <a:lnTo>
                        <a:pt x="399" y="2"/>
                      </a:lnTo>
                      <a:lnTo>
                        <a:pt x="394" y="2"/>
                      </a:lnTo>
                      <a:lnTo>
                        <a:pt x="394" y="1"/>
                      </a:lnTo>
                      <a:lnTo>
                        <a:pt x="394" y="0"/>
                      </a:lnTo>
                      <a:close/>
                    </a:path>
                  </a:pathLst>
                </a:custGeom>
                <a:solidFill>
                  <a:srgbClr val="000000"/>
                </a:solidFill>
                <a:ln w="9525">
                  <a:noFill/>
                  <a:round/>
                  <a:headEnd/>
                  <a:tailEnd/>
                </a:ln>
              </p:spPr>
              <p:txBody>
                <a:bodyPr/>
                <a:lstStyle/>
                <a:p>
                  <a:endParaRPr lang="en-US"/>
                </a:p>
              </p:txBody>
            </p:sp>
            <p:sp>
              <p:nvSpPr>
                <p:cNvPr id="1695" name="Freeform 403"/>
                <p:cNvSpPr>
                  <a:spLocks/>
                </p:cNvSpPr>
                <p:nvPr/>
              </p:nvSpPr>
              <p:spPr bwMode="auto">
                <a:xfrm>
                  <a:off x="2583"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6" name="Freeform 404"/>
                <p:cNvSpPr>
                  <a:spLocks/>
                </p:cNvSpPr>
                <p:nvPr/>
              </p:nvSpPr>
              <p:spPr bwMode="auto">
                <a:xfrm>
                  <a:off x="259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7" name="Freeform 405"/>
                <p:cNvSpPr>
                  <a:spLocks/>
                </p:cNvSpPr>
                <p:nvPr/>
              </p:nvSpPr>
              <p:spPr bwMode="auto">
                <a:xfrm>
                  <a:off x="26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698" name="Freeform 406"/>
                <p:cNvSpPr>
                  <a:spLocks/>
                </p:cNvSpPr>
                <p:nvPr/>
              </p:nvSpPr>
              <p:spPr bwMode="auto">
                <a:xfrm>
                  <a:off x="2613" y="2616"/>
                  <a:ext cx="7" cy="2"/>
                </a:xfrm>
                <a:custGeom>
                  <a:avLst/>
                  <a:gdLst>
                    <a:gd name="T0" fmla="*/ 2 w 7"/>
                    <a:gd name="T1" fmla="*/ 0 h 2"/>
                    <a:gd name="T2" fmla="*/ 6 w 7"/>
                    <a:gd name="T3" fmla="*/ 0 h 2"/>
                    <a:gd name="T4" fmla="*/ 7 w 7"/>
                    <a:gd name="T5" fmla="*/ 1 h 2"/>
                    <a:gd name="T6" fmla="*/ 6 w 7"/>
                    <a:gd name="T7" fmla="*/ 2 h 2"/>
                    <a:gd name="T8" fmla="*/ 2 w 7"/>
                    <a:gd name="T9" fmla="*/ 2 h 2"/>
                    <a:gd name="T10" fmla="*/ 0 w 7"/>
                    <a:gd name="T11" fmla="*/ 1 h 2"/>
                    <a:gd name="T12" fmla="*/ 2 w 7"/>
                    <a:gd name="T13" fmla="*/ 0 h 2"/>
                    <a:gd name="T14" fmla="*/ 2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2" y="0"/>
                      </a:moveTo>
                      <a:lnTo>
                        <a:pt x="6" y="0"/>
                      </a:lnTo>
                      <a:lnTo>
                        <a:pt x="7" y="1"/>
                      </a:lnTo>
                      <a:lnTo>
                        <a:pt x="6"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699" name="Freeform 407"/>
                <p:cNvSpPr>
                  <a:spLocks/>
                </p:cNvSpPr>
                <p:nvPr/>
              </p:nvSpPr>
              <p:spPr bwMode="auto">
                <a:xfrm>
                  <a:off x="262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0" name="Freeform 408"/>
                <p:cNvSpPr>
                  <a:spLocks/>
                </p:cNvSpPr>
                <p:nvPr/>
              </p:nvSpPr>
              <p:spPr bwMode="auto">
                <a:xfrm>
                  <a:off x="26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1" name="Freeform 409"/>
                <p:cNvSpPr>
                  <a:spLocks/>
                </p:cNvSpPr>
                <p:nvPr/>
              </p:nvSpPr>
              <p:spPr bwMode="auto">
                <a:xfrm>
                  <a:off x="264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2" name="Freeform 410"/>
                <p:cNvSpPr>
                  <a:spLocks/>
                </p:cNvSpPr>
                <p:nvPr/>
              </p:nvSpPr>
              <p:spPr bwMode="auto">
                <a:xfrm>
                  <a:off x="2654"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3" name="Freeform 411"/>
                <p:cNvSpPr>
                  <a:spLocks/>
                </p:cNvSpPr>
                <p:nvPr/>
              </p:nvSpPr>
              <p:spPr bwMode="auto">
                <a:xfrm>
                  <a:off x="26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4" name="Freeform 412"/>
                <p:cNvSpPr>
                  <a:spLocks/>
                </p:cNvSpPr>
                <p:nvPr/>
              </p:nvSpPr>
              <p:spPr bwMode="auto">
                <a:xfrm>
                  <a:off x="267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5" name="Freeform 413"/>
                <p:cNvSpPr>
                  <a:spLocks/>
                </p:cNvSpPr>
                <p:nvPr/>
              </p:nvSpPr>
              <p:spPr bwMode="auto">
                <a:xfrm>
                  <a:off x="2684"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06" name="Freeform 414"/>
                <p:cNvSpPr>
                  <a:spLocks/>
                </p:cNvSpPr>
                <p:nvPr/>
              </p:nvSpPr>
              <p:spPr bwMode="auto">
                <a:xfrm>
                  <a:off x="26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7" name="Freeform 415"/>
                <p:cNvSpPr>
                  <a:spLocks/>
                </p:cNvSpPr>
                <p:nvPr/>
              </p:nvSpPr>
              <p:spPr bwMode="auto">
                <a:xfrm>
                  <a:off x="270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8" name="Freeform 416"/>
                <p:cNvSpPr>
                  <a:spLocks/>
                </p:cNvSpPr>
                <p:nvPr/>
              </p:nvSpPr>
              <p:spPr bwMode="auto">
                <a:xfrm>
                  <a:off x="271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09" name="Freeform 417"/>
                <p:cNvSpPr>
                  <a:spLocks/>
                </p:cNvSpPr>
                <p:nvPr/>
              </p:nvSpPr>
              <p:spPr bwMode="auto">
                <a:xfrm>
                  <a:off x="272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0" name="Freeform 418"/>
                <p:cNvSpPr>
                  <a:spLocks/>
                </p:cNvSpPr>
                <p:nvPr/>
              </p:nvSpPr>
              <p:spPr bwMode="auto">
                <a:xfrm>
                  <a:off x="273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1" name="Freeform 419"/>
                <p:cNvSpPr>
                  <a:spLocks/>
                </p:cNvSpPr>
                <p:nvPr/>
              </p:nvSpPr>
              <p:spPr bwMode="auto">
                <a:xfrm>
                  <a:off x="27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2" name="Freeform 420"/>
                <p:cNvSpPr>
                  <a:spLocks/>
                </p:cNvSpPr>
                <p:nvPr/>
              </p:nvSpPr>
              <p:spPr bwMode="auto">
                <a:xfrm>
                  <a:off x="275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3" name="Freeform 421"/>
                <p:cNvSpPr>
                  <a:spLocks/>
                </p:cNvSpPr>
                <p:nvPr/>
              </p:nvSpPr>
              <p:spPr bwMode="auto">
                <a:xfrm>
                  <a:off x="276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4" name="Freeform 422"/>
                <p:cNvSpPr>
                  <a:spLocks/>
                </p:cNvSpPr>
                <p:nvPr/>
              </p:nvSpPr>
              <p:spPr bwMode="auto">
                <a:xfrm>
                  <a:off x="2775"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15" name="Freeform 423"/>
                <p:cNvSpPr>
                  <a:spLocks/>
                </p:cNvSpPr>
                <p:nvPr/>
              </p:nvSpPr>
              <p:spPr bwMode="auto">
                <a:xfrm>
                  <a:off x="27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6" name="Freeform 424"/>
                <p:cNvSpPr>
                  <a:spLocks/>
                </p:cNvSpPr>
                <p:nvPr/>
              </p:nvSpPr>
              <p:spPr bwMode="auto">
                <a:xfrm>
                  <a:off x="2795"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7" name="Freeform 425"/>
                <p:cNvSpPr>
                  <a:spLocks/>
                </p:cNvSpPr>
                <p:nvPr/>
              </p:nvSpPr>
              <p:spPr bwMode="auto">
                <a:xfrm>
                  <a:off x="280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8" name="Freeform 426"/>
                <p:cNvSpPr>
                  <a:spLocks/>
                </p:cNvSpPr>
                <p:nvPr/>
              </p:nvSpPr>
              <p:spPr bwMode="auto">
                <a:xfrm>
                  <a:off x="28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19" name="Freeform 427"/>
                <p:cNvSpPr>
                  <a:spLocks/>
                </p:cNvSpPr>
                <p:nvPr/>
              </p:nvSpPr>
              <p:spPr bwMode="auto">
                <a:xfrm>
                  <a:off x="282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0" name="Freeform 428"/>
                <p:cNvSpPr>
                  <a:spLocks/>
                </p:cNvSpPr>
                <p:nvPr/>
              </p:nvSpPr>
              <p:spPr bwMode="auto">
                <a:xfrm>
                  <a:off x="283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1" name="Freeform 429"/>
                <p:cNvSpPr>
                  <a:spLocks/>
                </p:cNvSpPr>
                <p:nvPr/>
              </p:nvSpPr>
              <p:spPr bwMode="auto">
                <a:xfrm>
                  <a:off x="2845"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2" name="Freeform 430"/>
                <p:cNvSpPr>
                  <a:spLocks/>
                </p:cNvSpPr>
                <p:nvPr/>
              </p:nvSpPr>
              <p:spPr bwMode="auto">
                <a:xfrm>
                  <a:off x="285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23" name="Freeform 431"/>
                <p:cNvSpPr>
                  <a:spLocks/>
                </p:cNvSpPr>
                <p:nvPr/>
              </p:nvSpPr>
              <p:spPr bwMode="auto">
                <a:xfrm>
                  <a:off x="286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4" name="Freeform 432"/>
                <p:cNvSpPr>
                  <a:spLocks/>
                </p:cNvSpPr>
                <p:nvPr/>
              </p:nvSpPr>
              <p:spPr bwMode="auto">
                <a:xfrm>
                  <a:off x="287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5" name="Freeform 433"/>
                <p:cNvSpPr>
                  <a:spLocks/>
                </p:cNvSpPr>
                <p:nvPr/>
              </p:nvSpPr>
              <p:spPr bwMode="auto">
                <a:xfrm>
                  <a:off x="2886"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6" name="Freeform 434"/>
                <p:cNvSpPr>
                  <a:spLocks/>
                </p:cNvSpPr>
                <p:nvPr/>
              </p:nvSpPr>
              <p:spPr bwMode="auto">
                <a:xfrm>
                  <a:off x="289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7" name="Freeform 435"/>
                <p:cNvSpPr>
                  <a:spLocks/>
                </p:cNvSpPr>
                <p:nvPr/>
              </p:nvSpPr>
              <p:spPr bwMode="auto">
                <a:xfrm>
                  <a:off x="29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8" name="Freeform 436"/>
                <p:cNvSpPr>
                  <a:spLocks/>
                </p:cNvSpPr>
                <p:nvPr/>
              </p:nvSpPr>
              <p:spPr bwMode="auto">
                <a:xfrm>
                  <a:off x="29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29" name="Freeform 437"/>
                <p:cNvSpPr>
                  <a:spLocks/>
                </p:cNvSpPr>
                <p:nvPr/>
              </p:nvSpPr>
              <p:spPr bwMode="auto">
                <a:xfrm>
                  <a:off x="292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0" name="Freeform 438"/>
                <p:cNvSpPr>
                  <a:spLocks/>
                </p:cNvSpPr>
                <p:nvPr/>
              </p:nvSpPr>
              <p:spPr bwMode="auto">
                <a:xfrm>
                  <a:off x="293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1" name="Freeform 439"/>
                <p:cNvSpPr>
                  <a:spLocks/>
                </p:cNvSpPr>
                <p:nvPr/>
              </p:nvSpPr>
              <p:spPr bwMode="auto">
                <a:xfrm>
                  <a:off x="294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2" name="Freeform 440"/>
                <p:cNvSpPr>
                  <a:spLocks/>
                </p:cNvSpPr>
                <p:nvPr/>
              </p:nvSpPr>
              <p:spPr bwMode="auto">
                <a:xfrm>
                  <a:off x="295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3" name="Freeform 441"/>
                <p:cNvSpPr>
                  <a:spLocks/>
                </p:cNvSpPr>
                <p:nvPr/>
              </p:nvSpPr>
              <p:spPr bwMode="auto">
                <a:xfrm>
                  <a:off x="296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734" name="Freeform 442"/>
                <p:cNvSpPr>
                  <a:spLocks/>
                </p:cNvSpPr>
                <p:nvPr/>
              </p:nvSpPr>
              <p:spPr bwMode="auto">
                <a:xfrm>
                  <a:off x="297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735" name="Freeform 443"/>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solidFill>
                  <a:srgbClr val="FFFFFF"/>
                </a:solidFill>
                <a:ln w="9525">
                  <a:noFill/>
                  <a:round/>
                  <a:headEnd/>
                  <a:tailEnd/>
                </a:ln>
              </p:spPr>
              <p:txBody>
                <a:bodyPr/>
                <a:lstStyle/>
                <a:p>
                  <a:endParaRPr lang="en-US"/>
                </a:p>
              </p:txBody>
            </p:sp>
            <p:sp>
              <p:nvSpPr>
                <p:cNvPr id="1736" name="Freeform 444"/>
                <p:cNvSpPr>
                  <a:spLocks/>
                </p:cNvSpPr>
                <p:nvPr/>
              </p:nvSpPr>
              <p:spPr bwMode="auto">
                <a:xfrm>
                  <a:off x="2584" y="2277"/>
                  <a:ext cx="88" cy="41"/>
                </a:xfrm>
                <a:custGeom>
                  <a:avLst/>
                  <a:gdLst>
                    <a:gd name="T0" fmla="*/ 0 w 88"/>
                    <a:gd name="T1" fmla="*/ 41 h 41"/>
                    <a:gd name="T2" fmla="*/ 75 w 88"/>
                    <a:gd name="T3" fmla="*/ 41 h 41"/>
                    <a:gd name="T4" fmla="*/ 88 w 88"/>
                    <a:gd name="T5" fmla="*/ 29 h 41"/>
                    <a:gd name="T6" fmla="*/ 88 w 88"/>
                    <a:gd name="T7" fmla="*/ 0 h 41"/>
                    <a:gd name="T8" fmla="*/ 0 w 88"/>
                    <a:gd name="T9" fmla="*/ 0 h 41"/>
                    <a:gd name="T10" fmla="*/ 0 w 88"/>
                    <a:gd name="T11" fmla="*/ 41 h 41"/>
                    <a:gd name="T12" fmla="*/ 0 w 88"/>
                    <a:gd name="T13" fmla="*/ 41 h 41"/>
                    <a:gd name="T14" fmla="*/ 0 60000 65536"/>
                    <a:gd name="T15" fmla="*/ 0 60000 65536"/>
                    <a:gd name="T16" fmla="*/ 0 60000 65536"/>
                    <a:gd name="T17" fmla="*/ 0 60000 65536"/>
                    <a:gd name="T18" fmla="*/ 0 60000 65536"/>
                    <a:gd name="T19" fmla="*/ 0 60000 65536"/>
                    <a:gd name="T20" fmla="*/ 0 60000 65536"/>
                    <a:gd name="T21" fmla="*/ 0 w 88"/>
                    <a:gd name="T22" fmla="*/ 0 h 41"/>
                    <a:gd name="T23" fmla="*/ 88 w 88"/>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8" h="41">
                      <a:moveTo>
                        <a:pt x="0" y="41"/>
                      </a:moveTo>
                      <a:lnTo>
                        <a:pt x="75" y="41"/>
                      </a:lnTo>
                      <a:lnTo>
                        <a:pt x="88" y="29"/>
                      </a:lnTo>
                      <a:lnTo>
                        <a:pt x="88" y="0"/>
                      </a:lnTo>
                      <a:lnTo>
                        <a:pt x="0" y="0"/>
                      </a:lnTo>
                      <a:lnTo>
                        <a:pt x="0" y="41"/>
                      </a:lnTo>
                      <a:close/>
                    </a:path>
                  </a:pathLst>
                </a:custGeom>
                <a:noFill/>
                <a:ln w="3175">
                  <a:solidFill>
                    <a:srgbClr val="000000"/>
                  </a:solidFill>
                  <a:round/>
                  <a:headEnd/>
                  <a:tailEnd/>
                </a:ln>
              </p:spPr>
              <p:txBody>
                <a:bodyPr/>
                <a:lstStyle/>
                <a:p>
                  <a:endParaRPr lang="en-US"/>
                </a:p>
              </p:txBody>
            </p:sp>
            <p:sp>
              <p:nvSpPr>
                <p:cNvPr id="1737" name="Freeform 445"/>
                <p:cNvSpPr>
                  <a:spLocks/>
                </p:cNvSpPr>
                <p:nvPr/>
              </p:nvSpPr>
              <p:spPr bwMode="auto">
                <a:xfrm>
                  <a:off x="2786" y="2374"/>
                  <a:ext cx="183" cy="183"/>
                </a:xfrm>
                <a:custGeom>
                  <a:avLst/>
                  <a:gdLst>
                    <a:gd name="T0" fmla="*/ 0 w 183"/>
                    <a:gd name="T1" fmla="*/ 0 h 183"/>
                    <a:gd name="T2" fmla="*/ 0 w 183"/>
                    <a:gd name="T3" fmla="*/ 183 h 183"/>
                    <a:gd name="T4" fmla="*/ 183 w 183"/>
                    <a:gd name="T5" fmla="*/ 183 h 183"/>
                    <a:gd name="T6" fmla="*/ 183 w 183"/>
                    <a:gd name="T7" fmla="*/ 0 h 183"/>
                    <a:gd name="T8" fmla="*/ 0 w 183"/>
                    <a:gd name="T9" fmla="*/ 0 h 183"/>
                    <a:gd name="T10" fmla="*/ 0 w 183"/>
                    <a:gd name="T11" fmla="*/ 0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0" y="0"/>
                      </a:moveTo>
                      <a:lnTo>
                        <a:pt x="0" y="183"/>
                      </a:lnTo>
                      <a:lnTo>
                        <a:pt x="183" y="183"/>
                      </a:lnTo>
                      <a:lnTo>
                        <a:pt x="183" y="0"/>
                      </a:lnTo>
                      <a:lnTo>
                        <a:pt x="0" y="0"/>
                      </a:lnTo>
                      <a:close/>
                    </a:path>
                  </a:pathLst>
                </a:custGeom>
                <a:solidFill>
                  <a:srgbClr val="FFFFFF"/>
                </a:solidFill>
                <a:ln w="9525">
                  <a:noFill/>
                  <a:round/>
                  <a:headEnd/>
                  <a:tailEnd/>
                </a:ln>
              </p:spPr>
              <p:txBody>
                <a:bodyPr/>
                <a:lstStyle/>
                <a:p>
                  <a:endParaRPr lang="en-US"/>
                </a:p>
              </p:txBody>
            </p:sp>
            <p:sp>
              <p:nvSpPr>
                <p:cNvPr id="1738" name="Freeform 446"/>
                <p:cNvSpPr>
                  <a:spLocks/>
                </p:cNvSpPr>
                <p:nvPr/>
              </p:nvSpPr>
              <p:spPr bwMode="auto">
                <a:xfrm>
                  <a:off x="2786" y="2374"/>
                  <a:ext cx="183" cy="183"/>
                </a:xfrm>
                <a:custGeom>
                  <a:avLst/>
                  <a:gdLst>
                    <a:gd name="T0" fmla="*/ 183 w 183"/>
                    <a:gd name="T1" fmla="*/ 183 h 183"/>
                    <a:gd name="T2" fmla="*/ 183 w 183"/>
                    <a:gd name="T3" fmla="*/ 0 h 183"/>
                    <a:gd name="T4" fmla="*/ 0 w 183"/>
                    <a:gd name="T5" fmla="*/ 0 h 183"/>
                    <a:gd name="T6" fmla="*/ 0 w 183"/>
                    <a:gd name="T7" fmla="*/ 183 h 183"/>
                    <a:gd name="T8" fmla="*/ 183 w 183"/>
                    <a:gd name="T9" fmla="*/ 183 h 183"/>
                    <a:gd name="T10" fmla="*/ 183 w 183"/>
                    <a:gd name="T11" fmla="*/ 183 h 183"/>
                    <a:gd name="T12" fmla="*/ 0 60000 65536"/>
                    <a:gd name="T13" fmla="*/ 0 60000 65536"/>
                    <a:gd name="T14" fmla="*/ 0 60000 65536"/>
                    <a:gd name="T15" fmla="*/ 0 60000 65536"/>
                    <a:gd name="T16" fmla="*/ 0 60000 65536"/>
                    <a:gd name="T17" fmla="*/ 0 60000 65536"/>
                    <a:gd name="T18" fmla="*/ 0 w 183"/>
                    <a:gd name="T19" fmla="*/ 0 h 183"/>
                    <a:gd name="T20" fmla="*/ 183 w 183"/>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83" h="183">
                      <a:moveTo>
                        <a:pt x="183" y="183"/>
                      </a:moveTo>
                      <a:lnTo>
                        <a:pt x="183" y="0"/>
                      </a:lnTo>
                      <a:lnTo>
                        <a:pt x="0" y="0"/>
                      </a:lnTo>
                      <a:lnTo>
                        <a:pt x="0" y="183"/>
                      </a:lnTo>
                      <a:lnTo>
                        <a:pt x="183" y="183"/>
                      </a:lnTo>
                      <a:close/>
                    </a:path>
                  </a:pathLst>
                </a:custGeom>
                <a:noFill/>
                <a:ln w="0">
                  <a:solidFill>
                    <a:srgbClr val="000000"/>
                  </a:solidFill>
                  <a:round/>
                  <a:headEnd/>
                  <a:tailEnd/>
                </a:ln>
              </p:spPr>
              <p:txBody>
                <a:bodyPr/>
                <a:lstStyle/>
                <a:p>
                  <a:endParaRPr lang="en-US"/>
                </a:p>
              </p:txBody>
            </p:sp>
            <p:sp>
              <p:nvSpPr>
                <p:cNvPr id="1739" name="Freeform 447"/>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0" name="Freeform 448"/>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1" name="Freeform 449"/>
                <p:cNvSpPr>
                  <a:spLocks/>
                </p:cNvSpPr>
                <p:nvPr/>
              </p:nvSpPr>
              <p:spPr bwMode="auto">
                <a:xfrm>
                  <a:off x="2786" y="2557"/>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2" name="Freeform 450"/>
                <p:cNvSpPr>
                  <a:spLocks noEditPoints="1"/>
                </p:cNvSpPr>
                <p:nvPr/>
              </p:nvSpPr>
              <p:spPr bwMode="auto">
                <a:xfrm>
                  <a:off x="2786" y="2333"/>
                  <a:ext cx="183" cy="224"/>
                </a:xfrm>
                <a:custGeom>
                  <a:avLst/>
                  <a:gdLst>
                    <a:gd name="T0" fmla="*/ 183 w 183"/>
                    <a:gd name="T1" fmla="*/ 41 h 224"/>
                    <a:gd name="T2" fmla="*/ 0 w 183"/>
                    <a:gd name="T3" fmla="*/ 41 h 224"/>
                    <a:gd name="T4" fmla="*/ 183 w 183"/>
                    <a:gd name="T5" fmla="*/ 41 h 224"/>
                    <a:gd name="T6" fmla="*/ 183 w 183"/>
                    <a:gd name="T7" fmla="*/ 41 h 224"/>
                    <a:gd name="T8" fmla="*/ 0 w 183"/>
                    <a:gd name="T9" fmla="*/ 41 h 224"/>
                    <a:gd name="T10" fmla="*/ 144 w 183"/>
                    <a:gd name="T11" fmla="*/ 41 h 224"/>
                    <a:gd name="T12" fmla="*/ 144 w 183"/>
                    <a:gd name="T13" fmla="*/ 0 h 224"/>
                    <a:gd name="T14" fmla="*/ 0 w 183"/>
                    <a:gd name="T15" fmla="*/ 0 h 224"/>
                    <a:gd name="T16" fmla="*/ 0 w 183"/>
                    <a:gd name="T17" fmla="*/ 41 h 224"/>
                    <a:gd name="T18" fmla="*/ 0 w 183"/>
                    <a:gd name="T19" fmla="*/ 41 h 224"/>
                    <a:gd name="T20" fmla="*/ 0 w 183"/>
                    <a:gd name="T21" fmla="*/ 224 h 224"/>
                    <a:gd name="T22" fmla="*/ 0 w 183"/>
                    <a:gd name="T23" fmla="*/ 0 h 224"/>
                    <a:gd name="T24" fmla="*/ 0 w 183"/>
                    <a:gd name="T25" fmla="*/ 224 h 224"/>
                    <a:gd name="T26" fmla="*/ 0 w 183"/>
                    <a:gd name="T27" fmla="*/ 224 h 224"/>
                    <a:gd name="T28" fmla="*/ 183 w 183"/>
                    <a:gd name="T29" fmla="*/ 224 h 224"/>
                    <a:gd name="T30" fmla="*/ 183 w 183"/>
                    <a:gd name="T31" fmla="*/ 41 h 224"/>
                    <a:gd name="T32" fmla="*/ 183 w 183"/>
                    <a:gd name="T33" fmla="*/ 224 h 224"/>
                    <a:gd name="T34" fmla="*/ 183 w 183"/>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83"/>
                    <a:gd name="T55" fmla="*/ 0 h 224"/>
                    <a:gd name="T56" fmla="*/ 183 w 183"/>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83" h="224">
                      <a:moveTo>
                        <a:pt x="183" y="41"/>
                      </a:moveTo>
                      <a:lnTo>
                        <a:pt x="0" y="41"/>
                      </a:lnTo>
                      <a:lnTo>
                        <a:pt x="183" y="41"/>
                      </a:lnTo>
                      <a:close/>
                      <a:moveTo>
                        <a:pt x="0" y="41"/>
                      </a:moveTo>
                      <a:lnTo>
                        <a:pt x="144" y="41"/>
                      </a:lnTo>
                      <a:lnTo>
                        <a:pt x="144" y="0"/>
                      </a:lnTo>
                      <a:lnTo>
                        <a:pt x="0" y="0"/>
                      </a:lnTo>
                      <a:lnTo>
                        <a:pt x="0" y="41"/>
                      </a:lnTo>
                      <a:close/>
                      <a:moveTo>
                        <a:pt x="0" y="224"/>
                      </a:moveTo>
                      <a:lnTo>
                        <a:pt x="0" y="0"/>
                      </a:lnTo>
                      <a:lnTo>
                        <a:pt x="0" y="224"/>
                      </a:lnTo>
                      <a:close/>
                      <a:moveTo>
                        <a:pt x="183" y="224"/>
                      </a:moveTo>
                      <a:lnTo>
                        <a:pt x="183" y="41"/>
                      </a:lnTo>
                      <a:lnTo>
                        <a:pt x="183" y="224"/>
                      </a:lnTo>
                      <a:close/>
                    </a:path>
                  </a:pathLst>
                </a:custGeom>
                <a:solidFill>
                  <a:srgbClr val="FFFFFF"/>
                </a:solidFill>
                <a:ln w="9525">
                  <a:noFill/>
                  <a:round/>
                  <a:headEnd/>
                  <a:tailEnd/>
                </a:ln>
              </p:spPr>
              <p:txBody>
                <a:bodyPr/>
                <a:lstStyle/>
                <a:p>
                  <a:endParaRPr lang="en-US"/>
                </a:p>
              </p:txBody>
            </p:sp>
            <p:sp>
              <p:nvSpPr>
                <p:cNvPr id="1743" name="Freeform 451"/>
                <p:cNvSpPr>
                  <a:spLocks/>
                </p:cNvSpPr>
                <p:nvPr/>
              </p:nvSpPr>
              <p:spPr bwMode="auto">
                <a:xfrm>
                  <a:off x="2786" y="2374"/>
                  <a:ext cx="183" cy="0"/>
                </a:xfrm>
                <a:custGeom>
                  <a:avLst/>
                  <a:gdLst>
                    <a:gd name="T0" fmla="*/ 183 w 183"/>
                    <a:gd name="T1" fmla="*/ 0 w 183"/>
                    <a:gd name="T2" fmla="*/ 183 w 183"/>
                    <a:gd name="T3" fmla="*/ 183 w 183"/>
                    <a:gd name="T4" fmla="*/ 0 60000 65536"/>
                    <a:gd name="T5" fmla="*/ 0 60000 65536"/>
                    <a:gd name="T6" fmla="*/ 0 60000 65536"/>
                    <a:gd name="T7" fmla="*/ 0 60000 65536"/>
                    <a:gd name="T8" fmla="*/ 0 w 183"/>
                    <a:gd name="T9" fmla="*/ 183 w 183"/>
                  </a:gdLst>
                  <a:ahLst/>
                  <a:cxnLst>
                    <a:cxn ang="T4">
                      <a:pos x="T0" y="0"/>
                    </a:cxn>
                    <a:cxn ang="T5">
                      <a:pos x="T1" y="0"/>
                    </a:cxn>
                    <a:cxn ang="T6">
                      <a:pos x="T2" y="0"/>
                    </a:cxn>
                    <a:cxn ang="T7">
                      <a:pos x="T3" y="0"/>
                    </a:cxn>
                  </a:cxnLst>
                  <a:rect l="T8" t="0" r="T9" b="0"/>
                  <a:pathLst>
                    <a:path w="183">
                      <a:moveTo>
                        <a:pt x="183" y="0"/>
                      </a:moveTo>
                      <a:lnTo>
                        <a:pt x="0" y="0"/>
                      </a:lnTo>
                      <a:lnTo>
                        <a:pt x="183" y="0"/>
                      </a:lnTo>
                      <a:close/>
                    </a:path>
                  </a:pathLst>
                </a:custGeom>
                <a:noFill/>
                <a:ln w="0">
                  <a:solidFill>
                    <a:srgbClr val="000000"/>
                  </a:solidFill>
                  <a:round/>
                  <a:headEnd/>
                  <a:tailEnd/>
                </a:ln>
              </p:spPr>
              <p:txBody>
                <a:bodyPr/>
                <a:lstStyle/>
                <a:p>
                  <a:endParaRPr lang="en-US"/>
                </a:p>
              </p:txBody>
            </p:sp>
            <p:sp>
              <p:nvSpPr>
                <p:cNvPr id="1744" name="Rectangle 452"/>
                <p:cNvSpPr>
                  <a:spLocks noChangeArrowheads="1"/>
                </p:cNvSpPr>
                <p:nvPr/>
              </p:nvSpPr>
              <p:spPr bwMode="auto">
                <a:xfrm>
                  <a:off x="2786" y="2333"/>
                  <a:ext cx="144"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45" name="Freeform 453"/>
                <p:cNvSpPr>
                  <a:spLocks/>
                </p:cNvSpPr>
                <p:nvPr/>
              </p:nvSpPr>
              <p:spPr bwMode="auto">
                <a:xfrm>
                  <a:off x="2786"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46" name="Freeform 454"/>
                <p:cNvSpPr>
                  <a:spLocks/>
                </p:cNvSpPr>
                <p:nvPr/>
              </p:nvSpPr>
              <p:spPr bwMode="auto">
                <a:xfrm>
                  <a:off x="2969"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7" name="Freeform 455"/>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48" name="Freeform 456"/>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49" name="Freeform 457"/>
                <p:cNvSpPr>
                  <a:spLocks/>
                </p:cNvSpPr>
                <p:nvPr/>
              </p:nvSpPr>
              <p:spPr bwMode="auto">
                <a:xfrm>
                  <a:off x="2597" y="2557"/>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0" name="Freeform 458"/>
                <p:cNvSpPr>
                  <a:spLocks/>
                </p:cNvSpPr>
                <p:nvPr/>
              </p:nvSpPr>
              <p:spPr bwMode="auto">
                <a:xfrm>
                  <a:off x="2597" y="2374"/>
                  <a:ext cx="176" cy="183"/>
                </a:xfrm>
                <a:custGeom>
                  <a:avLst/>
                  <a:gdLst>
                    <a:gd name="T0" fmla="*/ 0 w 176"/>
                    <a:gd name="T1" fmla="*/ 0 h 183"/>
                    <a:gd name="T2" fmla="*/ 0 w 176"/>
                    <a:gd name="T3" fmla="*/ 183 h 183"/>
                    <a:gd name="T4" fmla="*/ 176 w 176"/>
                    <a:gd name="T5" fmla="*/ 183 h 183"/>
                    <a:gd name="T6" fmla="*/ 176 w 176"/>
                    <a:gd name="T7" fmla="*/ 0 h 183"/>
                    <a:gd name="T8" fmla="*/ 0 w 176"/>
                    <a:gd name="T9" fmla="*/ 0 h 183"/>
                    <a:gd name="T10" fmla="*/ 0 w 176"/>
                    <a:gd name="T11" fmla="*/ 0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0" y="0"/>
                      </a:moveTo>
                      <a:lnTo>
                        <a:pt x="0" y="183"/>
                      </a:lnTo>
                      <a:lnTo>
                        <a:pt x="176" y="183"/>
                      </a:lnTo>
                      <a:lnTo>
                        <a:pt x="176" y="0"/>
                      </a:lnTo>
                      <a:lnTo>
                        <a:pt x="0" y="0"/>
                      </a:lnTo>
                      <a:close/>
                    </a:path>
                  </a:pathLst>
                </a:custGeom>
                <a:solidFill>
                  <a:srgbClr val="FFFFFF"/>
                </a:solidFill>
                <a:ln w="9525">
                  <a:noFill/>
                  <a:round/>
                  <a:headEnd/>
                  <a:tailEnd/>
                </a:ln>
              </p:spPr>
              <p:txBody>
                <a:bodyPr/>
                <a:lstStyle/>
                <a:p>
                  <a:endParaRPr lang="en-US"/>
                </a:p>
              </p:txBody>
            </p:sp>
            <p:sp>
              <p:nvSpPr>
                <p:cNvPr id="1751" name="Freeform 459"/>
                <p:cNvSpPr>
                  <a:spLocks/>
                </p:cNvSpPr>
                <p:nvPr/>
              </p:nvSpPr>
              <p:spPr bwMode="auto">
                <a:xfrm>
                  <a:off x="2597" y="2374"/>
                  <a:ext cx="176" cy="183"/>
                </a:xfrm>
                <a:custGeom>
                  <a:avLst/>
                  <a:gdLst>
                    <a:gd name="T0" fmla="*/ 176 w 176"/>
                    <a:gd name="T1" fmla="*/ 183 h 183"/>
                    <a:gd name="T2" fmla="*/ 176 w 176"/>
                    <a:gd name="T3" fmla="*/ 0 h 183"/>
                    <a:gd name="T4" fmla="*/ 0 w 176"/>
                    <a:gd name="T5" fmla="*/ 0 h 183"/>
                    <a:gd name="T6" fmla="*/ 0 w 176"/>
                    <a:gd name="T7" fmla="*/ 183 h 183"/>
                    <a:gd name="T8" fmla="*/ 176 w 176"/>
                    <a:gd name="T9" fmla="*/ 183 h 183"/>
                    <a:gd name="T10" fmla="*/ 176 w 176"/>
                    <a:gd name="T11" fmla="*/ 183 h 183"/>
                    <a:gd name="T12" fmla="*/ 0 60000 65536"/>
                    <a:gd name="T13" fmla="*/ 0 60000 65536"/>
                    <a:gd name="T14" fmla="*/ 0 60000 65536"/>
                    <a:gd name="T15" fmla="*/ 0 60000 65536"/>
                    <a:gd name="T16" fmla="*/ 0 60000 65536"/>
                    <a:gd name="T17" fmla="*/ 0 60000 65536"/>
                    <a:gd name="T18" fmla="*/ 0 w 176"/>
                    <a:gd name="T19" fmla="*/ 0 h 183"/>
                    <a:gd name="T20" fmla="*/ 176 w 176"/>
                    <a:gd name="T21" fmla="*/ 183 h 183"/>
                  </a:gdLst>
                  <a:ahLst/>
                  <a:cxnLst>
                    <a:cxn ang="T12">
                      <a:pos x="T0" y="T1"/>
                    </a:cxn>
                    <a:cxn ang="T13">
                      <a:pos x="T2" y="T3"/>
                    </a:cxn>
                    <a:cxn ang="T14">
                      <a:pos x="T4" y="T5"/>
                    </a:cxn>
                    <a:cxn ang="T15">
                      <a:pos x="T6" y="T7"/>
                    </a:cxn>
                    <a:cxn ang="T16">
                      <a:pos x="T8" y="T9"/>
                    </a:cxn>
                    <a:cxn ang="T17">
                      <a:pos x="T10" y="T11"/>
                    </a:cxn>
                  </a:cxnLst>
                  <a:rect l="T18" t="T19" r="T20" b="T21"/>
                  <a:pathLst>
                    <a:path w="176" h="183">
                      <a:moveTo>
                        <a:pt x="176" y="183"/>
                      </a:moveTo>
                      <a:lnTo>
                        <a:pt x="176" y="0"/>
                      </a:lnTo>
                      <a:lnTo>
                        <a:pt x="0" y="0"/>
                      </a:lnTo>
                      <a:lnTo>
                        <a:pt x="0" y="183"/>
                      </a:lnTo>
                      <a:lnTo>
                        <a:pt x="176" y="183"/>
                      </a:lnTo>
                      <a:close/>
                    </a:path>
                  </a:pathLst>
                </a:custGeom>
                <a:noFill/>
                <a:ln w="0">
                  <a:solidFill>
                    <a:srgbClr val="000000"/>
                  </a:solidFill>
                  <a:round/>
                  <a:headEnd/>
                  <a:tailEnd/>
                </a:ln>
              </p:spPr>
              <p:txBody>
                <a:bodyPr/>
                <a:lstStyle/>
                <a:p>
                  <a:endParaRPr lang="en-US"/>
                </a:p>
              </p:txBody>
            </p:sp>
            <p:sp>
              <p:nvSpPr>
                <p:cNvPr id="1752" name="Freeform 460"/>
                <p:cNvSpPr>
                  <a:spLocks noEditPoints="1"/>
                </p:cNvSpPr>
                <p:nvPr/>
              </p:nvSpPr>
              <p:spPr bwMode="auto">
                <a:xfrm>
                  <a:off x="2597" y="2333"/>
                  <a:ext cx="176" cy="224"/>
                </a:xfrm>
                <a:custGeom>
                  <a:avLst/>
                  <a:gdLst>
                    <a:gd name="T0" fmla="*/ 176 w 176"/>
                    <a:gd name="T1" fmla="*/ 41 h 224"/>
                    <a:gd name="T2" fmla="*/ 0 w 176"/>
                    <a:gd name="T3" fmla="*/ 41 h 224"/>
                    <a:gd name="T4" fmla="*/ 176 w 176"/>
                    <a:gd name="T5" fmla="*/ 41 h 224"/>
                    <a:gd name="T6" fmla="*/ 176 w 176"/>
                    <a:gd name="T7" fmla="*/ 41 h 224"/>
                    <a:gd name="T8" fmla="*/ 0 w 176"/>
                    <a:gd name="T9" fmla="*/ 41 h 224"/>
                    <a:gd name="T10" fmla="*/ 110 w 176"/>
                    <a:gd name="T11" fmla="*/ 41 h 224"/>
                    <a:gd name="T12" fmla="*/ 110 w 176"/>
                    <a:gd name="T13" fmla="*/ 0 h 224"/>
                    <a:gd name="T14" fmla="*/ 0 w 176"/>
                    <a:gd name="T15" fmla="*/ 0 h 224"/>
                    <a:gd name="T16" fmla="*/ 0 w 176"/>
                    <a:gd name="T17" fmla="*/ 41 h 224"/>
                    <a:gd name="T18" fmla="*/ 0 w 176"/>
                    <a:gd name="T19" fmla="*/ 41 h 224"/>
                    <a:gd name="T20" fmla="*/ 0 w 176"/>
                    <a:gd name="T21" fmla="*/ 224 h 224"/>
                    <a:gd name="T22" fmla="*/ 0 w 176"/>
                    <a:gd name="T23" fmla="*/ 0 h 224"/>
                    <a:gd name="T24" fmla="*/ 0 w 176"/>
                    <a:gd name="T25" fmla="*/ 224 h 224"/>
                    <a:gd name="T26" fmla="*/ 0 w 176"/>
                    <a:gd name="T27" fmla="*/ 224 h 224"/>
                    <a:gd name="T28" fmla="*/ 176 w 176"/>
                    <a:gd name="T29" fmla="*/ 224 h 224"/>
                    <a:gd name="T30" fmla="*/ 176 w 176"/>
                    <a:gd name="T31" fmla="*/ 41 h 224"/>
                    <a:gd name="T32" fmla="*/ 176 w 176"/>
                    <a:gd name="T33" fmla="*/ 224 h 224"/>
                    <a:gd name="T34" fmla="*/ 176 w 176"/>
                    <a:gd name="T35" fmla="*/ 224 h 22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6"/>
                    <a:gd name="T55" fmla="*/ 0 h 224"/>
                    <a:gd name="T56" fmla="*/ 176 w 176"/>
                    <a:gd name="T57" fmla="*/ 224 h 22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6" h="224">
                      <a:moveTo>
                        <a:pt x="176" y="41"/>
                      </a:moveTo>
                      <a:lnTo>
                        <a:pt x="0" y="41"/>
                      </a:lnTo>
                      <a:lnTo>
                        <a:pt x="176" y="41"/>
                      </a:lnTo>
                      <a:close/>
                      <a:moveTo>
                        <a:pt x="0" y="41"/>
                      </a:moveTo>
                      <a:lnTo>
                        <a:pt x="110" y="41"/>
                      </a:lnTo>
                      <a:lnTo>
                        <a:pt x="110" y="0"/>
                      </a:lnTo>
                      <a:lnTo>
                        <a:pt x="0" y="0"/>
                      </a:lnTo>
                      <a:lnTo>
                        <a:pt x="0" y="41"/>
                      </a:lnTo>
                      <a:close/>
                      <a:moveTo>
                        <a:pt x="0" y="224"/>
                      </a:moveTo>
                      <a:lnTo>
                        <a:pt x="0" y="0"/>
                      </a:lnTo>
                      <a:lnTo>
                        <a:pt x="0" y="224"/>
                      </a:lnTo>
                      <a:close/>
                      <a:moveTo>
                        <a:pt x="176" y="224"/>
                      </a:moveTo>
                      <a:lnTo>
                        <a:pt x="176" y="41"/>
                      </a:lnTo>
                      <a:lnTo>
                        <a:pt x="176" y="224"/>
                      </a:lnTo>
                      <a:close/>
                    </a:path>
                  </a:pathLst>
                </a:custGeom>
                <a:solidFill>
                  <a:srgbClr val="FFFFFF"/>
                </a:solidFill>
                <a:ln w="9525">
                  <a:noFill/>
                  <a:round/>
                  <a:headEnd/>
                  <a:tailEnd/>
                </a:ln>
              </p:spPr>
              <p:txBody>
                <a:bodyPr/>
                <a:lstStyle/>
                <a:p>
                  <a:endParaRPr lang="en-US"/>
                </a:p>
              </p:txBody>
            </p:sp>
            <p:sp>
              <p:nvSpPr>
                <p:cNvPr id="1757" name="Freeform 461"/>
                <p:cNvSpPr>
                  <a:spLocks/>
                </p:cNvSpPr>
                <p:nvPr/>
              </p:nvSpPr>
              <p:spPr bwMode="auto">
                <a:xfrm>
                  <a:off x="2597" y="2374"/>
                  <a:ext cx="176" cy="0"/>
                </a:xfrm>
                <a:custGeom>
                  <a:avLst/>
                  <a:gdLst>
                    <a:gd name="T0" fmla="*/ 176 w 176"/>
                    <a:gd name="T1" fmla="*/ 0 w 176"/>
                    <a:gd name="T2" fmla="*/ 176 w 176"/>
                    <a:gd name="T3" fmla="*/ 176 w 176"/>
                    <a:gd name="T4" fmla="*/ 0 60000 65536"/>
                    <a:gd name="T5" fmla="*/ 0 60000 65536"/>
                    <a:gd name="T6" fmla="*/ 0 60000 65536"/>
                    <a:gd name="T7" fmla="*/ 0 60000 65536"/>
                    <a:gd name="T8" fmla="*/ 0 w 176"/>
                    <a:gd name="T9" fmla="*/ 176 w 176"/>
                  </a:gdLst>
                  <a:ahLst/>
                  <a:cxnLst>
                    <a:cxn ang="T4">
                      <a:pos x="T0" y="0"/>
                    </a:cxn>
                    <a:cxn ang="T5">
                      <a:pos x="T1" y="0"/>
                    </a:cxn>
                    <a:cxn ang="T6">
                      <a:pos x="T2" y="0"/>
                    </a:cxn>
                    <a:cxn ang="T7">
                      <a:pos x="T3" y="0"/>
                    </a:cxn>
                  </a:cxnLst>
                  <a:rect l="T8" t="0" r="T9" b="0"/>
                  <a:pathLst>
                    <a:path w="176">
                      <a:moveTo>
                        <a:pt x="176" y="0"/>
                      </a:moveTo>
                      <a:lnTo>
                        <a:pt x="0" y="0"/>
                      </a:lnTo>
                      <a:lnTo>
                        <a:pt x="176" y="0"/>
                      </a:lnTo>
                      <a:close/>
                    </a:path>
                  </a:pathLst>
                </a:custGeom>
                <a:noFill/>
                <a:ln w="0">
                  <a:solidFill>
                    <a:srgbClr val="000000"/>
                  </a:solidFill>
                  <a:round/>
                  <a:headEnd/>
                  <a:tailEnd/>
                </a:ln>
              </p:spPr>
              <p:txBody>
                <a:bodyPr/>
                <a:lstStyle/>
                <a:p>
                  <a:endParaRPr lang="en-US"/>
                </a:p>
              </p:txBody>
            </p:sp>
            <p:sp>
              <p:nvSpPr>
                <p:cNvPr id="1758" name="Rectangle 462"/>
                <p:cNvSpPr>
                  <a:spLocks noChangeArrowheads="1"/>
                </p:cNvSpPr>
                <p:nvPr/>
              </p:nvSpPr>
              <p:spPr bwMode="auto">
                <a:xfrm>
                  <a:off x="2597" y="2333"/>
                  <a:ext cx="110" cy="41"/>
                </a:xfrm>
                <a:prstGeom prst="rect">
                  <a:avLst/>
                </a:prstGeom>
                <a:noFill/>
                <a:ln w="0">
                  <a:solidFill>
                    <a:srgbClr val="000000"/>
                  </a:solidFill>
                  <a:miter lim="800000"/>
                  <a:headEnd/>
                  <a:tailEnd/>
                </a:ln>
              </p:spPr>
              <p:txBody>
                <a:bodyPr/>
                <a:lstStyle/>
                <a:p>
                  <a:pPr algn="l" eaLnBrk="0" hangingPunct="0"/>
                  <a:endParaRPr lang="en-US" sz="1800" b="0">
                    <a:solidFill>
                      <a:schemeClr val="tx1"/>
                    </a:solidFill>
                  </a:endParaRPr>
                </a:p>
              </p:txBody>
            </p:sp>
            <p:sp>
              <p:nvSpPr>
                <p:cNvPr id="1763" name="Freeform 463"/>
                <p:cNvSpPr>
                  <a:spLocks/>
                </p:cNvSpPr>
                <p:nvPr/>
              </p:nvSpPr>
              <p:spPr bwMode="auto">
                <a:xfrm>
                  <a:off x="2597" y="2333"/>
                  <a:ext cx="0" cy="224"/>
                </a:xfrm>
                <a:custGeom>
                  <a:avLst/>
                  <a:gdLst>
                    <a:gd name="T0" fmla="*/ 224 h 224"/>
                    <a:gd name="T1" fmla="*/ 0 h 224"/>
                    <a:gd name="T2" fmla="*/ 224 h 224"/>
                    <a:gd name="T3" fmla="*/ 224 h 224"/>
                    <a:gd name="T4" fmla="*/ 0 60000 65536"/>
                    <a:gd name="T5" fmla="*/ 0 60000 65536"/>
                    <a:gd name="T6" fmla="*/ 0 60000 65536"/>
                    <a:gd name="T7" fmla="*/ 0 60000 65536"/>
                    <a:gd name="T8" fmla="*/ 0 h 224"/>
                    <a:gd name="T9" fmla="*/ 224 h 224"/>
                  </a:gdLst>
                  <a:ahLst/>
                  <a:cxnLst>
                    <a:cxn ang="T4">
                      <a:pos x="0" y="T0"/>
                    </a:cxn>
                    <a:cxn ang="T5">
                      <a:pos x="0" y="T1"/>
                    </a:cxn>
                    <a:cxn ang="T6">
                      <a:pos x="0" y="T2"/>
                    </a:cxn>
                    <a:cxn ang="T7">
                      <a:pos x="0" y="T3"/>
                    </a:cxn>
                  </a:cxnLst>
                  <a:rect l="0" t="T8" r="0" b="T9"/>
                  <a:pathLst>
                    <a:path h="224">
                      <a:moveTo>
                        <a:pt x="0" y="224"/>
                      </a:moveTo>
                      <a:lnTo>
                        <a:pt x="0" y="0"/>
                      </a:lnTo>
                      <a:lnTo>
                        <a:pt x="0" y="224"/>
                      </a:lnTo>
                      <a:close/>
                    </a:path>
                  </a:pathLst>
                </a:custGeom>
                <a:noFill/>
                <a:ln w="0">
                  <a:solidFill>
                    <a:srgbClr val="000000"/>
                  </a:solidFill>
                  <a:round/>
                  <a:headEnd/>
                  <a:tailEnd/>
                </a:ln>
              </p:spPr>
              <p:txBody>
                <a:bodyPr/>
                <a:lstStyle/>
                <a:p>
                  <a:endParaRPr lang="en-US"/>
                </a:p>
              </p:txBody>
            </p:sp>
            <p:sp>
              <p:nvSpPr>
                <p:cNvPr id="1764" name="Freeform 464"/>
                <p:cNvSpPr>
                  <a:spLocks/>
                </p:cNvSpPr>
                <p:nvPr/>
              </p:nvSpPr>
              <p:spPr bwMode="auto">
                <a:xfrm>
                  <a:off x="2773" y="2374"/>
                  <a:ext cx="0" cy="183"/>
                </a:xfrm>
                <a:custGeom>
                  <a:avLst/>
                  <a:gdLst>
                    <a:gd name="T0" fmla="*/ 183 h 183"/>
                    <a:gd name="T1" fmla="*/ 0 h 183"/>
                    <a:gd name="T2" fmla="*/ 183 h 183"/>
                    <a:gd name="T3" fmla="*/ 183 h 183"/>
                    <a:gd name="T4" fmla="*/ 0 60000 65536"/>
                    <a:gd name="T5" fmla="*/ 0 60000 65536"/>
                    <a:gd name="T6" fmla="*/ 0 60000 65536"/>
                    <a:gd name="T7" fmla="*/ 0 60000 65536"/>
                    <a:gd name="T8" fmla="*/ 0 h 183"/>
                    <a:gd name="T9" fmla="*/ 183 h 183"/>
                  </a:gdLst>
                  <a:ahLst/>
                  <a:cxnLst>
                    <a:cxn ang="T4">
                      <a:pos x="0" y="T0"/>
                    </a:cxn>
                    <a:cxn ang="T5">
                      <a:pos x="0" y="T1"/>
                    </a:cxn>
                    <a:cxn ang="T6">
                      <a:pos x="0" y="T2"/>
                    </a:cxn>
                    <a:cxn ang="T7">
                      <a:pos x="0" y="T3"/>
                    </a:cxn>
                  </a:cxnLst>
                  <a:rect l="0" t="T8" r="0" b="T9"/>
                  <a:pathLst>
                    <a:path h="183">
                      <a:moveTo>
                        <a:pt x="0" y="183"/>
                      </a:moveTo>
                      <a:lnTo>
                        <a:pt x="0" y="0"/>
                      </a:lnTo>
                      <a:lnTo>
                        <a:pt x="0" y="183"/>
                      </a:lnTo>
                      <a:close/>
                    </a:path>
                  </a:pathLst>
                </a:custGeom>
                <a:noFill/>
                <a:ln w="0">
                  <a:solidFill>
                    <a:srgbClr val="000000"/>
                  </a:solidFill>
                  <a:round/>
                  <a:headEnd/>
                  <a:tailEnd/>
                </a:ln>
              </p:spPr>
              <p:txBody>
                <a:bodyPr/>
                <a:lstStyle/>
                <a:p>
                  <a:endParaRPr lang="en-US"/>
                </a:p>
              </p:txBody>
            </p:sp>
            <p:sp>
              <p:nvSpPr>
                <p:cNvPr id="1765" name="Freeform 465"/>
                <p:cNvSpPr>
                  <a:spLocks/>
                </p:cNvSpPr>
                <p:nvPr/>
              </p:nvSpPr>
              <p:spPr bwMode="auto">
                <a:xfrm>
                  <a:off x="2761" y="2387"/>
                  <a:ext cx="0" cy="154"/>
                </a:xfrm>
                <a:custGeom>
                  <a:avLst/>
                  <a:gdLst>
                    <a:gd name="T0" fmla="*/ 154 h 154"/>
                    <a:gd name="T1" fmla="*/ 0 h 154"/>
                    <a:gd name="T2" fmla="*/ 154 h 154"/>
                    <a:gd name="T3" fmla="*/ 154 h 154"/>
                    <a:gd name="T4" fmla="*/ 0 60000 65536"/>
                    <a:gd name="T5" fmla="*/ 0 60000 65536"/>
                    <a:gd name="T6" fmla="*/ 0 60000 65536"/>
                    <a:gd name="T7" fmla="*/ 0 60000 65536"/>
                    <a:gd name="T8" fmla="*/ 0 h 154"/>
                    <a:gd name="T9" fmla="*/ 154 h 154"/>
                  </a:gdLst>
                  <a:ahLst/>
                  <a:cxnLst>
                    <a:cxn ang="T4">
                      <a:pos x="0" y="T0"/>
                    </a:cxn>
                    <a:cxn ang="T5">
                      <a:pos x="0" y="T1"/>
                    </a:cxn>
                    <a:cxn ang="T6">
                      <a:pos x="0" y="T2"/>
                    </a:cxn>
                    <a:cxn ang="T7">
                      <a:pos x="0" y="T3"/>
                    </a:cxn>
                  </a:cxnLst>
                  <a:rect l="0" t="T8" r="0" b="T9"/>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67" name="Freeform 466"/>
                <p:cNvSpPr>
                  <a:spLocks/>
                </p:cNvSpPr>
                <p:nvPr/>
              </p:nvSpPr>
              <p:spPr bwMode="auto">
                <a:xfrm>
                  <a:off x="2609" y="2491"/>
                  <a:ext cx="152" cy="50"/>
                </a:xfrm>
                <a:custGeom>
                  <a:avLst/>
                  <a:gdLst>
                    <a:gd name="T0" fmla="*/ 0 w 152"/>
                    <a:gd name="T1" fmla="*/ 0 h 50"/>
                    <a:gd name="T2" fmla="*/ 0 w 152"/>
                    <a:gd name="T3" fmla="*/ 50 h 50"/>
                    <a:gd name="T4" fmla="*/ 152 w 152"/>
                    <a:gd name="T5" fmla="*/ 50 h 50"/>
                    <a:gd name="T6" fmla="*/ 152 w 152"/>
                    <a:gd name="T7" fmla="*/ 0 h 50"/>
                    <a:gd name="T8" fmla="*/ 0 w 152"/>
                    <a:gd name="T9" fmla="*/ 0 h 50"/>
                    <a:gd name="T10" fmla="*/ 0 w 152"/>
                    <a:gd name="T11" fmla="*/ 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0" y="0"/>
                      </a:moveTo>
                      <a:lnTo>
                        <a:pt x="0" y="50"/>
                      </a:lnTo>
                      <a:lnTo>
                        <a:pt x="152" y="50"/>
                      </a:lnTo>
                      <a:lnTo>
                        <a:pt x="152" y="0"/>
                      </a:lnTo>
                      <a:lnTo>
                        <a:pt x="0" y="0"/>
                      </a:lnTo>
                      <a:close/>
                    </a:path>
                  </a:pathLst>
                </a:custGeom>
                <a:solidFill>
                  <a:srgbClr val="EAEAEA"/>
                </a:solidFill>
                <a:ln w="9525">
                  <a:noFill/>
                  <a:round/>
                  <a:headEnd/>
                  <a:tailEnd/>
                </a:ln>
              </p:spPr>
              <p:txBody>
                <a:bodyPr/>
                <a:lstStyle/>
                <a:p>
                  <a:endParaRPr lang="en-US"/>
                </a:p>
              </p:txBody>
            </p:sp>
            <p:sp>
              <p:nvSpPr>
                <p:cNvPr id="1769" name="Freeform 467"/>
                <p:cNvSpPr>
                  <a:spLocks/>
                </p:cNvSpPr>
                <p:nvPr/>
              </p:nvSpPr>
              <p:spPr bwMode="auto">
                <a:xfrm>
                  <a:off x="2609" y="2491"/>
                  <a:ext cx="152" cy="50"/>
                </a:xfrm>
                <a:custGeom>
                  <a:avLst/>
                  <a:gdLst>
                    <a:gd name="T0" fmla="*/ 152 w 152"/>
                    <a:gd name="T1" fmla="*/ 50 h 50"/>
                    <a:gd name="T2" fmla="*/ 152 w 152"/>
                    <a:gd name="T3" fmla="*/ 0 h 50"/>
                    <a:gd name="T4" fmla="*/ 0 w 152"/>
                    <a:gd name="T5" fmla="*/ 0 h 50"/>
                    <a:gd name="T6" fmla="*/ 0 w 152"/>
                    <a:gd name="T7" fmla="*/ 50 h 50"/>
                    <a:gd name="T8" fmla="*/ 152 w 152"/>
                    <a:gd name="T9" fmla="*/ 50 h 50"/>
                    <a:gd name="T10" fmla="*/ 152 w 152"/>
                    <a:gd name="T11" fmla="*/ 50 h 50"/>
                    <a:gd name="T12" fmla="*/ 0 60000 65536"/>
                    <a:gd name="T13" fmla="*/ 0 60000 65536"/>
                    <a:gd name="T14" fmla="*/ 0 60000 65536"/>
                    <a:gd name="T15" fmla="*/ 0 60000 65536"/>
                    <a:gd name="T16" fmla="*/ 0 60000 65536"/>
                    <a:gd name="T17" fmla="*/ 0 60000 65536"/>
                    <a:gd name="T18" fmla="*/ 0 w 152"/>
                    <a:gd name="T19" fmla="*/ 0 h 50"/>
                    <a:gd name="T20" fmla="*/ 152 w 152"/>
                    <a:gd name="T21" fmla="*/ 50 h 50"/>
                  </a:gdLst>
                  <a:ahLst/>
                  <a:cxnLst>
                    <a:cxn ang="T12">
                      <a:pos x="T0" y="T1"/>
                    </a:cxn>
                    <a:cxn ang="T13">
                      <a:pos x="T2" y="T3"/>
                    </a:cxn>
                    <a:cxn ang="T14">
                      <a:pos x="T4" y="T5"/>
                    </a:cxn>
                    <a:cxn ang="T15">
                      <a:pos x="T6" y="T7"/>
                    </a:cxn>
                    <a:cxn ang="T16">
                      <a:pos x="T8" y="T9"/>
                    </a:cxn>
                    <a:cxn ang="T17">
                      <a:pos x="T10" y="T11"/>
                    </a:cxn>
                  </a:cxnLst>
                  <a:rect l="T18" t="T19" r="T20" b="T21"/>
                  <a:pathLst>
                    <a:path w="152" h="50">
                      <a:moveTo>
                        <a:pt x="152" y="50"/>
                      </a:moveTo>
                      <a:lnTo>
                        <a:pt x="152" y="0"/>
                      </a:lnTo>
                      <a:lnTo>
                        <a:pt x="0" y="0"/>
                      </a:lnTo>
                      <a:lnTo>
                        <a:pt x="0" y="50"/>
                      </a:lnTo>
                      <a:lnTo>
                        <a:pt x="152" y="50"/>
                      </a:lnTo>
                      <a:close/>
                    </a:path>
                  </a:pathLst>
                </a:custGeom>
                <a:noFill/>
                <a:ln w="0">
                  <a:solidFill>
                    <a:srgbClr val="000000"/>
                  </a:solidFill>
                  <a:round/>
                  <a:headEnd/>
                  <a:tailEnd/>
                </a:ln>
              </p:spPr>
              <p:txBody>
                <a:bodyPr/>
                <a:lstStyle/>
                <a:p>
                  <a:endParaRPr lang="en-US"/>
                </a:p>
              </p:txBody>
            </p:sp>
            <p:sp>
              <p:nvSpPr>
                <p:cNvPr id="1770" name="Freeform 468"/>
                <p:cNvSpPr>
                  <a:spLocks/>
                </p:cNvSpPr>
                <p:nvPr/>
              </p:nvSpPr>
              <p:spPr bwMode="auto">
                <a:xfrm>
                  <a:off x="2609" y="2425"/>
                  <a:ext cx="152" cy="66"/>
                </a:xfrm>
                <a:custGeom>
                  <a:avLst/>
                  <a:gdLst>
                    <a:gd name="T0" fmla="*/ 0 w 152"/>
                    <a:gd name="T1" fmla="*/ 0 h 66"/>
                    <a:gd name="T2" fmla="*/ 0 w 152"/>
                    <a:gd name="T3" fmla="*/ 66 h 66"/>
                    <a:gd name="T4" fmla="*/ 152 w 152"/>
                    <a:gd name="T5" fmla="*/ 66 h 66"/>
                    <a:gd name="T6" fmla="*/ 152 w 152"/>
                    <a:gd name="T7" fmla="*/ 0 h 66"/>
                    <a:gd name="T8" fmla="*/ 0 w 152"/>
                    <a:gd name="T9" fmla="*/ 0 h 66"/>
                    <a:gd name="T10" fmla="*/ 0 w 152"/>
                    <a:gd name="T11" fmla="*/ 0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0" y="0"/>
                      </a:moveTo>
                      <a:lnTo>
                        <a:pt x="0" y="66"/>
                      </a:lnTo>
                      <a:lnTo>
                        <a:pt x="152" y="66"/>
                      </a:lnTo>
                      <a:lnTo>
                        <a:pt x="152" y="0"/>
                      </a:lnTo>
                      <a:lnTo>
                        <a:pt x="0" y="0"/>
                      </a:lnTo>
                      <a:close/>
                    </a:path>
                  </a:pathLst>
                </a:custGeom>
                <a:solidFill>
                  <a:srgbClr val="FFFFFF"/>
                </a:solidFill>
                <a:ln w="9525">
                  <a:noFill/>
                  <a:round/>
                  <a:headEnd/>
                  <a:tailEnd/>
                </a:ln>
              </p:spPr>
              <p:txBody>
                <a:bodyPr/>
                <a:lstStyle/>
                <a:p>
                  <a:endParaRPr lang="en-US"/>
                </a:p>
              </p:txBody>
            </p:sp>
            <p:sp>
              <p:nvSpPr>
                <p:cNvPr id="1771" name="Freeform 469"/>
                <p:cNvSpPr>
                  <a:spLocks/>
                </p:cNvSpPr>
                <p:nvPr/>
              </p:nvSpPr>
              <p:spPr bwMode="auto">
                <a:xfrm>
                  <a:off x="2609" y="2425"/>
                  <a:ext cx="152" cy="66"/>
                </a:xfrm>
                <a:custGeom>
                  <a:avLst/>
                  <a:gdLst>
                    <a:gd name="T0" fmla="*/ 152 w 152"/>
                    <a:gd name="T1" fmla="*/ 66 h 66"/>
                    <a:gd name="T2" fmla="*/ 152 w 152"/>
                    <a:gd name="T3" fmla="*/ 0 h 66"/>
                    <a:gd name="T4" fmla="*/ 0 w 152"/>
                    <a:gd name="T5" fmla="*/ 0 h 66"/>
                    <a:gd name="T6" fmla="*/ 0 w 152"/>
                    <a:gd name="T7" fmla="*/ 66 h 66"/>
                    <a:gd name="T8" fmla="*/ 152 w 152"/>
                    <a:gd name="T9" fmla="*/ 66 h 66"/>
                    <a:gd name="T10" fmla="*/ 152 w 152"/>
                    <a:gd name="T11" fmla="*/ 66 h 66"/>
                    <a:gd name="T12" fmla="*/ 0 60000 65536"/>
                    <a:gd name="T13" fmla="*/ 0 60000 65536"/>
                    <a:gd name="T14" fmla="*/ 0 60000 65536"/>
                    <a:gd name="T15" fmla="*/ 0 60000 65536"/>
                    <a:gd name="T16" fmla="*/ 0 60000 65536"/>
                    <a:gd name="T17" fmla="*/ 0 60000 65536"/>
                    <a:gd name="T18" fmla="*/ 0 w 152"/>
                    <a:gd name="T19" fmla="*/ 0 h 66"/>
                    <a:gd name="T20" fmla="*/ 152 w 152"/>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2" h="66">
                      <a:moveTo>
                        <a:pt x="152" y="66"/>
                      </a:moveTo>
                      <a:lnTo>
                        <a:pt x="152" y="0"/>
                      </a:lnTo>
                      <a:lnTo>
                        <a:pt x="0" y="0"/>
                      </a:lnTo>
                      <a:lnTo>
                        <a:pt x="0" y="66"/>
                      </a:lnTo>
                      <a:lnTo>
                        <a:pt x="152" y="66"/>
                      </a:lnTo>
                      <a:close/>
                    </a:path>
                  </a:pathLst>
                </a:custGeom>
                <a:noFill/>
                <a:ln w="0">
                  <a:solidFill>
                    <a:srgbClr val="000000"/>
                  </a:solidFill>
                  <a:round/>
                  <a:headEnd/>
                  <a:tailEnd/>
                </a:ln>
              </p:spPr>
              <p:txBody>
                <a:bodyPr/>
                <a:lstStyle/>
                <a:p>
                  <a:endParaRPr lang="en-US"/>
                </a:p>
              </p:txBody>
            </p:sp>
            <p:sp>
              <p:nvSpPr>
                <p:cNvPr id="1772" name="Freeform 470"/>
                <p:cNvSpPr>
                  <a:spLocks noEditPoints="1"/>
                </p:cNvSpPr>
                <p:nvPr/>
              </p:nvSpPr>
              <p:spPr bwMode="auto">
                <a:xfrm>
                  <a:off x="2609" y="2387"/>
                  <a:ext cx="152" cy="154"/>
                </a:xfrm>
                <a:custGeom>
                  <a:avLst/>
                  <a:gdLst>
                    <a:gd name="T0" fmla="*/ 152 w 152"/>
                    <a:gd name="T1" fmla="*/ 38 h 154"/>
                    <a:gd name="T2" fmla="*/ 152 w 152"/>
                    <a:gd name="T3" fmla="*/ 0 h 154"/>
                    <a:gd name="T4" fmla="*/ 0 w 152"/>
                    <a:gd name="T5" fmla="*/ 0 h 154"/>
                    <a:gd name="T6" fmla="*/ 0 w 152"/>
                    <a:gd name="T7" fmla="*/ 38 h 154"/>
                    <a:gd name="T8" fmla="*/ 152 w 152"/>
                    <a:gd name="T9" fmla="*/ 38 h 154"/>
                    <a:gd name="T10" fmla="*/ 152 w 152"/>
                    <a:gd name="T11" fmla="*/ 38 h 154"/>
                    <a:gd name="T12" fmla="*/ 0 w 152"/>
                    <a:gd name="T13" fmla="*/ 154 h 154"/>
                    <a:gd name="T14" fmla="*/ 0 w 152"/>
                    <a:gd name="T15" fmla="*/ 0 h 154"/>
                    <a:gd name="T16" fmla="*/ 0 w 152"/>
                    <a:gd name="T17" fmla="*/ 154 h 154"/>
                    <a:gd name="T18" fmla="*/ 0 w 152"/>
                    <a:gd name="T19" fmla="*/ 154 h 154"/>
                    <a:gd name="T20" fmla="*/ 152 w 152"/>
                    <a:gd name="T21" fmla="*/ 154 h 154"/>
                    <a:gd name="T22" fmla="*/ 152 w 152"/>
                    <a:gd name="T23" fmla="*/ 0 h 154"/>
                    <a:gd name="T24" fmla="*/ 152 w 152"/>
                    <a:gd name="T25" fmla="*/ 154 h 154"/>
                    <a:gd name="T26" fmla="*/ 152 w 152"/>
                    <a:gd name="T27" fmla="*/ 154 h 15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2"/>
                    <a:gd name="T43" fmla="*/ 0 h 154"/>
                    <a:gd name="T44" fmla="*/ 152 w 152"/>
                    <a:gd name="T45" fmla="*/ 154 h 15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2" h="154">
                      <a:moveTo>
                        <a:pt x="152" y="38"/>
                      </a:moveTo>
                      <a:lnTo>
                        <a:pt x="152" y="0"/>
                      </a:lnTo>
                      <a:lnTo>
                        <a:pt x="0" y="0"/>
                      </a:lnTo>
                      <a:lnTo>
                        <a:pt x="0" y="38"/>
                      </a:lnTo>
                      <a:lnTo>
                        <a:pt x="152" y="38"/>
                      </a:lnTo>
                      <a:close/>
                      <a:moveTo>
                        <a:pt x="0" y="154"/>
                      </a:moveTo>
                      <a:lnTo>
                        <a:pt x="0" y="0"/>
                      </a:lnTo>
                      <a:lnTo>
                        <a:pt x="0" y="154"/>
                      </a:lnTo>
                      <a:close/>
                      <a:moveTo>
                        <a:pt x="152" y="154"/>
                      </a:moveTo>
                      <a:lnTo>
                        <a:pt x="152" y="0"/>
                      </a:lnTo>
                      <a:lnTo>
                        <a:pt x="152" y="154"/>
                      </a:lnTo>
                      <a:close/>
                    </a:path>
                  </a:pathLst>
                </a:custGeom>
                <a:solidFill>
                  <a:srgbClr val="FFFFFF"/>
                </a:solidFill>
                <a:ln w="9525">
                  <a:noFill/>
                  <a:round/>
                  <a:headEnd/>
                  <a:tailEnd/>
                </a:ln>
              </p:spPr>
              <p:txBody>
                <a:bodyPr/>
                <a:lstStyle/>
                <a:p>
                  <a:endParaRPr lang="en-US"/>
                </a:p>
              </p:txBody>
            </p:sp>
            <p:sp>
              <p:nvSpPr>
                <p:cNvPr id="1773" name="Freeform 471"/>
                <p:cNvSpPr>
                  <a:spLocks/>
                </p:cNvSpPr>
                <p:nvPr/>
              </p:nvSpPr>
              <p:spPr bwMode="auto">
                <a:xfrm>
                  <a:off x="2609" y="2387"/>
                  <a:ext cx="152" cy="38"/>
                </a:xfrm>
                <a:custGeom>
                  <a:avLst/>
                  <a:gdLst>
                    <a:gd name="T0" fmla="*/ 152 w 152"/>
                    <a:gd name="T1" fmla="*/ 38 h 38"/>
                    <a:gd name="T2" fmla="*/ 152 w 152"/>
                    <a:gd name="T3" fmla="*/ 0 h 38"/>
                    <a:gd name="T4" fmla="*/ 0 w 152"/>
                    <a:gd name="T5" fmla="*/ 0 h 38"/>
                    <a:gd name="T6" fmla="*/ 0 w 152"/>
                    <a:gd name="T7" fmla="*/ 38 h 38"/>
                    <a:gd name="T8" fmla="*/ 152 w 152"/>
                    <a:gd name="T9" fmla="*/ 38 h 38"/>
                    <a:gd name="T10" fmla="*/ 152 w 152"/>
                    <a:gd name="T11" fmla="*/ 38 h 38"/>
                    <a:gd name="T12" fmla="*/ 0 60000 65536"/>
                    <a:gd name="T13" fmla="*/ 0 60000 65536"/>
                    <a:gd name="T14" fmla="*/ 0 60000 65536"/>
                    <a:gd name="T15" fmla="*/ 0 60000 65536"/>
                    <a:gd name="T16" fmla="*/ 0 60000 65536"/>
                    <a:gd name="T17" fmla="*/ 0 60000 65536"/>
                    <a:gd name="T18" fmla="*/ 0 w 152"/>
                    <a:gd name="T19" fmla="*/ 0 h 38"/>
                    <a:gd name="T20" fmla="*/ 152 w 152"/>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2" h="38">
                      <a:moveTo>
                        <a:pt x="152" y="38"/>
                      </a:moveTo>
                      <a:lnTo>
                        <a:pt x="152" y="0"/>
                      </a:lnTo>
                      <a:lnTo>
                        <a:pt x="0" y="0"/>
                      </a:lnTo>
                      <a:lnTo>
                        <a:pt x="0" y="38"/>
                      </a:lnTo>
                      <a:lnTo>
                        <a:pt x="152" y="38"/>
                      </a:lnTo>
                      <a:close/>
                    </a:path>
                  </a:pathLst>
                </a:custGeom>
                <a:noFill/>
                <a:ln w="0">
                  <a:solidFill>
                    <a:srgbClr val="000000"/>
                  </a:solidFill>
                  <a:round/>
                  <a:headEnd/>
                  <a:tailEnd/>
                </a:ln>
              </p:spPr>
              <p:txBody>
                <a:bodyPr/>
                <a:lstStyle/>
                <a:p>
                  <a:endParaRPr lang="en-US"/>
                </a:p>
              </p:txBody>
            </p:sp>
            <p:sp>
              <p:nvSpPr>
                <p:cNvPr id="1774" name="Freeform 472"/>
                <p:cNvSpPr>
                  <a:spLocks/>
                </p:cNvSpPr>
                <p:nvPr/>
              </p:nvSpPr>
              <p:spPr bwMode="auto">
                <a:xfrm>
                  <a:off x="2609"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5" name="Freeform 473"/>
                <p:cNvSpPr>
                  <a:spLocks/>
                </p:cNvSpPr>
                <p:nvPr/>
              </p:nvSpPr>
              <p:spPr bwMode="auto">
                <a:xfrm>
                  <a:off x="2761" y="2387"/>
                  <a:ext cx="0" cy="154"/>
                </a:xfrm>
                <a:custGeom>
                  <a:avLst/>
                  <a:gdLst>
                    <a:gd name="T0" fmla="*/ 154 h 154"/>
                    <a:gd name="T1" fmla="*/ 0 h 154"/>
                    <a:gd name="T2" fmla="*/ 154 h 154"/>
                    <a:gd name="T3" fmla="*/ 0 60000 65536"/>
                    <a:gd name="T4" fmla="*/ 0 60000 65536"/>
                    <a:gd name="T5" fmla="*/ 0 60000 65536"/>
                    <a:gd name="T6" fmla="*/ 0 h 154"/>
                    <a:gd name="T7" fmla="*/ 154 h 154"/>
                  </a:gdLst>
                  <a:ahLst/>
                  <a:cxnLst>
                    <a:cxn ang="T3">
                      <a:pos x="0" y="T0"/>
                    </a:cxn>
                    <a:cxn ang="T4">
                      <a:pos x="0" y="T1"/>
                    </a:cxn>
                    <a:cxn ang="T5">
                      <a:pos x="0" y="T2"/>
                    </a:cxn>
                  </a:cxnLst>
                  <a:rect l="0" t="T6" r="0" b="T7"/>
                  <a:pathLst>
                    <a:path h="154">
                      <a:moveTo>
                        <a:pt x="0" y="154"/>
                      </a:moveTo>
                      <a:lnTo>
                        <a:pt x="0" y="0"/>
                      </a:lnTo>
                      <a:lnTo>
                        <a:pt x="0" y="154"/>
                      </a:lnTo>
                      <a:close/>
                    </a:path>
                  </a:pathLst>
                </a:custGeom>
                <a:noFill/>
                <a:ln w="0">
                  <a:solidFill>
                    <a:srgbClr val="000000"/>
                  </a:solidFill>
                  <a:round/>
                  <a:headEnd/>
                  <a:tailEnd/>
                </a:ln>
              </p:spPr>
              <p:txBody>
                <a:bodyPr/>
                <a:lstStyle/>
                <a:p>
                  <a:endParaRPr lang="en-US"/>
                </a:p>
              </p:txBody>
            </p:sp>
            <p:sp>
              <p:nvSpPr>
                <p:cNvPr id="1776" name="Freeform 474"/>
                <p:cNvSpPr>
                  <a:spLocks/>
                </p:cNvSpPr>
                <p:nvPr/>
              </p:nvSpPr>
              <p:spPr bwMode="auto">
                <a:xfrm>
                  <a:off x="2956" y="2387"/>
                  <a:ext cx="0" cy="141"/>
                </a:xfrm>
                <a:custGeom>
                  <a:avLst/>
                  <a:gdLst>
                    <a:gd name="T0" fmla="*/ 141 h 141"/>
                    <a:gd name="T1" fmla="*/ 0 h 141"/>
                    <a:gd name="T2" fmla="*/ 141 h 141"/>
                    <a:gd name="T3" fmla="*/ 141 h 141"/>
                    <a:gd name="T4" fmla="*/ 0 60000 65536"/>
                    <a:gd name="T5" fmla="*/ 0 60000 65536"/>
                    <a:gd name="T6" fmla="*/ 0 60000 65536"/>
                    <a:gd name="T7" fmla="*/ 0 60000 65536"/>
                    <a:gd name="T8" fmla="*/ 0 h 141"/>
                    <a:gd name="T9" fmla="*/ 141 h 141"/>
                  </a:gdLst>
                  <a:ahLst/>
                  <a:cxnLst>
                    <a:cxn ang="T4">
                      <a:pos x="0" y="T0"/>
                    </a:cxn>
                    <a:cxn ang="T5">
                      <a:pos x="0" y="T1"/>
                    </a:cxn>
                    <a:cxn ang="T6">
                      <a:pos x="0" y="T2"/>
                    </a:cxn>
                    <a:cxn ang="T7">
                      <a:pos x="0" y="T3"/>
                    </a:cxn>
                  </a:cxnLst>
                  <a:rect l="0" t="T8" r="0" b="T9"/>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77" name="Freeform 475"/>
                <p:cNvSpPr>
                  <a:spLocks/>
                </p:cNvSpPr>
                <p:nvPr/>
              </p:nvSpPr>
              <p:spPr bwMode="auto">
                <a:xfrm>
                  <a:off x="2798" y="2528"/>
                  <a:ext cx="158" cy="0"/>
                </a:xfrm>
                <a:custGeom>
                  <a:avLst/>
                  <a:gdLst>
                    <a:gd name="T0" fmla="*/ 158 w 158"/>
                    <a:gd name="T1" fmla="*/ 0 w 158"/>
                    <a:gd name="T2" fmla="*/ 158 w 158"/>
                    <a:gd name="T3" fmla="*/ 158 w 158"/>
                    <a:gd name="T4" fmla="*/ 0 60000 65536"/>
                    <a:gd name="T5" fmla="*/ 0 60000 65536"/>
                    <a:gd name="T6" fmla="*/ 0 60000 65536"/>
                    <a:gd name="T7" fmla="*/ 0 60000 65536"/>
                    <a:gd name="T8" fmla="*/ 0 w 158"/>
                    <a:gd name="T9" fmla="*/ 158 w 158"/>
                  </a:gdLst>
                  <a:ahLst/>
                  <a:cxnLst>
                    <a:cxn ang="T4">
                      <a:pos x="T0" y="0"/>
                    </a:cxn>
                    <a:cxn ang="T5">
                      <a:pos x="T1" y="0"/>
                    </a:cxn>
                    <a:cxn ang="T6">
                      <a:pos x="T2" y="0"/>
                    </a:cxn>
                    <a:cxn ang="T7">
                      <a:pos x="T3" y="0"/>
                    </a:cxn>
                  </a:cxnLst>
                  <a:rect l="T8" t="0" r="T9" b="0"/>
                  <a:pathLst>
                    <a:path w="158">
                      <a:moveTo>
                        <a:pt x="158" y="0"/>
                      </a:moveTo>
                      <a:lnTo>
                        <a:pt x="0" y="0"/>
                      </a:lnTo>
                      <a:lnTo>
                        <a:pt x="158" y="0"/>
                      </a:lnTo>
                      <a:close/>
                    </a:path>
                  </a:pathLst>
                </a:custGeom>
                <a:noFill/>
                <a:ln w="0">
                  <a:solidFill>
                    <a:srgbClr val="000000"/>
                  </a:solidFill>
                  <a:round/>
                  <a:headEnd/>
                  <a:tailEnd/>
                </a:ln>
              </p:spPr>
              <p:txBody>
                <a:bodyPr/>
                <a:lstStyle/>
                <a:p>
                  <a:endParaRPr lang="en-US"/>
                </a:p>
              </p:txBody>
            </p:sp>
            <p:sp>
              <p:nvSpPr>
                <p:cNvPr id="1779" name="Freeform 476"/>
                <p:cNvSpPr>
                  <a:spLocks/>
                </p:cNvSpPr>
                <p:nvPr/>
              </p:nvSpPr>
              <p:spPr bwMode="auto">
                <a:xfrm>
                  <a:off x="2798" y="2491"/>
                  <a:ext cx="158" cy="37"/>
                </a:xfrm>
                <a:custGeom>
                  <a:avLst/>
                  <a:gdLst>
                    <a:gd name="T0" fmla="*/ 0 w 158"/>
                    <a:gd name="T1" fmla="*/ 0 h 37"/>
                    <a:gd name="T2" fmla="*/ 0 w 158"/>
                    <a:gd name="T3" fmla="*/ 37 h 37"/>
                    <a:gd name="T4" fmla="*/ 158 w 158"/>
                    <a:gd name="T5" fmla="*/ 37 h 37"/>
                    <a:gd name="T6" fmla="*/ 158 w 158"/>
                    <a:gd name="T7" fmla="*/ 0 h 37"/>
                    <a:gd name="T8" fmla="*/ 0 w 158"/>
                    <a:gd name="T9" fmla="*/ 0 h 37"/>
                    <a:gd name="T10" fmla="*/ 0 w 158"/>
                    <a:gd name="T11" fmla="*/ 0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0" y="0"/>
                      </a:moveTo>
                      <a:lnTo>
                        <a:pt x="0" y="37"/>
                      </a:lnTo>
                      <a:lnTo>
                        <a:pt x="158" y="37"/>
                      </a:lnTo>
                      <a:lnTo>
                        <a:pt x="158" y="0"/>
                      </a:lnTo>
                      <a:lnTo>
                        <a:pt x="0" y="0"/>
                      </a:lnTo>
                      <a:close/>
                    </a:path>
                  </a:pathLst>
                </a:custGeom>
                <a:solidFill>
                  <a:srgbClr val="EAEAEA"/>
                </a:solidFill>
                <a:ln w="9525">
                  <a:noFill/>
                  <a:round/>
                  <a:headEnd/>
                  <a:tailEnd/>
                </a:ln>
              </p:spPr>
              <p:txBody>
                <a:bodyPr/>
                <a:lstStyle/>
                <a:p>
                  <a:endParaRPr lang="en-US"/>
                </a:p>
              </p:txBody>
            </p:sp>
            <p:sp>
              <p:nvSpPr>
                <p:cNvPr id="1780" name="Freeform 477"/>
                <p:cNvSpPr>
                  <a:spLocks/>
                </p:cNvSpPr>
                <p:nvPr/>
              </p:nvSpPr>
              <p:spPr bwMode="auto">
                <a:xfrm>
                  <a:off x="2798" y="2491"/>
                  <a:ext cx="158" cy="37"/>
                </a:xfrm>
                <a:custGeom>
                  <a:avLst/>
                  <a:gdLst>
                    <a:gd name="T0" fmla="*/ 158 w 158"/>
                    <a:gd name="T1" fmla="*/ 37 h 37"/>
                    <a:gd name="T2" fmla="*/ 158 w 158"/>
                    <a:gd name="T3" fmla="*/ 0 h 37"/>
                    <a:gd name="T4" fmla="*/ 0 w 158"/>
                    <a:gd name="T5" fmla="*/ 0 h 37"/>
                    <a:gd name="T6" fmla="*/ 0 w 158"/>
                    <a:gd name="T7" fmla="*/ 37 h 37"/>
                    <a:gd name="T8" fmla="*/ 158 w 158"/>
                    <a:gd name="T9" fmla="*/ 37 h 37"/>
                    <a:gd name="T10" fmla="*/ 158 w 158"/>
                    <a:gd name="T11" fmla="*/ 37 h 37"/>
                    <a:gd name="T12" fmla="*/ 0 60000 65536"/>
                    <a:gd name="T13" fmla="*/ 0 60000 65536"/>
                    <a:gd name="T14" fmla="*/ 0 60000 65536"/>
                    <a:gd name="T15" fmla="*/ 0 60000 65536"/>
                    <a:gd name="T16" fmla="*/ 0 60000 65536"/>
                    <a:gd name="T17" fmla="*/ 0 60000 65536"/>
                    <a:gd name="T18" fmla="*/ 0 w 158"/>
                    <a:gd name="T19" fmla="*/ 0 h 37"/>
                    <a:gd name="T20" fmla="*/ 158 w 158"/>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58" h="37">
                      <a:moveTo>
                        <a:pt x="158" y="37"/>
                      </a:moveTo>
                      <a:lnTo>
                        <a:pt x="158" y="0"/>
                      </a:lnTo>
                      <a:lnTo>
                        <a:pt x="0" y="0"/>
                      </a:lnTo>
                      <a:lnTo>
                        <a:pt x="0" y="37"/>
                      </a:lnTo>
                      <a:lnTo>
                        <a:pt x="158" y="37"/>
                      </a:lnTo>
                      <a:close/>
                    </a:path>
                  </a:pathLst>
                </a:custGeom>
                <a:noFill/>
                <a:ln w="0">
                  <a:solidFill>
                    <a:srgbClr val="000000"/>
                  </a:solidFill>
                  <a:round/>
                  <a:headEnd/>
                  <a:tailEnd/>
                </a:ln>
              </p:spPr>
              <p:txBody>
                <a:bodyPr/>
                <a:lstStyle/>
                <a:p>
                  <a:endParaRPr lang="en-US"/>
                </a:p>
              </p:txBody>
            </p:sp>
            <p:sp>
              <p:nvSpPr>
                <p:cNvPr id="1781" name="Freeform 478"/>
                <p:cNvSpPr>
                  <a:spLocks/>
                </p:cNvSpPr>
                <p:nvPr/>
              </p:nvSpPr>
              <p:spPr bwMode="auto">
                <a:xfrm>
                  <a:off x="2798" y="2425"/>
                  <a:ext cx="158" cy="66"/>
                </a:xfrm>
                <a:custGeom>
                  <a:avLst/>
                  <a:gdLst>
                    <a:gd name="T0" fmla="*/ 0 w 158"/>
                    <a:gd name="T1" fmla="*/ 0 h 66"/>
                    <a:gd name="T2" fmla="*/ 0 w 158"/>
                    <a:gd name="T3" fmla="*/ 66 h 66"/>
                    <a:gd name="T4" fmla="*/ 158 w 158"/>
                    <a:gd name="T5" fmla="*/ 66 h 66"/>
                    <a:gd name="T6" fmla="*/ 158 w 158"/>
                    <a:gd name="T7" fmla="*/ 0 h 66"/>
                    <a:gd name="T8" fmla="*/ 0 w 158"/>
                    <a:gd name="T9" fmla="*/ 0 h 66"/>
                    <a:gd name="T10" fmla="*/ 0 w 158"/>
                    <a:gd name="T11" fmla="*/ 0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0" y="0"/>
                      </a:moveTo>
                      <a:lnTo>
                        <a:pt x="0" y="66"/>
                      </a:lnTo>
                      <a:lnTo>
                        <a:pt x="158" y="66"/>
                      </a:lnTo>
                      <a:lnTo>
                        <a:pt x="158" y="0"/>
                      </a:lnTo>
                      <a:lnTo>
                        <a:pt x="0" y="0"/>
                      </a:lnTo>
                      <a:close/>
                    </a:path>
                  </a:pathLst>
                </a:custGeom>
                <a:solidFill>
                  <a:srgbClr val="FFFFFF"/>
                </a:solidFill>
                <a:ln w="9525">
                  <a:noFill/>
                  <a:round/>
                  <a:headEnd/>
                  <a:tailEnd/>
                </a:ln>
              </p:spPr>
              <p:txBody>
                <a:bodyPr/>
                <a:lstStyle/>
                <a:p>
                  <a:endParaRPr lang="en-US"/>
                </a:p>
              </p:txBody>
            </p:sp>
            <p:sp>
              <p:nvSpPr>
                <p:cNvPr id="1782" name="Freeform 479"/>
                <p:cNvSpPr>
                  <a:spLocks/>
                </p:cNvSpPr>
                <p:nvPr/>
              </p:nvSpPr>
              <p:spPr bwMode="auto">
                <a:xfrm>
                  <a:off x="2798" y="2425"/>
                  <a:ext cx="158" cy="66"/>
                </a:xfrm>
                <a:custGeom>
                  <a:avLst/>
                  <a:gdLst>
                    <a:gd name="T0" fmla="*/ 158 w 158"/>
                    <a:gd name="T1" fmla="*/ 66 h 66"/>
                    <a:gd name="T2" fmla="*/ 158 w 158"/>
                    <a:gd name="T3" fmla="*/ 0 h 66"/>
                    <a:gd name="T4" fmla="*/ 0 w 158"/>
                    <a:gd name="T5" fmla="*/ 0 h 66"/>
                    <a:gd name="T6" fmla="*/ 0 w 158"/>
                    <a:gd name="T7" fmla="*/ 66 h 66"/>
                    <a:gd name="T8" fmla="*/ 158 w 158"/>
                    <a:gd name="T9" fmla="*/ 66 h 66"/>
                    <a:gd name="T10" fmla="*/ 158 w 158"/>
                    <a:gd name="T11" fmla="*/ 66 h 66"/>
                    <a:gd name="T12" fmla="*/ 0 60000 65536"/>
                    <a:gd name="T13" fmla="*/ 0 60000 65536"/>
                    <a:gd name="T14" fmla="*/ 0 60000 65536"/>
                    <a:gd name="T15" fmla="*/ 0 60000 65536"/>
                    <a:gd name="T16" fmla="*/ 0 60000 65536"/>
                    <a:gd name="T17" fmla="*/ 0 60000 65536"/>
                    <a:gd name="T18" fmla="*/ 0 w 158"/>
                    <a:gd name="T19" fmla="*/ 0 h 66"/>
                    <a:gd name="T20" fmla="*/ 158 w 158"/>
                    <a:gd name="T21" fmla="*/ 66 h 66"/>
                  </a:gdLst>
                  <a:ahLst/>
                  <a:cxnLst>
                    <a:cxn ang="T12">
                      <a:pos x="T0" y="T1"/>
                    </a:cxn>
                    <a:cxn ang="T13">
                      <a:pos x="T2" y="T3"/>
                    </a:cxn>
                    <a:cxn ang="T14">
                      <a:pos x="T4" y="T5"/>
                    </a:cxn>
                    <a:cxn ang="T15">
                      <a:pos x="T6" y="T7"/>
                    </a:cxn>
                    <a:cxn ang="T16">
                      <a:pos x="T8" y="T9"/>
                    </a:cxn>
                    <a:cxn ang="T17">
                      <a:pos x="T10" y="T11"/>
                    </a:cxn>
                  </a:cxnLst>
                  <a:rect l="T18" t="T19" r="T20" b="T21"/>
                  <a:pathLst>
                    <a:path w="158" h="66">
                      <a:moveTo>
                        <a:pt x="158" y="66"/>
                      </a:moveTo>
                      <a:lnTo>
                        <a:pt x="158" y="0"/>
                      </a:lnTo>
                      <a:lnTo>
                        <a:pt x="0" y="0"/>
                      </a:lnTo>
                      <a:lnTo>
                        <a:pt x="0" y="66"/>
                      </a:lnTo>
                      <a:lnTo>
                        <a:pt x="158" y="66"/>
                      </a:lnTo>
                      <a:close/>
                    </a:path>
                  </a:pathLst>
                </a:custGeom>
                <a:noFill/>
                <a:ln w="0">
                  <a:solidFill>
                    <a:srgbClr val="000000"/>
                  </a:solidFill>
                  <a:round/>
                  <a:headEnd/>
                  <a:tailEnd/>
                </a:ln>
              </p:spPr>
              <p:txBody>
                <a:bodyPr/>
                <a:lstStyle/>
                <a:p>
                  <a:endParaRPr lang="en-US"/>
                </a:p>
              </p:txBody>
            </p:sp>
            <p:sp>
              <p:nvSpPr>
                <p:cNvPr id="1783" name="Freeform 480"/>
                <p:cNvSpPr>
                  <a:spLocks noEditPoints="1"/>
                </p:cNvSpPr>
                <p:nvPr/>
              </p:nvSpPr>
              <p:spPr bwMode="auto">
                <a:xfrm>
                  <a:off x="2798" y="2387"/>
                  <a:ext cx="158" cy="141"/>
                </a:xfrm>
                <a:custGeom>
                  <a:avLst/>
                  <a:gdLst>
                    <a:gd name="T0" fmla="*/ 158 w 158"/>
                    <a:gd name="T1" fmla="*/ 38 h 141"/>
                    <a:gd name="T2" fmla="*/ 158 w 158"/>
                    <a:gd name="T3" fmla="*/ 0 h 141"/>
                    <a:gd name="T4" fmla="*/ 0 w 158"/>
                    <a:gd name="T5" fmla="*/ 0 h 141"/>
                    <a:gd name="T6" fmla="*/ 0 w 158"/>
                    <a:gd name="T7" fmla="*/ 38 h 141"/>
                    <a:gd name="T8" fmla="*/ 158 w 158"/>
                    <a:gd name="T9" fmla="*/ 38 h 141"/>
                    <a:gd name="T10" fmla="*/ 158 w 158"/>
                    <a:gd name="T11" fmla="*/ 38 h 141"/>
                    <a:gd name="T12" fmla="*/ 0 w 158"/>
                    <a:gd name="T13" fmla="*/ 141 h 141"/>
                    <a:gd name="T14" fmla="*/ 0 w 158"/>
                    <a:gd name="T15" fmla="*/ 0 h 141"/>
                    <a:gd name="T16" fmla="*/ 0 w 158"/>
                    <a:gd name="T17" fmla="*/ 141 h 141"/>
                    <a:gd name="T18" fmla="*/ 0 w 158"/>
                    <a:gd name="T19" fmla="*/ 141 h 141"/>
                    <a:gd name="T20" fmla="*/ 158 w 158"/>
                    <a:gd name="T21" fmla="*/ 141 h 141"/>
                    <a:gd name="T22" fmla="*/ 158 w 158"/>
                    <a:gd name="T23" fmla="*/ 0 h 141"/>
                    <a:gd name="T24" fmla="*/ 158 w 158"/>
                    <a:gd name="T25" fmla="*/ 141 h 141"/>
                    <a:gd name="T26" fmla="*/ 158 w 158"/>
                    <a:gd name="T27" fmla="*/ 141 h 1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58"/>
                    <a:gd name="T43" fmla="*/ 0 h 141"/>
                    <a:gd name="T44" fmla="*/ 158 w 158"/>
                    <a:gd name="T45" fmla="*/ 141 h 1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58" h="141">
                      <a:moveTo>
                        <a:pt x="158" y="38"/>
                      </a:moveTo>
                      <a:lnTo>
                        <a:pt x="158" y="0"/>
                      </a:lnTo>
                      <a:lnTo>
                        <a:pt x="0" y="0"/>
                      </a:lnTo>
                      <a:lnTo>
                        <a:pt x="0" y="38"/>
                      </a:lnTo>
                      <a:lnTo>
                        <a:pt x="158" y="38"/>
                      </a:lnTo>
                      <a:close/>
                      <a:moveTo>
                        <a:pt x="0" y="141"/>
                      </a:moveTo>
                      <a:lnTo>
                        <a:pt x="0" y="0"/>
                      </a:lnTo>
                      <a:lnTo>
                        <a:pt x="0" y="141"/>
                      </a:lnTo>
                      <a:close/>
                      <a:moveTo>
                        <a:pt x="158" y="141"/>
                      </a:moveTo>
                      <a:lnTo>
                        <a:pt x="158" y="0"/>
                      </a:lnTo>
                      <a:lnTo>
                        <a:pt x="158" y="141"/>
                      </a:lnTo>
                      <a:close/>
                    </a:path>
                  </a:pathLst>
                </a:custGeom>
                <a:solidFill>
                  <a:srgbClr val="FFFFFF"/>
                </a:solidFill>
                <a:ln w="9525">
                  <a:noFill/>
                  <a:round/>
                  <a:headEnd/>
                  <a:tailEnd/>
                </a:ln>
              </p:spPr>
              <p:txBody>
                <a:bodyPr/>
                <a:lstStyle/>
                <a:p>
                  <a:endParaRPr lang="en-US"/>
                </a:p>
              </p:txBody>
            </p:sp>
            <p:sp>
              <p:nvSpPr>
                <p:cNvPr id="1785" name="Freeform 481"/>
                <p:cNvSpPr>
                  <a:spLocks/>
                </p:cNvSpPr>
                <p:nvPr/>
              </p:nvSpPr>
              <p:spPr bwMode="auto">
                <a:xfrm>
                  <a:off x="2798" y="2387"/>
                  <a:ext cx="158" cy="38"/>
                </a:xfrm>
                <a:custGeom>
                  <a:avLst/>
                  <a:gdLst>
                    <a:gd name="T0" fmla="*/ 158 w 158"/>
                    <a:gd name="T1" fmla="*/ 38 h 38"/>
                    <a:gd name="T2" fmla="*/ 158 w 158"/>
                    <a:gd name="T3" fmla="*/ 0 h 38"/>
                    <a:gd name="T4" fmla="*/ 0 w 158"/>
                    <a:gd name="T5" fmla="*/ 0 h 38"/>
                    <a:gd name="T6" fmla="*/ 0 w 158"/>
                    <a:gd name="T7" fmla="*/ 38 h 38"/>
                    <a:gd name="T8" fmla="*/ 158 w 158"/>
                    <a:gd name="T9" fmla="*/ 38 h 38"/>
                    <a:gd name="T10" fmla="*/ 158 w 158"/>
                    <a:gd name="T11" fmla="*/ 38 h 38"/>
                    <a:gd name="T12" fmla="*/ 0 60000 65536"/>
                    <a:gd name="T13" fmla="*/ 0 60000 65536"/>
                    <a:gd name="T14" fmla="*/ 0 60000 65536"/>
                    <a:gd name="T15" fmla="*/ 0 60000 65536"/>
                    <a:gd name="T16" fmla="*/ 0 60000 65536"/>
                    <a:gd name="T17" fmla="*/ 0 60000 65536"/>
                    <a:gd name="T18" fmla="*/ 0 w 158"/>
                    <a:gd name="T19" fmla="*/ 0 h 38"/>
                    <a:gd name="T20" fmla="*/ 158 w 158"/>
                    <a:gd name="T21" fmla="*/ 38 h 38"/>
                  </a:gdLst>
                  <a:ahLst/>
                  <a:cxnLst>
                    <a:cxn ang="T12">
                      <a:pos x="T0" y="T1"/>
                    </a:cxn>
                    <a:cxn ang="T13">
                      <a:pos x="T2" y="T3"/>
                    </a:cxn>
                    <a:cxn ang="T14">
                      <a:pos x="T4" y="T5"/>
                    </a:cxn>
                    <a:cxn ang="T15">
                      <a:pos x="T6" y="T7"/>
                    </a:cxn>
                    <a:cxn ang="T16">
                      <a:pos x="T8" y="T9"/>
                    </a:cxn>
                    <a:cxn ang="T17">
                      <a:pos x="T10" y="T11"/>
                    </a:cxn>
                  </a:cxnLst>
                  <a:rect l="T18" t="T19" r="T20" b="T21"/>
                  <a:pathLst>
                    <a:path w="158" h="38">
                      <a:moveTo>
                        <a:pt x="158" y="38"/>
                      </a:moveTo>
                      <a:lnTo>
                        <a:pt x="158" y="0"/>
                      </a:lnTo>
                      <a:lnTo>
                        <a:pt x="0" y="0"/>
                      </a:lnTo>
                      <a:lnTo>
                        <a:pt x="0" y="38"/>
                      </a:lnTo>
                      <a:lnTo>
                        <a:pt x="158" y="38"/>
                      </a:lnTo>
                      <a:close/>
                    </a:path>
                  </a:pathLst>
                </a:custGeom>
                <a:noFill/>
                <a:ln w="0">
                  <a:solidFill>
                    <a:srgbClr val="000000"/>
                  </a:solidFill>
                  <a:round/>
                  <a:headEnd/>
                  <a:tailEnd/>
                </a:ln>
              </p:spPr>
              <p:txBody>
                <a:bodyPr/>
                <a:lstStyle/>
                <a:p>
                  <a:endParaRPr lang="en-US"/>
                </a:p>
              </p:txBody>
            </p:sp>
            <p:sp>
              <p:nvSpPr>
                <p:cNvPr id="1786" name="Freeform 482"/>
                <p:cNvSpPr>
                  <a:spLocks/>
                </p:cNvSpPr>
                <p:nvPr/>
              </p:nvSpPr>
              <p:spPr bwMode="auto">
                <a:xfrm>
                  <a:off x="2798"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89" name="Freeform 483"/>
                <p:cNvSpPr>
                  <a:spLocks/>
                </p:cNvSpPr>
                <p:nvPr/>
              </p:nvSpPr>
              <p:spPr bwMode="auto">
                <a:xfrm>
                  <a:off x="2956" y="2387"/>
                  <a:ext cx="0" cy="141"/>
                </a:xfrm>
                <a:custGeom>
                  <a:avLst/>
                  <a:gdLst>
                    <a:gd name="T0" fmla="*/ 141 h 141"/>
                    <a:gd name="T1" fmla="*/ 0 h 141"/>
                    <a:gd name="T2" fmla="*/ 141 h 141"/>
                    <a:gd name="T3" fmla="*/ 0 60000 65536"/>
                    <a:gd name="T4" fmla="*/ 0 60000 65536"/>
                    <a:gd name="T5" fmla="*/ 0 60000 65536"/>
                    <a:gd name="T6" fmla="*/ 0 h 141"/>
                    <a:gd name="T7" fmla="*/ 141 h 141"/>
                  </a:gdLst>
                  <a:ahLst/>
                  <a:cxnLst>
                    <a:cxn ang="T3">
                      <a:pos x="0" y="T0"/>
                    </a:cxn>
                    <a:cxn ang="T4">
                      <a:pos x="0" y="T1"/>
                    </a:cxn>
                    <a:cxn ang="T5">
                      <a:pos x="0" y="T2"/>
                    </a:cxn>
                  </a:cxnLst>
                  <a:rect l="0" t="T6" r="0" b="T7"/>
                  <a:pathLst>
                    <a:path h="141">
                      <a:moveTo>
                        <a:pt x="0" y="141"/>
                      </a:moveTo>
                      <a:lnTo>
                        <a:pt x="0" y="0"/>
                      </a:lnTo>
                      <a:lnTo>
                        <a:pt x="0" y="141"/>
                      </a:lnTo>
                      <a:close/>
                    </a:path>
                  </a:pathLst>
                </a:custGeom>
                <a:noFill/>
                <a:ln w="0">
                  <a:solidFill>
                    <a:srgbClr val="000000"/>
                  </a:solidFill>
                  <a:round/>
                  <a:headEnd/>
                  <a:tailEnd/>
                </a:ln>
              </p:spPr>
              <p:txBody>
                <a:bodyPr/>
                <a:lstStyle/>
                <a:p>
                  <a:endParaRPr lang="en-US"/>
                </a:p>
              </p:txBody>
            </p:sp>
            <p:sp>
              <p:nvSpPr>
                <p:cNvPr id="1790" name="Freeform 484"/>
                <p:cNvSpPr>
                  <a:spLocks/>
                </p:cNvSpPr>
                <p:nvPr/>
              </p:nvSpPr>
              <p:spPr bwMode="auto">
                <a:xfrm>
                  <a:off x="2664"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1791" name="Freeform 485"/>
                <p:cNvSpPr>
                  <a:spLocks/>
                </p:cNvSpPr>
                <p:nvPr/>
              </p:nvSpPr>
              <p:spPr bwMode="auto">
                <a:xfrm>
                  <a:off x="2891" y="2550"/>
                  <a:ext cx="7" cy="7"/>
                </a:xfrm>
                <a:custGeom>
                  <a:avLst/>
                  <a:gdLst>
                    <a:gd name="T0" fmla="*/ 0 w 7"/>
                    <a:gd name="T1" fmla="*/ 0 h 7"/>
                    <a:gd name="T2" fmla="*/ 0 w 7"/>
                    <a:gd name="T3" fmla="*/ 7 h 7"/>
                    <a:gd name="T4" fmla="*/ 7 w 7"/>
                    <a:gd name="T5" fmla="*/ 7 h 7"/>
                    <a:gd name="T6" fmla="*/ 7 w 7"/>
                    <a:gd name="T7" fmla="*/ 0 h 7"/>
                    <a:gd name="T8" fmla="*/ 0 w 7"/>
                    <a:gd name="T9" fmla="*/ 0 h 7"/>
                    <a:gd name="T10" fmla="*/ 0 w 7"/>
                    <a:gd name="T11" fmla="*/ 0 h 7"/>
                    <a:gd name="T12" fmla="*/ 0 60000 65536"/>
                    <a:gd name="T13" fmla="*/ 0 60000 65536"/>
                    <a:gd name="T14" fmla="*/ 0 60000 65536"/>
                    <a:gd name="T15" fmla="*/ 0 60000 65536"/>
                    <a:gd name="T16" fmla="*/ 0 60000 65536"/>
                    <a:gd name="T17" fmla="*/ 0 60000 65536"/>
                    <a:gd name="T18" fmla="*/ 0 w 7"/>
                    <a:gd name="T19" fmla="*/ 0 h 7"/>
                    <a:gd name="T20" fmla="*/ 7 w 7"/>
                    <a:gd name="T21" fmla="*/ 7 h 7"/>
                  </a:gdLst>
                  <a:ahLst/>
                  <a:cxnLst>
                    <a:cxn ang="T12">
                      <a:pos x="T0" y="T1"/>
                    </a:cxn>
                    <a:cxn ang="T13">
                      <a:pos x="T2" y="T3"/>
                    </a:cxn>
                    <a:cxn ang="T14">
                      <a:pos x="T4" y="T5"/>
                    </a:cxn>
                    <a:cxn ang="T15">
                      <a:pos x="T6" y="T7"/>
                    </a:cxn>
                    <a:cxn ang="T16">
                      <a:pos x="T8" y="T9"/>
                    </a:cxn>
                    <a:cxn ang="T17">
                      <a:pos x="T10" y="T11"/>
                    </a:cxn>
                  </a:cxnLst>
                  <a:rect l="T18" t="T19" r="T20" b="T21"/>
                  <a:pathLst>
                    <a:path w="7" h="7">
                      <a:moveTo>
                        <a:pt x="0" y="0"/>
                      </a:moveTo>
                      <a:lnTo>
                        <a:pt x="0" y="7"/>
                      </a:lnTo>
                      <a:lnTo>
                        <a:pt x="7" y="7"/>
                      </a:lnTo>
                      <a:lnTo>
                        <a:pt x="7" y="0"/>
                      </a:lnTo>
                      <a:lnTo>
                        <a:pt x="0" y="0"/>
                      </a:lnTo>
                      <a:close/>
                    </a:path>
                  </a:pathLst>
                </a:custGeom>
                <a:solidFill>
                  <a:srgbClr val="FFFFFF"/>
                </a:solidFill>
                <a:ln w="9525">
                  <a:noFill/>
                  <a:round/>
                  <a:headEnd/>
                  <a:tailEnd/>
                </a:ln>
              </p:spPr>
              <p:txBody>
                <a:bodyPr/>
                <a:lstStyle/>
                <a:p>
                  <a:endParaRPr lang="en-US"/>
                </a:p>
              </p:txBody>
            </p:sp>
            <p:sp>
              <p:nvSpPr>
                <p:cNvPr id="1793" name="Freeform 486"/>
                <p:cNvSpPr>
                  <a:spLocks/>
                </p:cNvSpPr>
                <p:nvPr/>
              </p:nvSpPr>
              <p:spPr bwMode="auto">
                <a:xfrm>
                  <a:off x="2856" y="2550"/>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1794" name="Freeform 487"/>
                <p:cNvSpPr>
                  <a:spLocks/>
                </p:cNvSpPr>
                <p:nvPr/>
              </p:nvSpPr>
              <p:spPr bwMode="auto">
                <a:xfrm>
                  <a:off x="2700" y="2563"/>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grpSp>
          <p:grpSp>
            <p:nvGrpSpPr>
              <p:cNvPr id="401" name="Group 488"/>
              <p:cNvGrpSpPr>
                <a:grpSpLocks/>
              </p:cNvGrpSpPr>
              <p:nvPr/>
            </p:nvGrpSpPr>
            <p:grpSpPr bwMode="auto">
              <a:xfrm>
                <a:off x="4233" y="741"/>
                <a:ext cx="781" cy="626"/>
                <a:chOff x="2681" y="1972"/>
                <a:chExt cx="781" cy="626"/>
              </a:xfrm>
            </p:grpSpPr>
            <p:sp>
              <p:nvSpPr>
                <p:cNvPr id="1380" name="Freeform 489"/>
                <p:cNvSpPr>
                  <a:spLocks noEditPoints="1"/>
                </p:cNvSpPr>
                <p:nvPr/>
              </p:nvSpPr>
              <p:spPr bwMode="auto">
                <a:xfrm>
                  <a:off x="2684" y="2528"/>
                  <a:ext cx="194" cy="70"/>
                </a:xfrm>
                <a:custGeom>
                  <a:avLst/>
                  <a:gdLst>
                    <a:gd name="T0" fmla="*/ 194 w 194"/>
                    <a:gd name="T1" fmla="*/ 17 h 70"/>
                    <a:gd name="T2" fmla="*/ 193 w 194"/>
                    <a:gd name="T3" fmla="*/ 17 h 70"/>
                    <a:gd name="T4" fmla="*/ 193 w 194"/>
                    <a:gd name="T5" fmla="*/ 0 h 70"/>
                    <a:gd name="T6" fmla="*/ 194 w 194"/>
                    <a:gd name="T7" fmla="*/ 0 h 70"/>
                    <a:gd name="T8" fmla="*/ 194 w 194"/>
                    <a:gd name="T9" fmla="*/ 42 h 70"/>
                    <a:gd name="T10" fmla="*/ 193 w 194"/>
                    <a:gd name="T11" fmla="*/ 42 h 70"/>
                    <a:gd name="T12" fmla="*/ 193 w 194"/>
                    <a:gd name="T13" fmla="*/ 26 h 70"/>
                    <a:gd name="T14" fmla="*/ 194 w 194"/>
                    <a:gd name="T15" fmla="*/ 26 h 70"/>
                    <a:gd name="T16" fmla="*/ 194 w 194"/>
                    <a:gd name="T17" fmla="*/ 67 h 70"/>
                    <a:gd name="T18" fmla="*/ 193 w 194"/>
                    <a:gd name="T19" fmla="*/ 67 h 70"/>
                    <a:gd name="T20" fmla="*/ 193 w 194"/>
                    <a:gd name="T21" fmla="*/ 51 h 70"/>
                    <a:gd name="T22" fmla="*/ 194 w 194"/>
                    <a:gd name="T23" fmla="*/ 51 h 70"/>
                    <a:gd name="T24" fmla="*/ 171 w 194"/>
                    <a:gd name="T25" fmla="*/ 70 h 70"/>
                    <a:gd name="T26" fmla="*/ 171 w 194"/>
                    <a:gd name="T27" fmla="*/ 69 h 70"/>
                    <a:gd name="T28" fmla="*/ 187 w 194"/>
                    <a:gd name="T29" fmla="*/ 70 h 70"/>
                    <a:gd name="T30" fmla="*/ 187 w 194"/>
                    <a:gd name="T31" fmla="*/ 70 h 70"/>
                    <a:gd name="T32" fmla="*/ 146 w 194"/>
                    <a:gd name="T33" fmla="*/ 70 h 70"/>
                    <a:gd name="T34" fmla="*/ 146 w 194"/>
                    <a:gd name="T35" fmla="*/ 69 h 70"/>
                    <a:gd name="T36" fmla="*/ 162 w 194"/>
                    <a:gd name="T37" fmla="*/ 70 h 70"/>
                    <a:gd name="T38" fmla="*/ 162 w 194"/>
                    <a:gd name="T39" fmla="*/ 70 h 70"/>
                    <a:gd name="T40" fmla="*/ 121 w 194"/>
                    <a:gd name="T41" fmla="*/ 70 h 70"/>
                    <a:gd name="T42" fmla="*/ 121 w 194"/>
                    <a:gd name="T43" fmla="*/ 69 h 70"/>
                    <a:gd name="T44" fmla="*/ 137 w 194"/>
                    <a:gd name="T45" fmla="*/ 70 h 70"/>
                    <a:gd name="T46" fmla="*/ 136 w 194"/>
                    <a:gd name="T47" fmla="*/ 70 h 70"/>
                    <a:gd name="T48" fmla="*/ 95 w 194"/>
                    <a:gd name="T49" fmla="*/ 70 h 70"/>
                    <a:gd name="T50" fmla="*/ 95 w 194"/>
                    <a:gd name="T51" fmla="*/ 69 h 70"/>
                    <a:gd name="T52" fmla="*/ 112 w 194"/>
                    <a:gd name="T53" fmla="*/ 70 h 70"/>
                    <a:gd name="T54" fmla="*/ 111 w 194"/>
                    <a:gd name="T55" fmla="*/ 70 h 70"/>
                    <a:gd name="T56" fmla="*/ 70 w 194"/>
                    <a:gd name="T57" fmla="*/ 70 h 70"/>
                    <a:gd name="T58" fmla="*/ 70 w 194"/>
                    <a:gd name="T59" fmla="*/ 69 h 70"/>
                    <a:gd name="T60" fmla="*/ 86 w 194"/>
                    <a:gd name="T61" fmla="*/ 70 h 70"/>
                    <a:gd name="T62" fmla="*/ 86 w 194"/>
                    <a:gd name="T63" fmla="*/ 70 h 70"/>
                    <a:gd name="T64" fmla="*/ 45 w 194"/>
                    <a:gd name="T65" fmla="*/ 70 h 70"/>
                    <a:gd name="T66" fmla="*/ 45 w 194"/>
                    <a:gd name="T67" fmla="*/ 69 h 70"/>
                    <a:gd name="T68" fmla="*/ 61 w 194"/>
                    <a:gd name="T69" fmla="*/ 70 h 70"/>
                    <a:gd name="T70" fmla="*/ 60 w 194"/>
                    <a:gd name="T71" fmla="*/ 70 h 70"/>
                    <a:gd name="T72" fmla="*/ 20 w 194"/>
                    <a:gd name="T73" fmla="*/ 70 h 70"/>
                    <a:gd name="T74" fmla="*/ 20 w 194"/>
                    <a:gd name="T75" fmla="*/ 69 h 70"/>
                    <a:gd name="T76" fmla="*/ 36 w 194"/>
                    <a:gd name="T77" fmla="*/ 70 h 70"/>
                    <a:gd name="T78" fmla="*/ 35 w 194"/>
                    <a:gd name="T79" fmla="*/ 70 h 70"/>
                    <a:gd name="T80" fmla="*/ 0 w 194"/>
                    <a:gd name="T81" fmla="*/ 70 h 70"/>
                    <a:gd name="T82" fmla="*/ 0 w 194"/>
                    <a:gd name="T83" fmla="*/ 64 h 70"/>
                    <a:gd name="T84" fmla="*/ 1 w 194"/>
                    <a:gd name="T85" fmla="*/ 64 h 70"/>
                    <a:gd name="T86" fmla="*/ 0 w 194"/>
                    <a:gd name="T87" fmla="*/ 69 h 70"/>
                    <a:gd name="T88" fmla="*/ 11 w 194"/>
                    <a:gd name="T89" fmla="*/ 70 h 70"/>
                    <a:gd name="T90" fmla="*/ 10 w 194"/>
                    <a:gd name="T91" fmla="*/ 70 h 70"/>
                    <a:gd name="T92" fmla="*/ 0 w 194"/>
                    <a:gd name="T93" fmla="*/ 39 h 70"/>
                    <a:gd name="T94" fmla="*/ 1 w 194"/>
                    <a:gd name="T95" fmla="*/ 39 h 70"/>
                    <a:gd name="T96" fmla="*/ 0 w 194"/>
                    <a:gd name="T97" fmla="*/ 55 h 70"/>
                    <a:gd name="T98" fmla="*/ 0 w 194"/>
                    <a:gd name="T99" fmla="*/ 54 h 70"/>
                    <a:gd name="T100" fmla="*/ 0 w 194"/>
                    <a:gd name="T101" fmla="*/ 13 h 70"/>
                    <a:gd name="T102" fmla="*/ 1 w 194"/>
                    <a:gd name="T103" fmla="*/ 13 h 70"/>
                    <a:gd name="T104" fmla="*/ 0 w 194"/>
                    <a:gd name="T105" fmla="*/ 30 h 70"/>
                    <a:gd name="T106" fmla="*/ 0 w 194"/>
                    <a:gd name="T107" fmla="*/ 29 h 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194"/>
                    <a:gd name="T163" fmla="*/ 0 h 70"/>
                    <a:gd name="T164" fmla="*/ 194 w 194"/>
                    <a:gd name="T165" fmla="*/ 70 h 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194" h="70">
                      <a:moveTo>
                        <a:pt x="194" y="0"/>
                      </a:moveTo>
                      <a:lnTo>
                        <a:pt x="194" y="17"/>
                      </a:lnTo>
                      <a:lnTo>
                        <a:pt x="193" y="17"/>
                      </a:lnTo>
                      <a:lnTo>
                        <a:pt x="193" y="0"/>
                      </a:lnTo>
                      <a:lnTo>
                        <a:pt x="194" y="0"/>
                      </a:lnTo>
                      <a:close/>
                      <a:moveTo>
                        <a:pt x="194" y="26"/>
                      </a:moveTo>
                      <a:lnTo>
                        <a:pt x="194" y="42"/>
                      </a:lnTo>
                      <a:lnTo>
                        <a:pt x="193" y="42"/>
                      </a:lnTo>
                      <a:lnTo>
                        <a:pt x="193" y="26"/>
                      </a:lnTo>
                      <a:lnTo>
                        <a:pt x="194" y="26"/>
                      </a:lnTo>
                      <a:close/>
                      <a:moveTo>
                        <a:pt x="194" y="51"/>
                      </a:moveTo>
                      <a:lnTo>
                        <a:pt x="194" y="67"/>
                      </a:lnTo>
                      <a:lnTo>
                        <a:pt x="193" y="67"/>
                      </a:lnTo>
                      <a:lnTo>
                        <a:pt x="193" y="51"/>
                      </a:lnTo>
                      <a:lnTo>
                        <a:pt x="194" y="51"/>
                      </a:lnTo>
                      <a:close/>
                      <a:moveTo>
                        <a:pt x="187" y="70"/>
                      </a:moveTo>
                      <a:lnTo>
                        <a:pt x="171" y="70"/>
                      </a:lnTo>
                      <a:lnTo>
                        <a:pt x="171" y="69"/>
                      </a:lnTo>
                      <a:lnTo>
                        <a:pt x="187" y="69"/>
                      </a:lnTo>
                      <a:lnTo>
                        <a:pt x="187" y="70"/>
                      </a:lnTo>
                      <a:close/>
                      <a:moveTo>
                        <a:pt x="162" y="70"/>
                      </a:moveTo>
                      <a:lnTo>
                        <a:pt x="146" y="70"/>
                      </a:lnTo>
                      <a:lnTo>
                        <a:pt x="145" y="70"/>
                      </a:lnTo>
                      <a:lnTo>
                        <a:pt x="146" y="69"/>
                      </a:lnTo>
                      <a:lnTo>
                        <a:pt x="162" y="69"/>
                      </a:lnTo>
                      <a:lnTo>
                        <a:pt x="162" y="70"/>
                      </a:lnTo>
                      <a:close/>
                      <a:moveTo>
                        <a:pt x="136" y="70"/>
                      </a:moveTo>
                      <a:lnTo>
                        <a:pt x="121" y="70"/>
                      </a:lnTo>
                      <a:lnTo>
                        <a:pt x="120" y="70"/>
                      </a:lnTo>
                      <a:lnTo>
                        <a:pt x="121" y="69"/>
                      </a:lnTo>
                      <a:lnTo>
                        <a:pt x="136" y="69"/>
                      </a:lnTo>
                      <a:lnTo>
                        <a:pt x="137" y="70"/>
                      </a:lnTo>
                      <a:lnTo>
                        <a:pt x="136" y="70"/>
                      </a:lnTo>
                      <a:close/>
                      <a:moveTo>
                        <a:pt x="111" y="70"/>
                      </a:moveTo>
                      <a:lnTo>
                        <a:pt x="95" y="70"/>
                      </a:lnTo>
                      <a:lnTo>
                        <a:pt x="95" y="69"/>
                      </a:lnTo>
                      <a:lnTo>
                        <a:pt x="111" y="69"/>
                      </a:lnTo>
                      <a:lnTo>
                        <a:pt x="112" y="70"/>
                      </a:lnTo>
                      <a:lnTo>
                        <a:pt x="111" y="70"/>
                      </a:lnTo>
                      <a:close/>
                      <a:moveTo>
                        <a:pt x="86" y="70"/>
                      </a:moveTo>
                      <a:lnTo>
                        <a:pt x="70" y="70"/>
                      </a:lnTo>
                      <a:lnTo>
                        <a:pt x="69" y="70"/>
                      </a:lnTo>
                      <a:lnTo>
                        <a:pt x="70" y="69"/>
                      </a:lnTo>
                      <a:lnTo>
                        <a:pt x="86" y="69"/>
                      </a:lnTo>
                      <a:lnTo>
                        <a:pt x="86" y="70"/>
                      </a:lnTo>
                      <a:close/>
                      <a:moveTo>
                        <a:pt x="60" y="70"/>
                      </a:moveTo>
                      <a:lnTo>
                        <a:pt x="45" y="70"/>
                      </a:lnTo>
                      <a:lnTo>
                        <a:pt x="44" y="70"/>
                      </a:lnTo>
                      <a:lnTo>
                        <a:pt x="45" y="69"/>
                      </a:lnTo>
                      <a:lnTo>
                        <a:pt x="60" y="69"/>
                      </a:lnTo>
                      <a:lnTo>
                        <a:pt x="61" y="70"/>
                      </a:lnTo>
                      <a:lnTo>
                        <a:pt x="60" y="70"/>
                      </a:lnTo>
                      <a:close/>
                      <a:moveTo>
                        <a:pt x="35" y="70"/>
                      </a:moveTo>
                      <a:lnTo>
                        <a:pt x="20" y="70"/>
                      </a:lnTo>
                      <a:lnTo>
                        <a:pt x="19" y="70"/>
                      </a:lnTo>
                      <a:lnTo>
                        <a:pt x="20" y="69"/>
                      </a:lnTo>
                      <a:lnTo>
                        <a:pt x="35" y="69"/>
                      </a:lnTo>
                      <a:lnTo>
                        <a:pt x="36" y="70"/>
                      </a:lnTo>
                      <a:lnTo>
                        <a:pt x="35" y="70"/>
                      </a:lnTo>
                      <a:close/>
                      <a:moveTo>
                        <a:pt x="10" y="70"/>
                      </a:moveTo>
                      <a:lnTo>
                        <a:pt x="0" y="70"/>
                      </a:lnTo>
                      <a:lnTo>
                        <a:pt x="0" y="64"/>
                      </a:lnTo>
                      <a:lnTo>
                        <a:pt x="0" y="63"/>
                      </a:lnTo>
                      <a:lnTo>
                        <a:pt x="1" y="64"/>
                      </a:lnTo>
                      <a:lnTo>
                        <a:pt x="1" y="70"/>
                      </a:lnTo>
                      <a:lnTo>
                        <a:pt x="0" y="69"/>
                      </a:lnTo>
                      <a:lnTo>
                        <a:pt x="10" y="69"/>
                      </a:lnTo>
                      <a:lnTo>
                        <a:pt x="11" y="70"/>
                      </a:lnTo>
                      <a:lnTo>
                        <a:pt x="10" y="70"/>
                      </a:lnTo>
                      <a:close/>
                      <a:moveTo>
                        <a:pt x="0" y="54"/>
                      </a:moveTo>
                      <a:lnTo>
                        <a:pt x="0" y="39"/>
                      </a:lnTo>
                      <a:lnTo>
                        <a:pt x="0" y="38"/>
                      </a:lnTo>
                      <a:lnTo>
                        <a:pt x="1" y="39"/>
                      </a:lnTo>
                      <a:lnTo>
                        <a:pt x="1" y="54"/>
                      </a:lnTo>
                      <a:lnTo>
                        <a:pt x="0" y="55"/>
                      </a:lnTo>
                      <a:lnTo>
                        <a:pt x="0" y="54"/>
                      </a:lnTo>
                      <a:close/>
                      <a:moveTo>
                        <a:pt x="0" y="29"/>
                      </a:moveTo>
                      <a:lnTo>
                        <a:pt x="0" y="13"/>
                      </a:lnTo>
                      <a:lnTo>
                        <a:pt x="1" y="13"/>
                      </a:lnTo>
                      <a:lnTo>
                        <a:pt x="1" y="29"/>
                      </a:lnTo>
                      <a:lnTo>
                        <a:pt x="0" y="30"/>
                      </a:lnTo>
                      <a:lnTo>
                        <a:pt x="0" y="29"/>
                      </a:lnTo>
                      <a:close/>
                    </a:path>
                  </a:pathLst>
                </a:custGeom>
                <a:solidFill>
                  <a:srgbClr val="000000"/>
                </a:solidFill>
                <a:ln w="9525">
                  <a:noFill/>
                  <a:round/>
                  <a:headEnd/>
                  <a:tailEnd/>
                </a:ln>
              </p:spPr>
              <p:txBody>
                <a:bodyPr/>
                <a:lstStyle/>
                <a:p>
                  <a:endParaRPr lang="en-US"/>
                </a:p>
              </p:txBody>
            </p:sp>
            <p:sp>
              <p:nvSpPr>
                <p:cNvPr id="1381" name="Freeform 490"/>
                <p:cNvSpPr>
                  <a:spLocks/>
                </p:cNvSpPr>
                <p:nvPr/>
              </p:nvSpPr>
              <p:spPr bwMode="auto">
                <a:xfrm>
                  <a:off x="2877" y="2528"/>
                  <a:ext cx="1" cy="17"/>
                </a:xfrm>
                <a:custGeom>
                  <a:avLst/>
                  <a:gdLst>
                    <a:gd name="T0" fmla="*/ 1 w 1"/>
                    <a:gd name="T1" fmla="*/ 0 h 17"/>
                    <a:gd name="T2" fmla="*/ 1 w 1"/>
                    <a:gd name="T3" fmla="*/ 17 h 17"/>
                    <a:gd name="T4" fmla="*/ 0 w 1"/>
                    <a:gd name="T5" fmla="*/ 17 h 17"/>
                    <a:gd name="T6" fmla="*/ 0 w 1"/>
                    <a:gd name="T7" fmla="*/ 17 h 17"/>
                    <a:gd name="T8" fmla="*/ 0 w 1"/>
                    <a:gd name="T9" fmla="*/ 0 h 17"/>
                    <a:gd name="T10" fmla="*/ 0 w 1"/>
                    <a:gd name="T11" fmla="*/ 0 h 17"/>
                    <a:gd name="T12" fmla="*/ 1 w 1"/>
                    <a:gd name="T13" fmla="*/ 0 h 17"/>
                    <a:gd name="T14" fmla="*/ 1 w 1"/>
                    <a:gd name="T15" fmla="*/ 0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1" y="0"/>
                      </a:moveTo>
                      <a:lnTo>
                        <a:pt x="1" y="17"/>
                      </a:lnTo>
                      <a:lnTo>
                        <a:pt x="0" y="17"/>
                      </a:lnTo>
                      <a:lnTo>
                        <a:pt x="0" y="0"/>
                      </a:lnTo>
                      <a:lnTo>
                        <a:pt x="1" y="0"/>
                      </a:lnTo>
                    </a:path>
                  </a:pathLst>
                </a:custGeom>
                <a:noFill/>
                <a:ln w="1588">
                  <a:solidFill>
                    <a:srgbClr val="000000"/>
                  </a:solidFill>
                  <a:round/>
                  <a:headEnd/>
                  <a:tailEnd/>
                </a:ln>
              </p:spPr>
              <p:txBody>
                <a:bodyPr/>
                <a:lstStyle/>
                <a:p>
                  <a:endParaRPr lang="en-US"/>
                </a:p>
              </p:txBody>
            </p:sp>
            <p:sp>
              <p:nvSpPr>
                <p:cNvPr id="1382" name="Freeform 491"/>
                <p:cNvSpPr>
                  <a:spLocks/>
                </p:cNvSpPr>
                <p:nvPr/>
              </p:nvSpPr>
              <p:spPr bwMode="auto">
                <a:xfrm>
                  <a:off x="2877" y="2554"/>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3" name="Freeform 492"/>
                <p:cNvSpPr>
                  <a:spLocks/>
                </p:cNvSpPr>
                <p:nvPr/>
              </p:nvSpPr>
              <p:spPr bwMode="auto">
                <a:xfrm>
                  <a:off x="2877" y="2579"/>
                  <a:ext cx="1" cy="16"/>
                </a:xfrm>
                <a:custGeom>
                  <a:avLst/>
                  <a:gdLst>
                    <a:gd name="T0" fmla="*/ 1 w 1"/>
                    <a:gd name="T1" fmla="*/ 0 h 16"/>
                    <a:gd name="T2" fmla="*/ 1 w 1"/>
                    <a:gd name="T3" fmla="*/ 16 h 16"/>
                    <a:gd name="T4" fmla="*/ 0 w 1"/>
                    <a:gd name="T5" fmla="*/ 16 h 16"/>
                    <a:gd name="T6" fmla="*/ 0 w 1"/>
                    <a:gd name="T7" fmla="*/ 16 h 16"/>
                    <a:gd name="T8" fmla="*/ 0 w 1"/>
                    <a:gd name="T9" fmla="*/ 0 h 16"/>
                    <a:gd name="T10" fmla="*/ 0 w 1"/>
                    <a:gd name="T11" fmla="*/ 0 h 16"/>
                    <a:gd name="T12" fmla="*/ 1 w 1"/>
                    <a:gd name="T13" fmla="*/ 0 h 16"/>
                    <a:gd name="T14" fmla="*/ 1 w 1"/>
                    <a:gd name="T15" fmla="*/ 0 h 16"/>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6"/>
                    <a:gd name="T26" fmla="*/ 1 w 1"/>
                    <a:gd name="T27" fmla="*/ 16 h 1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6">
                      <a:moveTo>
                        <a:pt x="1" y="0"/>
                      </a:moveTo>
                      <a:lnTo>
                        <a:pt x="1" y="16"/>
                      </a:lnTo>
                      <a:lnTo>
                        <a:pt x="0" y="16"/>
                      </a:lnTo>
                      <a:lnTo>
                        <a:pt x="0" y="0"/>
                      </a:lnTo>
                      <a:lnTo>
                        <a:pt x="1" y="0"/>
                      </a:lnTo>
                    </a:path>
                  </a:pathLst>
                </a:custGeom>
                <a:noFill/>
                <a:ln w="1588">
                  <a:solidFill>
                    <a:srgbClr val="000000"/>
                  </a:solidFill>
                  <a:round/>
                  <a:headEnd/>
                  <a:tailEnd/>
                </a:ln>
              </p:spPr>
              <p:txBody>
                <a:bodyPr/>
                <a:lstStyle/>
                <a:p>
                  <a:endParaRPr lang="en-US"/>
                </a:p>
              </p:txBody>
            </p:sp>
            <p:sp>
              <p:nvSpPr>
                <p:cNvPr id="1384" name="Freeform 493"/>
                <p:cNvSpPr>
                  <a:spLocks/>
                </p:cNvSpPr>
                <p:nvPr/>
              </p:nvSpPr>
              <p:spPr bwMode="auto">
                <a:xfrm>
                  <a:off x="2855" y="2597"/>
                  <a:ext cx="16" cy="1"/>
                </a:xfrm>
                <a:custGeom>
                  <a:avLst/>
                  <a:gdLst>
                    <a:gd name="T0" fmla="*/ 16 w 16"/>
                    <a:gd name="T1" fmla="*/ 1 h 1"/>
                    <a:gd name="T2" fmla="*/ 0 w 16"/>
                    <a:gd name="T3" fmla="*/ 1 h 1"/>
                    <a:gd name="T4" fmla="*/ 0 w 16"/>
                    <a:gd name="T5" fmla="*/ 1 h 1"/>
                    <a:gd name="T6" fmla="*/ 0 w 16"/>
                    <a:gd name="T7" fmla="*/ 0 h 1"/>
                    <a:gd name="T8" fmla="*/ 16 w 16"/>
                    <a:gd name="T9" fmla="*/ 0 h 1"/>
                    <a:gd name="T10" fmla="*/ 16 w 16"/>
                    <a:gd name="T11" fmla="*/ 1 h 1"/>
                    <a:gd name="T12" fmla="*/ 16 w 16"/>
                    <a:gd name="T13" fmla="*/ 1 h 1"/>
                    <a:gd name="T14" fmla="*/ 16 w 16"/>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
                    <a:gd name="T26" fmla="*/ 16 w 16"/>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
                      <a:moveTo>
                        <a:pt x="16" y="1"/>
                      </a:moveTo>
                      <a:lnTo>
                        <a:pt x="0" y="1"/>
                      </a:lnTo>
                      <a:lnTo>
                        <a:pt x="0" y="0"/>
                      </a:lnTo>
                      <a:lnTo>
                        <a:pt x="16" y="0"/>
                      </a:lnTo>
                      <a:lnTo>
                        <a:pt x="16" y="1"/>
                      </a:lnTo>
                    </a:path>
                  </a:pathLst>
                </a:custGeom>
                <a:noFill/>
                <a:ln w="1588">
                  <a:solidFill>
                    <a:srgbClr val="000000"/>
                  </a:solidFill>
                  <a:round/>
                  <a:headEnd/>
                  <a:tailEnd/>
                </a:ln>
              </p:spPr>
              <p:txBody>
                <a:bodyPr/>
                <a:lstStyle/>
                <a:p>
                  <a:endParaRPr lang="en-US"/>
                </a:p>
              </p:txBody>
            </p:sp>
            <p:sp>
              <p:nvSpPr>
                <p:cNvPr id="1385" name="Freeform 494"/>
                <p:cNvSpPr>
                  <a:spLocks/>
                </p:cNvSpPr>
                <p:nvPr/>
              </p:nvSpPr>
              <p:spPr bwMode="auto">
                <a:xfrm>
                  <a:off x="2829"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6" name="Freeform 495"/>
                <p:cNvSpPr>
                  <a:spLocks/>
                </p:cNvSpPr>
                <p:nvPr/>
              </p:nvSpPr>
              <p:spPr bwMode="auto">
                <a:xfrm>
                  <a:off x="2804"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7" name="Freeform 496"/>
                <p:cNvSpPr>
                  <a:spLocks/>
                </p:cNvSpPr>
                <p:nvPr/>
              </p:nvSpPr>
              <p:spPr bwMode="auto">
                <a:xfrm>
                  <a:off x="2779" y="2597"/>
                  <a:ext cx="17" cy="1"/>
                </a:xfrm>
                <a:custGeom>
                  <a:avLst/>
                  <a:gdLst>
                    <a:gd name="T0" fmla="*/ 16 w 17"/>
                    <a:gd name="T1" fmla="*/ 1 h 1"/>
                    <a:gd name="T2" fmla="*/ 0 w 17"/>
                    <a:gd name="T3" fmla="*/ 1 h 1"/>
                    <a:gd name="T4" fmla="*/ 0 w 17"/>
                    <a:gd name="T5" fmla="*/ 1 h 1"/>
                    <a:gd name="T6" fmla="*/ 0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88" name="Freeform 497"/>
                <p:cNvSpPr>
                  <a:spLocks/>
                </p:cNvSpPr>
                <p:nvPr/>
              </p:nvSpPr>
              <p:spPr bwMode="auto">
                <a:xfrm>
                  <a:off x="2753" y="2597"/>
                  <a:ext cx="17" cy="1"/>
                </a:xfrm>
                <a:custGeom>
                  <a:avLst/>
                  <a:gdLst>
                    <a:gd name="T0" fmla="*/ 17 w 17"/>
                    <a:gd name="T1" fmla="*/ 1 h 1"/>
                    <a:gd name="T2" fmla="*/ 1 w 17"/>
                    <a:gd name="T3" fmla="*/ 1 h 1"/>
                    <a:gd name="T4" fmla="*/ 0 w 17"/>
                    <a:gd name="T5" fmla="*/ 1 h 1"/>
                    <a:gd name="T6" fmla="*/ 1 w 17"/>
                    <a:gd name="T7" fmla="*/ 0 h 1"/>
                    <a:gd name="T8" fmla="*/ 17 w 17"/>
                    <a:gd name="T9" fmla="*/ 0 h 1"/>
                    <a:gd name="T10" fmla="*/ 17 w 17"/>
                    <a:gd name="T11" fmla="*/ 1 h 1"/>
                    <a:gd name="T12" fmla="*/ 17 w 17"/>
                    <a:gd name="T13" fmla="*/ 1 h 1"/>
                    <a:gd name="T14" fmla="*/ 17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7" y="1"/>
                      </a:moveTo>
                      <a:lnTo>
                        <a:pt x="1" y="1"/>
                      </a:lnTo>
                      <a:lnTo>
                        <a:pt x="0" y="1"/>
                      </a:lnTo>
                      <a:lnTo>
                        <a:pt x="1" y="0"/>
                      </a:lnTo>
                      <a:lnTo>
                        <a:pt x="17" y="0"/>
                      </a:lnTo>
                      <a:lnTo>
                        <a:pt x="17" y="1"/>
                      </a:lnTo>
                    </a:path>
                  </a:pathLst>
                </a:custGeom>
                <a:noFill/>
                <a:ln w="1588">
                  <a:solidFill>
                    <a:srgbClr val="000000"/>
                  </a:solidFill>
                  <a:round/>
                  <a:headEnd/>
                  <a:tailEnd/>
                </a:ln>
              </p:spPr>
              <p:txBody>
                <a:bodyPr/>
                <a:lstStyle/>
                <a:p>
                  <a:endParaRPr lang="en-US"/>
                </a:p>
              </p:txBody>
            </p:sp>
            <p:sp>
              <p:nvSpPr>
                <p:cNvPr id="1389" name="Freeform 498"/>
                <p:cNvSpPr>
                  <a:spLocks/>
                </p:cNvSpPr>
                <p:nvPr/>
              </p:nvSpPr>
              <p:spPr bwMode="auto">
                <a:xfrm>
                  <a:off x="2728"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0" name="Freeform 499"/>
                <p:cNvSpPr>
                  <a:spLocks/>
                </p:cNvSpPr>
                <p:nvPr/>
              </p:nvSpPr>
              <p:spPr bwMode="auto">
                <a:xfrm>
                  <a:off x="2703" y="2597"/>
                  <a:ext cx="17" cy="1"/>
                </a:xfrm>
                <a:custGeom>
                  <a:avLst/>
                  <a:gdLst>
                    <a:gd name="T0" fmla="*/ 16 w 17"/>
                    <a:gd name="T1" fmla="*/ 1 h 1"/>
                    <a:gd name="T2" fmla="*/ 1 w 17"/>
                    <a:gd name="T3" fmla="*/ 1 h 1"/>
                    <a:gd name="T4" fmla="*/ 0 w 17"/>
                    <a:gd name="T5" fmla="*/ 1 h 1"/>
                    <a:gd name="T6" fmla="*/ 1 w 17"/>
                    <a:gd name="T7" fmla="*/ 0 h 1"/>
                    <a:gd name="T8" fmla="*/ 16 w 17"/>
                    <a:gd name="T9" fmla="*/ 0 h 1"/>
                    <a:gd name="T10" fmla="*/ 17 w 17"/>
                    <a:gd name="T11" fmla="*/ 1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1"/>
                      </a:lnTo>
                      <a:lnTo>
                        <a:pt x="1" y="0"/>
                      </a:lnTo>
                      <a:lnTo>
                        <a:pt x="16" y="0"/>
                      </a:lnTo>
                      <a:lnTo>
                        <a:pt x="17" y="1"/>
                      </a:lnTo>
                      <a:lnTo>
                        <a:pt x="16" y="1"/>
                      </a:lnTo>
                    </a:path>
                  </a:pathLst>
                </a:custGeom>
                <a:noFill/>
                <a:ln w="1588">
                  <a:solidFill>
                    <a:srgbClr val="000000"/>
                  </a:solidFill>
                  <a:round/>
                  <a:headEnd/>
                  <a:tailEnd/>
                </a:ln>
              </p:spPr>
              <p:txBody>
                <a:bodyPr/>
                <a:lstStyle/>
                <a:p>
                  <a:endParaRPr lang="en-US"/>
                </a:p>
              </p:txBody>
            </p:sp>
            <p:sp>
              <p:nvSpPr>
                <p:cNvPr id="1391" name="Freeform 500"/>
                <p:cNvSpPr>
                  <a:spLocks/>
                </p:cNvSpPr>
                <p:nvPr/>
              </p:nvSpPr>
              <p:spPr bwMode="auto">
                <a:xfrm>
                  <a:off x="2684" y="2591"/>
                  <a:ext cx="11" cy="7"/>
                </a:xfrm>
                <a:custGeom>
                  <a:avLst/>
                  <a:gdLst>
                    <a:gd name="T0" fmla="*/ 10 w 11"/>
                    <a:gd name="T1" fmla="*/ 7 h 7"/>
                    <a:gd name="T2" fmla="*/ 0 w 11"/>
                    <a:gd name="T3" fmla="*/ 7 h 7"/>
                    <a:gd name="T4" fmla="*/ 0 w 11"/>
                    <a:gd name="T5" fmla="*/ 7 h 7"/>
                    <a:gd name="T6" fmla="*/ 0 w 11"/>
                    <a:gd name="T7" fmla="*/ 1 h 7"/>
                    <a:gd name="T8" fmla="*/ 0 w 11"/>
                    <a:gd name="T9" fmla="*/ 0 h 7"/>
                    <a:gd name="T10" fmla="*/ 1 w 11"/>
                    <a:gd name="T11" fmla="*/ 1 h 7"/>
                    <a:gd name="T12" fmla="*/ 1 w 11"/>
                    <a:gd name="T13" fmla="*/ 7 h 7"/>
                    <a:gd name="T14" fmla="*/ 0 w 11"/>
                    <a:gd name="T15" fmla="*/ 6 h 7"/>
                    <a:gd name="T16" fmla="*/ 10 w 11"/>
                    <a:gd name="T17" fmla="*/ 6 h 7"/>
                    <a:gd name="T18" fmla="*/ 11 w 11"/>
                    <a:gd name="T19" fmla="*/ 7 h 7"/>
                    <a:gd name="T20" fmla="*/ 10 w 11"/>
                    <a:gd name="T21" fmla="*/ 7 h 7"/>
                    <a:gd name="T22" fmla="*/ 10 w 11"/>
                    <a:gd name="T23" fmla="*/ 7 h 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
                    <a:gd name="T37" fmla="*/ 0 h 7"/>
                    <a:gd name="T38" fmla="*/ 11 w 11"/>
                    <a:gd name="T39" fmla="*/ 7 h 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 h="7">
                      <a:moveTo>
                        <a:pt x="10" y="7"/>
                      </a:moveTo>
                      <a:lnTo>
                        <a:pt x="0" y="7"/>
                      </a:lnTo>
                      <a:lnTo>
                        <a:pt x="0" y="1"/>
                      </a:lnTo>
                      <a:lnTo>
                        <a:pt x="0" y="0"/>
                      </a:lnTo>
                      <a:lnTo>
                        <a:pt x="1" y="1"/>
                      </a:lnTo>
                      <a:lnTo>
                        <a:pt x="1" y="7"/>
                      </a:lnTo>
                      <a:lnTo>
                        <a:pt x="0" y="6"/>
                      </a:lnTo>
                      <a:lnTo>
                        <a:pt x="10" y="6"/>
                      </a:lnTo>
                      <a:lnTo>
                        <a:pt x="11" y="7"/>
                      </a:lnTo>
                      <a:lnTo>
                        <a:pt x="10" y="7"/>
                      </a:lnTo>
                    </a:path>
                  </a:pathLst>
                </a:custGeom>
                <a:noFill/>
                <a:ln w="1588">
                  <a:solidFill>
                    <a:srgbClr val="000000"/>
                  </a:solidFill>
                  <a:round/>
                  <a:headEnd/>
                  <a:tailEnd/>
                </a:ln>
              </p:spPr>
              <p:txBody>
                <a:bodyPr/>
                <a:lstStyle/>
                <a:p>
                  <a:endParaRPr lang="en-US"/>
                </a:p>
              </p:txBody>
            </p:sp>
            <p:sp>
              <p:nvSpPr>
                <p:cNvPr id="1392" name="Freeform 501"/>
                <p:cNvSpPr>
                  <a:spLocks/>
                </p:cNvSpPr>
                <p:nvPr/>
              </p:nvSpPr>
              <p:spPr bwMode="auto">
                <a:xfrm>
                  <a:off x="2684" y="2566"/>
                  <a:ext cx="1" cy="17"/>
                </a:xfrm>
                <a:custGeom>
                  <a:avLst/>
                  <a:gdLst>
                    <a:gd name="T0" fmla="*/ 0 w 1"/>
                    <a:gd name="T1" fmla="*/ 16 h 17"/>
                    <a:gd name="T2" fmla="*/ 0 w 1"/>
                    <a:gd name="T3" fmla="*/ 1 h 17"/>
                    <a:gd name="T4" fmla="*/ 0 w 1"/>
                    <a:gd name="T5" fmla="*/ 0 h 17"/>
                    <a:gd name="T6" fmla="*/ 1 w 1"/>
                    <a:gd name="T7" fmla="*/ 1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1"/>
                      </a:lnTo>
                      <a:lnTo>
                        <a:pt x="0" y="0"/>
                      </a:lnTo>
                      <a:lnTo>
                        <a:pt x="1" y="1"/>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3" name="Freeform 502"/>
                <p:cNvSpPr>
                  <a:spLocks/>
                </p:cNvSpPr>
                <p:nvPr/>
              </p:nvSpPr>
              <p:spPr bwMode="auto">
                <a:xfrm>
                  <a:off x="2684" y="2541"/>
                  <a:ext cx="1" cy="17"/>
                </a:xfrm>
                <a:custGeom>
                  <a:avLst/>
                  <a:gdLst>
                    <a:gd name="T0" fmla="*/ 0 w 1"/>
                    <a:gd name="T1" fmla="*/ 16 h 17"/>
                    <a:gd name="T2" fmla="*/ 0 w 1"/>
                    <a:gd name="T3" fmla="*/ 0 h 17"/>
                    <a:gd name="T4" fmla="*/ 0 w 1"/>
                    <a:gd name="T5" fmla="*/ 0 h 17"/>
                    <a:gd name="T6" fmla="*/ 1 w 1"/>
                    <a:gd name="T7" fmla="*/ 0 h 17"/>
                    <a:gd name="T8" fmla="*/ 1 w 1"/>
                    <a:gd name="T9" fmla="*/ 16 h 17"/>
                    <a:gd name="T10" fmla="*/ 0 w 1"/>
                    <a:gd name="T11" fmla="*/ 17 h 17"/>
                    <a:gd name="T12" fmla="*/ 0 w 1"/>
                    <a:gd name="T13" fmla="*/ 16 h 17"/>
                    <a:gd name="T14" fmla="*/ 0 w 1"/>
                    <a:gd name="T15" fmla="*/ 16 h 17"/>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7"/>
                    <a:gd name="T26" fmla="*/ 1 w 1"/>
                    <a:gd name="T27" fmla="*/ 17 h 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7">
                      <a:moveTo>
                        <a:pt x="0" y="16"/>
                      </a:moveTo>
                      <a:lnTo>
                        <a:pt x="0" y="0"/>
                      </a:lnTo>
                      <a:lnTo>
                        <a:pt x="1" y="0"/>
                      </a:lnTo>
                      <a:lnTo>
                        <a:pt x="1" y="16"/>
                      </a:lnTo>
                      <a:lnTo>
                        <a:pt x="0" y="17"/>
                      </a:lnTo>
                      <a:lnTo>
                        <a:pt x="0" y="16"/>
                      </a:lnTo>
                    </a:path>
                  </a:pathLst>
                </a:custGeom>
                <a:noFill/>
                <a:ln w="1588">
                  <a:solidFill>
                    <a:srgbClr val="000000"/>
                  </a:solidFill>
                  <a:round/>
                  <a:headEnd/>
                  <a:tailEnd/>
                </a:ln>
              </p:spPr>
              <p:txBody>
                <a:bodyPr/>
                <a:lstStyle/>
                <a:p>
                  <a:endParaRPr lang="en-US"/>
                </a:p>
              </p:txBody>
            </p:sp>
            <p:sp>
              <p:nvSpPr>
                <p:cNvPr id="1394" name="Freeform 503"/>
                <p:cNvSpPr>
                  <a:spLocks/>
                </p:cNvSpPr>
                <p:nvPr/>
              </p:nvSpPr>
              <p:spPr bwMode="auto">
                <a:xfrm>
                  <a:off x="2681" y="2541"/>
                  <a:ext cx="7" cy="12"/>
                </a:xfrm>
                <a:custGeom>
                  <a:avLst/>
                  <a:gdLst>
                    <a:gd name="T0" fmla="*/ 7 w 7"/>
                    <a:gd name="T1" fmla="*/ 12 h 12"/>
                    <a:gd name="T2" fmla="*/ 3 w 7"/>
                    <a:gd name="T3" fmla="*/ 0 h 12"/>
                    <a:gd name="T4" fmla="*/ 0 w 7"/>
                    <a:gd name="T5" fmla="*/ 12 h 12"/>
                    <a:gd name="T6" fmla="*/ 0 60000 65536"/>
                    <a:gd name="T7" fmla="*/ 0 60000 65536"/>
                    <a:gd name="T8" fmla="*/ 0 60000 65536"/>
                    <a:gd name="T9" fmla="*/ 0 w 7"/>
                    <a:gd name="T10" fmla="*/ 0 h 12"/>
                    <a:gd name="T11" fmla="*/ 7 w 7"/>
                    <a:gd name="T12" fmla="*/ 12 h 12"/>
                  </a:gdLst>
                  <a:ahLst/>
                  <a:cxnLst>
                    <a:cxn ang="T6">
                      <a:pos x="T0" y="T1"/>
                    </a:cxn>
                    <a:cxn ang="T7">
                      <a:pos x="T2" y="T3"/>
                    </a:cxn>
                    <a:cxn ang="T8">
                      <a:pos x="T4" y="T5"/>
                    </a:cxn>
                  </a:cxnLst>
                  <a:rect l="T9" t="T10" r="T11" b="T12"/>
                  <a:pathLst>
                    <a:path w="7" h="12">
                      <a:moveTo>
                        <a:pt x="7" y="12"/>
                      </a:moveTo>
                      <a:lnTo>
                        <a:pt x="3" y="0"/>
                      </a:lnTo>
                      <a:lnTo>
                        <a:pt x="0" y="12"/>
                      </a:lnTo>
                    </a:path>
                  </a:pathLst>
                </a:custGeom>
                <a:noFill/>
                <a:ln w="0">
                  <a:solidFill>
                    <a:srgbClr val="000000"/>
                  </a:solidFill>
                  <a:round/>
                  <a:headEnd/>
                  <a:tailEnd/>
                </a:ln>
              </p:spPr>
              <p:txBody>
                <a:bodyPr/>
                <a:lstStyle/>
                <a:p>
                  <a:endParaRPr lang="en-US"/>
                </a:p>
              </p:txBody>
            </p:sp>
            <p:sp>
              <p:nvSpPr>
                <p:cNvPr id="1395" name="Freeform 504"/>
                <p:cNvSpPr>
                  <a:spLocks/>
                </p:cNvSpPr>
                <p:nvPr/>
              </p:nvSpPr>
              <p:spPr bwMode="auto">
                <a:xfrm>
                  <a:off x="3081" y="1972"/>
                  <a:ext cx="381" cy="264"/>
                </a:xfrm>
                <a:custGeom>
                  <a:avLst/>
                  <a:gdLst>
                    <a:gd name="T0" fmla="*/ 0 w 381"/>
                    <a:gd name="T1" fmla="*/ 0 h 264"/>
                    <a:gd name="T2" fmla="*/ 0 w 381"/>
                    <a:gd name="T3" fmla="*/ 264 h 264"/>
                    <a:gd name="T4" fmla="*/ 381 w 381"/>
                    <a:gd name="T5" fmla="*/ 264 h 264"/>
                    <a:gd name="T6" fmla="*/ 381 w 381"/>
                    <a:gd name="T7" fmla="*/ 0 h 264"/>
                    <a:gd name="T8" fmla="*/ 0 w 381"/>
                    <a:gd name="T9" fmla="*/ 0 h 264"/>
                    <a:gd name="T10" fmla="*/ 0 w 381"/>
                    <a:gd name="T11" fmla="*/ 0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0"/>
                      </a:moveTo>
                      <a:lnTo>
                        <a:pt x="0" y="264"/>
                      </a:lnTo>
                      <a:lnTo>
                        <a:pt x="381" y="264"/>
                      </a:lnTo>
                      <a:lnTo>
                        <a:pt x="381" y="0"/>
                      </a:lnTo>
                      <a:lnTo>
                        <a:pt x="0" y="0"/>
                      </a:lnTo>
                      <a:close/>
                    </a:path>
                  </a:pathLst>
                </a:custGeom>
                <a:solidFill>
                  <a:srgbClr val="FFFFFF"/>
                </a:solidFill>
                <a:ln w="9525">
                  <a:noFill/>
                  <a:round/>
                  <a:headEnd/>
                  <a:tailEnd/>
                </a:ln>
              </p:spPr>
              <p:txBody>
                <a:bodyPr/>
                <a:lstStyle/>
                <a:p>
                  <a:endParaRPr lang="en-US"/>
                </a:p>
              </p:txBody>
            </p:sp>
            <p:sp>
              <p:nvSpPr>
                <p:cNvPr id="1396" name="Freeform 505"/>
                <p:cNvSpPr>
                  <a:spLocks/>
                </p:cNvSpPr>
                <p:nvPr/>
              </p:nvSpPr>
              <p:spPr bwMode="auto">
                <a:xfrm>
                  <a:off x="3081" y="1972"/>
                  <a:ext cx="381" cy="264"/>
                </a:xfrm>
                <a:custGeom>
                  <a:avLst/>
                  <a:gdLst>
                    <a:gd name="T0" fmla="*/ 0 w 381"/>
                    <a:gd name="T1" fmla="*/ 264 h 264"/>
                    <a:gd name="T2" fmla="*/ 381 w 381"/>
                    <a:gd name="T3" fmla="*/ 264 h 264"/>
                    <a:gd name="T4" fmla="*/ 381 w 381"/>
                    <a:gd name="T5" fmla="*/ 0 h 264"/>
                    <a:gd name="T6" fmla="*/ 0 w 381"/>
                    <a:gd name="T7" fmla="*/ 0 h 264"/>
                    <a:gd name="T8" fmla="*/ 0 w 381"/>
                    <a:gd name="T9" fmla="*/ 264 h 264"/>
                    <a:gd name="T10" fmla="*/ 0 w 381"/>
                    <a:gd name="T11" fmla="*/ 264 h 264"/>
                    <a:gd name="T12" fmla="*/ 0 60000 65536"/>
                    <a:gd name="T13" fmla="*/ 0 60000 65536"/>
                    <a:gd name="T14" fmla="*/ 0 60000 65536"/>
                    <a:gd name="T15" fmla="*/ 0 60000 65536"/>
                    <a:gd name="T16" fmla="*/ 0 60000 65536"/>
                    <a:gd name="T17" fmla="*/ 0 60000 65536"/>
                    <a:gd name="T18" fmla="*/ 0 w 381"/>
                    <a:gd name="T19" fmla="*/ 0 h 264"/>
                    <a:gd name="T20" fmla="*/ 381 w 381"/>
                    <a:gd name="T21" fmla="*/ 264 h 264"/>
                  </a:gdLst>
                  <a:ahLst/>
                  <a:cxnLst>
                    <a:cxn ang="T12">
                      <a:pos x="T0" y="T1"/>
                    </a:cxn>
                    <a:cxn ang="T13">
                      <a:pos x="T2" y="T3"/>
                    </a:cxn>
                    <a:cxn ang="T14">
                      <a:pos x="T4" y="T5"/>
                    </a:cxn>
                    <a:cxn ang="T15">
                      <a:pos x="T6" y="T7"/>
                    </a:cxn>
                    <a:cxn ang="T16">
                      <a:pos x="T8" y="T9"/>
                    </a:cxn>
                    <a:cxn ang="T17">
                      <a:pos x="T10" y="T11"/>
                    </a:cxn>
                  </a:cxnLst>
                  <a:rect l="T18" t="T19" r="T20" b="T21"/>
                  <a:pathLst>
                    <a:path w="381" h="264">
                      <a:moveTo>
                        <a:pt x="0" y="264"/>
                      </a:moveTo>
                      <a:lnTo>
                        <a:pt x="381" y="264"/>
                      </a:lnTo>
                      <a:lnTo>
                        <a:pt x="381" y="0"/>
                      </a:lnTo>
                      <a:lnTo>
                        <a:pt x="0" y="0"/>
                      </a:lnTo>
                      <a:lnTo>
                        <a:pt x="0" y="264"/>
                      </a:lnTo>
                      <a:close/>
                    </a:path>
                  </a:pathLst>
                </a:custGeom>
                <a:noFill/>
                <a:ln w="3175">
                  <a:solidFill>
                    <a:srgbClr val="000000"/>
                  </a:solidFill>
                  <a:round/>
                  <a:headEnd/>
                  <a:tailEnd/>
                </a:ln>
              </p:spPr>
              <p:txBody>
                <a:bodyPr/>
                <a:lstStyle/>
                <a:p>
                  <a:endParaRPr lang="en-US"/>
                </a:p>
              </p:txBody>
            </p:sp>
            <p:sp>
              <p:nvSpPr>
                <p:cNvPr id="1397" name="Freeform 506"/>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398" name="Freeform 507"/>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99" name="Freeform 508"/>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0" name="Freeform 509"/>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1" name="Freeform 510"/>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2" name="Freeform 511"/>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3" name="Freeform 512"/>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4" name="Freeform 513"/>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5" name="Freeform 514"/>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6" name="Freeform 515"/>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7" name="Freeform 516"/>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08" name="Freeform 517"/>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09" name="Freeform 518"/>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0" name="Freeform 519"/>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1" name="Freeform 520"/>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2" name="Freeform 521"/>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3" name="Freeform 522"/>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4" name="Freeform 523"/>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5" name="Freeform 524"/>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6" name="Freeform 525"/>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17" name="Freeform 526"/>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8" name="Freeform 527"/>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19" name="Freeform 528"/>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0" name="Freeform 529"/>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1" name="Freeform 530"/>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2" name="Freeform 531"/>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3" name="Freeform 532"/>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24" name="Freeform 533"/>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5" name="Freeform 534"/>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6" name="Freeform 535"/>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7" name="Freeform 536"/>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28" name="Freeform 537"/>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29" name="Freeform 538"/>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0" name="Freeform 539"/>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1" name="Freeform 540"/>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2" name="Freeform 541"/>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3" name="Freeform 542"/>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4" name="Freeform 543"/>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35" name="Freeform 544"/>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6" name="Freeform 545"/>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37" name="Freeform 546"/>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8" name="Freeform 547"/>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39" name="Freeform 548"/>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0" name="Freeform 549"/>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1" name="Freeform 550"/>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2" name="Freeform 551"/>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3" name="Freeform 552"/>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4" name="Freeform 553"/>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5" name="Freeform 554"/>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6" name="Freeform 555"/>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47" name="Freeform 556"/>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8" name="Freeform 557"/>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49" name="Freeform 558"/>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0" name="Freeform 559"/>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1" name="Freeform 560"/>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2" name="Freeform 561"/>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3" name="Freeform 562"/>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4" name="Freeform 563"/>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5" name="Freeform 564"/>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6" name="Freeform 565"/>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7" name="Freeform 566"/>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58" name="Freeform 567"/>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59" name="Freeform 568"/>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0" name="Freeform 569"/>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1" name="Freeform 570"/>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2" name="Freeform 571"/>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463" name="Freeform 572"/>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4" name="Freeform 573"/>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5" name="Freeform 574"/>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6" name="Freeform 575"/>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7" name="Freeform 576"/>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68" name="Freeform 577"/>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69" name="Freeform 578"/>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0" name="Freeform 579"/>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1" name="Freeform 580"/>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2" name="Freeform 581"/>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3" name="Freeform 582"/>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74" name="Freeform 583"/>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5" name="Freeform 584"/>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476" name="Freeform 585"/>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7" name="Freeform 586"/>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8" name="Freeform 587"/>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79" name="Freeform 588"/>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0" name="Freeform 589"/>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1" name="Freeform 590"/>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2" name="Freeform 591"/>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3" name="Freeform 592"/>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4" name="Freeform 593"/>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5" name="Freeform 594"/>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86" name="Freeform 595"/>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7" name="Freeform 596"/>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8" name="Freeform 597"/>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89" name="Freeform 598"/>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0" name="Freeform 599"/>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1" name="Freeform 600"/>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2" name="Freeform 601"/>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3" name="Freeform 602"/>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4" name="Freeform 603"/>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5" name="Freeform 604"/>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6" name="Freeform 605"/>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7" name="Freeform 606"/>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498" name="Freeform 607"/>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499" name="Freeform 608"/>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0" name="Freeform 609"/>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1" name="Freeform 610"/>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02" name="Freeform 611"/>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3" name="Freeform 612"/>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4" name="Freeform 613"/>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5" name="Freeform 614"/>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6" name="Freeform 615"/>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07" name="Freeform 616"/>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8" name="Freeform 617"/>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09" name="Freeform 618"/>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0" name="Freeform 619"/>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1" name="Freeform 620"/>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2" name="Freeform 621"/>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13" name="Freeform 622"/>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4" name="Freeform 623"/>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15" name="Freeform 624"/>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6" name="Freeform 625"/>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7" name="Freeform 626"/>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8" name="Freeform 627"/>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19" name="Freeform 628"/>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0" name="Freeform 629"/>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1" name="Freeform 630"/>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2" name="Freeform 631"/>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3" name="Freeform 632"/>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4" name="Freeform 633"/>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25" name="Freeform 634"/>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6" name="Freeform 635"/>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7" name="Freeform 636"/>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8" name="Freeform 637"/>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29" name="Freeform 638"/>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0" name="Freeform 639"/>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1" name="Freeform 640"/>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2" name="Freeform 641"/>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3" name="Freeform 642"/>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4" name="Freeform 643"/>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5" name="Freeform 644"/>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6" name="Freeform 645"/>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37" name="Freeform 646"/>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8" name="Freeform 647"/>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39" name="Freeform 648"/>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0" name="Freeform 649"/>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541" name="Freeform 65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2" name="Freeform 65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3" name="Freeform 65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4" name="Freeform 65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5" name="Freeform 65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6" name="Freeform 65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7" name="Freeform 65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48" name="Freeform 65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49" name="Freeform 65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0" name="Freeform 65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1" name="Freeform 66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52" name="Freeform 66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3" name="Freeform 66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554" name="Freeform 66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5" name="Freeform 66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6" name="Freeform 66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7" name="Freeform 66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8" name="Freeform 66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59" name="Freeform 66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0" name="Freeform 66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1" name="Freeform 67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2" name="Freeform 67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3" name="Freeform 67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64" name="Freeform 67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5" name="Freeform 67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6" name="Freeform 67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7" name="Freeform 67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8" name="Freeform 67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69" name="Freeform 67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0" name="Freeform 67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1" name="Freeform 68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2" name="Freeform 68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3" name="Freeform 68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4" name="Freeform 68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5" name="Freeform 68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6" name="Freeform 68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7" name="Freeform 68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578" name="Freeform 68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579" name="Freeform 68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grpSp>
          <p:grpSp>
            <p:nvGrpSpPr>
              <p:cNvPr id="402" name="Group 689"/>
              <p:cNvGrpSpPr>
                <a:grpSpLocks/>
              </p:cNvGrpSpPr>
              <p:nvPr/>
            </p:nvGrpSpPr>
            <p:grpSpPr bwMode="auto">
              <a:xfrm>
                <a:off x="4632" y="741"/>
                <a:ext cx="380" cy="265"/>
                <a:chOff x="3080" y="1972"/>
                <a:chExt cx="380" cy="265"/>
              </a:xfrm>
            </p:grpSpPr>
            <p:sp>
              <p:nvSpPr>
                <p:cNvPr id="1180" name="Freeform 690"/>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1" name="Freeform 691"/>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2" name="Freeform 692"/>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3" name="Freeform 693"/>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4" name="Freeform 694"/>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5" name="Freeform 695"/>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6" name="Freeform 696"/>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7" name="Freeform 697"/>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88" name="Freeform 698"/>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89" name="Freeform 699"/>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0" name="Freeform 700"/>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91" name="Freeform 701"/>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2" name="Freeform 702"/>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193" name="Freeform 703"/>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4" name="Freeform 704"/>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5" name="Freeform 705"/>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6" name="Freeform 706"/>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7" name="Freeform 707"/>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8" name="Freeform 708"/>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99" name="Freeform 709"/>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0" name="Freeform 710"/>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1" name="Freeform 711"/>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2" name="Freeform 712"/>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03" name="Freeform 713"/>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4" name="Freeform 714"/>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5" name="Freeform 715"/>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6" name="Freeform 716"/>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7" name="Freeform 717"/>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8" name="Freeform 718"/>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09" name="Freeform 719"/>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0" name="Freeform 720"/>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1" name="Freeform 721"/>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2" name="Freeform 722"/>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3" name="Freeform 723"/>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4" name="Freeform 724"/>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5" name="Freeform 725"/>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6" name="Freeform 726"/>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17" name="Freeform 727"/>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18" name="Freeform 728"/>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19" name="Freeform 729"/>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0" name="Freeform 730"/>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1" name="Freeform 731"/>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2" name="Freeform 732"/>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3" name="Freeform 733"/>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4" name="Freeform 734"/>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5" name="Freeform 735"/>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6" name="Freeform 736"/>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27" name="Freeform 737"/>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8" name="Freeform 738"/>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29" name="Freeform 739"/>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30" name="Freeform 740"/>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1" name="Freeform 741"/>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32" name="Freeform 742"/>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3" name="Freeform 743"/>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4" name="Freeform 744"/>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5" name="Freeform 745"/>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6" name="Freeform 746"/>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7" name="Freeform 747"/>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8" name="Freeform 748"/>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39" name="Freeform 749"/>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0" name="Freeform 750"/>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1" name="Freeform 751"/>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42" name="Freeform 752"/>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3" name="Freeform 753"/>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4" name="Freeform 754"/>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5" name="Freeform 755"/>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6" name="Freeform 756"/>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7" name="Freeform 757"/>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8" name="Freeform 758"/>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49" name="Freeform 759"/>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0" name="Freeform 760"/>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1" name="Freeform 761"/>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2" name="Freeform 762"/>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3" name="Freeform 763"/>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4" name="Freeform 764"/>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5" name="Freeform 765"/>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6" name="Freeform 766"/>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57" name="Freeform 767"/>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58" name="Freeform 768"/>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59" name="Freeform 769"/>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0" name="Freeform 770"/>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1" name="Freeform 771"/>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2" name="Freeform 772"/>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3" name="Freeform 773"/>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4" name="Freeform 774"/>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5" name="Freeform 775"/>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6" name="Freeform 776"/>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7" name="Freeform 777"/>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68" name="Freeform 778"/>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69" name="Freeform 779"/>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0" name="Freeform 780"/>
                <p:cNvSpPr>
                  <a:spLocks noEditPoints="1"/>
                </p:cNvSpPr>
                <p:nvPr/>
              </p:nvSpPr>
              <p:spPr bwMode="auto">
                <a:xfrm>
                  <a:off x="3080" y="2235"/>
                  <a:ext cx="380" cy="2"/>
                </a:xfrm>
                <a:custGeom>
                  <a:avLst/>
                  <a:gdLst>
                    <a:gd name="T0" fmla="*/ 1 w 380"/>
                    <a:gd name="T1" fmla="*/ 2 h 2"/>
                    <a:gd name="T2" fmla="*/ 16 w 380"/>
                    <a:gd name="T3" fmla="*/ 0 h 2"/>
                    <a:gd name="T4" fmla="*/ 10 w 380"/>
                    <a:gd name="T5" fmla="*/ 0 h 2"/>
                    <a:gd name="T6" fmla="*/ 26 w 380"/>
                    <a:gd name="T7" fmla="*/ 2 h 2"/>
                    <a:gd name="T8" fmla="*/ 31 w 380"/>
                    <a:gd name="T9" fmla="*/ 0 h 2"/>
                    <a:gd name="T10" fmla="*/ 30 w 380"/>
                    <a:gd name="T11" fmla="*/ 1 h 2"/>
                    <a:gd name="T12" fmla="*/ 47 w 380"/>
                    <a:gd name="T13" fmla="*/ 1 h 2"/>
                    <a:gd name="T14" fmla="*/ 41 w 380"/>
                    <a:gd name="T15" fmla="*/ 0 h 2"/>
                    <a:gd name="T16" fmla="*/ 51 w 380"/>
                    <a:gd name="T17" fmla="*/ 2 h 2"/>
                    <a:gd name="T18" fmla="*/ 66 w 380"/>
                    <a:gd name="T19" fmla="*/ 0 h 2"/>
                    <a:gd name="T20" fmla="*/ 61 w 380"/>
                    <a:gd name="T21" fmla="*/ 0 h 2"/>
                    <a:gd name="T22" fmla="*/ 76 w 380"/>
                    <a:gd name="T23" fmla="*/ 2 h 2"/>
                    <a:gd name="T24" fmla="*/ 81 w 380"/>
                    <a:gd name="T25" fmla="*/ 0 h 2"/>
                    <a:gd name="T26" fmla="*/ 80 w 380"/>
                    <a:gd name="T27" fmla="*/ 1 h 2"/>
                    <a:gd name="T28" fmla="*/ 97 w 380"/>
                    <a:gd name="T29" fmla="*/ 1 h 2"/>
                    <a:gd name="T30" fmla="*/ 91 w 380"/>
                    <a:gd name="T31" fmla="*/ 0 h 2"/>
                    <a:gd name="T32" fmla="*/ 101 w 380"/>
                    <a:gd name="T33" fmla="*/ 2 h 2"/>
                    <a:gd name="T34" fmla="*/ 117 w 380"/>
                    <a:gd name="T35" fmla="*/ 0 h 2"/>
                    <a:gd name="T36" fmla="*/ 112 w 380"/>
                    <a:gd name="T37" fmla="*/ 0 h 2"/>
                    <a:gd name="T38" fmla="*/ 126 w 380"/>
                    <a:gd name="T39" fmla="*/ 2 h 2"/>
                    <a:gd name="T40" fmla="*/ 131 w 380"/>
                    <a:gd name="T41" fmla="*/ 0 h 2"/>
                    <a:gd name="T42" fmla="*/ 130 w 380"/>
                    <a:gd name="T43" fmla="*/ 1 h 2"/>
                    <a:gd name="T44" fmla="*/ 147 w 380"/>
                    <a:gd name="T45" fmla="*/ 1 h 2"/>
                    <a:gd name="T46" fmla="*/ 142 w 380"/>
                    <a:gd name="T47" fmla="*/ 0 h 2"/>
                    <a:gd name="T48" fmla="*/ 152 w 380"/>
                    <a:gd name="T49" fmla="*/ 2 h 2"/>
                    <a:gd name="T50" fmla="*/ 167 w 380"/>
                    <a:gd name="T51" fmla="*/ 0 h 2"/>
                    <a:gd name="T52" fmla="*/ 162 w 380"/>
                    <a:gd name="T53" fmla="*/ 0 h 2"/>
                    <a:gd name="T54" fmla="*/ 177 w 380"/>
                    <a:gd name="T55" fmla="*/ 2 h 2"/>
                    <a:gd name="T56" fmla="*/ 182 w 380"/>
                    <a:gd name="T57" fmla="*/ 0 h 2"/>
                    <a:gd name="T58" fmla="*/ 182 w 380"/>
                    <a:gd name="T59" fmla="*/ 1 h 2"/>
                    <a:gd name="T60" fmla="*/ 198 w 380"/>
                    <a:gd name="T61" fmla="*/ 1 h 2"/>
                    <a:gd name="T62" fmla="*/ 192 w 380"/>
                    <a:gd name="T63" fmla="*/ 0 h 2"/>
                    <a:gd name="T64" fmla="*/ 202 w 380"/>
                    <a:gd name="T65" fmla="*/ 2 h 2"/>
                    <a:gd name="T66" fmla="*/ 217 w 380"/>
                    <a:gd name="T67" fmla="*/ 0 h 2"/>
                    <a:gd name="T68" fmla="*/ 212 w 380"/>
                    <a:gd name="T69" fmla="*/ 0 h 2"/>
                    <a:gd name="T70" fmla="*/ 227 w 380"/>
                    <a:gd name="T71" fmla="*/ 2 h 2"/>
                    <a:gd name="T72" fmla="*/ 233 w 380"/>
                    <a:gd name="T73" fmla="*/ 0 h 2"/>
                    <a:gd name="T74" fmla="*/ 232 w 380"/>
                    <a:gd name="T75" fmla="*/ 1 h 2"/>
                    <a:gd name="T76" fmla="*/ 248 w 380"/>
                    <a:gd name="T77" fmla="*/ 1 h 2"/>
                    <a:gd name="T78" fmla="*/ 242 w 380"/>
                    <a:gd name="T79" fmla="*/ 0 h 2"/>
                    <a:gd name="T80" fmla="*/ 253 w 380"/>
                    <a:gd name="T81" fmla="*/ 2 h 2"/>
                    <a:gd name="T82" fmla="*/ 268 w 380"/>
                    <a:gd name="T83" fmla="*/ 0 h 2"/>
                    <a:gd name="T84" fmla="*/ 263 w 380"/>
                    <a:gd name="T85" fmla="*/ 0 h 2"/>
                    <a:gd name="T86" fmla="*/ 278 w 380"/>
                    <a:gd name="T87" fmla="*/ 2 h 2"/>
                    <a:gd name="T88" fmla="*/ 283 w 380"/>
                    <a:gd name="T89" fmla="*/ 0 h 2"/>
                    <a:gd name="T90" fmla="*/ 282 w 380"/>
                    <a:gd name="T91" fmla="*/ 1 h 2"/>
                    <a:gd name="T92" fmla="*/ 298 w 380"/>
                    <a:gd name="T93" fmla="*/ 1 h 2"/>
                    <a:gd name="T94" fmla="*/ 293 w 380"/>
                    <a:gd name="T95" fmla="*/ 0 h 2"/>
                    <a:gd name="T96" fmla="*/ 303 w 380"/>
                    <a:gd name="T97" fmla="*/ 2 h 2"/>
                    <a:gd name="T98" fmla="*/ 318 w 380"/>
                    <a:gd name="T99" fmla="*/ 0 h 2"/>
                    <a:gd name="T100" fmla="*/ 313 w 380"/>
                    <a:gd name="T101" fmla="*/ 0 h 2"/>
                    <a:gd name="T102" fmla="*/ 329 w 380"/>
                    <a:gd name="T103" fmla="*/ 2 h 2"/>
                    <a:gd name="T104" fmla="*/ 333 w 380"/>
                    <a:gd name="T105" fmla="*/ 0 h 2"/>
                    <a:gd name="T106" fmla="*/ 333 w 380"/>
                    <a:gd name="T107" fmla="*/ 1 h 2"/>
                    <a:gd name="T108" fmla="*/ 350 w 380"/>
                    <a:gd name="T109" fmla="*/ 1 h 2"/>
                    <a:gd name="T110" fmla="*/ 343 w 380"/>
                    <a:gd name="T111" fmla="*/ 0 h 2"/>
                    <a:gd name="T112" fmla="*/ 354 w 380"/>
                    <a:gd name="T113" fmla="*/ 2 h 2"/>
                    <a:gd name="T114" fmla="*/ 368 w 380"/>
                    <a:gd name="T115" fmla="*/ 0 h 2"/>
                    <a:gd name="T116" fmla="*/ 363 w 380"/>
                    <a:gd name="T117" fmla="*/ 0 h 2"/>
                    <a:gd name="T118" fmla="*/ 379 w 380"/>
                    <a:gd name="T119" fmla="*/ 2 h 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80"/>
                    <a:gd name="T181" fmla="*/ 0 h 2"/>
                    <a:gd name="T182" fmla="*/ 380 w 380"/>
                    <a:gd name="T183" fmla="*/ 2 h 2"/>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80" h="2">
                      <a:moveTo>
                        <a:pt x="1" y="0"/>
                      </a:moveTo>
                      <a:lnTo>
                        <a:pt x="5" y="0"/>
                      </a:lnTo>
                      <a:lnTo>
                        <a:pt x="6" y="1"/>
                      </a:lnTo>
                      <a:lnTo>
                        <a:pt x="5" y="2"/>
                      </a:lnTo>
                      <a:lnTo>
                        <a:pt x="1" y="2"/>
                      </a:lnTo>
                      <a:lnTo>
                        <a:pt x="0" y="1"/>
                      </a:lnTo>
                      <a:lnTo>
                        <a:pt x="1" y="0"/>
                      </a:lnTo>
                      <a:close/>
                      <a:moveTo>
                        <a:pt x="10" y="0"/>
                      </a:moveTo>
                      <a:lnTo>
                        <a:pt x="16" y="0"/>
                      </a:lnTo>
                      <a:lnTo>
                        <a:pt x="17" y="1"/>
                      </a:lnTo>
                      <a:lnTo>
                        <a:pt x="16" y="2"/>
                      </a:lnTo>
                      <a:lnTo>
                        <a:pt x="10" y="2"/>
                      </a:lnTo>
                      <a:lnTo>
                        <a:pt x="9" y="1"/>
                      </a:lnTo>
                      <a:lnTo>
                        <a:pt x="10" y="0"/>
                      </a:lnTo>
                      <a:close/>
                      <a:moveTo>
                        <a:pt x="21" y="0"/>
                      </a:moveTo>
                      <a:lnTo>
                        <a:pt x="26" y="0"/>
                      </a:lnTo>
                      <a:lnTo>
                        <a:pt x="27"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1" y="0"/>
                      </a:moveTo>
                      <a:lnTo>
                        <a:pt x="46" y="0"/>
                      </a:lnTo>
                      <a:lnTo>
                        <a:pt x="47" y="1"/>
                      </a:lnTo>
                      <a:lnTo>
                        <a:pt x="46" y="2"/>
                      </a:lnTo>
                      <a:lnTo>
                        <a:pt x="41" y="2"/>
                      </a:lnTo>
                      <a:lnTo>
                        <a:pt x="40" y="1"/>
                      </a:lnTo>
                      <a:lnTo>
                        <a:pt x="41"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7" y="0"/>
                      </a:lnTo>
                      <a:lnTo>
                        <a:pt x="87" y="1"/>
                      </a:lnTo>
                      <a:lnTo>
                        <a:pt x="87"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2" y="0"/>
                      </a:moveTo>
                      <a:lnTo>
                        <a:pt x="117" y="0"/>
                      </a:lnTo>
                      <a:lnTo>
                        <a:pt x="117" y="1"/>
                      </a:lnTo>
                      <a:lnTo>
                        <a:pt x="117" y="2"/>
                      </a:lnTo>
                      <a:lnTo>
                        <a:pt x="112" y="2"/>
                      </a:lnTo>
                      <a:lnTo>
                        <a:pt x="111" y="1"/>
                      </a:lnTo>
                      <a:lnTo>
                        <a:pt x="112" y="0"/>
                      </a:lnTo>
                      <a:close/>
                      <a:moveTo>
                        <a:pt x="122" y="0"/>
                      </a:moveTo>
                      <a:lnTo>
                        <a:pt x="126" y="0"/>
                      </a:lnTo>
                      <a:lnTo>
                        <a:pt x="127" y="1"/>
                      </a:lnTo>
                      <a:lnTo>
                        <a:pt x="126" y="2"/>
                      </a:lnTo>
                      <a:lnTo>
                        <a:pt x="122" y="2"/>
                      </a:lnTo>
                      <a:lnTo>
                        <a:pt x="121" y="1"/>
                      </a:lnTo>
                      <a:lnTo>
                        <a:pt x="122"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2" y="0"/>
                      </a:moveTo>
                      <a:lnTo>
                        <a:pt x="156" y="0"/>
                      </a:lnTo>
                      <a:lnTo>
                        <a:pt x="158" y="1"/>
                      </a:lnTo>
                      <a:lnTo>
                        <a:pt x="156" y="2"/>
                      </a:lnTo>
                      <a:lnTo>
                        <a:pt x="152" y="2"/>
                      </a:lnTo>
                      <a:lnTo>
                        <a:pt x="151" y="1"/>
                      </a:lnTo>
                      <a:lnTo>
                        <a:pt x="152" y="0"/>
                      </a:lnTo>
                      <a:close/>
                      <a:moveTo>
                        <a:pt x="162" y="0"/>
                      </a:moveTo>
                      <a:lnTo>
                        <a:pt x="167" y="0"/>
                      </a:lnTo>
                      <a:lnTo>
                        <a:pt x="168" y="1"/>
                      </a:lnTo>
                      <a:lnTo>
                        <a:pt x="167" y="2"/>
                      </a:lnTo>
                      <a:lnTo>
                        <a:pt x="162" y="2"/>
                      </a:lnTo>
                      <a:lnTo>
                        <a:pt x="161" y="1"/>
                      </a:lnTo>
                      <a:lnTo>
                        <a:pt x="162" y="0"/>
                      </a:lnTo>
                      <a:close/>
                      <a:moveTo>
                        <a:pt x="172" y="0"/>
                      </a:moveTo>
                      <a:lnTo>
                        <a:pt x="177" y="0"/>
                      </a:lnTo>
                      <a:lnTo>
                        <a:pt x="178" y="1"/>
                      </a:lnTo>
                      <a:lnTo>
                        <a:pt x="177" y="2"/>
                      </a:lnTo>
                      <a:lnTo>
                        <a:pt x="172" y="2"/>
                      </a:lnTo>
                      <a:lnTo>
                        <a:pt x="171" y="1"/>
                      </a:lnTo>
                      <a:lnTo>
                        <a:pt x="172" y="0"/>
                      </a:lnTo>
                      <a:close/>
                      <a:moveTo>
                        <a:pt x="182" y="0"/>
                      </a:moveTo>
                      <a:lnTo>
                        <a:pt x="187" y="0"/>
                      </a:lnTo>
                      <a:lnTo>
                        <a:pt x="188" y="1"/>
                      </a:lnTo>
                      <a:lnTo>
                        <a:pt x="187" y="2"/>
                      </a:lnTo>
                      <a:lnTo>
                        <a:pt x="182" y="2"/>
                      </a:lnTo>
                      <a:lnTo>
                        <a:pt x="182" y="1"/>
                      </a:lnTo>
                      <a:lnTo>
                        <a:pt x="182" y="0"/>
                      </a:lnTo>
                      <a:close/>
                      <a:moveTo>
                        <a:pt x="192" y="0"/>
                      </a:moveTo>
                      <a:lnTo>
                        <a:pt x="197" y="0"/>
                      </a:lnTo>
                      <a:lnTo>
                        <a:pt x="198" y="1"/>
                      </a:lnTo>
                      <a:lnTo>
                        <a:pt x="197" y="2"/>
                      </a:lnTo>
                      <a:lnTo>
                        <a:pt x="192" y="2"/>
                      </a:lnTo>
                      <a:lnTo>
                        <a:pt x="191" y="1"/>
                      </a:lnTo>
                      <a:lnTo>
                        <a:pt x="192" y="0"/>
                      </a:lnTo>
                      <a:close/>
                      <a:moveTo>
                        <a:pt x="202" y="0"/>
                      </a:moveTo>
                      <a:lnTo>
                        <a:pt x="208" y="0"/>
                      </a:lnTo>
                      <a:lnTo>
                        <a:pt x="208" y="1"/>
                      </a:lnTo>
                      <a:lnTo>
                        <a:pt x="208"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9"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3" y="0"/>
                      </a:moveTo>
                      <a:lnTo>
                        <a:pt x="258" y="0"/>
                      </a:lnTo>
                      <a:lnTo>
                        <a:pt x="259" y="1"/>
                      </a:lnTo>
                      <a:lnTo>
                        <a:pt x="258" y="2"/>
                      </a:lnTo>
                      <a:lnTo>
                        <a:pt x="253" y="2"/>
                      </a:lnTo>
                      <a:lnTo>
                        <a:pt x="251" y="1"/>
                      </a:lnTo>
                      <a:lnTo>
                        <a:pt x="253" y="0"/>
                      </a:lnTo>
                      <a:close/>
                      <a:moveTo>
                        <a:pt x="263" y="0"/>
                      </a:moveTo>
                      <a:lnTo>
                        <a:pt x="268" y="0"/>
                      </a:lnTo>
                      <a:lnTo>
                        <a:pt x="268" y="1"/>
                      </a:lnTo>
                      <a:lnTo>
                        <a:pt x="268" y="2"/>
                      </a:lnTo>
                      <a:lnTo>
                        <a:pt x="263" y="2"/>
                      </a:lnTo>
                      <a:lnTo>
                        <a:pt x="262" y="1"/>
                      </a:lnTo>
                      <a:lnTo>
                        <a:pt x="263" y="0"/>
                      </a:lnTo>
                      <a:close/>
                      <a:moveTo>
                        <a:pt x="273" y="0"/>
                      </a:moveTo>
                      <a:lnTo>
                        <a:pt x="278" y="0"/>
                      </a:lnTo>
                      <a:lnTo>
                        <a:pt x="279" y="1"/>
                      </a:lnTo>
                      <a:lnTo>
                        <a:pt x="278" y="2"/>
                      </a:lnTo>
                      <a:lnTo>
                        <a:pt x="273" y="2"/>
                      </a:lnTo>
                      <a:lnTo>
                        <a:pt x="272" y="1"/>
                      </a:lnTo>
                      <a:lnTo>
                        <a:pt x="273"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3" y="1"/>
                      </a:lnTo>
                      <a:lnTo>
                        <a:pt x="303" y="0"/>
                      </a:lnTo>
                      <a:close/>
                      <a:moveTo>
                        <a:pt x="313" y="0"/>
                      </a:moveTo>
                      <a:lnTo>
                        <a:pt x="318" y="0"/>
                      </a:lnTo>
                      <a:lnTo>
                        <a:pt x="319" y="1"/>
                      </a:lnTo>
                      <a:lnTo>
                        <a:pt x="318" y="2"/>
                      </a:lnTo>
                      <a:lnTo>
                        <a:pt x="313" y="2"/>
                      </a:lnTo>
                      <a:lnTo>
                        <a:pt x="312" y="1"/>
                      </a:lnTo>
                      <a:lnTo>
                        <a:pt x="313" y="0"/>
                      </a:lnTo>
                      <a:close/>
                      <a:moveTo>
                        <a:pt x="324" y="0"/>
                      </a:moveTo>
                      <a:lnTo>
                        <a:pt x="329" y="0"/>
                      </a:lnTo>
                      <a:lnTo>
                        <a:pt x="329" y="1"/>
                      </a:lnTo>
                      <a:lnTo>
                        <a:pt x="329" y="2"/>
                      </a:lnTo>
                      <a:lnTo>
                        <a:pt x="324" y="2"/>
                      </a:lnTo>
                      <a:lnTo>
                        <a:pt x="323" y="1"/>
                      </a:lnTo>
                      <a:lnTo>
                        <a:pt x="324" y="0"/>
                      </a:lnTo>
                      <a:close/>
                      <a:moveTo>
                        <a:pt x="333" y="0"/>
                      </a:moveTo>
                      <a:lnTo>
                        <a:pt x="338" y="0"/>
                      </a:lnTo>
                      <a:lnTo>
                        <a:pt x="339" y="1"/>
                      </a:lnTo>
                      <a:lnTo>
                        <a:pt x="338" y="2"/>
                      </a:lnTo>
                      <a:lnTo>
                        <a:pt x="333" y="2"/>
                      </a:lnTo>
                      <a:lnTo>
                        <a:pt x="333" y="1"/>
                      </a:lnTo>
                      <a:lnTo>
                        <a:pt x="333" y="0"/>
                      </a:lnTo>
                      <a:close/>
                      <a:moveTo>
                        <a:pt x="343" y="0"/>
                      </a:moveTo>
                      <a:lnTo>
                        <a:pt x="349" y="0"/>
                      </a:lnTo>
                      <a:lnTo>
                        <a:pt x="350"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path>
                  </a:pathLst>
                </a:custGeom>
                <a:solidFill>
                  <a:srgbClr val="000000"/>
                </a:solidFill>
                <a:ln w="9525">
                  <a:noFill/>
                  <a:round/>
                  <a:headEnd/>
                  <a:tailEnd/>
                </a:ln>
              </p:spPr>
              <p:txBody>
                <a:bodyPr/>
                <a:lstStyle/>
                <a:p>
                  <a:endParaRPr lang="en-US"/>
                </a:p>
              </p:txBody>
            </p:sp>
            <p:sp>
              <p:nvSpPr>
                <p:cNvPr id="1271" name="Freeform 781"/>
                <p:cNvSpPr>
                  <a:spLocks/>
                </p:cNvSpPr>
                <p:nvPr/>
              </p:nvSpPr>
              <p:spPr bwMode="auto">
                <a:xfrm>
                  <a:off x="308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2" name="Freeform 782"/>
                <p:cNvSpPr>
                  <a:spLocks/>
                </p:cNvSpPr>
                <p:nvPr/>
              </p:nvSpPr>
              <p:spPr bwMode="auto">
                <a:xfrm>
                  <a:off x="3089"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3" name="Freeform 783"/>
                <p:cNvSpPr>
                  <a:spLocks/>
                </p:cNvSpPr>
                <p:nvPr/>
              </p:nvSpPr>
              <p:spPr bwMode="auto">
                <a:xfrm>
                  <a:off x="310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4" name="Freeform 784"/>
                <p:cNvSpPr>
                  <a:spLocks/>
                </p:cNvSpPr>
                <p:nvPr/>
              </p:nvSpPr>
              <p:spPr bwMode="auto">
                <a:xfrm>
                  <a:off x="3110"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5" name="Freeform 785"/>
                <p:cNvSpPr>
                  <a:spLocks/>
                </p:cNvSpPr>
                <p:nvPr/>
              </p:nvSpPr>
              <p:spPr bwMode="auto">
                <a:xfrm>
                  <a:off x="312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6" name="Freeform 786"/>
                <p:cNvSpPr>
                  <a:spLocks/>
                </p:cNvSpPr>
                <p:nvPr/>
              </p:nvSpPr>
              <p:spPr bwMode="auto">
                <a:xfrm>
                  <a:off x="313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7" name="Freeform 787"/>
                <p:cNvSpPr>
                  <a:spLocks/>
                </p:cNvSpPr>
                <p:nvPr/>
              </p:nvSpPr>
              <p:spPr bwMode="auto">
                <a:xfrm>
                  <a:off x="314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8" name="Freeform 788"/>
                <p:cNvSpPr>
                  <a:spLocks/>
                </p:cNvSpPr>
                <p:nvPr/>
              </p:nvSpPr>
              <p:spPr bwMode="auto">
                <a:xfrm>
                  <a:off x="315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79" name="Freeform 789"/>
                <p:cNvSpPr>
                  <a:spLocks/>
                </p:cNvSpPr>
                <p:nvPr/>
              </p:nvSpPr>
              <p:spPr bwMode="auto">
                <a:xfrm>
                  <a:off x="3160"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0" name="Freeform 790"/>
                <p:cNvSpPr>
                  <a:spLocks/>
                </p:cNvSpPr>
                <p:nvPr/>
              </p:nvSpPr>
              <p:spPr bwMode="auto">
                <a:xfrm>
                  <a:off x="3171"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81" name="Freeform 791"/>
                <p:cNvSpPr>
                  <a:spLocks/>
                </p:cNvSpPr>
                <p:nvPr/>
              </p:nvSpPr>
              <p:spPr bwMode="auto">
                <a:xfrm>
                  <a:off x="3180"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2" name="Freeform 792"/>
                <p:cNvSpPr>
                  <a:spLocks/>
                </p:cNvSpPr>
                <p:nvPr/>
              </p:nvSpPr>
              <p:spPr bwMode="auto">
                <a:xfrm>
                  <a:off x="319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3" name="Freeform 793"/>
                <p:cNvSpPr>
                  <a:spLocks/>
                </p:cNvSpPr>
                <p:nvPr/>
              </p:nvSpPr>
              <p:spPr bwMode="auto">
                <a:xfrm>
                  <a:off x="3201" y="223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4" name="Freeform 794"/>
                <p:cNvSpPr>
                  <a:spLocks/>
                </p:cNvSpPr>
                <p:nvPr/>
              </p:nvSpPr>
              <p:spPr bwMode="auto">
                <a:xfrm>
                  <a:off x="3210"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5" name="Freeform 795"/>
                <p:cNvSpPr>
                  <a:spLocks/>
                </p:cNvSpPr>
                <p:nvPr/>
              </p:nvSpPr>
              <p:spPr bwMode="auto">
                <a:xfrm>
                  <a:off x="3221"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6" name="Freeform 796"/>
                <p:cNvSpPr>
                  <a:spLocks/>
                </p:cNvSpPr>
                <p:nvPr/>
              </p:nvSpPr>
              <p:spPr bwMode="auto">
                <a:xfrm>
                  <a:off x="3231" y="2235"/>
                  <a:ext cx="7" cy="2"/>
                </a:xfrm>
                <a:custGeom>
                  <a:avLst/>
                  <a:gdLst>
                    <a:gd name="T0" fmla="*/ 1 w 7"/>
                    <a:gd name="T1" fmla="*/ 0 h 2"/>
                    <a:gd name="T2" fmla="*/ 5 w 7"/>
                    <a:gd name="T3" fmla="*/ 0 h 2"/>
                    <a:gd name="T4" fmla="*/ 7 w 7"/>
                    <a:gd name="T5" fmla="*/ 1 h 2"/>
                    <a:gd name="T6" fmla="*/ 5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5" y="0"/>
                      </a:lnTo>
                      <a:lnTo>
                        <a:pt x="7"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7" name="Freeform 797"/>
                <p:cNvSpPr>
                  <a:spLocks/>
                </p:cNvSpPr>
                <p:nvPr/>
              </p:nvSpPr>
              <p:spPr bwMode="auto">
                <a:xfrm>
                  <a:off x="324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8" name="Freeform 798"/>
                <p:cNvSpPr>
                  <a:spLocks/>
                </p:cNvSpPr>
                <p:nvPr/>
              </p:nvSpPr>
              <p:spPr bwMode="auto">
                <a:xfrm>
                  <a:off x="325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89" name="Freeform 799"/>
                <p:cNvSpPr>
                  <a:spLocks/>
                </p:cNvSpPr>
                <p:nvPr/>
              </p:nvSpPr>
              <p:spPr bwMode="auto">
                <a:xfrm>
                  <a:off x="326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0" name="Freeform 800"/>
                <p:cNvSpPr>
                  <a:spLocks/>
                </p:cNvSpPr>
                <p:nvPr/>
              </p:nvSpPr>
              <p:spPr bwMode="auto">
                <a:xfrm>
                  <a:off x="3271"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1" name="Freeform 801"/>
                <p:cNvSpPr>
                  <a:spLocks/>
                </p:cNvSpPr>
                <p:nvPr/>
              </p:nvSpPr>
              <p:spPr bwMode="auto">
                <a:xfrm>
                  <a:off x="3281" y="223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2" name="Freeform 802"/>
                <p:cNvSpPr>
                  <a:spLocks/>
                </p:cNvSpPr>
                <p:nvPr/>
              </p:nvSpPr>
              <p:spPr bwMode="auto">
                <a:xfrm>
                  <a:off x="329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3" name="Freeform 803"/>
                <p:cNvSpPr>
                  <a:spLocks/>
                </p:cNvSpPr>
                <p:nvPr/>
              </p:nvSpPr>
              <p:spPr bwMode="auto">
                <a:xfrm>
                  <a:off x="3301" y="2235"/>
                  <a:ext cx="8" cy="2"/>
                </a:xfrm>
                <a:custGeom>
                  <a:avLst/>
                  <a:gdLst>
                    <a:gd name="T0" fmla="*/ 1 w 8"/>
                    <a:gd name="T1" fmla="*/ 0 h 2"/>
                    <a:gd name="T2" fmla="*/ 6 w 8"/>
                    <a:gd name="T3" fmla="*/ 0 h 2"/>
                    <a:gd name="T4" fmla="*/ 8 w 8"/>
                    <a:gd name="T5" fmla="*/ 1 h 2"/>
                    <a:gd name="T6" fmla="*/ 6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6" y="0"/>
                      </a:lnTo>
                      <a:lnTo>
                        <a:pt x="8"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4" name="Freeform 804"/>
                <p:cNvSpPr>
                  <a:spLocks/>
                </p:cNvSpPr>
                <p:nvPr/>
              </p:nvSpPr>
              <p:spPr bwMode="auto">
                <a:xfrm>
                  <a:off x="331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5" name="Freeform 805"/>
                <p:cNvSpPr>
                  <a:spLocks/>
                </p:cNvSpPr>
                <p:nvPr/>
              </p:nvSpPr>
              <p:spPr bwMode="auto">
                <a:xfrm>
                  <a:off x="3322"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296" name="Freeform 806"/>
                <p:cNvSpPr>
                  <a:spLocks/>
                </p:cNvSpPr>
                <p:nvPr/>
              </p:nvSpPr>
              <p:spPr bwMode="auto">
                <a:xfrm>
                  <a:off x="3331" y="2235"/>
                  <a:ext cx="8" cy="2"/>
                </a:xfrm>
                <a:custGeom>
                  <a:avLst/>
                  <a:gdLst>
                    <a:gd name="T0" fmla="*/ 2 w 8"/>
                    <a:gd name="T1" fmla="*/ 0 h 2"/>
                    <a:gd name="T2" fmla="*/ 7 w 8"/>
                    <a:gd name="T3" fmla="*/ 0 h 2"/>
                    <a:gd name="T4" fmla="*/ 8 w 8"/>
                    <a:gd name="T5" fmla="*/ 1 h 2"/>
                    <a:gd name="T6" fmla="*/ 7 w 8"/>
                    <a:gd name="T7" fmla="*/ 2 h 2"/>
                    <a:gd name="T8" fmla="*/ 2 w 8"/>
                    <a:gd name="T9" fmla="*/ 2 h 2"/>
                    <a:gd name="T10" fmla="*/ 0 w 8"/>
                    <a:gd name="T11" fmla="*/ 1 h 2"/>
                    <a:gd name="T12" fmla="*/ 2 w 8"/>
                    <a:gd name="T13" fmla="*/ 0 h 2"/>
                    <a:gd name="T14" fmla="*/ 2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2" y="0"/>
                      </a:moveTo>
                      <a:lnTo>
                        <a:pt x="7" y="0"/>
                      </a:lnTo>
                      <a:lnTo>
                        <a:pt x="8" y="1"/>
                      </a:lnTo>
                      <a:lnTo>
                        <a:pt x="7" y="2"/>
                      </a:lnTo>
                      <a:lnTo>
                        <a:pt x="2" y="2"/>
                      </a:lnTo>
                      <a:lnTo>
                        <a:pt x="0" y="1"/>
                      </a:lnTo>
                      <a:lnTo>
                        <a:pt x="2" y="0"/>
                      </a:lnTo>
                    </a:path>
                  </a:pathLst>
                </a:custGeom>
                <a:noFill/>
                <a:ln w="1588">
                  <a:solidFill>
                    <a:srgbClr val="000000"/>
                  </a:solidFill>
                  <a:round/>
                  <a:headEnd/>
                  <a:tailEnd/>
                </a:ln>
              </p:spPr>
              <p:txBody>
                <a:bodyPr/>
                <a:lstStyle/>
                <a:p>
                  <a:endParaRPr lang="en-US"/>
                </a:p>
              </p:txBody>
            </p:sp>
            <p:sp>
              <p:nvSpPr>
                <p:cNvPr id="1297" name="Freeform 807"/>
                <p:cNvSpPr>
                  <a:spLocks/>
                </p:cNvSpPr>
                <p:nvPr/>
              </p:nvSpPr>
              <p:spPr bwMode="auto">
                <a:xfrm>
                  <a:off x="334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8" name="Freeform 808"/>
                <p:cNvSpPr>
                  <a:spLocks/>
                </p:cNvSpPr>
                <p:nvPr/>
              </p:nvSpPr>
              <p:spPr bwMode="auto">
                <a:xfrm>
                  <a:off x="335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299" name="Freeform 809"/>
                <p:cNvSpPr>
                  <a:spLocks/>
                </p:cNvSpPr>
                <p:nvPr/>
              </p:nvSpPr>
              <p:spPr bwMode="auto">
                <a:xfrm>
                  <a:off x="336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0" name="Freeform 810"/>
                <p:cNvSpPr>
                  <a:spLocks/>
                </p:cNvSpPr>
                <p:nvPr/>
              </p:nvSpPr>
              <p:spPr bwMode="auto">
                <a:xfrm>
                  <a:off x="3372"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1" name="Freeform 811"/>
                <p:cNvSpPr>
                  <a:spLocks/>
                </p:cNvSpPr>
                <p:nvPr/>
              </p:nvSpPr>
              <p:spPr bwMode="auto">
                <a:xfrm>
                  <a:off x="338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2" name="Freeform 812"/>
                <p:cNvSpPr>
                  <a:spLocks/>
                </p:cNvSpPr>
                <p:nvPr/>
              </p:nvSpPr>
              <p:spPr bwMode="auto">
                <a:xfrm>
                  <a:off x="3392"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3" name="Freeform 813"/>
                <p:cNvSpPr>
                  <a:spLocks/>
                </p:cNvSpPr>
                <p:nvPr/>
              </p:nvSpPr>
              <p:spPr bwMode="auto">
                <a:xfrm>
                  <a:off x="340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4" name="Freeform 814"/>
                <p:cNvSpPr>
                  <a:spLocks/>
                </p:cNvSpPr>
                <p:nvPr/>
              </p:nvSpPr>
              <p:spPr bwMode="auto">
                <a:xfrm>
                  <a:off x="341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5" name="Freeform 815"/>
                <p:cNvSpPr>
                  <a:spLocks/>
                </p:cNvSpPr>
                <p:nvPr/>
              </p:nvSpPr>
              <p:spPr bwMode="auto">
                <a:xfrm>
                  <a:off x="3422" y="223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6" name="Freeform 816"/>
                <p:cNvSpPr>
                  <a:spLocks/>
                </p:cNvSpPr>
                <p:nvPr/>
              </p:nvSpPr>
              <p:spPr bwMode="auto">
                <a:xfrm>
                  <a:off x="3433" y="223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7" name="Freeform 817"/>
                <p:cNvSpPr>
                  <a:spLocks/>
                </p:cNvSpPr>
                <p:nvPr/>
              </p:nvSpPr>
              <p:spPr bwMode="auto">
                <a:xfrm>
                  <a:off x="3443" y="223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308" name="Freeform 818"/>
                <p:cNvSpPr>
                  <a:spLocks/>
                </p:cNvSpPr>
                <p:nvPr/>
              </p:nvSpPr>
              <p:spPr bwMode="auto">
                <a:xfrm>
                  <a:off x="3453" y="223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309" name="Freeform 819"/>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solidFill>
                  <a:srgbClr val="FFFFFF"/>
                </a:solidFill>
                <a:ln w="9525">
                  <a:noFill/>
                  <a:round/>
                  <a:headEnd/>
                  <a:tailEnd/>
                </a:ln>
              </p:spPr>
              <p:txBody>
                <a:bodyPr/>
                <a:lstStyle/>
                <a:p>
                  <a:endParaRPr lang="en-US"/>
                </a:p>
              </p:txBody>
            </p:sp>
            <p:sp>
              <p:nvSpPr>
                <p:cNvPr id="1310" name="Freeform 820"/>
                <p:cNvSpPr>
                  <a:spLocks/>
                </p:cNvSpPr>
                <p:nvPr/>
              </p:nvSpPr>
              <p:spPr bwMode="auto">
                <a:xfrm>
                  <a:off x="3081" y="1972"/>
                  <a:ext cx="79" cy="41"/>
                </a:xfrm>
                <a:custGeom>
                  <a:avLst/>
                  <a:gdLst>
                    <a:gd name="T0" fmla="*/ 0 w 79"/>
                    <a:gd name="T1" fmla="*/ 41 h 41"/>
                    <a:gd name="T2" fmla="*/ 66 w 79"/>
                    <a:gd name="T3" fmla="*/ 41 h 41"/>
                    <a:gd name="T4" fmla="*/ 79 w 79"/>
                    <a:gd name="T5" fmla="*/ 29 h 41"/>
                    <a:gd name="T6" fmla="*/ 79 w 79"/>
                    <a:gd name="T7" fmla="*/ 0 h 41"/>
                    <a:gd name="T8" fmla="*/ 0 w 79"/>
                    <a:gd name="T9" fmla="*/ 0 h 41"/>
                    <a:gd name="T10" fmla="*/ 0 w 79"/>
                    <a:gd name="T11" fmla="*/ 41 h 41"/>
                    <a:gd name="T12" fmla="*/ 0 w 79"/>
                    <a:gd name="T13" fmla="*/ 41 h 41"/>
                    <a:gd name="T14" fmla="*/ 0 60000 65536"/>
                    <a:gd name="T15" fmla="*/ 0 60000 65536"/>
                    <a:gd name="T16" fmla="*/ 0 60000 65536"/>
                    <a:gd name="T17" fmla="*/ 0 60000 65536"/>
                    <a:gd name="T18" fmla="*/ 0 60000 65536"/>
                    <a:gd name="T19" fmla="*/ 0 60000 65536"/>
                    <a:gd name="T20" fmla="*/ 0 60000 65536"/>
                    <a:gd name="T21" fmla="*/ 0 w 79"/>
                    <a:gd name="T22" fmla="*/ 0 h 41"/>
                    <a:gd name="T23" fmla="*/ 79 w 79"/>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 h="41">
                      <a:moveTo>
                        <a:pt x="0" y="41"/>
                      </a:moveTo>
                      <a:lnTo>
                        <a:pt x="66" y="41"/>
                      </a:lnTo>
                      <a:lnTo>
                        <a:pt x="79" y="29"/>
                      </a:lnTo>
                      <a:lnTo>
                        <a:pt x="79" y="0"/>
                      </a:lnTo>
                      <a:lnTo>
                        <a:pt x="0" y="0"/>
                      </a:lnTo>
                      <a:lnTo>
                        <a:pt x="0" y="41"/>
                      </a:lnTo>
                      <a:close/>
                    </a:path>
                  </a:pathLst>
                </a:custGeom>
                <a:noFill/>
                <a:ln w="3175">
                  <a:solidFill>
                    <a:srgbClr val="000000"/>
                  </a:solidFill>
                  <a:round/>
                  <a:headEnd/>
                  <a:tailEnd/>
                </a:ln>
              </p:spPr>
              <p:txBody>
                <a:bodyPr/>
                <a:lstStyle/>
                <a:p>
                  <a:endParaRPr lang="en-US"/>
                </a:p>
              </p:txBody>
            </p:sp>
            <p:sp>
              <p:nvSpPr>
                <p:cNvPr id="1311" name="Freeform 821"/>
                <p:cNvSpPr>
                  <a:spLocks/>
                </p:cNvSpPr>
                <p:nvPr/>
              </p:nvSpPr>
              <p:spPr bwMode="auto">
                <a:xfrm>
                  <a:off x="3093" y="2007"/>
                  <a:ext cx="180" cy="30"/>
                </a:xfrm>
                <a:custGeom>
                  <a:avLst/>
                  <a:gdLst>
                    <a:gd name="T0" fmla="*/ 0 w 180"/>
                    <a:gd name="T1" fmla="*/ 0 h 30"/>
                    <a:gd name="T2" fmla="*/ 0 w 180"/>
                    <a:gd name="T3" fmla="*/ 30 h 30"/>
                    <a:gd name="T4" fmla="*/ 180 w 180"/>
                    <a:gd name="T5" fmla="*/ 30 h 30"/>
                    <a:gd name="T6" fmla="*/ 180 w 180"/>
                    <a:gd name="T7" fmla="*/ 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0" y="30"/>
                      </a:lnTo>
                      <a:lnTo>
                        <a:pt x="180" y="30"/>
                      </a:lnTo>
                      <a:lnTo>
                        <a:pt x="180" y="0"/>
                      </a:lnTo>
                      <a:lnTo>
                        <a:pt x="0" y="0"/>
                      </a:lnTo>
                      <a:close/>
                    </a:path>
                  </a:pathLst>
                </a:custGeom>
                <a:solidFill>
                  <a:srgbClr val="EAEAEA"/>
                </a:solidFill>
                <a:ln w="9525">
                  <a:noFill/>
                  <a:round/>
                  <a:headEnd/>
                  <a:tailEnd/>
                </a:ln>
              </p:spPr>
              <p:txBody>
                <a:bodyPr/>
                <a:lstStyle/>
                <a:p>
                  <a:endParaRPr lang="en-US"/>
                </a:p>
              </p:txBody>
            </p:sp>
            <p:sp>
              <p:nvSpPr>
                <p:cNvPr id="1312" name="Freeform 822"/>
                <p:cNvSpPr>
                  <a:spLocks/>
                </p:cNvSpPr>
                <p:nvPr/>
              </p:nvSpPr>
              <p:spPr bwMode="auto">
                <a:xfrm>
                  <a:off x="3093" y="2007"/>
                  <a:ext cx="180" cy="214"/>
                </a:xfrm>
                <a:custGeom>
                  <a:avLst/>
                  <a:gdLst>
                    <a:gd name="T0" fmla="*/ 0 w 180"/>
                    <a:gd name="T1" fmla="*/ 0 h 214"/>
                    <a:gd name="T2" fmla="*/ 0 w 180"/>
                    <a:gd name="T3" fmla="*/ 214 h 214"/>
                    <a:gd name="T4" fmla="*/ 180 w 180"/>
                    <a:gd name="T5" fmla="*/ 214 h 214"/>
                    <a:gd name="T6" fmla="*/ 180 w 180"/>
                    <a:gd name="T7" fmla="*/ 0 h 214"/>
                    <a:gd name="T8" fmla="*/ 0 w 180"/>
                    <a:gd name="T9" fmla="*/ 0 h 214"/>
                    <a:gd name="T10" fmla="*/ 0 w 180"/>
                    <a:gd name="T11" fmla="*/ 0 h 214"/>
                    <a:gd name="T12" fmla="*/ 0 60000 65536"/>
                    <a:gd name="T13" fmla="*/ 0 60000 65536"/>
                    <a:gd name="T14" fmla="*/ 0 60000 65536"/>
                    <a:gd name="T15" fmla="*/ 0 60000 65536"/>
                    <a:gd name="T16" fmla="*/ 0 60000 65536"/>
                    <a:gd name="T17" fmla="*/ 0 60000 65536"/>
                    <a:gd name="T18" fmla="*/ 0 w 180"/>
                    <a:gd name="T19" fmla="*/ 0 h 214"/>
                    <a:gd name="T20" fmla="*/ 180 w 180"/>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80" h="214">
                      <a:moveTo>
                        <a:pt x="0" y="0"/>
                      </a:moveTo>
                      <a:lnTo>
                        <a:pt x="0" y="214"/>
                      </a:lnTo>
                      <a:lnTo>
                        <a:pt x="180" y="214"/>
                      </a:lnTo>
                      <a:lnTo>
                        <a:pt x="180" y="0"/>
                      </a:lnTo>
                      <a:lnTo>
                        <a:pt x="0" y="0"/>
                      </a:lnTo>
                      <a:close/>
                    </a:path>
                  </a:pathLst>
                </a:custGeom>
                <a:noFill/>
                <a:ln w="0">
                  <a:solidFill>
                    <a:srgbClr val="000000"/>
                  </a:solidFill>
                  <a:round/>
                  <a:headEnd/>
                  <a:tailEnd/>
                </a:ln>
              </p:spPr>
              <p:txBody>
                <a:bodyPr/>
                <a:lstStyle/>
                <a:p>
                  <a:endParaRPr lang="en-US"/>
                </a:p>
              </p:txBody>
            </p:sp>
            <p:sp>
              <p:nvSpPr>
                <p:cNvPr id="1313" name="Freeform 823"/>
                <p:cNvSpPr>
                  <a:spLocks/>
                </p:cNvSpPr>
                <p:nvPr/>
              </p:nvSpPr>
              <p:spPr bwMode="auto">
                <a:xfrm>
                  <a:off x="3093" y="2007"/>
                  <a:ext cx="180" cy="30"/>
                </a:xfrm>
                <a:custGeom>
                  <a:avLst/>
                  <a:gdLst>
                    <a:gd name="T0" fmla="*/ 0 w 180"/>
                    <a:gd name="T1" fmla="*/ 0 h 30"/>
                    <a:gd name="T2" fmla="*/ 180 w 180"/>
                    <a:gd name="T3" fmla="*/ 0 h 30"/>
                    <a:gd name="T4" fmla="*/ 180 w 180"/>
                    <a:gd name="T5" fmla="*/ 30 h 30"/>
                    <a:gd name="T6" fmla="*/ 0 w 180"/>
                    <a:gd name="T7" fmla="*/ 30 h 30"/>
                    <a:gd name="T8" fmla="*/ 0 w 180"/>
                    <a:gd name="T9" fmla="*/ 0 h 30"/>
                    <a:gd name="T10" fmla="*/ 0 w 180"/>
                    <a:gd name="T11" fmla="*/ 0 h 30"/>
                    <a:gd name="T12" fmla="*/ 0 60000 65536"/>
                    <a:gd name="T13" fmla="*/ 0 60000 65536"/>
                    <a:gd name="T14" fmla="*/ 0 60000 65536"/>
                    <a:gd name="T15" fmla="*/ 0 60000 65536"/>
                    <a:gd name="T16" fmla="*/ 0 60000 65536"/>
                    <a:gd name="T17" fmla="*/ 0 60000 65536"/>
                    <a:gd name="T18" fmla="*/ 0 w 180"/>
                    <a:gd name="T19" fmla="*/ 0 h 30"/>
                    <a:gd name="T20" fmla="*/ 180 w 180"/>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80" h="30">
                      <a:moveTo>
                        <a:pt x="0" y="0"/>
                      </a:moveTo>
                      <a:lnTo>
                        <a:pt x="180" y="0"/>
                      </a:lnTo>
                      <a:lnTo>
                        <a:pt x="180" y="30"/>
                      </a:lnTo>
                      <a:lnTo>
                        <a:pt x="0" y="30"/>
                      </a:lnTo>
                      <a:lnTo>
                        <a:pt x="0" y="0"/>
                      </a:lnTo>
                      <a:close/>
                    </a:path>
                  </a:pathLst>
                </a:custGeom>
                <a:noFill/>
                <a:ln w="0">
                  <a:solidFill>
                    <a:srgbClr val="000000"/>
                  </a:solidFill>
                  <a:round/>
                  <a:headEnd/>
                  <a:tailEnd/>
                </a:ln>
              </p:spPr>
              <p:txBody>
                <a:bodyPr/>
                <a:lstStyle/>
                <a:p>
                  <a:endParaRPr lang="en-US"/>
                </a:p>
              </p:txBody>
            </p:sp>
            <p:sp>
              <p:nvSpPr>
                <p:cNvPr id="1314" name="Freeform 824"/>
                <p:cNvSpPr>
                  <a:spLocks/>
                </p:cNvSpPr>
                <p:nvPr/>
              </p:nvSpPr>
              <p:spPr bwMode="auto">
                <a:xfrm>
                  <a:off x="3273" y="2007"/>
                  <a:ext cx="176" cy="30"/>
                </a:xfrm>
                <a:custGeom>
                  <a:avLst/>
                  <a:gdLst>
                    <a:gd name="T0" fmla="*/ 0 w 176"/>
                    <a:gd name="T1" fmla="*/ 0 h 30"/>
                    <a:gd name="T2" fmla="*/ 0 w 176"/>
                    <a:gd name="T3" fmla="*/ 30 h 30"/>
                    <a:gd name="T4" fmla="*/ 176 w 176"/>
                    <a:gd name="T5" fmla="*/ 30 h 30"/>
                    <a:gd name="T6" fmla="*/ 176 w 176"/>
                    <a:gd name="T7" fmla="*/ 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0" y="30"/>
                      </a:lnTo>
                      <a:lnTo>
                        <a:pt x="176" y="30"/>
                      </a:lnTo>
                      <a:lnTo>
                        <a:pt x="176" y="0"/>
                      </a:lnTo>
                      <a:lnTo>
                        <a:pt x="0" y="0"/>
                      </a:lnTo>
                      <a:close/>
                    </a:path>
                  </a:pathLst>
                </a:custGeom>
                <a:solidFill>
                  <a:srgbClr val="EAEAEA"/>
                </a:solidFill>
                <a:ln w="9525">
                  <a:noFill/>
                  <a:round/>
                  <a:headEnd/>
                  <a:tailEnd/>
                </a:ln>
              </p:spPr>
              <p:txBody>
                <a:bodyPr/>
                <a:lstStyle/>
                <a:p>
                  <a:endParaRPr lang="en-US"/>
                </a:p>
              </p:txBody>
            </p:sp>
            <p:sp>
              <p:nvSpPr>
                <p:cNvPr id="1315" name="Freeform 825"/>
                <p:cNvSpPr>
                  <a:spLocks/>
                </p:cNvSpPr>
                <p:nvPr/>
              </p:nvSpPr>
              <p:spPr bwMode="auto">
                <a:xfrm>
                  <a:off x="3273" y="2007"/>
                  <a:ext cx="176" cy="214"/>
                </a:xfrm>
                <a:custGeom>
                  <a:avLst/>
                  <a:gdLst>
                    <a:gd name="T0" fmla="*/ 0 w 176"/>
                    <a:gd name="T1" fmla="*/ 0 h 214"/>
                    <a:gd name="T2" fmla="*/ 0 w 176"/>
                    <a:gd name="T3" fmla="*/ 214 h 214"/>
                    <a:gd name="T4" fmla="*/ 176 w 176"/>
                    <a:gd name="T5" fmla="*/ 214 h 214"/>
                    <a:gd name="T6" fmla="*/ 176 w 176"/>
                    <a:gd name="T7" fmla="*/ 0 h 214"/>
                    <a:gd name="T8" fmla="*/ 0 w 176"/>
                    <a:gd name="T9" fmla="*/ 0 h 214"/>
                    <a:gd name="T10" fmla="*/ 0 w 176"/>
                    <a:gd name="T11" fmla="*/ 0 h 214"/>
                    <a:gd name="T12" fmla="*/ 0 60000 65536"/>
                    <a:gd name="T13" fmla="*/ 0 60000 65536"/>
                    <a:gd name="T14" fmla="*/ 0 60000 65536"/>
                    <a:gd name="T15" fmla="*/ 0 60000 65536"/>
                    <a:gd name="T16" fmla="*/ 0 60000 65536"/>
                    <a:gd name="T17" fmla="*/ 0 60000 65536"/>
                    <a:gd name="T18" fmla="*/ 0 w 176"/>
                    <a:gd name="T19" fmla="*/ 0 h 214"/>
                    <a:gd name="T20" fmla="*/ 176 w 176"/>
                    <a:gd name="T21" fmla="*/ 214 h 214"/>
                  </a:gdLst>
                  <a:ahLst/>
                  <a:cxnLst>
                    <a:cxn ang="T12">
                      <a:pos x="T0" y="T1"/>
                    </a:cxn>
                    <a:cxn ang="T13">
                      <a:pos x="T2" y="T3"/>
                    </a:cxn>
                    <a:cxn ang="T14">
                      <a:pos x="T4" y="T5"/>
                    </a:cxn>
                    <a:cxn ang="T15">
                      <a:pos x="T6" y="T7"/>
                    </a:cxn>
                    <a:cxn ang="T16">
                      <a:pos x="T8" y="T9"/>
                    </a:cxn>
                    <a:cxn ang="T17">
                      <a:pos x="T10" y="T11"/>
                    </a:cxn>
                  </a:cxnLst>
                  <a:rect l="T18" t="T19" r="T20" b="T21"/>
                  <a:pathLst>
                    <a:path w="176" h="214">
                      <a:moveTo>
                        <a:pt x="0" y="0"/>
                      </a:moveTo>
                      <a:lnTo>
                        <a:pt x="0" y="214"/>
                      </a:lnTo>
                      <a:lnTo>
                        <a:pt x="176" y="214"/>
                      </a:lnTo>
                      <a:lnTo>
                        <a:pt x="176" y="0"/>
                      </a:lnTo>
                      <a:lnTo>
                        <a:pt x="0" y="0"/>
                      </a:lnTo>
                      <a:close/>
                    </a:path>
                  </a:pathLst>
                </a:custGeom>
                <a:noFill/>
                <a:ln w="0">
                  <a:solidFill>
                    <a:srgbClr val="000000"/>
                  </a:solidFill>
                  <a:round/>
                  <a:headEnd/>
                  <a:tailEnd/>
                </a:ln>
              </p:spPr>
              <p:txBody>
                <a:bodyPr/>
                <a:lstStyle/>
                <a:p>
                  <a:endParaRPr lang="en-US"/>
                </a:p>
              </p:txBody>
            </p:sp>
            <p:sp>
              <p:nvSpPr>
                <p:cNvPr id="1316" name="Freeform 826"/>
                <p:cNvSpPr>
                  <a:spLocks/>
                </p:cNvSpPr>
                <p:nvPr/>
              </p:nvSpPr>
              <p:spPr bwMode="auto">
                <a:xfrm>
                  <a:off x="3273" y="2007"/>
                  <a:ext cx="176" cy="30"/>
                </a:xfrm>
                <a:custGeom>
                  <a:avLst/>
                  <a:gdLst>
                    <a:gd name="T0" fmla="*/ 0 w 176"/>
                    <a:gd name="T1" fmla="*/ 0 h 30"/>
                    <a:gd name="T2" fmla="*/ 176 w 176"/>
                    <a:gd name="T3" fmla="*/ 0 h 30"/>
                    <a:gd name="T4" fmla="*/ 176 w 176"/>
                    <a:gd name="T5" fmla="*/ 30 h 30"/>
                    <a:gd name="T6" fmla="*/ 0 w 176"/>
                    <a:gd name="T7" fmla="*/ 30 h 30"/>
                    <a:gd name="T8" fmla="*/ 0 w 176"/>
                    <a:gd name="T9" fmla="*/ 0 h 30"/>
                    <a:gd name="T10" fmla="*/ 0 w 176"/>
                    <a:gd name="T11" fmla="*/ 0 h 30"/>
                    <a:gd name="T12" fmla="*/ 0 60000 65536"/>
                    <a:gd name="T13" fmla="*/ 0 60000 65536"/>
                    <a:gd name="T14" fmla="*/ 0 60000 65536"/>
                    <a:gd name="T15" fmla="*/ 0 60000 65536"/>
                    <a:gd name="T16" fmla="*/ 0 60000 65536"/>
                    <a:gd name="T17" fmla="*/ 0 60000 65536"/>
                    <a:gd name="T18" fmla="*/ 0 w 176"/>
                    <a:gd name="T19" fmla="*/ 0 h 30"/>
                    <a:gd name="T20" fmla="*/ 176 w 176"/>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176" h="30">
                      <a:moveTo>
                        <a:pt x="0" y="0"/>
                      </a:moveTo>
                      <a:lnTo>
                        <a:pt x="176" y="0"/>
                      </a:lnTo>
                      <a:lnTo>
                        <a:pt x="176" y="30"/>
                      </a:lnTo>
                      <a:lnTo>
                        <a:pt x="0" y="30"/>
                      </a:lnTo>
                      <a:lnTo>
                        <a:pt x="0" y="0"/>
                      </a:lnTo>
                      <a:close/>
                    </a:path>
                  </a:pathLst>
                </a:custGeom>
                <a:noFill/>
                <a:ln w="0">
                  <a:solidFill>
                    <a:srgbClr val="000000"/>
                  </a:solidFill>
                  <a:round/>
                  <a:headEnd/>
                  <a:tailEnd/>
                </a:ln>
              </p:spPr>
              <p:txBody>
                <a:bodyPr/>
                <a:lstStyle/>
                <a:p>
                  <a:endParaRPr lang="en-US"/>
                </a:p>
              </p:txBody>
            </p:sp>
            <p:sp>
              <p:nvSpPr>
                <p:cNvPr id="1317" name="Freeform 827"/>
                <p:cNvSpPr>
                  <a:spLocks noEditPoints="1"/>
                </p:cNvSpPr>
                <p:nvPr/>
              </p:nvSpPr>
              <p:spPr bwMode="auto">
                <a:xfrm>
                  <a:off x="3260" y="2124"/>
                  <a:ext cx="133" cy="75"/>
                </a:xfrm>
                <a:custGeom>
                  <a:avLst/>
                  <a:gdLst>
                    <a:gd name="T0" fmla="*/ 132 w 133"/>
                    <a:gd name="T1" fmla="*/ 75 h 75"/>
                    <a:gd name="T2" fmla="*/ 118 w 133"/>
                    <a:gd name="T3" fmla="*/ 67 h 75"/>
                    <a:gd name="T4" fmla="*/ 118 w 133"/>
                    <a:gd name="T5" fmla="*/ 67 h 75"/>
                    <a:gd name="T6" fmla="*/ 119 w 133"/>
                    <a:gd name="T7" fmla="*/ 66 h 75"/>
                    <a:gd name="T8" fmla="*/ 133 w 133"/>
                    <a:gd name="T9" fmla="*/ 74 h 75"/>
                    <a:gd name="T10" fmla="*/ 133 w 133"/>
                    <a:gd name="T11" fmla="*/ 75 h 75"/>
                    <a:gd name="T12" fmla="*/ 132 w 133"/>
                    <a:gd name="T13" fmla="*/ 75 h 75"/>
                    <a:gd name="T14" fmla="*/ 132 w 133"/>
                    <a:gd name="T15" fmla="*/ 75 h 75"/>
                    <a:gd name="T16" fmla="*/ 110 w 133"/>
                    <a:gd name="T17" fmla="*/ 63 h 75"/>
                    <a:gd name="T18" fmla="*/ 97 w 133"/>
                    <a:gd name="T19" fmla="*/ 55 h 75"/>
                    <a:gd name="T20" fmla="*/ 97 w 133"/>
                    <a:gd name="T21" fmla="*/ 54 h 75"/>
                    <a:gd name="T22" fmla="*/ 97 w 133"/>
                    <a:gd name="T23" fmla="*/ 54 h 75"/>
                    <a:gd name="T24" fmla="*/ 111 w 133"/>
                    <a:gd name="T25" fmla="*/ 62 h 75"/>
                    <a:gd name="T26" fmla="*/ 111 w 133"/>
                    <a:gd name="T27" fmla="*/ 63 h 75"/>
                    <a:gd name="T28" fmla="*/ 110 w 133"/>
                    <a:gd name="T29" fmla="*/ 63 h 75"/>
                    <a:gd name="T30" fmla="*/ 110 w 133"/>
                    <a:gd name="T31" fmla="*/ 63 h 75"/>
                    <a:gd name="T32" fmla="*/ 88 w 133"/>
                    <a:gd name="T33" fmla="*/ 51 h 75"/>
                    <a:gd name="T34" fmla="*/ 75 w 133"/>
                    <a:gd name="T35" fmla="*/ 42 h 75"/>
                    <a:gd name="T36" fmla="*/ 75 w 133"/>
                    <a:gd name="T37" fmla="*/ 42 h 75"/>
                    <a:gd name="T38" fmla="*/ 75 w 133"/>
                    <a:gd name="T39" fmla="*/ 42 h 75"/>
                    <a:gd name="T40" fmla="*/ 88 w 133"/>
                    <a:gd name="T41" fmla="*/ 50 h 75"/>
                    <a:gd name="T42" fmla="*/ 89 w 133"/>
                    <a:gd name="T43" fmla="*/ 50 h 75"/>
                    <a:gd name="T44" fmla="*/ 88 w 133"/>
                    <a:gd name="T45" fmla="*/ 51 h 75"/>
                    <a:gd name="T46" fmla="*/ 88 w 133"/>
                    <a:gd name="T47" fmla="*/ 51 h 75"/>
                    <a:gd name="T48" fmla="*/ 67 w 133"/>
                    <a:gd name="T49" fmla="*/ 38 h 75"/>
                    <a:gd name="T50" fmla="*/ 53 w 133"/>
                    <a:gd name="T51" fmla="*/ 30 h 75"/>
                    <a:gd name="T52" fmla="*/ 52 w 133"/>
                    <a:gd name="T53" fmla="*/ 29 h 75"/>
                    <a:gd name="T54" fmla="*/ 53 w 133"/>
                    <a:gd name="T55" fmla="*/ 29 h 75"/>
                    <a:gd name="T56" fmla="*/ 67 w 133"/>
                    <a:gd name="T57" fmla="*/ 37 h 75"/>
                    <a:gd name="T58" fmla="*/ 67 w 133"/>
                    <a:gd name="T59" fmla="*/ 38 h 75"/>
                    <a:gd name="T60" fmla="*/ 67 w 133"/>
                    <a:gd name="T61" fmla="*/ 38 h 75"/>
                    <a:gd name="T62" fmla="*/ 67 w 133"/>
                    <a:gd name="T63" fmla="*/ 38 h 75"/>
                    <a:gd name="T64" fmla="*/ 45 w 133"/>
                    <a:gd name="T65" fmla="*/ 25 h 75"/>
                    <a:gd name="T66" fmla="*/ 31 w 133"/>
                    <a:gd name="T67" fmla="*/ 18 h 75"/>
                    <a:gd name="T68" fmla="*/ 30 w 133"/>
                    <a:gd name="T69" fmla="*/ 17 h 75"/>
                    <a:gd name="T70" fmla="*/ 31 w 133"/>
                    <a:gd name="T71" fmla="*/ 17 h 75"/>
                    <a:gd name="T72" fmla="*/ 45 w 133"/>
                    <a:gd name="T73" fmla="*/ 25 h 75"/>
                    <a:gd name="T74" fmla="*/ 45 w 133"/>
                    <a:gd name="T75" fmla="*/ 25 h 75"/>
                    <a:gd name="T76" fmla="*/ 45 w 133"/>
                    <a:gd name="T77" fmla="*/ 25 h 75"/>
                    <a:gd name="T78" fmla="*/ 45 w 133"/>
                    <a:gd name="T79" fmla="*/ 25 h 75"/>
                    <a:gd name="T80" fmla="*/ 22 w 133"/>
                    <a:gd name="T81" fmla="*/ 13 h 75"/>
                    <a:gd name="T82" fmla="*/ 8 w 133"/>
                    <a:gd name="T83" fmla="*/ 6 h 75"/>
                    <a:gd name="T84" fmla="*/ 8 w 133"/>
                    <a:gd name="T85" fmla="*/ 5 h 75"/>
                    <a:gd name="T86" fmla="*/ 9 w 133"/>
                    <a:gd name="T87" fmla="*/ 5 h 75"/>
                    <a:gd name="T88" fmla="*/ 23 w 133"/>
                    <a:gd name="T89" fmla="*/ 12 h 75"/>
                    <a:gd name="T90" fmla="*/ 23 w 133"/>
                    <a:gd name="T91" fmla="*/ 13 h 75"/>
                    <a:gd name="T92" fmla="*/ 22 w 133"/>
                    <a:gd name="T93" fmla="*/ 13 h 75"/>
                    <a:gd name="T94" fmla="*/ 22 w 133"/>
                    <a:gd name="T95" fmla="*/ 13 h 75"/>
                    <a:gd name="T96" fmla="*/ 0 w 133"/>
                    <a:gd name="T97" fmla="*/ 1 h 75"/>
                    <a:gd name="T98" fmla="*/ 0 w 133"/>
                    <a:gd name="T99" fmla="*/ 1 h 75"/>
                    <a:gd name="T100" fmla="*/ 0 w 133"/>
                    <a:gd name="T101" fmla="*/ 0 h 75"/>
                    <a:gd name="T102" fmla="*/ 1 w 133"/>
                    <a:gd name="T103" fmla="*/ 0 h 75"/>
                    <a:gd name="T104" fmla="*/ 1 w 133"/>
                    <a:gd name="T105" fmla="*/ 0 h 75"/>
                    <a:gd name="T106" fmla="*/ 1 w 133"/>
                    <a:gd name="T107" fmla="*/ 1 h 75"/>
                    <a:gd name="T108" fmla="*/ 0 w 133"/>
                    <a:gd name="T109" fmla="*/ 1 h 75"/>
                    <a:gd name="T110" fmla="*/ 0 w 133"/>
                    <a:gd name="T111" fmla="*/ 1 h 7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33"/>
                    <a:gd name="T169" fmla="*/ 0 h 75"/>
                    <a:gd name="T170" fmla="*/ 133 w 133"/>
                    <a:gd name="T171" fmla="*/ 75 h 7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33" h="75">
                      <a:moveTo>
                        <a:pt x="132" y="75"/>
                      </a:moveTo>
                      <a:lnTo>
                        <a:pt x="118" y="67"/>
                      </a:lnTo>
                      <a:lnTo>
                        <a:pt x="119" y="66"/>
                      </a:lnTo>
                      <a:lnTo>
                        <a:pt x="133" y="74"/>
                      </a:lnTo>
                      <a:lnTo>
                        <a:pt x="133" y="75"/>
                      </a:lnTo>
                      <a:lnTo>
                        <a:pt x="132" y="75"/>
                      </a:lnTo>
                      <a:close/>
                      <a:moveTo>
                        <a:pt x="110" y="63"/>
                      </a:moveTo>
                      <a:lnTo>
                        <a:pt x="97" y="55"/>
                      </a:lnTo>
                      <a:lnTo>
                        <a:pt x="97" y="54"/>
                      </a:lnTo>
                      <a:lnTo>
                        <a:pt x="111" y="62"/>
                      </a:lnTo>
                      <a:lnTo>
                        <a:pt x="111" y="63"/>
                      </a:lnTo>
                      <a:lnTo>
                        <a:pt x="110" y="63"/>
                      </a:lnTo>
                      <a:close/>
                      <a:moveTo>
                        <a:pt x="88" y="51"/>
                      </a:moveTo>
                      <a:lnTo>
                        <a:pt x="75" y="42"/>
                      </a:lnTo>
                      <a:lnTo>
                        <a:pt x="88" y="50"/>
                      </a:lnTo>
                      <a:lnTo>
                        <a:pt x="89" y="50"/>
                      </a:lnTo>
                      <a:lnTo>
                        <a:pt x="88" y="51"/>
                      </a:lnTo>
                      <a:close/>
                      <a:moveTo>
                        <a:pt x="67" y="38"/>
                      </a:moveTo>
                      <a:lnTo>
                        <a:pt x="53" y="30"/>
                      </a:lnTo>
                      <a:lnTo>
                        <a:pt x="52" y="29"/>
                      </a:lnTo>
                      <a:lnTo>
                        <a:pt x="53" y="29"/>
                      </a:lnTo>
                      <a:lnTo>
                        <a:pt x="67" y="37"/>
                      </a:lnTo>
                      <a:lnTo>
                        <a:pt x="67" y="38"/>
                      </a:lnTo>
                      <a:close/>
                      <a:moveTo>
                        <a:pt x="45" y="25"/>
                      </a:moveTo>
                      <a:lnTo>
                        <a:pt x="31" y="18"/>
                      </a:lnTo>
                      <a:lnTo>
                        <a:pt x="30" y="17"/>
                      </a:lnTo>
                      <a:lnTo>
                        <a:pt x="31" y="17"/>
                      </a:lnTo>
                      <a:lnTo>
                        <a:pt x="45" y="25"/>
                      </a:lnTo>
                      <a:close/>
                      <a:moveTo>
                        <a:pt x="22" y="13"/>
                      </a:moveTo>
                      <a:lnTo>
                        <a:pt x="8" y="6"/>
                      </a:lnTo>
                      <a:lnTo>
                        <a:pt x="8" y="5"/>
                      </a:lnTo>
                      <a:lnTo>
                        <a:pt x="9" y="5"/>
                      </a:lnTo>
                      <a:lnTo>
                        <a:pt x="23" y="12"/>
                      </a:lnTo>
                      <a:lnTo>
                        <a:pt x="23" y="13"/>
                      </a:lnTo>
                      <a:lnTo>
                        <a:pt x="22" y="13"/>
                      </a:lnTo>
                      <a:close/>
                      <a:moveTo>
                        <a:pt x="0" y="1"/>
                      </a:moveTo>
                      <a:lnTo>
                        <a:pt x="0" y="1"/>
                      </a:lnTo>
                      <a:lnTo>
                        <a:pt x="0" y="0"/>
                      </a:lnTo>
                      <a:lnTo>
                        <a:pt x="1" y="0"/>
                      </a:lnTo>
                      <a:lnTo>
                        <a:pt x="1" y="1"/>
                      </a:lnTo>
                      <a:lnTo>
                        <a:pt x="0" y="1"/>
                      </a:lnTo>
                      <a:close/>
                    </a:path>
                  </a:pathLst>
                </a:custGeom>
                <a:solidFill>
                  <a:srgbClr val="000000"/>
                </a:solidFill>
                <a:ln w="9525">
                  <a:noFill/>
                  <a:round/>
                  <a:headEnd/>
                  <a:tailEnd/>
                </a:ln>
              </p:spPr>
              <p:txBody>
                <a:bodyPr/>
                <a:lstStyle/>
                <a:p>
                  <a:endParaRPr lang="en-US"/>
                </a:p>
              </p:txBody>
            </p:sp>
            <p:sp>
              <p:nvSpPr>
                <p:cNvPr id="1318" name="Freeform 828"/>
                <p:cNvSpPr>
                  <a:spLocks/>
                </p:cNvSpPr>
                <p:nvPr/>
              </p:nvSpPr>
              <p:spPr bwMode="auto">
                <a:xfrm>
                  <a:off x="3378" y="2190"/>
                  <a:ext cx="15" cy="9"/>
                </a:xfrm>
                <a:custGeom>
                  <a:avLst/>
                  <a:gdLst>
                    <a:gd name="T0" fmla="*/ 14 w 15"/>
                    <a:gd name="T1" fmla="*/ 9 h 9"/>
                    <a:gd name="T2" fmla="*/ 0 w 15"/>
                    <a:gd name="T3" fmla="*/ 1 h 9"/>
                    <a:gd name="T4" fmla="*/ 0 w 15"/>
                    <a:gd name="T5" fmla="*/ 1 h 9"/>
                    <a:gd name="T6" fmla="*/ 1 w 15"/>
                    <a:gd name="T7" fmla="*/ 0 h 9"/>
                    <a:gd name="T8" fmla="*/ 15 w 15"/>
                    <a:gd name="T9" fmla="*/ 8 h 9"/>
                    <a:gd name="T10" fmla="*/ 15 w 15"/>
                    <a:gd name="T11" fmla="*/ 9 h 9"/>
                    <a:gd name="T12" fmla="*/ 14 w 15"/>
                    <a:gd name="T13" fmla="*/ 9 h 9"/>
                    <a:gd name="T14" fmla="*/ 14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4" y="9"/>
                      </a:moveTo>
                      <a:lnTo>
                        <a:pt x="0" y="1"/>
                      </a:lnTo>
                      <a:lnTo>
                        <a:pt x="1" y="0"/>
                      </a:lnTo>
                      <a:lnTo>
                        <a:pt x="15" y="8"/>
                      </a:lnTo>
                      <a:lnTo>
                        <a:pt x="15" y="9"/>
                      </a:lnTo>
                      <a:lnTo>
                        <a:pt x="14" y="9"/>
                      </a:lnTo>
                    </a:path>
                  </a:pathLst>
                </a:custGeom>
                <a:noFill/>
                <a:ln w="1588">
                  <a:solidFill>
                    <a:srgbClr val="000000"/>
                  </a:solidFill>
                  <a:round/>
                  <a:headEnd/>
                  <a:tailEnd/>
                </a:ln>
              </p:spPr>
              <p:txBody>
                <a:bodyPr/>
                <a:lstStyle/>
                <a:p>
                  <a:endParaRPr lang="en-US"/>
                </a:p>
              </p:txBody>
            </p:sp>
            <p:sp>
              <p:nvSpPr>
                <p:cNvPr id="1319" name="Freeform 829"/>
                <p:cNvSpPr>
                  <a:spLocks/>
                </p:cNvSpPr>
                <p:nvPr/>
              </p:nvSpPr>
              <p:spPr bwMode="auto">
                <a:xfrm>
                  <a:off x="3357" y="2178"/>
                  <a:ext cx="14" cy="9"/>
                </a:xfrm>
                <a:custGeom>
                  <a:avLst/>
                  <a:gdLst>
                    <a:gd name="T0" fmla="*/ 13 w 14"/>
                    <a:gd name="T1" fmla="*/ 9 h 9"/>
                    <a:gd name="T2" fmla="*/ 0 w 14"/>
                    <a:gd name="T3" fmla="*/ 1 h 9"/>
                    <a:gd name="T4" fmla="*/ 0 w 14"/>
                    <a:gd name="T5" fmla="*/ 0 h 9"/>
                    <a:gd name="T6" fmla="*/ 0 w 14"/>
                    <a:gd name="T7" fmla="*/ 0 h 9"/>
                    <a:gd name="T8" fmla="*/ 14 w 14"/>
                    <a:gd name="T9" fmla="*/ 8 h 9"/>
                    <a:gd name="T10" fmla="*/ 14 w 14"/>
                    <a:gd name="T11" fmla="*/ 9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1"/>
                      </a:lnTo>
                      <a:lnTo>
                        <a:pt x="0" y="0"/>
                      </a:lnTo>
                      <a:lnTo>
                        <a:pt x="14" y="8"/>
                      </a:lnTo>
                      <a:lnTo>
                        <a:pt x="14" y="9"/>
                      </a:lnTo>
                      <a:lnTo>
                        <a:pt x="13" y="9"/>
                      </a:lnTo>
                    </a:path>
                  </a:pathLst>
                </a:custGeom>
                <a:noFill/>
                <a:ln w="1588">
                  <a:solidFill>
                    <a:srgbClr val="000000"/>
                  </a:solidFill>
                  <a:round/>
                  <a:headEnd/>
                  <a:tailEnd/>
                </a:ln>
              </p:spPr>
              <p:txBody>
                <a:bodyPr/>
                <a:lstStyle/>
                <a:p>
                  <a:endParaRPr lang="en-US"/>
                </a:p>
              </p:txBody>
            </p:sp>
            <p:sp>
              <p:nvSpPr>
                <p:cNvPr id="1320" name="Freeform 830"/>
                <p:cNvSpPr>
                  <a:spLocks/>
                </p:cNvSpPr>
                <p:nvPr/>
              </p:nvSpPr>
              <p:spPr bwMode="auto">
                <a:xfrm>
                  <a:off x="3335" y="2166"/>
                  <a:ext cx="14" cy="9"/>
                </a:xfrm>
                <a:custGeom>
                  <a:avLst/>
                  <a:gdLst>
                    <a:gd name="T0" fmla="*/ 13 w 14"/>
                    <a:gd name="T1" fmla="*/ 9 h 9"/>
                    <a:gd name="T2" fmla="*/ 0 w 14"/>
                    <a:gd name="T3" fmla="*/ 0 h 9"/>
                    <a:gd name="T4" fmla="*/ 0 w 14"/>
                    <a:gd name="T5" fmla="*/ 0 h 9"/>
                    <a:gd name="T6" fmla="*/ 0 w 14"/>
                    <a:gd name="T7" fmla="*/ 0 h 9"/>
                    <a:gd name="T8" fmla="*/ 13 w 14"/>
                    <a:gd name="T9" fmla="*/ 8 h 9"/>
                    <a:gd name="T10" fmla="*/ 14 w 14"/>
                    <a:gd name="T11" fmla="*/ 8 h 9"/>
                    <a:gd name="T12" fmla="*/ 13 w 14"/>
                    <a:gd name="T13" fmla="*/ 9 h 9"/>
                    <a:gd name="T14" fmla="*/ 13 w 14"/>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4"/>
                    <a:gd name="T25" fmla="*/ 0 h 9"/>
                    <a:gd name="T26" fmla="*/ 14 w 14"/>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 h="9">
                      <a:moveTo>
                        <a:pt x="13" y="9"/>
                      </a:moveTo>
                      <a:lnTo>
                        <a:pt x="0" y="0"/>
                      </a:lnTo>
                      <a:lnTo>
                        <a:pt x="13" y="8"/>
                      </a:lnTo>
                      <a:lnTo>
                        <a:pt x="14" y="8"/>
                      </a:lnTo>
                      <a:lnTo>
                        <a:pt x="13" y="9"/>
                      </a:lnTo>
                    </a:path>
                  </a:pathLst>
                </a:custGeom>
                <a:noFill/>
                <a:ln w="1588">
                  <a:solidFill>
                    <a:srgbClr val="000000"/>
                  </a:solidFill>
                  <a:round/>
                  <a:headEnd/>
                  <a:tailEnd/>
                </a:ln>
              </p:spPr>
              <p:txBody>
                <a:bodyPr/>
                <a:lstStyle/>
                <a:p>
                  <a:endParaRPr lang="en-US"/>
                </a:p>
              </p:txBody>
            </p:sp>
            <p:sp>
              <p:nvSpPr>
                <p:cNvPr id="1321" name="Freeform 831"/>
                <p:cNvSpPr>
                  <a:spLocks/>
                </p:cNvSpPr>
                <p:nvPr/>
              </p:nvSpPr>
              <p:spPr bwMode="auto">
                <a:xfrm>
                  <a:off x="3312" y="2153"/>
                  <a:ext cx="15" cy="9"/>
                </a:xfrm>
                <a:custGeom>
                  <a:avLst/>
                  <a:gdLst>
                    <a:gd name="T0" fmla="*/ 15 w 15"/>
                    <a:gd name="T1" fmla="*/ 9 h 9"/>
                    <a:gd name="T2" fmla="*/ 1 w 15"/>
                    <a:gd name="T3" fmla="*/ 1 h 9"/>
                    <a:gd name="T4" fmla="*/ 0 w 15"/>
                    <a:gd name="T5" fmla="*/ 0 h 9"/>
                    <a:gd name="T6" fmla="*/ 1 w 15"/>
                    <a:gd name="T7" fmla="*/ 0 h 9"/>
                    <a:gd name="T8" fmla="*/ 15 w 15"/>
                    <a:gd name="T9" fmla="*/ 8 h 9"/>
                    <a:gd name="T10" fmla="*/ 15 w 15"/>
                    <a:gd name="T11" fmla="*/ 9 h 9"/>
                    <a:gd name="T12" fmla="*/ 15 w 15"/>
                    <a:gd name="T13" fmla="*/ 9 h 9"/>
                    <a:gd name="T14" fmla="*/ 15 w 15"/>
                    <a:gd name="T15" fmla="*/ 9 h 9"/>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9"/>
                    <a:gd name="T26" fmla="*/ 15 w 15"/>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9">
                      <a:moveTo>
                        <a:pt x="15" y="9"/>
                      </a:moveTo>
                      <a:lnTo>
                        <a:pt x="1" y="1"/>
                      </a:lnTo>
                      <a:lnTo>
                        <a:pt x="0" y="0"/>
                      </a:lnTo>
                      <a:lnTo>
                        <a:pt x="1" y="0"/>
                      </a:lnTo>
                      <a:lnTo>
                        <a:pt x="15" y="8"/>
                      </a:lnTo>
                      <a:lnTo>
                        <a:pt x="15" y="9"/>
                      </a:lnTo>
                    </a:path>
                  </a:pathLst>
                </a:custGeom>
                <a:noFill/>
                <a:ln w="1588">
                  <a:solidFill>
                    <a:srgbClr val="000000"/>
                  </a:solidFill>
                  <a:round/>
                  <a:headEnd/>
                  <a:tailEnd/>
                </a:ln>
              </p:spPr>
              <p:txBody>
                <a:bodyPr/>
                <a:lstStyle/>
                <a:p>
                  <a:endParaRPr lang="en-US"/>
                </a:p>
              </p:txBody>
            </p:sp>
            <p:sp>
              <p:nvSpPr>
                <p:cNvPr id="1322" name="Freeform 832"/>
                <p:cNvSpPr>
                  <a:spLocks/>
                </p:cNvSpPr>
                <p:nvPr/>
              </p:nvSpPr>
              <p:spPr bwMode="auto">
                <a:xfrm>
                  <a:off x="3290" y="2141"/>
                  <a:ext cx="15" cy="8"/>
                </a:xfrm>
                <a:custGeom>
                  <a:avLst/>
                  <a:gdLst>
                    <a:gd name="T0" fmla="*/ 15 w 15"/>
                    <a:gd name="T1" fmla="*/ 8 h 8"/>
                    <a:gd name="T2" fmla="*/ 1 w 15"/>
                    <a:gd name="T3" fmla="*/ 1 h 8"/>
                    <a:gd name="T4" fmla="*/ 0 w 15"/>
                    <a:gd name="T5" fmla="*/ 0 h 8"/>
                    <a:gd name="T6" fmla="*/ 1 w 15"/>
                    <a:gd name="T7" fmla="*/ 0 h 8"/>
                    <a:gd name="T8" fmla="*/ 15 w 15"/>
                    <a:gd name="T9" fmla="*/ 8 h 8"/>
                    <a:gd name="T10" fmla="*/ 15 w 15"/>
                    <a:gd name="T11" fmla="*/ 8 h 8"/>
                    <a:gd name="T12" fmla="*/ 15 w 15"/>
                    <a:gd name="T13" fmla="*/ 8 h 8"/>
                    <a:gd name="T14" fmla="*/ 15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5" y="8"/>
                      </a:moveTo>
                      <a:lnTo>
                        <a:pt x="1" y="1"/>
                      </a:lnTo>
                      <a:lnTo>
                        <a:pt x="0" y="0"/>
                      </a:lnTo>
                      <a:lnTo>
                        <a:pt x="1" y="0"/>
                      </a:lnTo>
                      <a:lnTo>
                        <a:pt x="15" y="8"/>
                      </a:lnTo>
                    </a:path>
                  </a:pathLst>
                </a:custGeom>
                <a:noFill/>
                <a:ln w="1588">
                  <a:solidFill>
                    <a:srgbClr val="000000"/>
                  </a:solidFill>
                  <a:round/>
                  <a:headEnd/>
                  <a:tailEnd/>
                </a:ln>
              </p:spPr>
              <p:txBody>
                <a:bodyPr/>
                <a:lstStyle/>
                <a:p>
                  <a:endParaRPr lang="en-US"/>
                </a:p>
              </p:txBody>
            </p:sp>
            <p:sp>
              <p:nvSpPr>
                <p:cNvPr id="1323" name="Freeform 833"/>
                <p:cNvSpPr>
                  <a:spLocks/>
                </p:cNvSpPr>
                <p:nvPr/>
              </p:nvSpPr>
              <p:spPr bwMode="auto">
                <a:xfrm>
                  <a:off x="3268" y="2129"/>
                  <a:ext cx="15" cy="8"/>
                </a:xfrm>
                <a:custGeom>
                  <a:avLst/>
                  <a:gdLst>
                    <a:gd name="T0" fmla="*/ 14 w 15"/>
                    <a:gd name="T1" fmla="*/ 8 h 8"/>
                    <a:gd name="T2" fmla="*/ 0 w 15"/>
                    <a:gd name="T3" fmla="*/ 1 h 8"/>
                    <a:gd name="T4" fmla="*/ 0 w 15"/>
                    <a:gd name="T5" fmla="*/ 0 h 8"/>
                    <a:gd name="T6" fmla="*/ 1 w 15"/>
                    <a:gd name="T7" fmla="*/ 0 h 8"/>
                    <a:gd name="T8" fmla="*/ 15 w 15"/>
                    <a:gd name="T9" fmla="*/ 7 h 8"/>
                    <a:gd name="T10" fmla="*/ 15 w 15"/>
                    <a:gd name="T11" fmla="*/ 8 h 8"/>
                    <a:gd name="T12" fmla="*/ 14 w 15"/>
                    <a:gd name="T13" fmla="*/ 8 h 8"/>
                    <a:gd name="T14" fmla="*/ 14 w 15"/>
                    <a:gd name="T15" fmla="*/ 8 h 8"/>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8"/>
                    <a:gd name="T26" fmla="*/ 15 w 15"/>
                    <a:gd name="T27" fmla="*/ 8 h 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8">
                      <a:moveTo>
                        <a:pt x="14" y="8"/>
                      </a:moveTo>
                      <a:lnTo>
                        <a:pt x="0" y="1"/>
                      </a:lnTo>
                      <a:lnTo>
                        <a:pt x="0" y="0"/>
                      </a:lnTo>
                      <a:lnTo>
                        <a:pt x="1" y="0"/>
                      </a:lnTo>
                      <a:lnTo>
                        <a:pt x="15" y="7"/>
                      </a:lnTo>
                      <a:lnTo>
                        <a:pt x="15" y="8"/>
                      </a:lnTo>
                      <a:lnTo>
                        <a:pt x="14" y="8"/>
                      </a:lnTo>
                    </a:path>
                  </a:pathLst>
                </a:custGeom>
                <a:noFill/>
                <a:ln w="1588">
                  <a:solidFill>
                    <a:srgbClr val="000000"/>
                  </a:solidFill>
                  <a:round/>
                  <a:headEnd/>
                  <a:tailEnd/>
                </a:ln>
              </p:spPr>
              <p:txBody>
                <a:bodyPr/>
                <a:lstStyle/>
                <a:p>
                  <a:endParaRPr lang="en-US"/>
                </a:p>
              </p:txBody>
            </p:sp>
            <p:sp>
              <p:nvSpPr>
                <p:cNvPr id="1324" name="Freeform 834"/>
                <p:cNvSpPr>
                  <a:spLocks/>
                </p:cNvSpPr>
                <p:nvPr/>
              </p:nvSpPr>
              <p:spPr bwMode="auto">
                <a:xfrm>
                  <a:off x="3260" y="2124"/>
                  <a:ext cx="1" cy="1"/>
                </a:xfrm>
                <a:custGeom>
                  <a:avLst/>
                  <a:gdLst>
                    <a:gd name="T0" fmla="*/ 0 w 1"/>
                    <a:gd name="T1" fmla="*/ 1 h 1"/>
                    <a:gd name="T2" fmla="*/ 0 w 1"/>
                    <a:gd name="T3" fmla="*/ 1 h 1"/>
                    <a:gd name="T4" fmla="*/ 0 w 1"/>
                    <a:gd name="T5" fmla="*/ 0 h 1"/>
                    <a:gd name="T6" fmla="*/ 1 w 1"/>
                    <a:gd name="T7" fmla="*/ 0 h 1"/>
                    <a:gd name="T8" fmla="*/ 1 w 1"/>
                    <a:gd name="T9" fmla="*/ 0 h 1"/>
                    <a:gd name="T10" fmla="*/ 1 w 1"/>
                    <a:gd name="T11" fmla="*/ 1 h 1"/>
                    <a:gd name="T12" fmla="*/ 0 w 1"/>
                    <a:gd name="T13" fmla="*/ 1 h 1"/>
                    <a:gd name="T14" fmla="*/ 0 w 1"/>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
                    <a:gd name="T26" fmla="*/ 1 w 1"/>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
                      <a:moveTo>
                        <a:pt x="0" y="1"/>
                      </a:moveTo>
                      <a:lnTo>
                        <a:pt x="0" y="1"/>
                      </a:lnTo>
                      <a:lnTo>
                        <a:pt x="0" y="0"/>
                      </a:lnTo>
                      <a:lnTo>
                        <a:pt x="1" y="0"/>
                      </a:lnTo>
                      <a:lnTo>
                        <a:pt x="1" y="1"/>
                      </a:lnTo>
                      <a:lnTo>
                        <a:pt x="0" y="1"/>
                      </a:lnTo>
                    </a:path>
                  </a:pathLst>
                </a:custGeom>
                <a:noFill/>
                <a:ln w="1588">
                  <a:solidFill>
                    <a:srgbClr val="000000"/>
                  </a:solidFill>
                  <a:round/>
                  <a:headEnd/>
                  <a:tailEnd/>
                </a:ln>
              </p:spPr>
              <p:txBody>
                <a:bodyPr/>
                <a:lstStyle/>
                <a:p>
                  <a:endParaRPr lang="en-US"/>
                </a:p>
              </p:txBody>
            </p:sp>
            <p:sp>
              <p:nvSpPr>
                <p:cNvPr id="1325" name="Freeform 835"/>
                <p:cNvSpPr>
                  <a:spLocks noEditPoints="1"/>
                </p:cNvSpPr>
                <p:nvPr/>
              </p:nvSpPr>
              <p:spPr bwMode="auto">
                <a:xfrm>
                  <a:off x="3348" y="2179"/>
                  <a:ext cx="95" cy="39"/>
                </a:xfrm>
                <a:custGeom>
                  <a:avLst/>
                  <a:gdLst>
                    <a:gd name="T0" fmla="*/ 95 w 95"/>
                    <a:gd name="T1" fmla="*/ 13 h 39"/>
                    <a:gd name="T2" fmla="*/ 83 w 95"/>
                    <a:gd name="T3" fmla="*/ 0 h 39"/>
                    <a:gd name="T4" fmla="*/ 83 w 95"/>
                    <a:gd name="T5" fmla="*/ 13 h 39"/>
                    <a:gd name="T6" fmla="*/ 95 w 95"/>
                    <a:gd name="T7" fmla="*/ 13 h 39"/>
                    <a:gd name="T8" fmla="*/ 95 w 95"/>
                    <a:gd name="T9" fmla="*/ 13 h 39"/>
                    <a:gd name="T10" fmla="*/ 95 w 95"/>
                    <a:gd name="T11" fmla="*/ 13 h 39"/>
                    <a:gd name="T12" fmla="*/ 83 w 95"/>
                    <a:gd name="T13" fmla="*/ 13 h 39"/>
                    <a:gd name="T14" fmla="*/ 83 w 95"/>
                    <a:gd name="T15" fmla="*/ 0 h 39"/>
                    <a:gd name="T16" fmla="*/ 0 w 95"/>
                    <a:gd name="T17" fmla="*/ 0 h 39"/>
                    <a:gd name="T18" fmla="*/ 0 w 95"/>
                    <a:gd name="T19" fmla="*/ 39 h 39"/>
                    <a:gd name="T20" fmla="*/ 95 w 95"/>
                    <a:gd name="T21" fmla="*/ 39 h 39"/>
                    <a:gd name="T22" fmla="*/ 95 w 95"/>
                    <a:gd name="T23" fmla="*/ 13 h 39"/>
                    <a:gd name="T24" fmla="*/ 95 w 95"/>
                    <a:gd name="T25" fmla="*/ 13 h 3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5"/>
                    <a:gd name="T40" fmla="*/ 0 h 39"/>
                    <a:gd name="T41" fmla="*/ 95 w 95"/>
                    <a:gd name="T42" fmla="*/ 39 h 3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5" h="39">
                      <a:moveTo>
                        <a:pt x="95" y="13"/>
                      </a:moveTo>
                      <a:lnTo>
                        <a:pt x="83" y="0"/>
                      </a:lnTo>
                      <a:lnTo>
                        <a:pt x="83" y="13"/>
                      </a:lnTo>
                      <a:lnTo>
                        <a:pt x="95" y="13"/>
                      </a:lnTo>
                      <a:close/>
                      <a:moveTo>
                        <a:pt x="95" y="13"/>
                      </a:moveTo>
                      <a:lnTo>
                        <a:pt x="83" y="13"/>
                      </a:lnTo>
                      <a:lnTo>
                        <a:pt x="83" y="0"/>
                      </a:lnTo>
                      <a:lnTo>
                        <a:pt x="0" y="0"/>
                      </a:lnTo>
                      <a:lnTo>
                        <a:pt x="0" y="39"/>
                      </a:lnTo>
                      <a:lnTo>
                        <a:pt x="95" y="39"/>
                      </a:lnTo>
                      <a:lnTo>
                        <a:pt x="95" y="13"/>
                      </a:lnTo>
                      <a:close/>
                    </a:path>
                  </a:pathLst>
                </a:custGeom>
                <a:solidFill>
                  <a:srgbClr val="EAEAEA"/>
                </a:solidFill>
                <a:ln w="9525">
                  <a:noFill/>
                  <a:round/>
                  <a:headEnd/>
                  <a:tailEnd/>
                </a:ln>
              </p:spPr>
              <p:txBody>
                <a:bodyPr/>
                <a:lstStyle/>
                <a:p>
                  <a:endParaRPr lang="en-US"/>
                </a:p>
              </p:txBody>
            </p:sp>
            <p:sp>
              <p:nvSpPr>
                <p:cNvPr id="1326" name="Freeform 836"/>
                <p:cNvSpPr>
                  <a:spLocks/>
                </p:cNvSpPr>
                <p:nvPr/>
              </p:nvSpPr>
              <p:spPr bwMode="auto">
                <a:xfrm>
                  <a:off x="3431" y="2179"/>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1327" name="Freeform 837"/>
                <p:cNvSpPr>
                  <a:spLocks/>
                </p:cNvSpPr>
                <p:nvPr/>
              </p:nvSpPr>
              <p:spPr bwMode="auto">
                <a:xfrm>
                  <a:off x="3348" y="2179"/>
                  <a:ext cx="95" cy="39"/>
                </a:xfrm>
                <a:custGeom>
                  <a:avLst/>
                  <a:gdLst>
                    <a:gd name="T0" fmla="*/ 95 w 95"/>
                    <a:gd name="T1" fmla="*/ 13 h 39"/>
                    <a:gd name="T2" fmla="*/ 83 w 95"/>
                    <a:gd name="T3" fmla="*/ 13 h 39"/>
                    <a:gd name="T4" fmla="*/ 83 w 95"/>
                    <a:gd name="T5" fmla="*/ 0 h 39"/>
                    <a:gd name="T6" fmla="*/ 0 w 95"/>
                    <a:gd name="T7" fmla="*/ 0 h 39"/>
                    <a:gd name="T8" fmla="*/ 0 w 95"/>
                    <a:gd name="T9" fmla="*/ 39 h 39"/>
                    <a:gd name="T10" fmla="*/ 95 w 95"/>
                    <a:gd name="T11" fmla="*/ 39 h 39"/>
                    <a:gd name="T12" fmla="*/ 95 w 95"/>
                    <a:gd name="T13" fmla="*/ 13 h 39"/>
                    <a:gd name="T14" fmla="*/ 0 60000 65536"/>
                    <a:gd name="T15" fmla="*/ 0 60000 65536"/>
                    <a:gd name="T16" fmla="*/ 0 60000 65536"/>
                    <a:gd name="T17" fmla="*/ 0 60000 65536"/>
                    <a:gd name="T18" fmla="*/ 0 60000 65536"/>
                    <a:gd name="T19" fmla="*/ 0 60000 65536"/>
                    <a:gd name="T20" fmla="*/ 0 60000 65536"/>
                    <a:gd name="T21" fmla="*/ 0 w 95"/>
                    <a:gd name="T22" fmla="*/ 0 h 39"/>
                    <a:gd name="T23" fmla="*/ 95 w 95"/>
                    <a:gd name="T24" fmla="*/ 39 h 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5" h="39">
                      <a:moveTo>
                        <a:pt x="95" y="13"/>
                      </a:moveTo>
                      <a:lnTo>
                        <a:pt x="83" y="13"/>
                      </a:lnTo>
                      <a:lnTo>
                        <a:pt x="83" y="0"/>
                      </a:lnTo>
                      <a:lnTo>
                        <a:pt x="0" y="0"/>
                      </a:lnTo>
                      <a:lnTo>
                        <a:pt x="0" y="39"/>
                      </a:lnTo>
                      <a:lnTo>
                        <a:pt x="95" y="39"/>
                      </a:lnTo>
                      <a:lnTo>
                        <a:pt x="95" y="13"/>
                      </a:lnTo>
                      <a:close/>
                    </a:path>
                  </a:pathLst>
                </a:custGeom>
                <a:noFill/>
                <a:ln w="0">
                  <a:solidFill>
                    <a:srgbClr val="000000"/>
                  </a:solidFill>
                  <a:round/>
                  <a:headEnd/>
                  <a:tailEnd/>
                </a:ln>
              </p:spPr>
              <p:txBody>
                <a:bodyPr/>
                <a:lstStyle/>
                <a:p>
                  <a:endParaRPr lang="en-US"/>
                </a:p>
              </p:txBody>
            </p:sp>
            <p:sp>
              <p:nvSpPr>
                <p:cNvPr id="1328" name="Freeform 838"/>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29" name="Freeform 839"/>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8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8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8" y="1"/>
                      </a:lnTo>
                      <a:lnTo>
                        <a:pt x="23" y="4"/>
                      </a:lnTo>
                      <a:lnTo>
                        <a:pt x="26" y="9"/>
                      </a:lnTo>
                      <a:lnTo>
                        <a:pt x="27" y="14"/>
                      </a:lnTo>
                      <a:lnTo>
                        <a:pt x="26" y="20"/>
                      </a:lnTo>
                      <a:lnTo>
                        <a:pt x="23" y="24"/>
                      </a:lnTo>
                      <a:lnTo>
                        <a:pt x="18"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0" name="Line 840"/>
                <p:cNvSpPr>
                  <a:spLocks noChangeShapeType="1"/>
                </p:cNvSpPr>
                <p:nvPr/>
              </p:nvSpPr>
              <p:spPr bwMode="auto">
                <a:xfrm flipH="1">
                  <a:off x="3217" y="2047"/>
                  <a:ext cx="10" cy="38"/>
                </a:xfrm>
                <a:prstGeom prst="line">
                  <a:avLst/>
                </a:prstGeom>
                <a:noFill/>
                <a:ln w="0">
                  <a:solidFill>
                    <a:srgbClr val="000000"/>
                  </a:solidFill>
                  <a:round/>
                  <a:headEnd/>
                  <a:tailEnd/>
                </a:ln>
              </p:spPr>
              <p:txBody>
                <a:bodyPr/>
                <a:lstStyle/>
                <a:p>
                  <a:endParaRPr lang="en-US"/>
                </a:p>
              </p:txBody>
            </p:sp>
            <p:sp>
              <p:nvSpPr>
                <p:cNvPr id="1331" name="Freeform 841"/>
                <p:cNvSpPr>
                  <a:spLocks/>
                </p:cNvSpPr>
                <p:nvPr/>
              </p:nvSpPr>
              <p:spPr bwMode="auto">
                <a:xfrm>
                  <a:off x="3216" y="2072"/>
                  <a:ext cx="8" cy="13"/>
                </a:xfrm>
                <a:custGeom>
                  <a:avLst/>
                  <a:gdLst>
                    <a:gd name="T0" fmla="*/ 0 w 8"/>
                    <a:gd name="T1" fmla="*/ 0 h 13"/>
                    <a:gd name="T2" fmla="*/ 1 w 8"/>
                    <a:gd name="T3" fmla="*/ 13 h 13"/>
                    <a:gd name="T4" fmla="*/ 8 w 8"/>
                    <a:gd name="T5" fmla="*/ 2 h 13"/>
                    <a:gd name="T6" fmla="*/ 0 60000 65536"/>
                    <a:gd name="T7" fmla="*/ 0 60000 65536"/>
                    <a:gd name="T8" fmla="*/ 0 60000 65536"/>
                    <a:gd name="T9" fmla="*/ 0 w 8"/>
                    <a:gd name="T10" fmla="*/ 0 h 13"/>
                    <a:gd name="T11" fmla="*/ 8 w 8"/>
                    <a:gd name="T12" fmla="*/ 13 h 13"/>
                  </a:gdLst>
                  <a:ahLst/>
                  <a:cxnLst>
                    <a:cxn ang="T6">
                      <a:pos x="T0" y="T1"/>
                    </a:cxn>
                    <a:cxn ang="T7">
                      <a:pos x="T2" y="T3"/>
                    </a:cxn>
                    <a:cxn ang="T8">
                      <a:pos x="T4" y="T5"/>
                    </a:cxn>
                  </a:cxnLst>
                  <a:rect l="T9" t="T10" r="T11" b="T12"/>
                  <a:pathLst>
                    <a:path w="8" h="13">
                      <a:moveTo>
                        <a:pt x="0" y="0"/>
                      </a:moveTo>
                      <a:lnTo>
                        <a:pt x="1" y="13"/>
                      </a:lnTo>
                      <a:lnTo>
                        <a:pt x="8" y="2"/>
                      </a:lnTo>
                    </a:path>
                  </a:pathLst>
                </a:custGeom>
                <a:noFill/>
                <a:ln w="0">
                  <a:solidFill>
                    <a:srgbClr val="000000"/>
                  </a:solidFill>
                  <a:round/>
                  <a:headEnd/>
                  <a:tailEnd/>
                </a:ln>
              </p:spPr>
              <p:txBody>
                <a:bodyPr/>
                <a:lstStyle/>
                <a:p>
                  <a:endParaRPr lang="en-US"/>
                </a:p>
              </p:txBody>
            </p:sp>
            <p:sp>
              <p:nvSpPr>
                <p:cNvPr id="1332" name="Line 842"/>
                <p:cNvSpPr>
                  <a:spLocks noChangeShapeType="1"/>
                </p:cNvSpPr>
                <p:nvPr/>
              </p:nvSpPr>
              <p:spPr bwMode="auto">
                <a:xfrm>
                  <a:off x="3219" y="2124"/>
                  <a:ext cx="108" cy="0"/>
                </a:xfrm>
                <a:prstGeom prst="line">
                  <a:avLst/>
                </a:prstGeom>
                <a:noFill/>
                <a:ln w="0">
                  <a:solidFill>
                    <a:srgbClr val="000000"/>
                  </a:solidFill>
                  <a:round/>
                  <a:headEnd/>
                  <a:tailEnd/>
                </a:ln>
              </p:spPr>
              <p:txBody>
                <a:bodyPr/>
                <a:lstStyle/>
                <a:p>
                  <a:endParaRPr lang="en-US"/>
                </a:p>
              </p:txBody>
            </p:sp>
            <p:sp>
              <p:nvSpPr>
                <p:cNvPr id="1333" name="Freeform 843"/>
                <p:cNvSpPr>
                  <a:spLocks/>
                </p:cNvSpPr>
                <p:nvPr/>
              </p:nvSpPr>
              <p:spPr bwMode="auto">
                <a:xfrm>
                  <a:off x="3315" y="2121"/>
                  <a:ext cx="12" cy="7"/>
                </a:xfrm>
                <a:custGeom>
                  <a:avLst/>
                  <a:gdLst>
                    <a:gd name="T0" fmla="*/ 0 w 12"/>
                    <a:gd name="T1" fmla="*/ 7 h 7"/>
                    <a:gd name="T2" fmla="*/ 12 w 12"/>
                    <a:gd name="T3" fmla="*/ 3 h 7"/>
                    <a:gd name="T4" fmla="*/ 0 w 12"/>
                    <a:gd name="T5" fmla="*/ 0 h 7"/>
                    <a:gd name="T6" fmla="*/ 0 60000 65536"/>
                    <a:gd name="T7" fmla="*/ 0 60000 65536"/>
                    <a:gd name="T8" fmla="*/ 0 60000 65536"/>
                    <a:gd name="T9" fmla="*/ 0 w 12"/>
                    <a:gd name="T10" fmla="*/ 0 h 7"/>
                    <a:gd name="T11" fmla="*/ 12 w 12"/>
                    <a:gd name="T12" fmla="*/ 7 h 7"/>
                  </a:gdLst>
                  <a:ahLst/>
                  <a:cxnLst>
                    <a:cxn ang="T6">
                      <a:pos x="T0" y="T1"/>
                    </a:cxn>
                    <a:cxn ang="T7">
                      <a:pos x="T2" y="T3"/>
                    </a:cxn>
                    <a:cxn ang="T8">
                      <a:pos x="T4" y="T5"/>
                    </a:cxn>
                  </a:cxnLst>
                  <a:rect l="T9" t="T10" r="T11" b="T12"/>
                  <a:pathLst>
                    <a:path w="12" h="7">
                      <a:moveTo>
                        <a:pt x="0" y="7"/>
                      </a:moveTo>
                      <a:lnTo>
                        <a:pt x="12" y="3"/>
                      </a:lnTo>
                      <a:lnTo>
                        <a:pt x="0" y="0"/>
                      </a:lnTo>
                    </a:path>
                  </a:pathLst>
                </a:custGeom>
                <a:noFill/>
                <a:ln w="0">
                  <a:solidFill>
                    <a:srgbClr val="000000"/>
                  </a:solidFill>
                  <a:round/>
                  <a:headEnd/>
                  <a:tailEnd/>
                </a:ln>
              </p:spPr>
              <p:txBody>
                <a:bodyPr/>
                <a:lstStyle/>
                <a:p>
                  <a:endParaRPr lang="en-US"/>
                </a:p>
              </p:txBody>
            </p:sp>
            <p:sp>
              <p:nvSpPr>
                <p:cNvPr id="1334" name="Freeform 844"/>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close/>
                    </a:path>
                  </a:pathLst>
                </a:custGeom>
                <a:solidFill>
                  <a:srgbClr val="000000"/>
                </a:solidFill>
                <a:ln w="9525">
                  <a:noFill/>
                  <a:round/>
                  <a:headEnd/>
                  <a:tailEnd/>
                </a:ln>
              </p:spPr>
              <p:txBody>
                <a:bodyPr/>
                <a:lstStyle/>
                <a:p>
                  <a:endParaRPr lang="en-US"/>
                </a:p>
              </p:txBody>
            </p:sp>
            <p:sp>
              <p:nvSpPr>
                <p:cNvPr id="1335" name="Freeform 845"/>
                <p:cNvSpPr>
                  <a:spLocks/>
                </p:cNvSpPr>
                <p:nvPr/>
              </p:nvSpPr>
              <p:spPr bwMode="auto">
                <a:xfrm>
                  <a:off x="3214" y="2033"/>
                  <a:ext cx="27" cy="28"/>
                </a:xfrm>
                <a:custGeom>
                  <a:avLst/>
                  <a:gdLst>
                    <a:gd name="T0" fmla="*/ 0 w 27"/>
                    <a:gd name="T1" fmla="*/ 14 h 28"/>
                    <a:gd name="T2" fmla="*/ 0 w 27"/>
                    <a:gd name="T3" fmla="*/ 9 h 28"/>
                    <a:gd name="T4" fmla="*/ 4 w 27"/>
                    <a:gd name="T5" fmla="*/ 4 h 28"/>
                    <a:gd name="T6" fmla="*/ 8 w 27"/>
                    <a:gd name="T7" fmla="*/ 1 h 28"/>
                    <a:gd name="T8" fmla="*/ 13 w 27"/>
                    <a:gd name="T9" fmla="*/ 0 h 28"/>
                    <a:gd name="T10" fmla="*/ 19 w 27"/>
                    <a:gd name="T11" fmla="*/ 1 h 28"/>
                    <a:gd name="T12" fmla="*/ 23 w 27"/>
                    <a:gd name="T13" fmla="*/ 4 h 28"/>
                    <a:gd name="T14" fmla="*/ 26 w 27"/>
                    <a:gd name="T15" fmla="*/ 9 h 28"/>
                    <a:gd name="T16" fmla="*/ 27 w 27"/>
                    <a:gd name="T17" fmla="*/ 14 h 28"/>
                    <a:gd name="T18" fmla="*/ 27 w 27"/>
                    <a:gd name="T19" fmla="*/ 14 h 28"/>
                    <a:gd name="T20" fmla="*/ 26 w 27"/>
                    <a:gd name="T21" fmla="*/ 20 h 28"/>
                    <a:gd name="T22" fmla="*/ 23 w 27"/>
                    <a:gd name="T23" fmla="*/ 24 h 28"/>
                    <a:gd name="T24" fmla="*/ 19 w 27"/>
                    <a:gd name="T25" fmla="*/ 27 h 28"/>
                    <a:gd name="T26" fmla="*/ 13 w 27"/>
                    <a:gd name="T27" fmla="*/ 28 h 28"/>
                    <a:gd name="T28" fmla="*/ 8 w 27"/>
                    <a:gd name="T29" fmla="*/ 27 h 28"/>
                    <a:gd name="T30" fmla="*/ 4 w 27"/>
                    <a:gd name="T31" fmla="*/ 24 h 28"/>
                    <a:gd name="T32" fmla="*/ 0 w 27"/>
                    <a:gd name="T33" fmla="*/ 20 h 28"/>
                    <a:gd name="T34" fmla="*/ 0 w 27"/>
                    <a:gd name="T35" fmla="*/ 14 h 2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8"/>
                    <a:gd name="T56" fmla="*/ 27 w 27"/>
                    <a:gd name="T57" fmla="*/ 28 h 2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8">
                      <a:moveTo>
                        <a:pt x="0" y="14"/>
                      </a:moveTo>
                      <a:lnTo>
                        <a:pt x="0" y="9"/>
                      </a:lnTo>
                      <a:lnTo>
                        <a:pt x="4" y="4"/>
                      </a:lnTo>
                      <a:lnTo>
                        <a:pt x="8" y="1"/>
                      </a:lnTo>
                      <a:lnTo>
                        <a:pt x="13" y="0"/>
                      </a:lnTo>
                      <a:lnTo>
                        <a:pt x="19" y="1"/>
                      </a:lnTo>
                      <a:lnTo>
                        <a:pt x="23" y="4"/>
                      </a:lnTo>
                      <a:lnTo>
                        <a:pt x="26" y="9"/>
                      </a:lnTo>
                      <a:lnTo>
                        <a:pt x="27" y="14"/>
                      </a:lnTo>
                      <a:lnTo>
                        <a:pt x="26" y="20"/>
                      </a:lnTo>
                      <a:lnTo>
                        <a:pt x="23" y="24"/>
                      </a:lnTo>
                      <a:lnTo>
                        <a:pt x="19" y="27"/>
                      </a:lnTo>
                      <a:lnTo>
                        <a:pt x="13" y="28"/>
                      </a:lnTo>
                      <a:lnTo>
                        <a:pt x="8" y="27"/>
                      </a:lnTo>
                      <a:lnTo>
                        <a:pt x="4" y="24"/>
                      </a:lnTo>
                      <a:lnTo>
                        <a:pt x="0" y="20"/>
                      </a:lnTo>
                      <a:lnTo>
                        <a:pt x="0" y="14"/>
                      </a:lnTo>
                    </a:path>
                  </a:pathLst>
                </a:custGeom>
                <a:noFill/>
                <a:ln w="0">
                  <a:solidFill>
                    <a:srgbClr val="000000"/>
                  </a:solidFill>
                  <a:round/>
                  <a:headEnd/>
                  <a:tailEnd/>
                </a:ln>
              </p:spPr>
              <p:txBody>
                <a:bodyPr/>
                <a:lstStyle/>
                <a:p>
                  <a:endParaRPr lang="en-US"/>
                </a:p>
              </p:txBody>
            </p:sp>
            <p:sp>
              <p:nvSpPr>
                <p:cNvPr id="1336" name="Line 846"/>
                <p:cNvSpPr>
                  <a:spLocks noChangeShapeType="1"/>
                </p:cNvSpPr>
                <p:nvPr/>
              </p:nvSpPr>
              <p:spPr bwMode="auto">
                <a:xfrm>
                  <a:off x="3227" y="2047"/>
                  <a:ext cx="0" cy="28"/>
                </a:xfrm>
                <a:prstGeom prst="line">
                  <a:avLst/>
                </a:prstGeom>
                <a:noFill/>
                <a:ln w="0">
                  <a:solidFill>
                    <a:srgbClr val="000000"/>
                  </a:solidFill>
                  <a:round/>
                  <a:headEnd/>
                  <a:tailEnd/>
                </a:ln>
              </p:spPr>
              <p:txBody>
                <a:bodyPr/>
                <a:lstStyle/>
                <a:p>
                  <a:endParaRPr lang="en-US"/>
                </a:p>
              </p:txBody>
            </p:sp>
            <p:sp>
              <p:nvSpPr>
                <p:cNvPr id="1337" name="Freeform 847"/>
                <p:cNvSpPr>
                  <a:spLocks/>
                </p:cNvSpPr>
                <p:nvPr/>
              </p:nvSpPr>
              <p:spPr bwMode="auto">
                <a:xfrm>
                  <a:off x="3223" y="2063"/>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38" name="Line 848"/>
                <p:cNvSpPr>
                  <a:spLocks noChangeShapeType="1"/>
                </p:cNvSpPr>
                <p:nvPr/>
              </p:nvSpPr>
              <p:spPr bwMode="auto">
                <a:xfrm>
                  <a:off x="3215" y="2075"/>
                  <a:ext cx="25" cy="0"/>
                </a:xfrm>
                <a:prstGeom prst="line">
                  <a:avLst/>
                </a:prstGeom>
                <a:noFill/>
                <a:ln w="6350">
                  <a:solidFill>
                    <a:srgbClr val="000000"/>
                  </a:solidFill>
                  <a:round/>
                  <a:headEnd/>
                  <a:tailEnd/>
                </a:ln>
              </p:spPr>
              <p:txBody>
                <a:bodyPr/>
                <a:lstStyle/>
                <a:p>
                  <a:endParaRPr lang="en-US"/>
                </a:p>
              </p:txBody>
            </p:sp>
            <p:sp>
              <p:nvSpPr>
                <p:cNvPr id="1339" name="Freeform 849"/>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close/>
                    </a:path>
                  </a:pathLst>
                </a:custGeom>
                <a:solidFill>
                  <a:srgbClr val="FFFFFF"/>
                </a:solidFill>
                <a:ln w="9525">
                  <a:noFill/>
                  <a:round/>
                  <a:headEnd/>
                  <a:tailEnd/>
                </a:ln>
              </p:spPr>
              <p:txBody>
                <a:bodyPr/>
                <a:lstStyle/>
                <a:p>
                  <a:endParaRPr lang="en-US"/>
                </a:p>
              </p:txBody>
            </p:sp>
            <p:sp>
              <p:nvSpPr>
                <p:cNvPr id="1340" name="Freeform 850"/>
                <p:cNvSpPr>
                  <a:spLocks/>
                </p:cNvSpPr>
                <p:nvPr/>
              </p:nvSpPr>
              <p:spPr bwMode="auto">
                <a:xfrm>
                  <a:off x="3206" y="2188"/>
                  <a:ext cx="44" cy="44"/>
                </a:xfrm>
                <a:custGeom>
                  <a:avLst/>
                  <a:gdLst>
                    <a:gd name="T0" fmla="*/ 0 w 44"/>
                    <a:gd name="T1" fmla="*/ 22 h 44"/>
                    <a:gd name="T2" fmla="*/ 0 w 44"/>
                    <a:gd name="T3" fmla="*/ 17 h 44"/>
                    <a:gd name="T4" fmla="*/ 1 w 44"/>
                    <a:gd name="T5" fmla="*/ 13 h 44"/>
                    <a:gd name="T6" fmla="*/ 6 w 44"/>
                    <a:gd name="T7" fmla="*/ 6 h 44"/>
                    <a:gd name="T8" fmla="*/ 13 w 44"/>
                    <a:gd name="T9" fmla="*/ 1 h 44"/>
                    <a:gd name="T10" fmla="*/ 17 w 44"/>
                    <a:gd name="T11" fmla="*/ 0 h 44"/>
                    <a:gd name="T12" fmla="*/ 21 w 44"/>
                    <a:gd name="T13" fmla="*/ 0 h 44"/>
                    <a:gd name="T14" fmla="*/ 26 w 44"/>
                    <a:gd name="T15" fmla="*/ 0 h 44"/>
                    <a:gd name="T16" fmla="*/ 30 w 44"/>
                    <a:gd name="T17" fmla="*/ 1 h 44"/>
                    <a:gd name="T18" fmla="*/ 38 w 44"/>
                    <a:gd name="T19" fmla="*/ 6 h 44"/>
                    <a:gd name="T20" fmla="*/ 42 w 44"/>
                    <a:gd name="T21" fmla="*/ 13 h 44"/>
                    <a:gd name="T22" fmla="*/ 43 w 44"/>
                    <a:gd name="T23" fmla="*/ 17 h 44"/>
                    <a:gd name="T24" fmla="*/ 44 w 44"/>
                    <a:gd name="T25" fmla="*/ 22 h 44"/>
                    <a:gd name="T26" fmla="*/ 44 w 44"/>
                    <a:gd name="T27" fmla="*/ 22 h 44"/>
                    <a:gd name="T28" fmla="*/ 43 w 44"/>
                    <a:gd name="T29" fmla="*/ 26 h 44"/>
                    <a:gd name="T30" fmla="*/ 42 w 44"/>
                    <a:gd name="T31" fmla="*/ 30 h 44"/>
                    <a:gd name="T32" fmla="*/ 38 w 44"/>
                    <a:gd name="T33" fmla="*/ 38 h 44"/>
                    <a:gd name="T34" fmla="*/ 30 w 44"/>
                    <a:gd name="T35" fmla="*/ 42 h 44"/>
                    <a:gd name="T36" fmla="*/ 26 w 44"/>
                    <a:gd name="T37" fmla="*/ 43 h 44"/>
                    <a:gd name="T38" fmla="*/ 21 w 44"/>
                    <a:gd name="T39" fmla="*/ 44 h 44"/>
                    <a:gd name="T40" fmla="*/ 17 w 44"/>
                    <a:gd name="T41" fmla="*/ 43 h 44"/>
                    <a:gd name="T42" fmla="*/ 13 w 44"/>
                    <a:gd name="T43" fmla="*/ 42 h 44"/>
                    <a:gd name="T44" fmla="*/ 6 w 44"/>
                    <a:gd name="T45" fmla="*/ 38 h 44"/>
                    <a:gd name="T46" fmla="*/ 1 w 44"/>
                    <a:gd name="T47" fmla="*/ 30 h 44"/>
                    <a:gd name="T48" fmla="*/ 0 w 44"/>
                    <a:gd name="T49" fmla="*/ 26 h 44"/>
                    <a:gd name="T50" fmla="*/ 0 w 44"/>
                    <a:gd name="T51" fmla="*/ 22 h 44"/>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4"/>
                    <a:gd name="T79" fmla="*/ 0 h 44"/>
                    <a:gd name="T80" fmla="*/ 44 w 44"/>
                    <a:gd name="T81" fmla="*/ 44 h 44"/>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4" h="44">
                      <a:moveTo>
                        <a:pt x="0" y="22"/>
                      </a:moveTo>
                      <a:lnTo>
                        <a:pt x="0" y="17"/>
                      </a:lnTo>
                      <a:lnTo>
                        <a:pt x="1" y="13"/>
                      </a:lnTo>
                      <a:lnTo>
                        <a:pt x="6" y="6"/>
                      </a:lnTo>
                      <a:lnTo>
                        <a:pt x="13" y="1"/>
                      </a:lnTo>
                      <a:lnTo>
                        <a:pt x="17" y="0"/>
                      </a:lnTo>
                      <a:lnTo>
                        <a:pt x="21" y="0"/>
                      </a:lnTo>
                      <a:lnTo>
                        <a:pt x="26" y="0"/>
                      </a:lnTo>
                      <a:lnTo>
                        <a:pt x="30" y="1"/>
                      </a:lnTo>
                      <a:lnTo>
                        <a:pt x="38" y="6"/>
                      </a:lnTo>
                      <a:lnTo>
                        <a:pt x="42" y="13"/>
                      </a:lnTo>
                      <a:lnTo>
                        <a:pt x="43" y="17"/>
                      </a:lnTo>
                      <a:lnTo>
                        <a:pt x="44" y="22"/>
                      </a:lnTo>
                      <a:lnTo>
                        <a:pt x="43" y="26"/>
                      </a:lnTo>
                      <a:lnTo>
                        <a:pt x="42" y="30"/>
                      </a:lnTo>
                      <a:lnTo>
                        <a:pt x="38" y="38"/>
                      </a:lnTo>
                      <a:lnTo>
                        <a:pt x="30" y="42"/>
                      </a:lnTo>
                      <a:lnTo>
                        <a:pt x="26" y="43"/>
                      </a:lnTo>
                      <a:lnTo>
                        <a:pt x="21" y="44"/>
                      </a:lnTo>
                      <a:lnTo>
                        <a:pt x="17" y="43"/>
                      </a:lnTo>
                      <a:lnTo>
                        <a:pt x="13" y="42"/>
                      </a:lnTo>
                      <a:lnTo>
                        <a:pt x="6" y="38"/>
                      </a:lnTo>
                      <a:lnTo>
                        <a:pt x="1" y="30"/>
                      </a:lnTo>
                      <a:lnTo>
                        <a:pt x="0" y="26"/>
                      </a:lnTo>
                      <a:lnTo>
                        <a:pt x="0" y="22"/>
                      </a:lnTo>
                    </a:path>
                  </a:pathLst>
                </a:custGeom>
                <a:noFill/>
                <a:ln w="0">
                  <a:solidFill>
                    <a:srgbClr val="000000"/>
                  </a:solidFill>
                  <a:round/>
                  <a:headEnd/>
                  <a:tailEnd/>
                </a:ln>
              </p:spPr>
              <p:txBody>
                <a:bodyPr/>
                <a:lstStyle/>
                <a:p>
                  <a:endParaRPr lang="en-US"/>
                </a:p>
              </p:txBody>
            </p:sp>
            <p:sp>
              <p:nvSpPr>
                <p:cNvPr id="1341" name="Freeform 851"/>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close/>
                    </a:path>
                  </a:pathLst>
                </a:custGeom>
                <a:solidFill>
                  <a:srgbClr val="000000"/>
                </a:solidFill>
                <a:ln w="9525">
                  <a:noFill/>
                  <a:round/>
                  <a:headEnd/>
                  <a:tailEnd/>
                </a:ln>
              </p:spPr>
              <p:txBody>
                <a:bodyPr/>
                <a:lstStyle/>
                <a:p>
                  <a:endParaRPr lang="en-US"/>
                </a:p>
              </p:txBody>
            </p:sp>
            <p:sp>
              <p:nvSpPr>
                <p:cNvPr id="1342" name="Freeform 852"/>
                <p:cNvSpPr>
                  <a:spLocks/>
                </p:cNvSpPr>
                <p:nvPr/>
              </p:nvSpPr>
              <p:spPr bwMode="auto">
                <a:xfrm>
                  <a:off x="3214" y="2196"/>
                  <a:ext cx="27" cy="27"/>
                </a:xfrm>
                <a:custGeom>
                  <a:avLst/>
                  <a:gdLst>
                    <a:gd name="T0" fmla="*/ 0 w 27"/>
                    <a:gd name="T1" fmla="*/ 14 h 27"/>
                    <a:gd name="T2" fmla="*/ 0 w 27"/>
                    <a:gd name="T3" fmla="*/ 8 h 27"/>
                    <a:gd name="T4" fmla="*/ 4 w 27"/>
                    <a:gd name="T5" fmla="*/ 4 h 27"/>
                    <a:gd name="T6" fmla="*/ 8 w 27"/>
                    <a:gd name="T7" fmla="*/ 1 h 27"/>
                    <a:gd name="T8" fmla="*/ 13 w 27"/>
                    <a:gd name="T9" fmla="*/ 0 h 27"/>
                    <a:gd name="T10" fmla="*/ 19 w 27"/>
                    <a:gd name="T11" fmla="*/ 1 h 27"/>
                    <a:gd name="T12" fmla="*/ 23 w 27"/>
                    <a:gd name="T13" fmla="*/ 4 h 27"/>
                    <a:gd name="T14" fmla="*/ 26 w 27"/>
                    <a:gd name="T15" fmla="*/ 8 h 27"/>
                    <a:gd name="T16" fmla="*/ 27 w 27"/>
                    <a:gd name="T17" fmla="*/ 14 h 27"/>
                    <a:gd name="T18" fmla="*/ 27 w 27"/>
                    <a:gd name="T19" fmla="*/ 14 h 27"/>
                    <a:gd name="T20" fmla="*/ 26 w 27"/>
                    <a:gd name="T21" fmla="*/ 19 h 27"/>
                    <a:gd name="T22" fmla="*/ 23 w 27"/>
                    <a:gd name="T23" fmla="*/ 23 h 27"/>
                    <a:gd name="T24" fmla="*/ 19 w 27"/>
                    <a:gd name="T25" fmla="*/ 26 h 27"/>
                    <a:gd name="T26" fmla="*/ 13 w 27"/>
                    <a:gd name="T27" fmla="*/ 27 h 27"/>
                    <a:gd name="T28" fmla="*/ 8 w 27"/>
                    <a:gd name="T29" fmla="*/ 26 h 27"/>
                    <a:gd name="T30" fmla="*/ 4 w 27"/>
                    <a:gd name="T31" fmla="*/ 23 h 27"/>
                    <a:gd name="T32" fmla="*/ 0 w 27"/>
                    <a:gd name="T33" fmla="*/ 19 h 27"/>
                    <a:gd name="T34" fmla="*/ 0 w 27"/>
                    <a:gd name="T35" fmla="*/ 14 h 2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7"/>
                    <a:gd name="T55" fmla="*/ 0 h 27"/>
                    <a:gd name="T56" fmla="*/ 27 w 27"/>
                    <a:gd name="T57" fmla="*/ 27 h 2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7" h="27">
                      <a:moveTo>
                        <a:pt x="0" y="14"/>
                      </a:moveTo>
                      <a:lnTo>
                        <a:pt x="0" y="8"/>
                      </a:lnTo>
                      <a:lnTo>
                        <a:pt x="4" y="4"/>
                      </a:lnTo>
                      <a:lnTo>
                        <a:pt x="8" y="1"/>
                      </a:lnTo>
                      <a:lnTo>
                        <a:pt x="13" y="0"/>
                      </a:lnTo>
                      <a:lnTo>
                        <a:pt x="19" y="1"/>
                      </a:lnTo>
                      <a:lnTo>
                        <a:pt x="23" y="4"/>
                      </a:lnTo>
                      <a:lnTo>
                        <a:pt x="26" y="8"/>
                      </a:lnTo>
                      <a:lnTo>
                        <a:pt x="27" y="14"/>
                      </a:lnTo>
                      <a:lnTo>
                        <a:pt x="26" y="19"/>
                      </a:lnTo>
                      <a:lnTo>
                        <a:pt x="23" y="23"/>
                      </a:lnTo>
                      <a:lnTo>
                        <a:pt x="19" y="26"/>
                      </a:lnTo>
                      <a:lnTo>
                        <a:pt x="13" y="27"/>
                      </a:lnTo>
                      <a:lnTo>
                        <a:pt x="8" y="26"/>
                      </a:lnTo>
                      <a:lnTo>
                        <a:pt x="4" y="23"/>
                      </a:lnTo>
                      <a:lnTo>
                        <a:pt x="0" y="19"/>
                      </a:lnTo>
                      <a:lnTo>
                        <a:pt x="0" y="14"/>
                      </a:lnTo>
                    </a:path>
                  </a:pathLst>
                </a:custGeom>
                <a:noFill/>
                <a:ln w="0">
                  <a:solidFill>
                    <a:srgbClr val="000000"/>
                  </a:solidFill>
                  <a:round/>
                  <a:headEnd/>
                  <a:tailEnd/>
                </a:ln>
              </p:spPr>
              <p:txBody>
                <a:bodyPr/>
                <a:lstStyle/>
                <a:p>
                  <a:endParaRPr lang="en-US"/>
                </a:p>
              </p:txBody>
            </p:sp>
            <p:sp>
              <p:nvSpPr>
                <p:cNvPr id="1343" name="Freeform 853"/>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close/>
                    </a:path>
                  </a:pathLst>
                </a:custGeom>
                <a:solidFill>
                  <a:srgbClr val="000000"/>
                </a:solidFill>
                <a:ln w="9525">
                  <a:noFill/>
                  <a:round/>
                  <a:headEnd/>
                  <a:tailEnd/>
                </a:ln>
              </p:spPr>
              <p:txBody>
                <a:bodyPr/>
                <a:lstStyle/>
                <a:p>
                  <a:endParaRPr lang="en-US"/>
                </a:p>
              </p:txBody>
            </p:sp>
            <p:sp>
              <p:nvSpPr>
                <p:cNvPr id="1344" name="Freeform 854"/>
                <p:cNvSpPr>
                  <a:spLocks/>
                </p:cNvSpPr>
                <p:nvPr/>
              </p:nvSpPr>
              <p:spPr bwMode="auto">
                <a:xfrm>
                  <a:off x="3227" y="2179"/>
                  <a:ext cx="1" cy="9"/>
                </a:xfrm>
                <a:custGeom>
                  <a:avLst/>
                  <a:gdLst>
                    <a:gd name="T0" fmla="*/ 1 w 1"/>
                    <a:gd name="T1" fmla="*/ 0 h 9"/>
                    <a:gd name="T2" fmla="*/ 1 w 1"/>
                    <a:gd name="T3" fmla="*/ 9 h 9"/>
                    <a:gd name="T4" fmla="*/ 0 w 1"/>
                    <a:gd name="T5" fmla="*/ 9 h 9"/>
                    <a:gd name="T6" fmla="*/ 0 w 1"/>
                    <a:gd name="T7" fmla="*/ 9 h 9"/>
                    <a:gd name="T8" fmla="*/ 0 w 1"/>
                    <a:gd name="T9" fmla="*/ 0 h 9"/>
                    <a:gd name="T10" fmla="*/ 0 w 1"/>
                    <a:gd name="T11" fmla="*/ 0 h 9"/>
                    <a:gd name="T12" fmla="*/ 1 w 1"/>
                    <a:gd name="T13" fmla="*/ 0 h 9"/>
                    <a:gd name="T14" fmla="*/ 1 w 1"/>
                    <a:gd name="T15" fmla="*/ 0 h 9"/>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9"/>
                    <a:gd name="T26" fmla="*/ 1 w 1"/>
                    <a:gd name="T27" fmla="*/ 9 h 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9">
                      <a:moveTo>
                        <a:pt x="1" y="0"/>
                      </a:moveTo>
                      <a:lnTo>
                        <a:pt x="1" y="9"/>
                      </a:lnTo>
                      <a:lnTo>
                        <a:pt x="0" y="9"/>
                      </a:lnTo>
                      <a:lnTo>
                        <a:pt x="0" y="0"/>
                      </a:lnTo>
                      <a:lnTo>
                        <a:pt x="1" y="0"/>
                      </a:lnTo>
                    </a:path>
                  </a:pathLst>
                </a:custGeom>
                <a:noFill/>
                <a:ln w="1588">
                  <a:solidFill>
                    <a:srgbClr val="000000"/>
                  </a:solidFill>
                  <a:round/>
                  <a:headEnd/>
                  <a:tailEnd/>
                </a:ln>
              </p:spPr>
              <p:txBody>
                <a:bodyPr/>
                <a:lstStyle/>
                <a:p>
                  <a:endParaRPr lang="en-US"/>
                </a:p>
              </p:txBody>
            </p:sp>
            <p:sp>
              <p:nvSpPr>
                <p:cNvPr id="1345" name="Freeform 855"/>
                <p:cNvSpPr>
                  <a:spLocks/>
                </p:cNvSpPr>
                <p:nvPr/>
              </p:nvSpPr>
              <p:spPr bwMode="auto">
                <a:xfrm>
                  <a:off x="3223" y="2176"/>
                  <a:ext cx="9" cy="12"/>
                </a:xfrm>
                <a:custGeom>
                  <a:avLst/>
                  <a:gdLst>
                    <a:gd name="T0" fmla="*/ 0 w 9"/>
                    <a:gd name="T1" fmla="*/ 0 h 12"/>
                    <a:gd name="T2" fmla="*/ 4 w 9"/>
                    <a:gd name="T3" fmla="*/ 12 h 12"/>
                    <a:gd name="T4" fmla="*/ 9 w 9"/>
                    <a:gd name="T5" fmla="*/ 0 h 12"/>
                    <a:gd name="T6" fmla="*/ 0 60000 65536"/>
                    <a:gd name="T7" fmla="*/ 0 60000 65536"/>
                    <a:gd name="T8" fmla="*/ 0 60000 65536"/>
                    <a:gd name="T9" fmla="*/ 0 w 9"/>
                    <a:gd name="T10" fmla="*/ 0 h 12"/>
                    <a:gd name="T11" fmla="*/ 9 w 9"/>
                    <a:gd name="T12" fmla="*/ 12 h 12"/>
                  </a:gdLst>
                  <a:ahLst/>
                  <a:cxnLst>
                    <a:cxn ang="T6">
                      <a:pos x="T0" y="T1"/>
                    </a:cxn>
                    <a:cxn ang="T7">
                      <a:pos x="T2" y="T3"/>
                    </a:cxn>
                    <a:cxn ang="T8">
                      <a:pos x="T4" y="T5"/>
                    </a:cxn>
                  </a:cxnLst>
                  <a:rect l="T9" t="T10" r="T11" b="T12"/>
                  <a:pathLst>
                    <a:path w="9" h="12">
                      <a:moveTo>
                        <a:pt x="0" y="0"/>
                      </a:moveTo>
                      <a:lnTo>
                        <a:pt x="4" y="12"/>
                      </a:lnTo>
                      <a:lnTo>
                        <a:pt x="9" y="0"/>
                      </a:lnTo>
                    </a:path>
                  </a:pathLst>
                </a:custGeom>
                <a:noFill/>
                <a:ln w="0">
                  <a:solidFill>
                    <a:srgbClr val="000000"/>
                  </a:solidFill>
                  <a:round/>
                  <a:headEnd/>
                  <a:tailEnd/>
                </a:ln>
              </p:spPr>
              <p:txBody>
                <a:bodyPr/>
                <a:lstStyle/>
                <a:p>
                  <a:endParaRPr lang="en-US"/>
                </a:p>
              </p:txBody>
            </p:sp>
            <p:sp>
              <p:nvSpPr>
                <p:cNvPr id="1346" name="Line 856"/>
                <p:cNvSpPr>
                  <a:spLocks noChangeShapeType="1"/>
                </p:cNvSpPr>
                <p:nvPr/>
              </p:nvSpPr>
              <p:spPr bwMode="auto">
                <a:xfrm>
                  <a:off x="3215" y="2179"/>
                  <a:ext cx="25" cy="0"/>
                </a:xfrm>
                <a:prstGeom prst="line">
                  <a:avLst/>
                </a:prstGeom>
                <a:noFill/>
                <a:ln w="6350">
                  <a:solidFill>
                    <a:srgbClr val="000000"/>
                  </a:solidFill>
                  <a:round/>
                  <a:headEnd/>
                  <a:tailEnd/>
                </a:ln>
              </p:spPr>
              <p:txBody>
                <a:bodyPr/>
                <a:lstStyle/>
                <a:p>
                  <a:endParaRPr lang="en-US"/>
                </a:p>
              </p:txBody>
            </p:sp>
            <p:sp>
              <p:nvSpPr>
                <p:cNvPr id="1347" name="Freeform 857"/>
                <p:cNvSpPr>
                  <a:spLocks noEditPoints="1"/>
                </p:cNvSpPr>
                <p:nvPr/>
              </p:nvSpPr>
              <p:spPr bwMode="auto">
                <a:xfrm>
                  <a:off x="3240" y="2074"/>
                  <a:ext cx="143" cy="25"/>
                </a:xfrm>
                <a:custGeom>
                  <a:avLst/>
                  <a:gdLst>
                    <a:gd name="T0" fmla="*/ 0 w 143"/>
                    <a:gd name="T1" fmla="*/ 11 h 25"/>
                    <a:gd name="T2" fmla="*/ 5 w 143"/>
                    <a:gd name="T3" fmla="*/ 11 h 25"/>
                    <a:gd name="T4" fmla="*/ 5 w 143"/>
                    <a:gd name="T5" fmla="*/ 11 h 25"/>
                    <a:gd name="T6" fmla="*/ 0 w 143"/>
                    <a:gd name="T7" fmla="*/ 11 h 25"/>
                    <a:gd name="T8" fmla="*/ 0 w 143"/>
                    <a:gd name="T9" fmla="*/ 0 h 25"/>
                    <a:gd name="T10" fmla="*/ 0 w 143"/>
                    <a:gd name="T11" fmla="*/ 1 h 25"/>
                    <a:gd name="T12" fmla="*/ 31 w 143"/>
                    <a:gd name="T13" fmla="*/ 11 h 25"/>
                    <a:gd name="T14" fmla="*/ 31 w 143"/>
                    <a:gd name="T15" fmla="*/ 11 h 25"/>
                    <a:gd name="T16" fmla="*/ 14 w 143"/>
                    <a:gd name="T17" fmla="*/ 11 h 25"/>
                    <a:gd name="T18" fmla="*/ 15 w 143"/>
                    <a:gd name="T19" fmla="*/ 11 h 25"/>
                    <a:gd name="T20" fmla="*/ 56 w 143"/>
                    <a:gd name="T21" fmla="*/ 11 h 25"/>
                    <a:gd name="T22" fmla="*/ 56 w 143"/>
                    <a:gd name="T23" fmla="*/ 11 h 25"/>
                    <a:gd name="T24" fmla="*/ 39 w 143"/>
                    <a:gd name="T25" fmla="*/ 11 h 25"/>
                    <a:gd name="T26" fmla="*/ 40 w 143"/>
                    <a:gd name="T27" fmla="*/ 11 h 25"/>
                    <a:gd name="T28" fmla="*/ 81 w 143"/>
                    <a:gd name="T29" fmla="*/ 11 h 25"/>
                    <a:gd name="T30" fmla="*/ 81 w 143"/>
                    <a:gd name="T31" fmla="*/ 11 h 25"/>
                    <a:gd name="T32" fmla="*/ 65 w 143"/>
                    <a:gd name="T33" fmla="*/ 11 h 25"/>
                    <a:gd name="T34" fmla="*/ 65 w 143"/>
                    <a:gd name="T35" fmla="*/ 11 h 25"/>
                    <a:gd name="T36" fmla="*/ 107 w 143"/>
                    <a:gd name="T37" fmla="*/ 11 h 25"/>
                    <a:gd name="T38" fmla="*/ 107 w 143"/>
                    <a:gd name="T39" fmla="*/ 11 h 25"/>
                    <a:gd name="T40" fmla="*/ 90 w 143"/>
                    <a:gd name="T41" fmla="*/ 11 h 25"/>
                    <a:gd name="T42" fmla="*/ 91 w 143"/>
                    <a:gd name="T43" fmla="*/ 11 h 25"/>
                    <a:gd name="T44" fmla="*/ 132 w 143"/>
                    <a:gd name="T45" fmla="*/ 11 h 25"/>
                    <a:gd name="T46" fmla="*/ 132 w 143"/>
                    <a:gd name="T47" fmla="*/ 11 h 25"/>
                    <a:gd name="T48" fmla="*/ 116 w 143"/>
                    <a:gd name="T49" fmla="*/ 11 h 25"/>
                    <a:gd name="T50" fmla="*/ 116 w 143"/>
                    <a:gd name="T51" fmla="*/ 11 h 25"/>
                    <a:gd name="T52" fmla="*/ 142 w 143"/>
                    <a:gd name="T53" fmla="*/ 11 h 25"/>
                    <a:gd name="T54" fmla="*/ 143 w 143"/>
                    <a:gd name="T55" fmla="*/ 25 h 25"/>
                    <a:gd name="T56" fmla="*/ 142 w 143"/>
                    <a:gd name="T57" fmla="*/ 25 h 25"/>
                    <a:gd name="T58" fmla="*/ 142 w 143"/>
                    <a:gd name="T59" fmla="*/ 11 h 25"/>
                    <a:gd name="T60" fmla="*/ 141 w 143"/>
                    <a:gd name="T61" fmla="*/ 11 h 25"/>
                    <a:gd name="T62" fmla="*/ 141 w 143"/>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43"/>
                    <a:gd name="T97" fmla="*/ 0 h 25"/>
                    <a:gd name="T98" fmla="*/ 143 w 143"/>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43" h="25">
                      <a:moveTo>
                        <a:pt x="0" y="1"/>
                      </a:moveTo>
                      <a:lnTo>
                        <a:pt x="0" y="11"/>
                      </a:lnTo>
                      <a:lnTo>
                        <a:pt x="5" y="11"/>
                      </a:lnTo>
                      <a:lnTo>
                        <a:pt x="6" y="11"/>
                      </a:lnTo>
                      <a:lnTo>
                        <a:pt x="5" y="11"/>
                      </a:lnTo>
                      <a:lnTo>
                        <a:pt x="0" y="11"/>
                      </a:lnTo>
                      <a:lnTo>
                        <a:pt x="0" y="1"/>
                      </a:lnTo>
                      <a:lnTo>
                        <a:pt x="0" y="0"/>
                      </a:lnTo>
                      <a:lnTo>
                        <a:pt x="0" y="1"/>
                      </a:lnTo>
                      <a:close/>
                      <a:moveTo>
                        <a:pt x="15" y="11"/>
                      </a:moveTo>
                      <a:lnTo>
                        <a:pt x="31" y="11"/>
                      </a:lnTo>
                      <a:lnTo>
                        <a:pt x="15" y="11"/>
                      </a:lnTo>
                      <a:lnTo>
                        <a:pt x="14" y="11"/>
                      </a:lnTo>
                      <a:lnTo>
                        <a:pt x="15" y="11"/>
                      </a:lnTo>
                      <a:close/>
                      <a:moveTo>
                        <a:pt x="40" y="11"/>
                      </a:moveTo>
                      <a:lnTo>
                        <a:pt x="56" y="11"/>
                      </a:lnTo>
                      <a:lnTo>
                        <a:pt x="40" y="11"/>
                      </a:lnTo>
                      <a:lnTo>
                        <a:pt x="39" y="11"/>
                      </a:lnTo>
                      <a:lnTo>
                        <a:pt x="40" y="11"/>
                      </a:lnTo>
                      <a:close/>
                      <a:moveTo>
                        <a:pt x="65" y="11"/>
                      </a:moveTo>
                      <a:lnTo>
                        <a:pt x="81" y="11"/>
                      </a:lnTo>
                      <a:lnTo>
                        <a:pt x="82" y="11"/>
                      </a:lnTo>
                      <a:lnTo>
                        <a:pt x="81" y="11"/>
                      </a:lnTo>
                      <a:lnTo>
                        <a:pt x="65" y="11"/>
                      </a:lnTo>
                      <a:close/>
                      <a:moveTo>
                        <a:pt x="91" y="11"/>
                      </a:moveTo>
                      <a:lnTo>
                        <a:pt x="107" y="11"/>
                      </a:lnTo>
                      <a:lnTo>
                        <a:pt x="91" y="11"/>
                      </a:lnTo>
                      <a:lnTo>
                        <a:pt x="90" y="11"/>
                      </a:lnTo>
                      <a:lnTo>
                        <a:pt x="91" y="11"/>
                      </a:lnTo>
                      <a:close/>
                      <a:moveTo>
                        <a:pt x="116" y="11"/>
                      </a:moveTo>
                      <a:lnTo>
                        <a:pt x="132" y="11"/>
                      </a:lnTo>
                      <a:lnTo>
                        <a:pt x="116" y="11"/>
                      </a:lnTo>
                      <a:close/>
                      <a:moveTo>
                        <a:pt x="141" y="11"/>
                      </a:moveTo>
                      <a:lnTo>
                        <a:pt x="142" y="11"/>
                      </a:lnTo>
                      <a:lnTo>
                        <a:pt x="143" y="11"/>
                      </a:lnTo>
                      <a:lnTo>
                        <a:pt x="143" y="25"/>
                      </a:lnTo>
                      <a:lnTo>
                        <a:pt x="142" y="25"/>
                      </a:lnTo>
                      <a:lnTo>
                        <a:pt x="142" y="11"/>
                      </a:lnTo>
                      <a:lnTo>
                        <a:pt x="141" y="11"/>
                      </a:lnTo>
                      <a:close/>
                    </a:path>
                  </a:pathLst>
                </a:custGeom>
                <a:solidFill>
                  <a:srgbClr val="000000"/>
                </a:solidFill>
                <a:ln w="9525">
                  <a:noFill/>
                  <a:round/>
                  <a:headEnd/>
                  <a:tailEnd/>
                </a:ln>
              </p:spPr>
              <p:txBody>
                <a:bodyPr/>
                <a:lstStyle/>
                <a:p>
                  <a:endParaRPr lang="en-US"/>
                </a:p>
              </p:txBody>
            </p:sp>
            <p:sp>
              <p:nvSpPr>
                <p:cNvPr id="1348" name="Freeform 858"/>
                <p:cNvSpPr>
                  <a:spLocks/>
                </p:cNvSpPr>
                <p:nvPr/>
              </p:nvSpPr>
              <p:spPr bwMode="auto">
                <a:xfrm>
                  <a:off x="3240" y="2074"/>
                  <a:ext cx="6" cy="11"/>
                </a:xfrm>
                <a:custGeom>
                  <a:avLst/>
                  <a:gdLst>
                    <a:gd name="T0" fmla="*/ 0 w 6"/>
                    <a:gd name="T1" fmla="*/ 1 h 11"/>
                    <a:gd name="T2" fmla="*/ 0 w 6"/>
                    <a:gd name="T3" fmla="*/ 11 h 11"/>
                    <a:gd name="T4" fmla="*/ 0 w 6"/>
                    <a:gd name="T5" fmla="*/ 11 h 11"/>
                    <a:gd name="T6" fmla="*/ 5 w 6"/>
                    <a:gd name="T7" fmla="*/ 11 h 11"/>
                    <a:gd name="T8" fmla="*/ 6 w 6"/>
                    <a:gd name="T9" fmla="*/ 11 h 11"/>
                    <a:gd name="T10" fmla="*/ 5 w 6"/>
                    <a:gd name="T11" fmla="*/ 11 h 11"/>
                    <a:gd name="T12" fmla="*/ 0 w 6"/>
                    <a:gd name="T13" fmla="*/ 11 h 11"/>
                    <a:gd name="T14" fmla="*/ 0 w 6"/>
                    <a:gd name="T15" fmla="*/ 11 h 11"/>
                    <a:gd name="T16" fmla="*/ 0 w 6"/>
                    <a:gd name="T17" fmla="*/ 1 h 11"/>
                    <a:gd name="T18" fmla="*/ 0 w 6"/>
                    <a:gd name="T19" fmla="*/ 0 h 11"/>
                    <a:gd name="T20" fmla="*/ 0 w 6"/>
                    <a:gd name="T21" fmla="*/ 1 h 11"/>
                    <a:gd name="T22" fmla="*/ 0 w 6"/>
                    <a:gd name="T23" fmla="*/ 1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
                    <a:gd name="T37" fmla="*/ 0 h 11"/>
                    <a:gd name="T38" fmla="*/ 6 w 6"/>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 h="11">
                      <a:moveTo>
                        <a:pt x="0" y="1"/>
                      </a:moveTo>
                      <a:lnTo>
                        <a:pt x="0" y="11"/>
                      </a:lnTo>
                      <a:lnTo>
                        <a:pt x="5" y="11"/>
                      </a:lnTo>
                      <a:lnTo>
                        <a:pt x="6" y="11"/>
                      </a:lnTo>
                      <a:lnTo>
                        <a:pt x="5" y="11"/>
                      </a:lnTo>
                      <a:lnTo>
                        <a:pt x="0" y="11"/>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49" name="Freeform 859"/>
                <p:cNvSpPr>
                  <a:spLocks/>
                </p:cNvSpPr>
                <p:nvPr/>
              </p:nvSpPr>
              <p:spPr bwMode="auto">
                <a:xfrm>
                  <a:off x="3254"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0" name="Freeform 860"/>
                <p:cNvSpPr>
                  <a:spLocks/>
                </p:cNvSpPr>
                <p:nvPr/>
              </p:nvSpPr>
              <p:spPr bwMode="auto">
                <a:xfrm>
                  <a:off x="3279"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1" name="Freeform 861"/>
                <p:cNvSpPr>
                  <a:spLocks/>
                </p:cNvSpPr>
                <p:nvPr/>
              </p:nvSpPr>
              <p:spPr bwMode="auto">
                <a:xfrm>
                  <a:off x="3305" y="2085"/>
                  <a:ext cx="17" cy="0"/>
                </a:xfrm>
                <a:custGeom>
                  <a:avLst/>
                  <a:gdLst>
                    <a:gd name="T0" fmla="*/ 0 w 17"/>
                    <a:gd name="T1" fmla="*/ 16 w 17"/>
                    <a:gd name="T2" fmla="*/ 17 w 17"/>
                    <a:gd name="T3" fmla="*/ 16 w 17"/>
                    <a:gd name="T4" fmla="*/ 0 w 17"/>
                    <a:gd name="T5" fmla="*/ 0 w 17"/>
                    <a:gd name="T6" fmla="*/ 0 w 17"/>
                    <a:gd name="T7" fmla="*/ 0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0" y="0"/>
                      </a:moveTo>
                      <a:lnTo>
                        <a:pt x="16" y="0"/>
                      </a:lnTo>
                      <a:lnTo>
                        <a:pt x="17" y="0"/>
                      </a:lnTo>
                      <a:lnTo>
                        <a:pt x="16" y="0"/>
                      </a:lnTo>
                      <a:lnTo>
                        <a:pt x="0" y="0"/>
                      </a:lnTo>
                    </a:path>
                  </a:pathLst>
                </a:custGeom>
                <a:noFill/>
                <a:ln w="1588">
                  <a:solidFill>
                    <a:srgbClr val="000000"/>
                  </a:solidFill>
                  <a:round/>
                  <a:headEnd/>
                  <a:tailEnd/>
                </a:ln>
              </p:spPr>
              <p:txBody>
                <a:bodyPr/>
                <a:lstStyle/>
                <a:p>
                  <a:endParaRPr lang="en-US"/>
                </a:p>
              </p:txBody>
            </p:sp>
            <p:sp>
              <p:nvSpPr>
                <p:cNvPr id="1352" name="Freeform 862"/>
                <p:cNvSpPr>
                  <a:spLocks/>
                </p:cNvSpPr>
                <p:nvPr/>
              </p:nvSpPr>
              <p:spPr bwMode="auto">
                <a:xfrm>
                  <a:off x="3330" y="2085"/>
                  <a:ext cx="17" cy="0"/>
                </a:xfrm>
                <a:custGeom>
                  <a:avLst/>
                  <a:gdLst>
                    <a:gd name="T0" fmla="*/ 1 w 17"/>
                    <a:gd name="T1" fmla="*/ 17 w 17"/>
                    <a:gd name="T2" fmla="*/ 17 w 17"/>
                    <a:gd name="T3" fmla="*/ 17 w 17"/>
                    <a:gd name="T4" fmla="*/ 1 w 17"/>
                    <a:gd name="T5" fmla="*/ 0 w 17"/>
                    <a:gd name="T6" fmla="*/ 1 w 17"/>
                    <a:gd name="T7" fmla="*/ 1 w 17"/>
                    <a:gd name="T8" fmla="*/ 0 60000 65536"/>
                    <a:gd name="T9" fmla="*/ 0 60000 65536"/>
                    <a:gd name="T10" fmla="*/ 0 60000 65536"/>
                    <a:gd name="T11" fmla="*/ 0 60000 65536"/>
                    <a:gd name="T12" fmla="*/ 0 60000 65536"/>
                    <a:gd name="T13" fmla="*/ 0 60000 65536"/>
                    <a:gd name="T14" fmla="*/ 0 60000 65536"/>
                    <a:gd name="T15" fmla="*/ 0 60000 65536"/>
                    <a:gd name="T16" fmla="*/ 0 w 17"/>
                    <a:gd name="T17" fmla="*/ 17 w 17"/>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7">
                      <a:moveTo>
                        <a:pt x="1" y="0"/>
                      </a:moveTo>
                      <a:lnTo>
                        <a:pt x="17" y="0"/>
                      </a:lnTo>
                      <a:lnTo>
                        <a:pt x="1" y="0"/>
                      </a:lnTo>
                      <a:lnTo>
                        <a:pt x="0" y="0"/>
                      </a:lnTo>
                      <a:lnTo>
                        <a:pt x="1" y="0"/>
                      </a:lnTo>
                    </a:path>
                  </a:pathLst>
                </a:custGeom>
                <a:noFill/>
                <a:ln w="1588">
                  <a:solidFill>
                    <a:srgbClr val="000000"/>
                  </a:solidFill>
                  <a:round/>
                  <a:headEnd/>
                  <a:tailEnd/>
                </a:ln>
              </p:spPr>
              <p:txBody>
                <a:bodyPr/>
                <a:lstStyle/>
                <a:p>
                  <a:endParaRPr lang="en-US"/>
                </a:p>
              </p:txBody>
            </p:sp>
            <p:sp>
              <p:nvSpPr>
                <p:cNvPr id="1353" name="Freeform 863"/>
                <p:cNvSpPr>
                  <a:spLocks/>
                </p:cNvSpPr>
                <p:nvPr/>
              </p:nvSpPr>
              <p:spPr bwMode="auto">
                <a:xfrm>
                  <a:off x="3356" y="2085"/>
                  <a:ext cx="16" cy="0"/>
                </a:xfrm>
                <a:custGeom>
                  <a:avLst/>
                  <a:gdLst>
                    <a:gd name="T0" fmla="*/ 0 w 16"/>
                    <a:gd name="T1" fmla="*/ 16 w 16"/>
                    <a:gd name="T2" fmla="*/ 16 w 16"/>
                    <a:gd name="T3" fmla="*/ 16 w 16"/>
                    <a:gd name="T4" fmla="*/ 0 w 16"/>
                    <a:gd name="T5" fmla="*/ 0 w 16"/>
                    <a:gd name="T6" fmla="*/ 0 w 16"/>
                    <a:gd name="T7" fmla="*/ 0 w 16"/>
                    <a:gd name="T8" fmla="*/ 0 60000 65536"/>
                    <a:gd name="T9" fmla="*/ 0 60000 65536"/>
                    <a:gd name="T10" fmla="*/ 0 60000 65536"/>
                    <a:gd name="T11" fmla="*/ 0 60000 65536"/>
                    <a:gd name="T12" fmla="*/ 0 60000 65536"/>
                    <a:gd name="T13" fmla="*/ 0 60000 65536"/>
                    <a:gd name="T14" fmla="*/ 0 60000 65536"/>
                    <a:gd name="T15" fmla="*/ 0 60000 65536"/>
                    <a:gd name="T16" fmla="*/ 0 w 16"/>
                    <a:gd name="T17" fmla="*/ 16 w 16"/>
                  </a:gdLst>
                  <a:ahLst/>
                  <a:cxnLst>
                    <a:cxn ang="T8">
                      <a:pos x="T0" y="0"/>
                    </a:cxn>
                    <a:cxn ang="T9">
                      <a:pos x="T1" y="0"/>
                    </a:cxn>
                    <a:cxn ang="T10">
                      <a:pos x="T2" y="0"/>
                    </a:cxn>
                    <a:cxn ang="T11">
                      <a:pos x="T3" y="0"/>
                    </a:cxn>
                    <a:cxn ang="T12">
                      <a:pos x="T4" y="0"/>
                    </a:cxn>
                    <a:cxn ang="T13">
                      <a:pos x="T5" y="0"/>
                    </a:cxn>
                    <a:cxn ang="T14">
                      <a:pos x="T6" y="0"/>
                    </a:cxn>
                    <a:cxn ang="T15">
                      <a:pos x="T7" y="0"/>
                    </a:cxn>
                  </a:cxnLst>
                  <a:rect l="T16" t="0" r="T17" b="0"/>
                  <a:pathLst>
                    <a:path w="16">
                      <a:moveTo>
                        <a:pt x="0" y="0"/>
                      </a:moveTo>
                      <a:lnTo>
                        <a:pt x="16" y="0"/>
                      </a:lnTo>
                      <a:lnTo>
                        <a:pt x="0" y="0"/>
                      </a:lnTo>
                    </a:path>
                  </a:pathLst>
                </a:custGeom>
                <a:noFill/>
                <a:ln w="1588">
                  <a:solidFill>
                    <a:srgbClr val="000000"/>
                  </a:solidFill>
                  <a:round/>
                  <a:headEnd/>
                  <a:tailEnd/>
                </a:ln>
              </p:spPr>
              <p:txBody>
                <a:bodyPr/>
                <a:lstStyle/>
                <a:p>
                  <a:endParaRPr lang="en-US"/>
                </a:p>
              </p:txBody>
            </p:sp>
            <p:sp>
              <p:nvSpPr>
                <p:cNvPr id="1354" name="Freeform 864"/>
                <p:cNvSpPr>
                  <a:spLocks/>
                </p:cNvSpPr>
                <p:nvPr/>
              </p:nvSpPr>
              <p:spPr bwMode="auto">
                <a:xfrm>
                  <a:off x="3381" y="2085"/>
                  <a:ext cx="2" cy="14"/>
                </a:xfrm>
                <a:custGeom>
                  <a:avLst/>
                  <a:gdLst>
                    <a:gd name="T0" fmla="*/ 0 w 2"/>
                    <a:gd name="T1" fmla="*/ 0 h 14"/>
                    <a:gd name="T2" fmla="*/ 1 w 2"/>
                    <a:gd name="T3" fmla="*/ 0 h 14"/>
                    <a:gd name="T4" fmla="*/ 2 w 2"/>
                    <a:gd name="T5" fmla="*/ 0 h 14"/>
                    <a:gd name="T6" fmla="*/ 2 w 2"/>
                    <a:gd name="T7" fmla="*/ 14 h 14"/>
                    <a:gd name="T8" fmla="*/ 1 w 2"/>
                    <a:gd name="T9" fmla="*/ 14 h 14"/>
                    <a:gd name="T10" fmla="*/ 1 w 2"/>
                    <a:gd name="T11" fmla="*/ 14 h 14"/>
                    <a:gd name="T12" fmla="*/ 1 w 2"/>
                    <a:gd name="T13" fmla="*/ 0 h 14"/>
                    <a:gd name="T14" fmla="*/ 1 w 2"/>
                    <a:gd name="T15" fmla="*/ 0 h 14"/>
                    <a:gd name="T16" fmla="*/ 0 w 2"/>
                    <a:gd name="T17" fmla="*/ 0 h 14"/>
                    <a:gd name="T18" fmla="*/ 0 w 2"/>
                    <a:gd name="T19" fmla="*/ 0 h 14"/>
                    <a:gd name="T20" fmla="*/ 0 w 2"/>
                    <a:gd name="T21" fmla="*/ 0 h 14"/>
                    <a:gd name="T22" fmla="*/ 0 w 2"/>
                    <a:gd name="T23" fmla="*/ 0 h 1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
                    <a:gd name="T37" fmla="*/ 0 h 14"/>
                    <a:gd name="T38" fmla="*/ 2 w 2"/>
                    <a:gd name="T39" fmla="*/ 14 h 1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 h="14">
                      <a:moveTo>
                        <a:pt x="0" y="0"/>
                      </a:moveTo>
                      <a:lnTo>
                        <a:pt x="1" y="0"/>
                      </a:lnTo>
                      <a:lnTo>
                        <a:pt x="2" y="0"/>
                      </a:lnTo>
                      <a:lnTo>
                        <a:pt x="2" y="14"/>
                      </a:lnTo>
                      <a:lnTo>
                        <a:pt x="1" y="14"/>
                      </a:lnTo>
                      <a:lnTo>
                        <a:pt x="1" y="0"/>
                      </a:lnTo>
                      <a:lnTo>
                        <a:pt x="0" y="0"/>
                      </a:lnTo>
                    </a:path>
                  </a:pathLst>
                </a:custGeom>
                <a:noFill/>
                <a:ln w="1588">
                  <a:solidFill>
                    <a:srgbClr val="000000"/>
                  </a:solidFill>
                  <a:round/>
                  <a:headEnd/>
                  <a:tailEnd/>
                </a:ln>
              </p:spPr>
              <p:txBody>
                <a:bodyPr/>
                <a:lstStyle/>
                <a:p>
                  <a:endParaRPr lang="en-US"/>
                </a:p>
              </p:txBody>
            </p:sp>
            <p:sp>
              <p:nvSpPr>
                <p:cNvPr id="1355" name="Freeform 865"/>
                <p:cNvSpPr>
                  <a:spLocks/>
                </p:cNvSpPr>
                <p:nvPr/>
              </p:nvSpPr>
              <p:spPr bwMode="auto">
                <a:xfrm>
                  <a:off x="3378"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56" name="Freeform 866"/>
                <p:cNvSpPr>
                  <a:spLocks noEditPoints="1"/>
                </p:cNvSpPr>
                <p:nvPr/>
              </p:nvSpPr>
              <p:spPr bwMode="auto">
                <a:xfrm>
                  <a:off x="3154" y="2074"/>
                  <a:ext cx="61" cy="25"/>
                </a:xfrm>
                <a:custGeom>
                  <a:avLst/>
                  <a:gdLst>
                    <a:gd name="T0" fmla="*/ 61 w 61"/>
                    <a:gd name="T1" fmla="*/ 9 h 25"/>
                    <a:gd name="T2" fmla="*/ 54 w 61"/>
                    <a:gd name="T3" fmla="*/ 10 h 25"/>
                    <a:gd name="T4" fmla="*/ 54 w 61"/>
                    <a:gd name="T5" fmla="*/ 9 h 25"/>
                    <a:gd name="T6" fmla="*/ 60 w 61"/>
                    <a:gd name="T7" fmla="*/ 9 h 25"/>
                    <a:gd name="T8" fmla="*/ 61 w 61"/>
                    <a:gd name="T9" fmla="*/ 0 h 25"/>
                    <a:gd name="T10" fmla="*/ 61 w 61"/>
                    <a:gd name="T11" fmla="*/ 1 h 25"/>
                    <a:gd name="T12" fmla="*/ 39 w 61"/>
                    <a:gd name="T13" fmla="*/ 10 h 25"/>
                    <a:gd name="T14" fmla="*/ 39 w 61"/>
                    <a:gd name="T15" fmla="*/ 8 h 25"/>
                    <a:gd name="T16" fmla="*/ 38 w 61"/>
                    <a:gd name="T17" fmla="*/ 6 h 25"/>
                    <a:gd name="T18" fmla="*/ 37 w 61"/>
                    <a:gd name="T19" fmla="*/ 6 h 25"/>
                    <a:gd name="T20" fmla="*/ 35 w 61"/>
                    <a:gd name="T21" fmla="*/ 6 h 25"/>
                    <a:gd name="T22" fmla="*/ 34 w 61"/>
                    <a:gd name="T23" fmla="*/ 6 h 25"/>
                    <a:gd name="T24" fmla="*/ 33 w 61"/>
                    <a:gd name="T25" fmla="*/ 6 h 25"/>
                    <a:gd name="T26" fmla="*/ 32 w 61"/>
                    <a:gd name="T27" fmla="*/ 7 h 25"/>
                    <a:gd name="T28" fmla="*/ 31 w 61"/>
                    <a:gd name="T29" fmla="*/ 6 h 25"/>
                    <a:gd name="T30" fmla="*/ 32 w 61"/>
                    <a:gd name="T31" fmla="*/ 6 h 25"/>
                    <a:gd name="T32" fmla="*/ 34 w 61"/>
                    <a:gd name="T33" fmla="*/ 5 h 25"/>
                    <a:gd name="T34" fmla="*/ 35 w 61"/>
                    <a:gd name="T35" fmla="*/ 5 h 25"/>
                    <a:gd name="T36" fmla="*/ 38 w 61"/>
                    <a:gd name="T37" fmla="*/ 5 h 25"/>
                    <a:gd name="T38" fmla="*/ 39 w 61"/>
                    <a:gd name="T39" fmla="*/ 6 h 25"/>
                    <a:gd name="T40" fmla="*/ 40 w 61"/>
                    <a:gd name="T41" fmla="*/ 7 h 25"/>
                    <a:gd name="T42" fmla="*/ 39 w 61"/>
                    <a:gd name="T43" fmla="*/ 9 h 25"/>
                    <a:gd name="T44" fmla="*/ 45 w 61"/>
                    <a:gd name="T45" fmla="*/ 9 h 25"/>
                    <a:gd name="T46" fmla="*/ 44 w 61"/>
                    <a:gd name="T47" fmla="*/ 10 h 25"/>
                    <a:gd name="T48" fmla="*/ 9 w 61"/>
                    <a:gd name="T49" fmla="*/ 10 h 25"/>
                    <a:gd name="T50" fmla="*/ 9 w 61"/>
                    <a:gd name="T51" fmla="*/ 9 h 25"/>
                    <a:gd name="T52" fmla="*/ 25 w 61"/>
                    <a:gd name="T53" fmla="*/ 9 h 25"/>
                    <a:gd name="T54" fmla="*/ 24 w 61"/>
                    <a:gd name="T55" fmla="*/ 10 h 25"/>
                    <a:gd name="T56" fmla="*/ 1 w 61"/>
                    <a:gd name="T57" fmla="*/ 25 h 25"/>
                    <a:gd name="T58" fmla="*/ 0 w 61"/>
                    <a:gd name="T59" fmla="*/ 25 h 25"/>
                    <a:gd name="T60" fmla="*/ 1 w 61"/>
                    <a:gd name="T61" fmla="*/ 11 h 25"/>
                    <a:gd name="T62" fmla="*/ 1 w 61"/>
                    <a:gd name="T63" fmla="*/ 11 h 2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61"/>
                    <a:gd name="T97" fmla="*/ 0 h 25"/>
                    <a:gd name="T98" fmla="*/ 61 w 61"/>
                    <a:gd name="T99" fmla="*/ 25 h 2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61" h="25">
                      <a:moveTo>
                        <a:pt x="61" y="1"/>
                      </a:moveTo>
                      <a:lnTo>
                        <a:pt x="61" y="9"/>
                      </a:lnTo>
                      <a:lnTo>
                        <a:pt x="61" y="10"/>
                      </a:lnTo>
                      <a:lnTo>
                        <a:pt x="54" y="10"/>
                      </a:lnTo>
                      <a:lnTo>
                        <a:pt x="53" y="9"/>
                      </a:lnTo>
                      <a:lnTo>
                        <a:pt x="54" y="9"/>
                      </a:lnTo>
                      <a:lnTo>
                        <a:pt x="61" y="9"/>
                      </a:lnTo>
                      <a:lnTo>
                        <a:pt x="60" y="9"/>
                      </a:lnTo>
                      <a:lnTo>
                        <a:pt x="60" y="1"/>
                      </a:lnTo>
                      <a:lnTo>
                        <a:pt x="61" y="0"/>
                      </a:lnTo>
                      <a:lnTo>
                        <a:pt x="61" y="1"/>
                      </a:lnTo>
                      <a:close/>
                      <a:moveTo>
                        <a:pt x="44" y="10"/>
                      </a:moveTo>
                      <a:lnTo>
                        <a:pt x="39" y="10"/>
                      </a:lnTo>
                      <a:lnTo>
                        <a:pt x="39" y="8"/>
                      </a:lnTo>
                      <a:lnTo>
                        <a:pt x="38" y="6"/>
                      </a:lnTo>
                      <a:lnTo>
                        <a:pt x="37" y="6"/>
                      </a:lnTo>
                      <a:lnTo>
                        <a:pt x="35" y="6"/>
                      </a:lnTo>
                      <a:lnTo>
                        <a:pt x="34" y="6"/>
                      </a:lnTo>
                      <a:lnTo>
                        <a:pt x="33" y="6"/>
                      </a:lnTo>
                      <a:lnTo>
                        <a:pt x="32" y="7"/>
                      </a:lnTo>
                      <a:lnTo>
                        <a:pt x="31" y="7"/>
                      </a:lnTo>
                      <a:lnTo>
                        <a:pt x="31" y="6"/>
                      </a:lnTo>
                      <a:lnTo>
                        <a:pt x="32" y="6"/>
                      </a:lnTo>
                      <a:lnTo>
                        <a:pt x="34" y="5"/>
                      </a:lnTo>
                      <a:lnTo>
                        <a:pt x="35" y="5"/>
                      </a:lnTo>
                      <a:lnTo>
                        <a:pt x="37" y="5"/>
                      </a:lnTo>
                      <a:lnTo>
                        <a:pt x="38" y="5"/>
                      </a:lnTo>
                      <a:lnTo>
                        <a:pt x="39" y="6"/>
                      </a:lnTo>
                      <a:lnTo>
                        <a:pt x="39" y="7"/>
                      </a:lnTo>
                      <a:lnTo>
                        <a:pt x="40" y="7"/>
                      </a:lnTo>
                      <a:lnTo>
                        <a:pt x="40" y="9"/>
                      </a:lnTo>
                      <a:lnTo>
                        <a:pt x="39" y="9"/>
                      </a:lnTo>
                      <a:lnTo>
                        <a:pt x="44" y="9"/>
                      </a:lnTo>
                      <a:lnTo>
                        <a:pt x="45" y="9"/>
                      </a:lnTo>
                      <a:lnTo>
                        <a:pt x="44" y="10"/>
                      </a:lnTo>
                      <a:close/>
                      <a:moveTo>
                        <a:pt x="24" y="10"/>
                      </a:moveTo>
                      <a:lnTo>
                        <a:pt x="9" y="10"/>
                      </a:lnTo>
                      <a:lnTo>
                        <a:pt x="8" y="9"/>
                      </a:lnTo>
                      <a:lnTo>
                        <a:pt x="9" y="9"/>
                      </a:lnTo>
                      <a:lnTo>
                        <a:pt x="24" y="9"/>
                      </a:lnTo>
                      <a:lnTo>
                        <a:pt x="25" y="9"/>
                      </a:lnTo>
                      <a:lnTo>
                        <a:pt x="24" y="10"/>
                      </a:lnTo>
                      <a:close/>
                      <a:moveTo>
                        <a:pt x="1" y="11"/>
                      </a:moveTo>
                      <a:lnTo>
                        <a:pt x="1" y="25"/>
                      </a:lnTo>
                      <a:lnTo>
                        <a:pt x="0" y="25"/>
                      </a:lnTo>
                      <a:lnTo>
                        <a:pt x="0" y="11"/>
                      </a:lnTo>
                      <a:lnTo>
                        <a:pt x="1" y="11"/>
                      </a:lnTo>
                      <a:close/>
                    </a:path>
                  </a:pathLst>
                </a:custGeom>
                <a:solidFill>
                  <a:srgbClr val="000000"/>
                </a:solidFill>
                <a:ln w="9525">
                  <a:noFill/>
                  <a:round/>
                  <a:headEnd/>
                  <a:tailEnd/>
                </a:ln>
              </p:spPr>
              <p:txBody>
                <a:bodyPr/>
                <a:lstStyle/>
                <a:p>
                  <a:endParaRPr lang="en-US"/>
                </a:p>
              </p:txBody>
            </p:sp>
            <p:sp>
              <p:nvSpPr>
                <p:cNvPr id="1357" name="Freeform 867"/>
                <p:cNvSpPr>
                  <a:spLocks/>
                </p:cNvSpPr>
                <p:nvPr/>
              </p:nvSpPr>
              <p:spPr bwMode="auto">
                <a:xfrm>
                  <a:off x="3207" y="2074"/>
                  <a:ext cx="8" cy="10"/>
                </a:xfrm>
                <a:custGeom>
                  <a:avLst/>
                  <a:gdLst>
                    <a:gd name="T0" fmla="*/ 8 w 8"/>
                    <a:gd name="T1" fmla="*/ 1 h 10"/>
                    <a:gd name="T2" fmla="*/ 8 w 8"/>
                    <a:gd name="T3" fmla="*/ 9 h 10"/>
                    <a:gd name="T4" fmla="*/ 8 w 8"/>
                    <a:gd name="T5" fmla="*/ 10 h 10"/>
                    <a:gd name="T6" fmla="*/ 1 w 8"/>
                    <a:gd name="T7" fmla="*/ 10 h 10"/>
                    <a:gd name="T8" fmla="*/ 0 w 8"/>
                    <a:gd name="T9" fmla="*/ 9 h 10"/>
                    <a:gd name="T10" fmla="*/ 1 w 8"/>
                    <a:gd name="T11" fmla="*/ 9 h 10"/>
                    <a:gd name="T12" fmla="*/ 8 w 8"/>
                    <a:gd name="T13" fmla="*/ 9 h 10"/>
                    <a:gd name="T14" fmla="*/ 7 w 8"/>
                    <a:gd name="T15" fmla="*/ 9 h 10"/>
                    <a:gd name="T16" fmla="*/ 7 w 8"/>
                    <a:gd name="T17" fmla="*/ 1 h 10"/>
                    <a:gd name="T18" fmla="*/ 8 w 8"/>
                    <a:gd name="T19" fmla="*/ 0 h 10"/>
                    <a:gd name="T20" fmla="*/ 8 w 8"/>
                    <a:gd name="T21" fmla="*/ 1 h 10"/>
                    <a:gd name="T22" fmla="*/ 8 w 8"/>
                    <a:gd name="T23" fmla="*/ 1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0"/>
                    <a:gd name="T38" fmla="*/ 8 w 8"/>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0">
                      <a:moveTo>
                        <a:pt x="8" y="1"/>
                      </a:moveTo>
                      <a:lnTo>
                        <a:pt x="8" y="9"/>
                      </a:lnTo>
                      <a:lnTo>
                        <a:pt x="8" y="10"/>
                      </a:lnTo>
                      <a:lnTo>
                        <a:pt x="1" y="10"/>
                      </a:lnTo>
                      <a:lnTo>
                        <a:pt x="0" y="9"/>
                      </a:lnTo>
                      <a:lnTo>
                        <a:pt x="1" y="9"/>
                      </a:lnTo>
                      <a:lnTo>
                        <a:pt x="8" y="9"/>
                      </a:lnTo>
                      <a:lnTo>
                        <a:pt x="7" y="9"/>
                      </a:lnTo>
                      <a:lnTo>
                        <a:pt x="7" y="1"/>
                      </a:lnTo>
                      <a:lnTo>
                        <a:pt x="8" y="0"/>
                      </a:lnTo>
                      <a:lnTo>
                        <a:pt x="8" y="1"/>
                      </a:lnTo>
                    </a:path>
                  </a:pathLst>
                </a:custGeom>
                <a:noFill/>
                <a:ln w="1588">
                  <a:solidFill>
                    <a:srgbClr val="000000"/>
                  </a:solidFill>
                  <a:round/>
                  <a:headEnd/>
                  <a:tailEnd/>
                </a:ln>
              </p:spPr>
              <p:txBody>
                <a:bodyPr/>
                <a:lstStyle/>
                <a:p>
                  <a:endParaRPr lang="en-US"/>
                </a:p>
              </p:txBody>
            </p:sp>
            <p:sp>
              <p:nvSpPr>
                <p:cNvPr id="1358" name="Freeform 868"/>
                <p:cNvSpPr>
                  <a:spLocks/>
                </p:cNvSpPr>
                <p:nvPr/>
              </p:nvSpPr>
              <p:spPr bwMode="auto">
                <a:xfrm>
                  <a:off x="3185" y="2079"/>
                  <a:ext cx="14" cy="5"/>
                </a:xfrm>
                <a:custGeom>
                  <a:avLst/>
                  <a:gdLst>
                    <a:gd name="T0" fmla="*/ 13 w 14"/>
                    <a:gd name="T1" fmla="*/ 5 h 5"/>
                    <a:gd name="T2" fmla="*/ 8 w 14"/>
                    <a:gd name="T3" fmla="*/ 5 h 5"/>
                    <a:gd name="T4" fmla="*/ 8 w 14"/>
                    <a:gd name="T5" fmla="*/ 5 h 5"/>
                    <a:gd name="T6" fmla="*/ 8 w 14"/>
                    <a:gd name="T7" fmla="*/ 3 h 5"/>
                    <a:gd name="T8" fmla="*/ 8 w 14"/>
                    <a:gd name="T9" fmla="*/ 3 h 5"/>
                    <a:gd name="T10" fmla="*/ 7 w 14"/>
                    <a:gd name="T11" fmla="*/ 1 h 5"/>
                    <a:gd name="T12" fmla="*/ 7 w 14"/>
                    <a:gd name="T13" fmla="*/ 1 h 5"/>
                    <a:gd name="T14" fmla="*/ 6 w 14"/>
                    <a:gd name="T15" fmla="*/ 1 h 5"/>
                    <a:gd name="T16" fmla="*/ 6 w 14"/>
                    <a:gd name="T17" fmla="*/ 1 h 5"/>
                    <a:gd name="T18" fmla="*/ 4 w 14"/>
                    <a:gd name="T19" fmla="*/ 1 h 5"/>
                    <a:gd name="T20" fmla="*/ 4 w 14"/>
                    <a:gd name="T21" fmla="*/ 1 h 5"/>
                    <a:gd name="T22" fmla="*/ 3 w 14"/>
                    <a:gd name="T23" fmla="*/ 1 h 5"/>
                    <a:gd name="T24" fmla="*/ 3 w 14"/>
                    <a:gd name="T25" fmla="*/ 1 h 5"/>
                    <a:gd name="T26" fmla="*/ 2 w 14"/>
                    <a:gd name="T27" fmla="*/ 1 h 5"/>
                    <a:gd name="T28" fmla="*/ 2 w 14"/>
                    <a:gd name="T29" fmla="*/ 1 h 5"/>
                    <a:gd name="T30" fmla="*/ 1 w 14"/>
                    <a:gd name="T31" fmla="*/ 2 h 5"/>
                    <a:gd name="T32" fmla="*/ 0 w 14"/>
                    <a:gd name="T33" fmla="*/ 2 h 5"/>
                    <a:gd name="T34" fmla="*/ 0 w 14"/>
                    <a:gd name="T35" fmla="*/ 1 h 5"/>
                    <a:gd name="T36" fmla="*/ 1 w 14"/>
                    <a:gd name="T37" fmla="*/ 1 h 5"/>
                    <a:gd name="T38" fmla="*/ 1 w 14"/>
                    <a:gd name="T39" fmla="*/ 1 h 5"/>
                    <a:gd name="T40" fmla="*/ 3 w 14"/>
                    <a:gd name="T41" fmla="*/ 0 h 5"/>
                    <a:gd name="T42" fmla="*/ 3 w 14"/>
                    <a:gd name="T43" fmla="*/ 0 h 5"/>
                    <a:gd name="T44" fmla="*/ 4 w 14"/>
                    <a:gd name="T45" fmla="*/ 0 h 5"/>
                    <a:gd name="T46" fmla="*/ 4 w 14"/>
                    <a:gd name="T47" fmla="*/ 0 h 5"/>
                    <a:gd name="T48" fmla="*/ 6 w 14"/>
                    <a:gd name="T49" fmla="*/ 0 h 5"/>
                    <a:gd name="T50" fmla="*/ 7 w 14"/>
                    <a:gd name="T51" fmla="*/ 0 h 5"/>
                    <a:gd name="T52" fmla="*/ 8 w 14"/>
                    <a:gd name="T53" fmla="*/ 1 h 5"/>
                    <a:gd name="T54" fmla="*/ 8 w 14"/>
                    <a:gd name="T55" fmla="*/ 1 h 5"/>
                    <a:gd name="T56" fmla="*/ 8 w 14"/>
                    <a:gd name="T57" fmla="*/ 2 h 5"/>
                    <a:gd name="T58" fmla="*/ 9 w 14"/>
                    <a:gd name="T59" fmla="*/ 2 h 5"/>
                    <a:gd name="T60" fmla="*/ 9 w 14"/>
                    <a:gd name="T61" fmla="*/ 4 h 5"/>
                    <a:gd name="T62" fmla="*/ 8 w 14"/>
                    <a:gd name="T63" fmla="*/ 4 h 5"/>
                    <a:gd name="T64" fmla="*/ 13 w 14"/>
                    <a:gd name="T65" fmla="*/ 4 h 5"/>
                    <a:gd name="T66" fmla="*/ 14 w 14"/>
                    <a:gd name="T67" fmla="*/ 4 h 5"/>
                    <a:gd name="T68" fmla="*/ 13 w 14"/>
                    <a:gd name="T69" fmla="*/ 5 h 5"/>
                    <a:gd name="T70" fmla="*/ 13 w 14"/>
                    <a:gd name="T71" fmla="*/ 5 h 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4"/>
                    <a:gd name="T109" fmla="*/ 0 h 5"/>
                    <a:gd name="T110" fmla="*/ 14 w 14"/>
                    <a:gd name="T111" fmla="*/ 5 h 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4" h="5">
                      <a:moveTo>
                        <a:pt x="13" y="5"/>
                      </a:moveTo>
                      <a:lnTo>
                        <a:pt x="8" y="5"/>
                      </a:lnTo>
                      <a:lnTo>
                        <a:pt x="8" y="3"/>
                      </a:lnTo>
                      <a:lnTo>
                        <a:pt x="7" y="1"/>
                      </a:lnTo>
                      <a:lnTo>
                        <a:pt x="6" y="1"/>
                      </a:lnTo>
                      <a:lnTo>
                        <a:pt x="4" y="1"/>
                      </a:lnTo>
                      <a:lnTo>
                        <a:pt x="3" y="1"/>
                      </a:lnTo>
                      <a:lnTo>
                        <a:pt x="2" y="1"/>
                      </a:lnTo>
                      <a:lnTo>
                        <a:pt x="1" y="2"/>
                      </a:lnTo>
                      <a:lnTo>
                        <a:pt x="0" y="2"/>
                      </a:lnTo>
                      <a:lnTo>
                        <a:pt x="0" y="1"/>
                      </a:lnTo>
                      <a:lnTo>
                        <a:pt x="1" y="1"/>
                      </a:lnTo>
                      <a:lnTo>
                        <a:pt x="3" y="0"/>
                      </a:lnTo>
                      <a:lnTo>
                        <a:pt x="4" y="0"/>
                      </a:lnTo>
                      <a:lnTo>
                        <a:pt x="6" y="0"/>
                      </a:lnTo>
                      <a:lnTo>
                        <a:pt x="7" y="0"/>
                      </a:lnTo>
                      <a:lnTo>
                        <a:pt x="8" y="1"/>
                      </a:lnTo>
                      <a:lnTo>
                        <a:pt x="8" y="2"/>
                      </a:lnTo>
                      <a:lnTo>
                        <a:pt x="9" y="2"/>
                      </a:lnTo>
                      <a:lnTo>
                        <a:pt x="9" y="4"/>
                      </a:lnTo>
                      <a:lnTo>
                        <a:pt x="8" y="4"/>
                      </a:lnTo>
                      <a:lnTo>
                        <a:pt x="13" y="4"/>
                      </a:lnTo>
                      <a:lnTo>
                        <a:pt x="14" y="4"/>
                      </a:lnTo>
                      <a:lnTo>
                        <a:pt x="13" y="5"/>
                      </a:lnTo>
                    </a:path>
                  </a:pathLst>
                </a:custGeom>
                <a:noFill/>
                <a:ln w="1588">
                  <a:solidFill>
                    <a:srgbClr val="000000"/>
                  </a:solidFill>
                  <a:round/>
                  <a:headEnd/>
                  <a:tailEnd/>
                </a:ln>
              </p:spPr>
              <p:txBody>
                <a:bodyPr/>
                <a:lstStyle/>
                <a:p>
                  <a:endParaRPr lang="en-US"/>
                </a:p>
              </p:txBody>
            </p:sp>
            <p:sp>
              <p:nvSpPr>
                <p:cNvPr id="1359" name="Freeform 869"/>
                <p:cNvSpPr>
                  <a:spLocks/>
                </p:cNvSpPr>
                <p:nvPr/>
              </p:nvSpPr>
              <p:spPr bwMode="auto">
                <a:xfrm>
                  <a:off x="3162" y="2083"/>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60" name="Freeform 870"/>
                <p:cNvSpPr>
                  <a:spLocks/>
                </p:cNvSpPr>
                <p:nvPr/>
              </p:nvSpPr>
              <p:spPr bwMode="auto">
                <a:xfrm>
                  <a:off x="3154" y="2085"/>
                  <a:ext cx="1" cy="14"/>
                </a:xfrm>
                <a:custGeom>
                  <a:avLst/>
                  <a:gdLst>
                    <a:gd name="T0" fmla="*/ 1 w 1"/>
                    <a:gd name="T1" fmla="*/ 0 h 14"/>
                    <a:gd name="T2" fmla="*/ 1 w 1"/>
                    <a:gd name="T3" fmla="*/ 14 h 14"/>
                    <a:gd name="T4" fmla="*/ 1 w 1"/>
                    <a:gd name="T5" fmla="*/ 14 h 14"/>
                    <a:gd name="T6" fmla="*/ 0 w 1"/>
                    <a:gd name="T7" fmla="*/ 14 h 14"/>
                    <a:gd name="T8" fmla="*/ 0 w 1"/>
                    <a:gd name="T9" fmla="*/ 0 h 14"/>
                    <a:gd name="T10" fmla="*/ 1 w 1"/>
                    <a:gd name="T11" fmla="*/ 0 h 14"/>
                    <a:gd name="T12" fmla="*/ 1 w 1"/>
                    <a:gd name="T13" fmla="*/ 0 h 14"/>
                    <a:gd name="T14" fmla="*/ 1 w 1"/>
                    <a:gd name="T15" fmla="*/ 0 h 14"/>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4"/>
                    <a:gd name="T26" fmla="*/ 1 w 1"/>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4">
                      <a:moveTo>
                        <a:pt x="1" y="0"/>
                      </a:moveTo>
                      <a:lnTo>
                        <a:pt x="1" y="14"/>
                      </a:lnTo>
                      <a:lnTo>
                        <a:pt x="0" y="14"/>
                      </a:lnTo>
                      <a:lnTo>
                        <a:pt x="0" y="0"/>
                      </a:lnTo>
                      <a:lnTo>
                        <a:pt x="1" y="0"/>
                      </a:lnTo>
                    </a:path>
                  </a:pathLst>
                </a:custGeom>
                <a:noFill/>
                <a:ln w="1588">
                  <a:solidFill>
                    <a:srgbClr val="000000"/>
                  </a:solidFill>
                  <a:round/>
                  <a:headEnd/>
                  <a:tailEnd/>
                </a:ln>
              </p:spPr>
              <p:txBody>
                <a:bodyPr/>
                <a:lstStyle/>
                <a:p>
                  <a:endParaRPr lang="en-US"/>
                </a:p>
              </p:txBody>
            </p:sp>
            <p:sp>
              <p:nvSpPr>
                <p:cNvPr id="1361" name="Freeform 871"/>
                <p:cNvSpPr>
                  <a:spLocks/>
                </p:cNvSpPr>
                <p:nvPr/>
              </p:nvSpPr>
              <p:spPr bwMode="auto">
                <a:xfrm>
                  <a:off x="3151" y="208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2" name="Freeform 872"/>
                <p:cNvSpPr>
                  <a:spLocks noEditPoints="1"/>
                </p:cNvSpPr>
                <p:nvPr/>
              </p:nvSpPr>
              <p:spPr bwMode="auto">
                <a:xfrm>
                  <a:off x="3154" y="2150"/>
                  <a:ext cx="61" cy="29"/>
                </a:xfrm>
                <a:custGeom>
                  <a:avLst/>
                  <a:gdLst>
                    <a:gd name="T0" fmla="*/ 1 w 61"/>
                    <a:gd name="T1" fmla="*/ 0 h 29"/>
                    <a:gd name="T2" fmla="*/ 1 w 61"/>
                    <a:gd name="T3" fmla="*/ 11 h 29"/>
                    <a:gd name="T4" fmla="*/ 1 w 61"/>
                    <a:gd name="T5" fmla="*/ 10 h 29"/>
                    <a:gd name="T6" fmla="*/ 7 w 61"/>
                    <a:gd name="T7" fmla="*/ 10 h 29"/>
                    <a:gd name="T8" fmla="*/ 8 w 61"/>
                    <a:gd name="T9" fmla="*/ 11 h 29"/>
                    <a:gd name="T10" fmla="*/ 7 w 61"/>
                    <a:gd name="T11" fmla="*/ 11 h 29"/>
                    <a:gd name="T12" fmla="*/ 1 w 61"/>
                    <a:gd name="T13" fmla="*/ 11 h 29"/>
                    <a:gd name="T14" fmla="*/ 0 w 61"/>
                    <a:gd name="T15" fmla="*/ 11 h 29"/>
                    <a:gd name="T16" fmla="*/ 0 w 61"/>
                    <a:gd name="T17" fmla="*/ 0 h 29"/>
                    <a:gd name="T18" fmla="*/ 1 w 61"/>
                    <a:gd name="T19" fmla="*/ 0 h 29"/>
                    <a:gd name="T20" fmla="*/ 1 w 61"/>
                    <a:gd name="T21" fmla="*/ 0 h 29"/>
                    <a:gd name="T22" fmla="*/ 1 w 61"/>
                    <a:gd name="T23" fmla="*/ 0 h 29"/>
                    <a:gd name="T24" fmla="*/ 17 w 61"/>
                    <a:gd name="T25" fmla="*/ 10 h 29"/>
                    <a:gd name="T26" fmla="*/ 32 w 61"/>
                    <a:gd name="T27" fmla="*/ 10 h 29"/>
                    <a:gd name="T28" fmla="*/ 33 w 61"/>
                    <a:gd name="T29" fmla="*/ 11 h 29"/>
                    <a:gd name="T30" fmla="*/ 32 w 61"/>
                    <a:gd name="T31" fmla="*/ 11 h 29"/>
                    <a:gd name="T32" fmla="*/ 17 w 61"/>
                    <a:gd name="T33" fmla="*/ 11 h 29"/>
                    <a:gd name="T34" fmla="*/ 16 w 61"/>
                    <a:gd name="T35" fmla="*/ 11 h 29"/>
                    <a:gd name="T36" fmla="*/ 17 w 61"/>
                    <a:gd name="T37" fmla="*/ 10 h 29"/>
                    <a:gd name="T38" fmla="*/ 17 w 61"/>
                    <a:gd name="T39" fmla="*/ 10 h 29"/>
                    <a:gd name="T40" fmla="*/ 42 w 61"/>
                    <a:gd name="T41" fmla="*/ 10 h 29"/>
                    <a:gd name="T42" fmla="*/ 57 w 61"/>
                    <a:gd name="T43" fmla="*/ 10 h 29"/>
                    <a:gd name="T44" fmla="*/ 58 w 61"/>
                    <a:gd name="T45" fmla="*/ 11 h 29"/>
                    <a:gd name="T46" fmla="*/ 57 w 61"/>
                    <a:gd name="T47" fmla="*/ 11 h 29"/>
                    <a:gd name="T48" fmla="*/ 42 w 61"/>
                    <a:gd name="T49" fmla="*/ 11 h 29"/>
                    <a:gd name="T50" fmla="*/ 41 w 61"/>
                    <a:gd name="T51" fmla="*/ 11 h 29"/>
                    <a:gd name="T52" fmla="*/ 42 w 61"/>
                    <a:gd name="T53" fmla="*/ 10 h 29"/>
                    <a:gd name="T54" fmla="*/ 42 w 61"/>
                    <a:gd name="T55" fmla="*/ 10 h 29"/>
                    <a:gd name="T56" fmla="*/ 61 w 61"/>
                    <a:gd name="T57" fmla="*/ 16 h 29"/>
                    <a:gd name="T58" fmla="*/ 61 w 61"/>
                    <a:gd name="T59" fmla="*/ 29 h 29"/>
                    <a:gd name="T60" fmla="*/ 61 w 61"/>
                    <a:gd name="T61" fmla="*/ 29 h 29"/>
                    <a:gd name="T62" fmla="*/ 60 w 61"/>
                    <a:gd name="T63" fmla="*/ 29 h 29"/>
                    <a:gd name="T64" fmla="*/ 60 w 61"/>
                    <a:gd name="T65" fmla="*/ 16 h 29"/>
                    <a:gd name="T66" fmla="*/ 61 w 61"/>
                    <a:gd name="T67" fmla="*/ 16 h 29"/>
                    <a:gd name="T68" fmla="*/ 61 w 61"/>
                    <a:gd name="T69" fmla="*/ 16 h 29"/>
                    <a:gd name="T70" fmla="*/ 61 w 61"/>
                    <a:gd name="T71" fmla="*/ 16 h 2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1"/>
                    <a:gd name="T109" fmla="*/ 0 h 29"/>
                    <a:gd name="T110" fmla="*/ 61 w 61"/>
                    <a:gd name="T111" fmla="*/ 29 h 2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1" h="29">
                      <a:moveTo>
                        <a:pt x="1" y="0"/>
                      </a:moveTo>
                      <a:lnTo>
                        <a:pt x="1" y="11"/>
                      </a:lnTo>
                      <a:lnTo>
                        <a:pt x="1" y="10"/>
                      </a:lnTo>
                      <a:lnTo>
                        <a:pt x="7" y="10"/>
                      </a:lnTo>
                      <a:lnTo>
                        <a:pt x="8" y="11"/>
                      </a:lnTo>
                      <a:lnTo>
                        <a:pt x="7" y="11"/>
                      </a:lnTo>
                      <a:lnTo>
                        <a:pt x="1" y="11"/>
                      </a:lnTo>
                      <a:lnTo>
                        <a:pt x="0" y="11"/>
                      </a:lnTo>
                      <a:lnTo>
                        <a:pt x="0" y="0"/>
                      </a:lnTo>
                      <a:lnTo>
                        <a:pt x="1" y="0"/>
                      </a:lnTo>
                      <a:close/>
                      <a:moveTo>
                        <a:pt x="17" y="10"/>
                      </a:moveTo>
                      <a:lnTo>
                        <a:pt x="32" y="10"/>
                      </a:lnTo>
                      <a:lnTo>
                        <a:pt x="33" y="11"/>
                      </a:lnTo>
                      <a:lnTo>
                        <a:pt x="32" y="11"/>
                      </a:lnTo>
                      <a:lnTo>
                        <a:pt x="17" y="11"/>
                      </a:lnTo>
                      <a:lnTo>
                        <a:pt x="16" y="11"/>
                      </a:lnTo>
                      <a:lnTo>
                        <a:pt x="17" y="10"/>
                      </a:lnTo>
                      <a:close/>
                      <a:moveTo>
                        <a:pt x="42" y="10"/>
                      </a:moveTo>
                      <a:lnTo>
                        <a:pt x="57" y="10"/>
                      </a:lnTo>
                      <a:lnTo>
                        <a:pt x="58" y="11"/>
                      </a:lnTo>
                      <a:lnTo>
                        <a:pt x="57" y="11"/>
                      </a:lnTo>
                      <a:lnTo>
                        <a:pt x="42" y="11"/>
                      </a:lnTo>
                      <a:lnTo>
                        <a:pt x="41" y="11"/>
                      </a:lnTo>
                      <a:lnTo>
                        <a:pt x="42" y="10"/>
                      </a:lnTo>
                      <a:close/>
                      <a:moveTo>
                        <a:pt x="61" y="16"/>
                      </a:moveTo>
                      <a:lnTo>
                        <a:pt x="61" y="29"/>
                      </a:lnTo>
                      <a:lnTo>
                        <a:pt x="60" y="29"/>
                      </a:lnTo>
                      <a:lnTo>
                        <a:pt x="60" y="16"/>
                      </a:lnTo>
                      <a:lnTo>
                        <a:pt x="61" y="16"/>
                      </a:lnTo>
                      <a:close/>
                    </a:path>
                  </a:pathLst>
                </a:custGeom>
                <a:solidFill>
                  <a:srgbClr val="000000"/>
                </a:solidFill>
                <a:ln w="9525">
                  <a:noFill/>
                  <a:round/>
                  <a:headEnd/>
                  <a:tailEnd/>
                </a:ln>
              </p:spPr>
              <p:txBody>
                <a:bodyPr/>
                <a:lstStyle/>
                <a:p>
                  <a:endParaRPr lang="en-US"/>
                </a:p>
              </p:txBody>
            </p:sp>
            <p:sp>
              <p:nvSpPr>
                <p:cNvPr id="1363" name="Freeform 873"/>
                <p:cNvSpPr>
                  <a:spLocks/>
                </p:cNvSpPr>
                <p:nvPr/>
              </p:nvSpPr>
              <p:spPr bwMode="auto">
                <a:xfrm>
                  <a:off x="3154" y="2150"/>
                  <a:ext cx="8" cy="11"/>
                </a:xfrm>
                <a:custGeom>
                  <a:avLst/>
                  <a:gdLst>
                    <a:gd name="T0" fmla="*/ 1 w 8"/>
                    <a:gd name="T1" fmla="*/ 0 h 11"/>
                    <a:gd name="T2" fmla="*/ 1 w 8"/>
                    <a:gd name="T3" fmla="*/ 11 h 11"/>
                    <a:gd name="T4" fmla="*/ 1 w 8"/>
                    <a:gd name="T5" fmla="*/ 10 h 11"/>
                    <a:gd name="T6" fmla="*/ 7 w 8"/>
                    <a:gd name="T7" fmla="*/ 10 h 11"/>
                    <a:gd name="T8" fmla="*/ 8 w 8"/>
                    <a:gd name="T9" fmla="*/ 11 h 11"/>
                    <a:gd name="T10" fmla="*/ 7 w 8"/>
                    <a:gd name="T11" fmla="*/ 11 h 11"/>
                    <a:gd name="T12" fmla="*/ 1 w 8"/>
                    <a:gd name="T13" fmla="*/ 11 h 11"/>
                    <a:gd name="T14" fmla="*/ 0 w 8"/>
                    <a:gd name="T15" fmla="*/ 11 h 11"/>
                    <a:gd name="T16" fmla="*/ 0 w 8"/>
                    <a:gd name="T17" fmla="*/ 0 h 11"/>
                    <a:gd name="T18" fmla="*/ 1 w 8"/>
                    <a:gd name="T19" fmla="*/ 0 h 11"/>
                    <a:gd name="T20" fmla="*/ 1 w 8"/>
                    <a:gd name="T21" fmla="*/ 0 h 11"/>
                    <a:gd name="T22" fmla="*/ 1 w 8"/>
                    <a:gd name="T23" fmla="*/ 0 h 1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
                    <a:gd name="T37" fmla="*/ 0 h 11"/>
                    <a:gd name="T38" fmla="*/ 8 w 8"/>
                    <a:gd name="T39" fmla="*/ 11 h 1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 h="11">
                      <a:moveTo>
                        <a:pt x="1" y="0"/>
                      </a:moveTo>
                      <a:lnTo>
                        <a:pt x="1" y="11"/>
                      </a:lnTo>
                      <a:lnTo>
                        <a:pt x="1" y="10"/>
                      </a:lnTo>
                      <a:lnTo>
                        <a:pt x="7" y="10"/>
                      </a:lnTo>
                      <a:lnTo>
                        <a:pt x="8" y="11"/>
                      </a:lnTo>
                      <a:lnTo>
                        <a:pt x="7" y="11"/>
                      </a:lnTo>
                      <a:lnTo>
                        <a:pt x="1" y="11"/>
                      </a:lnTo>
                      <a:lnTo>
                        <a:pt x="0" y="11"/>
                      </a:lnTo>
                      <a:lnTo>
                        <a:pt x="0" y="0"/>
                      </a:lnTo>
                      <a:lnTo>
                        <a:pt x="1" y="0"/>
                      </a:lnTo>
                    </a:path>
                  </a:pathLst>
                </a:custGeom>
                <a:noFill/>
                <a:ln w="1588">
                  <a:solidFill>
                    <a:srgbClr val="000000"/>
                  </a:solidFill>
                  <a:round/>
                  <a:headEnd/>
                  <a:tailEnd/>
                </a:ln>
              </p:spPr>
              <p:txBody>
                <a:bodyPr/>
                <a:lstStyle/>
                <a:p>
                  <a:endParaRPr lang="en-US"/>
                </a:p>
              </p:txBody>
            </p:sp>
            <p:sp>
              <p:nvSpPr>
                <p:cNvPr id="1364" name="Freeform 874"/>
                <p:cNvSpPr>
                  <a:spLocks/>
                </p:cNvSpPr>
                <p:nvPr/>
              </p:nvSpPr>
              <p:spPr bwMode="auto">
                <a:xfrm>
                  <a:off x="3170"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5" name="Freeform 875"/>
                <p:cNvSpPr>
                  <a:spLocks/>
                </p:cNvSpPr>
                <p:nvPr/>
              </p:nvSpPr>
              <p:spPr bwMode="auto">
                <a:xfrm>
                  <a:off x="3195" y="2160"/>
                  <a:ext cx="17" cy="1"/>
                </a:xfrm>
                <a:custGeom>
                  <a:avLst/>
                  <a:gdLst>
                    <a:gd name="T0" fmla="*/ 1 w 17"/>
                    <a:gd name="T1" fmla="*/ 0 h 1"/>
                    <a:gd name="T2" fmla="*/ 16 w 17"/>
                    <a:gd name="T3" fmla="*/ 0 h 1"/>
                    <a:gd name="T4" fmla="*/ 17 w 17"/>
                    <a:gd name="T5" fmla="*/ 1 h 1"/>
                    <a:gd name="T6" fmla="*/ 16 w 17"/>
                    <a:gd name="T7" fmla="*/ 1 h 1"/>
                    <a:gd name="T8" fmla="*/ 1 w 17"/>
                    <a:gd name="T9" fmla="*/ 1 h 1"/>
                    <a:gd name="T10" fmla="*/ 0 w 17"/>
                    <a:gd name="T11" fmla="*/ 1 h 1"/>
                    <a:gd name="T12" fmla="*/ 1 w 17"/>
                    <a:gd name="T13" fmla="*/ 0 h 1"/>
                    <a:gd name="T14" fmla="*/ 1 w 17"/>
                    <a:gd name="T15" fmla="*/ 0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 y="0"/>
                      </a:moveTo>
                      <a:lnTo>
                        <a:pt x="16" y="0"/>
                      </a:lnTo>
                      <a:lnTo>
                        <a:pt x="17" y="1"/>
                      </a:lnTo>
                      <a:lnTo>
                        <a:pt x="16" y="1"/>
                      </a:lnTo>
                      <a:lnTo>
                        <a:pt x="1" y="1"/>
                      </a:lnTo>
                      <a:lnTo>
                        <a:pt x="0" y="1"/>
                      </a:lnTo>
                      <a:lnTo>
                        <a:pt x="1" y="0"/>
                      </a:lnTo>
                    </a:path>
                  </a:pathLst>
                </a:custGeom>
                <a:noFill/>
                <a:ln w="1588">
                  <a:solidFill>
                    <a:srgbClr val="000000"/>
                  </a:solidFill>
                  <a:round/>
                  <a:headEnd/>
                  <a:tailEnd/>
                </a:ln>
              </p:spPr>
              <p:txBody>
                <a:bodyPr/>
                <a:lstStyle/>
                <a:p>
                  <a:endParaRPr lang="en-US"/>
                </a:p>
              </p:txBody>
            </p:sp>
            <p:sp>
              <p:nvSpPr>
                <p:cNvPr id="1366" name="Freeform 876"/>
                <p:cNvSpPr>
                  <a:spLocks/>
                </p:cNvSpPr>
                <p:nvPr/>
              </p:nvSpPr>
              <p:spPr bwMode="auto">
                <a:xfrm>
                  <a:off x="3214" y="2166"/>
                  <a:ext cx="1" cy="13"/>
                </a:xfrm>
                <a:custGeom>
                  <a:avLst/>
                  <a:gdLst>
                    <a:gd name="T0" fmla="*/ 1 w 1"/>
                    <a:gd name="T1" fmla="*/ 0 h 13"/>
                    <a:gd name="T2" fmla="*/ 1 w 1"/>
                    <a:gd name="T3" fmla="*/ 13 h 13"/>
                    <a:gd name="T4" fmla="*/ 1 w 1"/>
                    <a:gd name="T5" fmla="*/ 13 h 13"/>
                    <a:gd name="T6" fmla="*/ 0 w 1"/>
                    <a:gd name="T7" fmla="*/ 13 h 13"/>
                    <a:gd name="T8" fmla="*/ 0 w 1"/>
                    <a:gd name="T9" fmla="*/ 0 h 13"/>
                    <a:gd name="T10" fmla="*/ 1 w 1"/>
                    <a:gd name="T11" fmla="*/ 0 h 13"/>
                    <a:gd name="T12" fmla="*/ 1 w 1"/>
                    <a:gd name="T13" fmla="*/ 0 h 13"/>
                    <a:gd name="T14" fmla="*/ 1 w 1"/>
                    <a:gd name="T15" fmla="*/ 0 h 13"/>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13"/>
                    <a:gd name="T26" fmla="*/ 1 w 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13">
                      <a:moveTo>
                        <a:pt x="1" y="0"/>
                      </a:moveTo>
                      <a:lnTo>
                        <a:pt x="1" y="13"/>
                      </a:lnTo>
                      <a:lnTo>
                        <a:pt x="0" y="13"/>
                      </a:lnTo>
                      <a:lnTo>
                        <a:pt x="0" y="0"/>
                      </a:lnTo>
                      <a:lnTo>
                        <a:pt x="1" y="0"/>
                      </a:lnTo>
                    </a:path>
                  </a:pathLst>
                </a:custGeom>
                <a:noFill/>
                <a:ln w="1588">
                  <a:solidFill>
                    <a:srgbClr val="000000"/>
                  </a:solidFill>
                  <a:round/>
                  <a:headEnd/>
                  <a:tailEnd/>
                </a:ln>
              </p:spPr>
              <p:txBody>
                <a:bodyPr/>
                <a:lstStyle/>
                <a:p>
                  <a:endParaRPr lang="en-US"/>
                </a:p>
              </p:txBody>
            </p:sp>
            <p:sp>
              <p:nvSpPr>
                <p:cNvPr id="1367" name="Freeform 877"/>
                <p:cNvSpPr>
                  <a:spLocks/>
                </p:cNvSpPr>
                <p:nvPr/>
              </p:nvSpPr>
              <p:spPr bwMode="auto">
                <a:xfrm>
                  <a:off x="3211"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68" name="Freeform 878"/>
                <p:cNvSpPr>
                  <a:spLocks noEditPoints="1"/>
                </p:cNvSpPr>
                <p:nvPr/>
              </p:nvSpPr>
              <p:spPr bwMode="auto">
                <a:xfrm>
                  <a:off x="3240" y="2150"/>
                  <a:ext cx="143" cy="26"/>
                </a:xfrm>
                <a:custGeom>
                  <a:avLst/>
                  <a:gdLst>
                    <a:gd name="T0" fmla="*/ 143 w 143"/>
                    <a:gd name="T1" fmla="*/ 0 h 26"/>
                    <a:gd name="T2" fmla="*/ 143 w 143"/>
                    <a:gd name="T3" fmla="*/ 9 h 26"/>
                    <a:gd name="T4" fmla="*/ 142 w 143"/>
                    <a:gd name="T5" fmla="*/ 10 h 26"/>
                    <a:gd name="T6" fmla="*/ 135 w 143"/>
                    <a:gd name="T7" fmla="*/ 10 h 26"/>
                    <a:gd name="T8" fmla="*/ 134 w 143"/>
                    <a:gd name="T9" fmla="*/ 9 h 26"/>
                    <a:gd name="T10" fmla="*/ 135 w 143"/>
                    <a:gd name="T11" fmla="*/ 9 h 26"/>
                    <a:gd name="T12" fmla="*/ 142 w 143"/>
                    <a:gd name="T13" fmla="*/ 9 h 26"/>
                    <a:gd name="T14" fmla="*/ 142 w 143"/>
                    <a:gd name="T15" fmla="*/ 9 h 26"/>
                    <a:gd name="T16" fmla="*/ 142 w 143"/>
                    <a:gd name="T17" fmla="*/ 0 h 26"/>
                    <a:gd name="T18" fmla="*/ 142 w 143"/>
                    <a:gd name="T19" fmla="*/ 0 h 26"/>
                    <a:gd name="T20" fmla="*/ 143 w 143"/>
                    <a:gd name="T21" fmla="*/ 0 h 26"/>
                    <a:gd name="T22" fmla="*/ 143 w 143"/>
                    <a:gd name="T23" fmla="*/ 0 h 26"/>
                    <a:gd name="T24" fmla="*/ 125 w 143"/>
                    <a:gd name="T25" fmla="*/ 10 h 26"/>
                    <a:gd name="T26" fmla="*/ 110 w 143"/>
                    <a:gd name="T27" fmla="*/ 10 h 26"/>
                    <a:gd name="T28" fmla="*/ 109 w 143"/>
                    <a:gd name="T29" fmla="*/ 9 h 26"/>
                    <a:gd name="T30" fmla="*/ 110 w 143"/>
                    <a:gd name="T31" fmla="*/ 9 h 26"/>
                    <a:gd name="T32" fmla="*/ 125 w 143"/>
                    <a:gd name="T33" fmla="*/ 9 h 26"/>
                    <a:gd name="T34" fmla="*/ 126 w 143"/>
                    <a:gd name="T35" fmla="*/ 9 h 26"/>
                    <a:gd name="T36" fmla="*/ 125 w 143"/>
                    <a:gd name="T37" fmla="*/ 10 h 26"/>
                    <a:gd name="T38" fmla="*/ 125 w 143"/>
                    <a:gd name="T39" fmla="*/ 10 h 26"/>
                    <a:gd name="T40" fmla="*/ 100 w 143"/>
                    <a:gd name="T41" fmla="*/ 10 h 26"/>
                    <a:gd name="T42" fmla="*/ 85 w 143"/>
                    <a:gd name="T43" fmla="*/ 10 h 26"/>
                    <a:gd name="T44" fmla="*/ 84 w 143"/>
                    <a:gd name="T45" fmla="*/ 9 h 26"/>
                    <a:gd name="T46" fmla="*/ 85 w 143"/>
                    <a:gd name="T47" fmla="*/ 9 h 26"/>
                    <a:gd name="T48" fmla="*/ 100 w 143"/>
                    <a:gd name="T49" fmla="*/ 9 h 26"/>
                    <a:gd name="T50" fmla="*/ 101 w 143"/>
                    <a:gd name="T51" fmla="*/ 9 h 26"/>
                    <a:gd name="T52" fmla="*/ 100 w 143"/>
                    <a:gd name="T53" fmla="*/ 10 h 26"/>
                    <a:gd name="T54" fmla="*/ 100 w 143"/>
                    <a:gd name="T55" fmla="*/ 10 h 26"/>
                    <a:gd name="T56" fmla="*/ 75 w 143"/>
                    <a:gd name="T57" fmla="*/ 10 h 26"/>
                    <a:gd name="T58" fmla="*/ 60 w 143"/>
                    <a:gd name="T59" fmla="*/ 10 h 26"/>
                    <a:gd name="T60" fmla="*/ 59 w 143"/>
                    <a:gd name="T61" fmla="*/ 9 h 26"/>
                    <a:gd name="T62" fmla="*/ 60 w 143"/>
                    <a:gd name="T63" fmla="*/ 9 h 26"/>
                    <a:gd name="T64" fmla="*/ 75 w 143"/>
                    <a:gd name="T65" fmla="*/ 9 h 26"/>
                    <a:gd name="T66" fmla="*/ 76 w 143"/>
                    <a:gd name="T67" fmla="*/ 9 h 26"/>
                    <a:gd name="T68" fmla="*/ 75 w 143"/>
                    <a:gd name="T69" fmla="*/ 10 h 26"/>
                    <a:gd name="T70" fmla="*/ 75 w 143"/>
                    <a:gd name="T71" fmla="*/ 10 h 26"/>
                    <a:gd name="T72" fmla="*/ 50 w 143"/>
                    <a:gd name="T73" fmla="*/ 10 h 26"/>
                    <a:gd name="T74" fmla="*/ 35 w 143"/>
                    <a:gd name="T75" fmla="*/ 10 h 26"/>
                    <a:gd name="T76" fmla="*/ 34 w 143"/>
                    <a:gd name="T77" fmla="*/ 9 h 26"/>
                    <a:gd name="T78" fmla="*/ 35 w 143"/>
                    <a:gd name="T79" fmla="*/ 9 h 26"/>
                    <a:gd name="T80" fmla="*/ 50 w 143"/>
                    <a:gd name="T81" fmla="*/ 9 h 26"/>
                    <a:gd name="T82" fmla="*/ 51 w 143"/>
                    <a:gd name="T83" fmla="*/ 9 h 26"/>
                    <a:gd name="T84" fmla="*/ 50 w 143"/>
                    <a:gd name="T85" fmla="*/ 10 h 26"/>
                    <a:gd name="T86" fmla="*/ 50 w 143"/>
                    <a:gd name="T87" fmla="*/ 10 h 26"/>
                    <a:gd name="T88" fmla="*/ 25 w 143"/>
                    <a:gd name="T89" fmla="*/ 10 h 26"/>
                    <a:gd name="T90" fmla="*/ 9 w 143"/>
                    <a:gd name="T91" fmla="*/ 10 h 26"/>
                    <a:gd name="T92" fmla="*/ 9 w 143"/>
                    <a:gd name="T93" fmla="*/ 9 h 26"/>
                    <a:gd name="T94" fmla="*/ 9 w 143"/>
                    <a:gd name="T95" fmla="*/ 9 h 26"/>
                    <a:gd name="T96" fmla="*/ 25 w 143"/>
                    <a:gd name="T97" fmla="*/ 9 h 26"/>
                    <a:gd name="T98" fmla="*/ 26 w 143"/>
                    <a:gd name="T99" fmla="*/ 9 h 26"/>
                    <a:gd name="T100" fmla="*/ 25 w 143"/>
                    <a:gd name="T101" fmla="*/ 10 h 26"/>
                    <a:gd name="T102" fmla="*/ 25 w 143"/>
                    <a:gd name="T103" fmla="*/ 10 h 26"/>
                    <a:gd name="T104" fmla="*/ 0 w 143"/>
                    <a:gd name="T105" fmla="*/ 10 h 26"/>
                    <a:gd name="T106" fmla="*/ 0 w 143"/>
                    <a:gd name="T107" fmla="*/ 25 h 26"/>
                    <a:gd name="T108" fmla="*/ 0 w 143"/>
                    <a:gd name="T109" fmla="*/ 26 h 26"/>
                    <a:gd name="T110" fmla="*/ 0 w 143"/>
                    <a:gd name="T111" fmla="*/ 25 h 26"/>
                    <a:gd name="T112" fmla="*/ 0 w 143"/>
                    <a:gd name="T113" fmla="*/ 10 h 26"/>
                    <a:gd name="T114" fmla="*/ 0 w 143"/>
                    <a:gd name="T115" fmla="*/ 9 h 26"/>
                    <a:gd name="T116" fmla="*/ 0 w 143"/>
                    <a:gd name="T117" fmla="*/ 10 h 26"/>
                    <a:gd name="T118" fmla="*/ 0 w 143"/>
                    <a:gd name="T119" fmla="*/ 10 h 2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43"/>
                    <a:gd name="T181" fmla="*/ 0 h 26"/>
                    <a:gd name="T182" fmla="*/ 143 w 143"/>
                    <a:gd name="T183" fmla="*/ 26 h 2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43" h="26">
                      <a:moveTo>
                        <a:pt x="143" y="0"/>
                      </a:moveTo>
                      <a:lnTo>
                        <a:pt x="143" y="9"/>
                      </a:lnTo>
                      <a:lnTo>
                        <a:pt x="142" y="10"/>
                      </a:lnTo>
                      <a:lnTo>
                        <a:pt x="135" y="10"/>
                      </a:lnTo>
                      <a:lnTo>
                        <a:pt x="134" y="9"/>
                      </a:lnTo>
                      <a:lnTo>
                        <a:pt x="135" y="9"/>
                      </a:lnTo>
                      <a:lnTo>
                        <a:pt x="142" y="9"/>
                      </a:lnTo>
                      <a:lnTo>
                        <a:pt x="142" y="0"/>
                      </a:lnTo>
                      <a:lnTo>
                        <a:pt x="143" y="0"/>
                      </a:lnTo>
                      <a:close/>
                      <a:moveTo>
                        <a:pt x="125" y="10"/>
                      </a:moveTo>
                      <a:lnTo>
                        <a:pt x="110" y="10"/>
                      </a:lnTo>
                      <a:lnTo>
                        <a:pt x="109" y="9"/>
                      </a:lnTo>
                      <a:lnTo>
                        <a:pt x="110" y="9"/>
                      </a:lnTo>
                      <a:lnTo>
                        <a:pt x="125" y="9"/>
                      </a:lnTo>
                      <a:lnTo>
                        <a:pt x="126" y="9"/>
                      </a:lnTo>
                      <a:lnTo>
                        <a:pt x="125" y="10"/>
                      </a:lnTo>
                      <a:close/>
                      <a:moveTo>
                        <a:pt x="100" y="10"/>
                      </a:moveTo>
                      <a:lnTo>
                        <a:pt x="85" y="10"/>
                      </a:lnTo>
                      <a:lnTo>
                        <a:pt x="84" y="9"/>
                      </a:lnTo>
                      <a:lnTo>
                        <a:pt x="85" y="9"/>
                      </a:lnTo>
                      <a:lnTo>
                        <a:pt x="100" y="9"/>
                      </a:lnTo>
                      <a:lnTo>
                        <a:pt x="101" y="9"/>
                      </a:lnTo>
                      <a:lnTo>
                        <a:pt x="100" y="10"/>
                      </a:lnTo>
                      <a:close/>
                      <a:moveTo>
                        <a:pt x="75" y="10"/>
                      </a:moveTo>
                      <a:lnTo>
                        <a:pt x="60" y="10"/>
                      </a:lnTo>
                      <a:lnTo>
                        <a:pt x="59" y="9"/>
                      </a:lnTo>
                      <a:lnTo>
                        <a:pt x="60" y="9"/>
                      </a:lnTo>
                      <a:lnTo>
                        <a:pt x="75" y="9"/>
                      </a:lnTo>
                      <a:lnTo>
                        <a:pt x="76" y="9"/>
                      </a:lnTo>
                      <a:lnTo>
                        <a:pt x="75" y="10"/>
                      </a:lnTo>
                      <a:close/>
                      <a:moveTo>
                        <a:pt x="50" y="10"/>
                      </a:moveTo>
                      <a:lnTo>
                        <a:pt x="35" y="10"/>
                      </a:lnTo>
                      <a:lnTo>
                        <a:pt x="34" y="9"/>
                      </a:lnTo>
                      <a:lnTo>
                        <a:pt x="35" y="9"/>
                      </a:lnTo>
                      <a:lnTo>
                        <a:pt x="50" y="9"/>
                      </a:lnTo>
                      <a:lnTo>
                        <a:pt x="51" y="9"/>
                      </a:lnTo>
                      <a:lnTo>
                        <a:pt x="50" y="10"/>
                      </a:lnTo>
                      <a:close/>
                      <a:moveTo>
                        <a:pt x="25" y="10"/>
                      </a:moveTo>
                      <a:lnTo>
                        <a:pt x="9" y="10"/>
                      </a:lnTo>
                      <a:lnTo>
                        <a:pt x="9" y="9"/>
                      </a:lnTo>
                      <a:lnTo>
                        <a:pt x="25" y="9"/>
                      </a:lnTo>
                      <a:lnTo>
                        <a:pt x="26" y="9"/>
                      </a:lnTo>
                      <a:lnTo>
                        <a:pt x="25" y="10"/>
                      </a:lnTo>
                      <a:close/>
                      <a:moveTo>
                        <a:pt x="0" y="10"/>
                      </a:moveTo>
                      <a:lnTo>
                        <a:pt x="0" y="25"/>
                      </a:lnTo>
                      <a:lnTo>
                        <a:pt x="0" y="26"/>
                      </a:lnTo>
                      <a:lnTo>
                        <a:pt x="0" y="25"/>
                      </a:lnTo>
                      <a:lnTo>
                        <a:pt x="0" y="10"/>
                      </a:lnTo>
                      <a:lnTo>
                        <a:pt x="0" y="9"/>
                      </a:lnTo>
                      <a:lnTo>
                        <a:pt x="0" y="10"/>
                      </a:lnTo>
                      <a:close/>
                    </a:path>
                  </a:pathLst>
                </a:custGeom>
                <a:solidFill>
                  <a:srgbClr val="000000"/>
                </a:solidFill>
                <a:ln w="9525">
                  <a:noFill/>
                  <a:round/>
                  <a:headEnd/>
                  <a:tailEnd/>
                </a:ln>
              </p:spPr>
              <p:txBody>
                <a:bodyPr/>
                <a:lstStyle/>
                <a:p>
                  <a:endParaRPr lang="en-US"/>
                </a:p>
              </p:txBody>
            </p:sp>
            <p:sp>
              <p:nvSpPr>
                <p:cNvPr id="1369" name="Freeform 879"/>
                <p:cNvSpPr>
                  <a:spLocks/>
                </p:cNvSpPr>
                <p:nvPr/>
              </p:nvSpPr>
              <p:spPr bwMode="auto">
                <a:xfrm>
                  <a:off x="3374" y="2150"/>
                  <a:ext cx="9" cy="10"/>
                </a:xfrm>
                <a:custGeom>
                  <a:avLst/>
                  <a:gdLst>
                    <a:gd name="T0" fmla="*/ 9 w 9"/>
                    <a:gd name="T1" fmla="*/ 0 h 10"/>
                    <a:gd name="T2" fmla="*/ 9 w 9"/>
                    <a:gd name="T3" fmla="*/ 9 h 10"/>
                    <a:gd name="T4" fmla="*/ 8 w 9"/>
                    <a:gd name="T5" fmla="*/ 10 h 10"/>
                    <a:gd name="T6" fmla="*/ 1 w 9"/>
                    <a:gd name="T7" fmla="*/ 10 h 10"/>
                    <a:gd name="T8" fmla="*/ 0 w 9"/>
                    <a:gd name="T9" fmla="*/ 9 h 10"/>
                    <a:gd name="T10" fmla="*/ 1 w 9"/>
                    <a:gd name="T11" fmla="*/ 9 h 10"/>
                    <a:gd name="T12" fmla="*/ 8 w 9"/>
                    <a:gd name="T13" fmla="*/ 9 h 10"/>
                    <a:gd name="T14" fmla="*/ 8 w 9"/>
                    <a:gd name="T15" fmla="*/ 9 h 10"/>
                    <a:gd name="T16" fmla="*/ 8 w 9"/>
                    <a:gd name="T17" fmla="*/ 0 h 10"/>
                    <a:gd name="T18" fmla="*/ 8 w 9"/>
                    <a:gd name="T19" fmla="*/ 0 h 10"/>
                    <a:gd name="T20" fmla="*/ 9 w 9"/>
                    <a:gd name="T21" fmla="*/ 0 h 10"/>
                    <a:gd name="T22" fmla="*/ 9 w 9"/>
                    <a:gd name="T23" fmla="*/ 0 h 1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9"/>
                    <a:gd name="T37" fmla="*/ 0 h 10"/>
                    <a:gd name="T38" fmla="*/ 9 w 9"/>
                    <a:gd name="T39" fmla="*/ 10 h 1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9" h="10">
                      <a:moveTo>
                        <a:pt x="9" y="0"/>
                      </a:moveTo>
                      <a:lnTo>
                        <a:pt x="9" y="9"/>
                      </a:lnTo>
                      <a:lnTo>
                        <a:pt x="8" y="10"/>
                      </a:lnTo>
                      <a:lnTo>
                        <a:pt x="1" y="10"/>
                      </a:lnTo>
                      <a:lnTo>
                        <a:pt x="0" y="9"/>
                      </a:lnTo>
                      <a:lnTo>
                        <a:pt x="1" y="9"/>
                      </a:lnTo>
                      <a:lnTo>
                        <a:pt x="8" y="9"/>
                      </a:lnTo>
                      <a:lnTo>
                        <a:pt x="8" y="0"/>
                      </a:lnTo>
                      <a:lnTo>
                        <a:pt x="9" y="0"/>
                      </a:lnTo>
                    </a:path>
                  </a:pathLst>
                </a:custGeom>
                <a:noFill/>
                <a:ln w="1588">
                  <a:solidFill>
                    <a:srgbClr val="000000"/>
                  </a:solidFill>
                  <a:round/>
                  <a:headEnd/>
                  <a:tailEnd/>
                </a:ln>
              </p:spPr>
              <p:txBody>
                <a:bodyPr/>
                <a:lstStyle/>
                <a:p>
                  <a:endParaRPr lang="en-US"/>
                </a:p>
              </p:txBody>
            </p:sp>
            <p:sp>
              <p:nvSpPr>
                <p:cNvPr id="1370" name="Freeform 880"/>
                <p:cNvSpPr>
                  <a:spLocks/>
                </p:cNvSpPr>
                <p:nvPr/>
              </p:nvSpPr>
              <p:spPr bwMode="auto">
                <a:xfrm>
                  <a:off x="334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1" name="Freeform 881"/>
                <p:cNvSpPr>
                  <a:spLocks/>
                </p:cNvSpPr>
                <p:nvPr/>
              </p:nvSpPr>
              <p:spPr bwMode="auto">
                <a:xfrm>
                  <a:off x="332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2" name="Freeform 882"/>
                <p:cNvSpPr>
                  <a:spLocks/>
                </p:cNvSpPr>
                <p:nvPr/>
              </p:nvSpPr>
              <p:spPr bwMode="auto">
                <a:xfrm>
                  <a:off x="3299"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3" name="Freeform 883"/>
                <p:cNvSpPr>
                  <a:spLocks/>
                </p:cNvSpPr>
                <p:nvPr/>
              </p:nvSpPr>
              <p:spPr bwMode="auto">
                <a:xfrm>
                  <a:off x="3274" y="2159"/>
                  <a:ext cx="17" cy="1"/>
                </a:xfrm>
                <a:custGeom>
                  <a:avLst/>
                  <a:gdLst>
                    <a:gd name="T0" fmla="*/ 16 w 17"/>
                    <a:gd name="T1" fmla="*/ 1 h 1"/>
                    <a:gd name="T2" fmla="*/ 1 w 17"/>
                    <a:gd name="T3" fmla="*/ 1 h 1"/>
                    <a:gd name="T4" fmla="*/ 0 w 17"/>
                    <a:gd name="T5" fmla="*/ 0 h 1"/>
                    <a:gd name="T6" fmla="*/ 1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1" y="1"/>
                      </a:lnTo>
                      <a:lnTo>
                        <a:pt x="0" y="0"/>
                      </a:lnTo>
                      <a:lnTo>
                        <a:pt x="1"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4" name="Freeform 884"/>
                <p:cNvSpPr>
                  <a:spLocks/>
                </p:cNvSpPr>
                <p:nvPr/>
              </p:nvSpPr>
              <p:spPr bwMode="auto">
                <a:xfrm>
                  <a:off x="3249" y="2159"/>
                  <a:ext cx="17" cy="1"/>
                </a:xfrm>
                <a:custGeom>
                  <a:avLst/>
                  <a:gdLst>
                    <a:gd name="T0" fmla="*/ 16 w 17"/>
                    <a:gd name="T1" fmla="*/ 1 h 1"/>
                    <a:gd name="T2" fmla="*/ 0 w 17"/>
                    <a:gd name="T3" fmla="*/ 1 h 1"/>
                    <a:gd name="T4" fmla="*/ 0 w 17"/>
                    <a:gd name="T5" fmla="*/ 0 h 1"/>
                    <a:gd name="T6" fmla="*/ 0 w 17"/>
                    <a:gd name="T7" fmla="*/ 0 h 1"/>
                    <a:gd name="T8" fmla="*/ 16 w 17"/>
                    <a:gd name="T9" fmla="*/ 0 h 1"/>
                    <a:gd name="T10" fmla="*/ 17 w 17"/>
                    <a:gd name="T11" fmla="*/ 0 h 1"/>
                    <a:gd name="T12" fmla="*/ 16 w 17"/>
                    <a:gd name="T13" fmla="*/ 1 h 1"/>
                    <a:gd name="T14" fmla="*/ 16 w 17"/>
                    <a:gd name="T15" fmla="*/ 1 h 1"/>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1"/>
                    <a:gd name="T26" fmla="*/ 17 w 17"/>
                    <a:gd name="T27" fmla="*/ 1 h 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1">
                      <a:moveTo>
                        <a:pt x="16" y="1"/>
                      </a:moveTo>
                      <a:lnTo>
                        <a:pt x="0" y="1"/>
                      </a:lnTo>
                      <a:lnTo>
                        <a:pt x="0" y="0"/>
                      </a:lnTo>
                      <a:lnTo>
                        <a:pt x="16" y="0"/>
                      </a:lnTo>
                      <a:lnTo>
                        <a:pt x="17" y="0"/>
                      </a:lnTo>
                      <a:lnTo>
                        <a:pt x="16" y="1"/>
                      </a:lnTo>
                    </a:path>
                  </a:pathLst>
                </a:custGeom>
                <a:noFill/>
                <a:ln w="1588">
                  <a:solidFill>
                    <a:srgbClr val="000000"/>
                  </a:solidFill>
                  <a:round/>
                  <a:headEnd/>
                  <a:tailEnd/>
                </a:ln>
              </p:spPr>
              <p:txBody>
                <a:bodyPr/>
                <a:lstStyle/>
                <a:p>
                  <a:endParaRPr lang="en-US"/>
                </a:p>
              </p:txBody>
            </p:sp>
            <p:sp>
              <p:nvSpPr>
                <p:cNvPr id="1375" name="Freeform 885"/>
                <p:cNvSpPr>
                  <a:spLocks/>
                </p:cNvSpPr>
                <p:nvPr/>
              </p:nvSpPr>
              <p:spPr bwMode="auto">
                <a:xfrm>
                  <a:off x="3240" y="2159"/>
                  <a:ext cx="0" cy="17"/>
                </a:xfrm>
                <a:custGeom>
                  <a:avLst/>
                  <a:gdLst>
                    <a:gd name="T0" fmla="*/ 1 h 17"/>
                    <a:gd name="T1" fmla="*/ 16 h 17"/>
                    <a:gd name="T2" fmla="*/ 17 h 17"/>
                    <a:gd name="T3" fmla="*/ 16 h 17"/>
                    <a:gd name="T4" fmla="*/ 1 h 17"/>
                    <a:gd name="T5" fmla="*/ 0 h 17"/>
                    <a:gd name="T6" fmla="*/ 1 h 17"/>
                    <a:gd name="T7" fmla="*/ 1 h 17"/>
                    <a:gd name="T8" fmla="*/ 0 60000 65536"/>
                    <a:gd name="T9" fmla="*/ 0 60000 65536"/>
                    <a:gd name="T10" fmla="*/ 0 60000 65536"/>
                    <a:gd name="T11" fmla="*/ 0 60000 65536"/>
                    <a:gd name="T12" fmla="*/ 0 60000 65536"/>
                    <a:gd name="T13" fmla="*/ 0 60000 65536"/>
                    <a:gd name="T14" fmla="*/ 0 60000 65536"/>
                    <a:gd name="T15" fmla="*/ 0 60000 65536"/>
                    <a:gd name="T16" fmla="*/ 0 h 17"/>
                    <a:gd name="T17" fmla="*/ 17 h 17"/>
                  </a:gdLst>
                  <a:ahLst/>
                  <a:cxnLst>
                    <a:cxn ang="T8">
                      <a:pos x="0" y="T0"/>
                    </a:cxn>
                    <a:cxn ang="T9">
                      <a:pos x="0" y="T1"/>
                    </a:cxn>
                    <a:cxn ang="T10">
                      <a:pos x="0" y="T2"/>
                    </a:cxn>
                    <a:cxn ang="T11">
                      <a:pos x="0" y="T3"/>
                    </a:cxn>
                    <a:cxn ang="T12">
                      <a:pos x="0" y="T4"/>
                    </a:cxn>
                    <a:cxn ang="T13">
                      <a:pos x="0" y="T5"/>
                    </a:cxn>
                    <a:cxn ang="T14">
                      <a:pos x="0" y="T6"/>
                    </a:cxn>
                    <a:cxn ang="T15">
                      <a:pos x="0" y="T7"/>
                    </a:cxn>
                  </a:cxnLst>
                  <a:rect l="0" t="T16" r="0" b="T17"/>
                  <a:pathLst>
                    <a:path h="17">
                      <a:moveTo>
                        <a:pt x="0" y="1"/>
                      </a:moveTo>
                      <a:lnTo>
                        <a:pt x="0" y="16"/>
                      </a:lnTo>
                      <a:lnTo>
                        <a:pt x="0" y="17"/>
                      </a:lnTo>
                      <a:lnTo>
                        <a:pt x="0" y="16"/>
                      </a:lnTo>
                      <a:lnTo>
                        <a:pt x="0" y="1"/>
                      </a:lnTo>
                      <a:lnTo>
                        <a:pt x="0" y="0"/>
                      </a:lnTo>
                      <a:lnTo>
                        <a:pt x="0" y="1"/>
                      </a:lnTo>
                    </a:path>
                  </a:pathLst>
                </a:custGeom>
                <a:noFill/>
                <a:ln w="1588">
                  <a:solidFill>
                    <a:srgbClr val="000000"/>
                  </a:solidFill>
                  <a:round/>
                  <a:headEnd/>
                  <a:tailEnd/>
                </a:ln>
              </p:spPr>
              <p:txBody>
                <a:bodyPr/>
                <a:lstStyle/>
                <a:p>
                  <a:endParaRPr lang="en-US"/>
                </a:p>
              </p:txBody>
            </p:sp>
            <p:sp>
              <p:nvSpPr>
                <p:cNvPr id="1376" name="Freeform 886"/>
                <p:cNvSpPr>
                  <a:spLocks/>
                </p:cNvSpPr>
                <p:nvPr/>
              </p:nvSpPr>
              <p:spPr bwMode="auto">
                <a:xfrm>
                  <a:off x="3236" y="2167"/>
                  <a:ext cx="8" cy="12"/>
                </a:xfrm>
                <a:custGeom>
                  <a:avLst/>
                  <a:gdLst>
                    <a:gd name="T0" fmla="*/ 0 w 8"/>
                    <a:gd name="T1" fmla="*/ 0 h 12"/>
                    <a:gd name="T2" fmla="*/ 4 w 8"/>
                    <a:gd name="T3" fmla="*/ 12 h 12"/>
                    <a:gd name="T4" fmla="*/ 8 w 8"/>
                    <a:gd name="T5" fmla="*/ 0 h 12"/>
                    <a:gd name="T6" fmla="*/ 0 60000 65536"/>
                    <a:gd name="T7" fmla="*/ 0 60000 65536"/>
                    <a:gd name="T8" fmla="*/ 0 60000 65536"/>
                    <a:gd name="T9" fmla="*/ 0 w 8"/>
                    <a:gd name="T10" fmla="*/ 0 h 12"/>
                    <a:gd name="T11" fmla="*/ 8 w 8"/>
                    <a:gd name="T12" fmla="*/ 12 h 12"/>
                  </a:gdLst>
                  <a:ahLst/>
                  <a:cxnLst>
                    <a:cxn ang="T6">
                      <a:pos x="T0" y="T1"/>
                    </a:cxn>
                    <a:cxn ang="T7">
                      <a:pos x="T2" y="T3"/>
                    </a:cxn>
                    <a:cxn ang="T8">
                      <a:pos x="T4" y="T5"/>
                    </a:cxn>
                  </a:cxnLst>
                  <a:rect l="T9" t="T10" r="T11" b="T12"/>
                  <a:pathLst>
                    <a:path w="8" h="12">
                      <a:moveTo>
                        <a:pt x="0" y="0"/>
                      </a:moveTo>
                      <a:lnTo>
                        <a:pt x="4" y="12"/>
                      </a:lnTo>
                      <a:lnTo>
                        <a:pt x="8" y="0"/>
                      </a:lnTo>
                    </a:path>
                  </a:pathLst>
                </a:custGeom>
                <a:noFill/>
                <a:ln w="0">
                  <a:solidFill>
                    <a:srgbClr val="000000"/>
                  </a:solidFill>
                  <a:round/>
                  <a:headEnd/>
                  <a:tailEnd/>
                </a:ln>
              </p:spPr>
              <p:txBody>
                <a:bodyPr/>
                <a:lstStyle/>
                <a:p>
                  <a:endParaRPr lang="en-US"/>
                </a:p>
              </p:txBody>
            </p:sp>
            <p:sp>
              <p:nvSpPr>
                <p:cNvPr id="1377" name="Freeform 887"/>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sp>
              <p:nvSpPr>
                <p:cNvPr id="1378" name="Freeform 888"/>
                <p:cNvSpPr>
                  <a:spLocks/>
                </p:cNvSpPr>
                <p:nvPr/>
              </p:nvSpPr>
              <p:spPr bwMode="auto">
                <a:xfrm>
                  <a:off x="3336" y="2099"/>
                  <a:ext cx="92" cy="51"/>
                </a:xfrm>
                <a:custGeom>
                  <a:avLst/>
                  <a:gdLst>
                    <a:gd name="T0" fmla="*/ 0 w 92"/>
                    <a:gd name="T1" fmla="*/ 38 h 51"/>
                    <a:gd name="T2" fmla="*/ 1 w 92"/>
                    <a:gd name="T3" fmla="*/ 44 h 51"/>
                    <a:gd name="T4" fmla="*/ 4 w 92"/>
                    <a:gd name="T5" fmla="*/ 48 h 51"/>
                    <a:gd name="T6" fmla="*/ 8 w 92"/>
                    <a:gd name="T7" fmla="*/ 50 h 51"/>
                    <a:gd name="T8" fmla="*/ 13 w 92"/>
                    <a:gd name="T9" fmla="*/ 51 h 51"/>
                    <a:gd name="T10" fmla="*/ 79 w 92"/>
                    <a:gd name="T11" fmla="*/ 51 h 51"/>
                    <a:gd name="T12" fmla="*/ 84 w 92"/>
                    <a:gd name="T13" fmla="*/ 50 h 51"/>
                    <a:gd name="T14" fmla="*/ 88 w 92"/>
                    <a:gd name="T15" fmla="*/ 48 h 51"/>
                    <a:gd name="T16" fmla="*/ 91 w 92"/>
                    <a:gd name="T17" fmla="*/ 44 h 51"/>
                    <a:gd name="T18" fmla="*/ 92 w 92"/>
                    <a:gd name="T19" fmla="*/ 38 h 51"/>
                    <a:gd name="T20" fmla="*/ 92 w 92"/>
                    <a:gd name="T21" fmla="*/ 38 h 51"/>
                    <a:gd name="T22" fmla="*/ 92 w 92"/>
                    <a:gd name="T23" fmla="*/ 13 h 51"/>
                    <a:gd name="T24" fmla="*/ 91 w 92"/>
                    <a:gd name="T25" fmla="*/ 7 h 51"/>
                    <a:gd name="T26" fmla="*/ 88 w 92"/>
                    <a:gd name="T27" fmla="*/ 3 h 51"/>
                    <a:gd name="T28" fmla="*/ 84 w 92"/>
                    <a:gd name="T29" fmla="*/ 1 h 51"/>
                    <a:gd name="T30" fmla="*/ 79 w 92"/>
                    <a:gd name="T31" fmla="*/ 0 h 51"/>
                    <a:gd name="T32" fmla="*/ 13 w 92"/>
                    <a:gd name="T33" fmla="*/ 0 h 51"/>
                    <a:gd name="T34" fmla="*/ 8 w 92"/>
                    <a:gd name="T35" fmla="*/ 1 h 51"/>
                    <a:gd name="T36" fmla="*/ 4 w 92"/>
                    <a:gd name="T37" fmla="*/ 3 h 51"/>
                    <a:gd name="T38" fmla="*/ 1 w 92"/>
                    <a:gd name="T39" fmla="*/ 7 h 51"/>
                    <a:gd name="T40" fmla="*/ 0 w 92"/>
                    <a:gd name="T41" fmla="*/ 13 h 51"/>
                    <a:gd name="T42" fmla="*/ 0 w 92"/>
                    <a:gd name="T43" fmla="*/ 38 h 51"/>
                    <a:gd name="T44" fmla="*/ 0 w 92"/>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2"/>
                    <a:gd name="T70" fmla="*/ 0 h 51"/>
                    <a:gd name="T71" fmla="*/ 92 w 92"/>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2" h="51">
                      <a:moveTo>
                        <a:pt x="0" y="38"/>
                      </a:moveTo>
                      <a:lnTo>
                        <a:pt x="1" y="44"/>
                      </a:lnTo>
                      <a:lnTo>
                        <a:pt x="4" y="48"/>
                      </a:lnTo>
                      <a:lnTo>
                        <a:pt x="8" y="50"/>
                      </a:lnTo>
                      <a:lnTo>
                        <a:pt x="13" y="51"/>
                      </a:lnTo>
                      <a:lnTo>
                        <a:pt x="79" y="51"/>
                      </a:lnTo>
                      <a:lnTo>
                        <a:pt x="84" y="50"/>
                      </a:lnTo>
                      <a:lnTo>
                        <a:pt x="88" y="48"/>
                      </a:lnTo>
                      <a:lnTo>
                        <a:pt x="91" y="44"/>
                      </a:lnTo>
                      <a:lnTo>
                        <a:pt x="92" y="38"/>
                      </a:lnTo>
                      <a:lnTo>
                        <a:pt x="92" y="13"/>
                      </a:lnTo>
                      <a:lnTo>
                        <a:pt x="91" y="7"/>
                      </a:lnTo>
                      <a:lnTo>
                        <a:pt x="88" y="3"/>
                      </a:lnTo>
                      <a:lnTo>
                        <a:pt x="84" y="1"/>
                      </a:lnTo>
                      <a:lnTo>
                        <a:pt x="79"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1379" name="Freeform 889"/>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close/>
                    </a:path>
                  </a:pathLst>
                </a:custGeom>
                <a:solidFill>
                  <a:srgbClr val="FFFFFF"/>
                </a:solidFill>
                <a:ln w="9525">
                  <a:noFill/>
                  <a:round/>
                  <a:headEnd/>
                  <a:tailEnd/>
                </a:ln>
              </p:spPr>
              <p:txBody>
                <a:bodyPr/>
                <a:lstStyle/>
                <a:p>
                  <a:endParaRPr lang="en-US"/>
                </a:p>
              </p:txBody>
            </p:sp>
          </p:grpSp>
          <p:grpSp>
            <p:nvGrpSpPr>
              <p:cNvPr id="403" name="Group 890"/>
              <p:cNvGrpSpPr>
                <a:grpSpLocks/>
              </p:cNvGrpSpPr>
              <p:nvPr/>
            </p:nvGrpSpPr>
            <p:grpSpPr bwMode="auto">
              <a:xfrm>
                <a:off x="4155" y="737"/>
                <a:ext cx="733" cy="266"/>
                <a:chOff x="2603" y="1968"/>
                <a:chExt cx="733" cy="266"/>
              </a:xfrm>
            </p:grpSpPr>
            <p:sp>
              <p:nvSpPr>
                <p:cNvPr id="977" name="Freeform 891"/>
                <p:cNvSpPr>
                  <a:spLocks/>
                </p:cNvSpPr>
                <p:nvPr/>
              </p:nvSpPr>
              <p:spPr bwMode="auto">
                <a:xfrm>
                  <a:off x="3101" y="2099"/>
                  <a:ext cx="108" cy="51"/>
                </a:xfrm>
                <a:custGeom>
                  <a:avLst/>
                  <a:gdLst>
                    <a:gd name="T0" fmla="*/ 0 w 108"/>
                    <a:gd name="T1" fmla="*/ 38 h 51"/>
                    <a:gd name="T2" fmla="*/ 1 w 108"/>
                    <a:gd name="T3" fmla="*/ 44 h 51"/>
                    <a:gd name="T4" fmla="*/ 4 w 108"/>
                    <a:gd name="T5" fmla="*/ 48 h 51"/>
                    <a:gd name="T6" fmla="*/ 8 w 108"/>
                    <a:gd name="T7" fmla="*/ 50 h 51"/>
                    <a:gd name="T8" fmla="*/ 13 w 108"/>
                    <a:gd name="T9" fmla="*/ 51 h 51"/>
                    <a:gd name="T10" fmla="*/ 95 w 108"/>
                    <a:gd name="T11" fmla="*/ 51 h 51"/>
                    <a:gd name="T12" fmla="*/ 101 w 108"/>
                    <a:gd name="T13" fmla="*/ 50 h 51"/>
                    <a:gd name="T14" fmla="*/ 105 w 108"/>
                    <a:gd name="T15" fmla="*/ 48 h 51"/>
                    <a:gd name="T16" fmla="*/ 107 w 108"/>
                    <a:gd name="T17" fmla="*/ 44 h 51"/>
                    <a:gd name="T18" fmla="*/ 108 w 108"/>
                    <a:gd name="T19" fmla="*/ 38 h 51"/>
                    <a:gd name="T20" fmla="*/ 108 w 108"/>
                    <a:gd name="T21" fmla="*/ 38 h 51"/>
                    <a:gd name="T22" fmla="*/ 108 w 108"/>
                    <a:gd name="T23" fmla="*/ 13 h 51"/>
                    <a:gd name="T24" fmla="*/ 107 w 108"/>
                    <a:gd name="T25" fmla="*/ 7 h 51"/>
                    <a:gd name="T26" fmla="*/ 105 w 108"/>
                    <a:gd name="T27" fmla="*/ 3 h 51"/>
                    <a:gd name="T28" fmla="*/ 101 w 108"/>
                    <a:gd name="T29" fmla="*/ 1 h 51"/>
                    <a:gd name="T30" fmla="*/ 95 w 108"/>
                    <a:gd name="T31" fmla="*/ 0 h 51"/>
                    <a:gd name="T32" fmla="*/ 13 w 108"/>
                    <a:gd name="T33" fmla="*/ 0 h 51"/>
                    <a:gd name="T34" fmla="*/ 8 w 108"/>
                    <a:gd name="T35" fmla="*/ 1 h 51"/>
                    <a:gd name="T36" fmla="*/ 4 w 108"/>
                    <a:gd name="T37" fmla="*/ 3 h 51"/>
                    <a:gd name="T38" fmla="*/ 1 w 108"/>
                    <a:gd name="T39" fmla="*/ 7 h 51"/>
                    <a:gd name="T40" fmla="*/ 0 w 108"/>
                    <a:gd name="T41" fmla="*/ 13 h 51"/>
                    <a:gd name="T42" fmla="*/ 0 w 108"/>
                    <a:gd name="T43" fmla="*/ 38 h 51"/>
                    <a:gd name="T44" fmla="*/ 0 w 108"/>
                    <a:gd name="T45" fmla="*/ 38 h 51"/>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08"/>
                    <a:gd name="T70" fmla="*/ 0 h 51"/>
                    <a:gd name="T71" fmla="*/ 108 w 108"/>
                    <a:gd name="T72" fmla="*/ 51 h 51"/>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08" h="51">
                      <a:moveTo>
                        <a:pt x="0" y="38"/>
                      </a:moveTo>
                      <a:lnTo>
                        <a:pt x="1" y="44"/>
                      </a:lnTo>
                      <a:lnTo>
                        <a:pt x="4" y="48"/>
                      </a:lnTo>
                      <a:lnTo>
                        <a:pt x="8" y="50"/>
                      </a:lnTo>
                      <a:lnTo>
                        <a:pt x="13" y="51"/>
                      </a:lnTo>
                      <a:lnTo>
                        <a:pt x="95" y="51"/>
                      </a:lnTo>
                      <a:lnTo>
                        <a:pt x="101" y="50"/>
                      </a:lnTo>
                      <a:lnTo>
                        <a:pt x="105" y="48"/>
                      </a:lnTo>
                      <a:lnTo>
                        <a:pt x="107" y="44"/>
                      </a:lnTo>
                      <a:lnTo>
                        <a:pt x="108" y="38"/>
                      </a:lnTo>
                      <a:lnTo>
                        <a:pt x="108" y="13"/>
                      </a:lnTo>
                      <a:lnTo>
                        <a:pt x="107" y="7"/>
                      </a:lnTo>
                      <a:lnTo>
                        <a:pt x="105" y="3"/>
                      </a:lnTo>
                      <a:lnTo>
                        <a:pt x="101" y="1"/>
                      </a:lnTo>
                      <a:lnTo>
                        <a:pt x="95" y="0"/>
                      </a:lnTo>
                      <a:lnTo>
                        <a:pt x="13" y="0"/>
                      </a:lnTo>
                      <a:lnTo>
                        <a:pt x="8" y="1"/>
                      </a:lnTo>
                      <a:lnTo>
                        <a:pt x="4" y="3"/>
                      </a:lnTo>
                      <a:lnTo>
                        <a:pt x="1" y="7"/>
                      </a:lnTo>
                      <a:lnTo>
                        <a:pt x="0" y="13"/>
                      </a:lnTo>
                      <a:lnTo>
                        <a:pt x="0" y="38"/>
                      </a:lnTo>
                    </a:path>
                  </a:pathLst>
                </a:custGeom>
                <a:noFill/>
                <a:ln w="0">
                  <a:solidFill>
                    <a:srgbClr val="000000"/>
                  </a:solidFill>
                  <a:round/>
                  <a:headEnd/>
                  <a:tailEnd/>
                </a:ln>
              </p:spPr>
              <p:txBody>
                <a:bodyPr/>
                <a:lstStyle/>
                <a:p>
                  <a:endParaRPr lang="en-US"/>
                </a:p>
              </p:txBody>
            </p:sp>
            <p:sp>
              <p:nvSpPr>
                <p:cNvPr id="978" name="Freeform 892"/>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solidFill>
                  <a:srgbClr val="FFFFFF"/>
                </a:solidFill>
                <a:ln w="9525">
                  <a:noFill/>
                  <a:round/>
                  <a:headEnd/>
                  <a:tailEnd/>
                </a:ln>
              </p:spPr>
              <p:txBody>
                <a:bodyPr/>
                <a:lstStyle/>
                <a:p>
                  <a:endParaRPr lang="en-US"/>
                </a:p>
              </p:txBody>
            </p:sp>
            <p:sp>
              <p:nvSpPr>
                <p:cNvPr id="979" name="Freeform 893"/>
                <p:cNvSpPr>
                  <a:spLocks/>
                </p:cNvSpPr>
                <p:nvPr/>
              </p:nvSpPr>
              <p:spPr bwMode="auto">
                <a:xfrm>
                  <a:off x="3209" y="2119"/>
                  <a:ext cx="10" cy="11"/>
                </a:xfrm>
                <a:custGeom>
                  <a:avLst/>
                  <a:gdLst>
                    <a:gd name="T0" fmla="*/ 0 w 10"/>
                    <a:gd name="T1" fmla="*/ 0 h 11"/>
                    <a:gd name="T2" fmla="*/ 0 w 10"/>
                    <a:gd name="T3" fmla="*/ 11 h 11"/>
                    <a:gd name="T4" fmla="*/ 10 w 10"/>
                    <a:gd name="T5" fmla="*/ 11 h 11"/>
                    <a:gd name="T6" fmla="*/ 10 w 10"/>
                    <a:gd name="T7" fmla="*/ 0 h 11"/>
                    <a:gd name="T8" fmla="*/ 0 w 10"/>
                    <a:gd name="T9" fmla="*/ 0 h 11"/>
                    <a:gd name="T10" fmla="*/ 0 w 10"/>
                    <a:gd name="T11" fmla="*/ 0 h 11"/>
                    <a:gd name="T12" fmla="*/ 0 60000 65536"/>
                    <a:gd name="T13" fmla="*/ 0 60000 65536"/>
                    <a:gd name="T14" fmla="*/ 0 60000 65536"/>
                    <a:gd name="T15" fmla="*/ 0 60000 65536"/>
                    <a:gd name="T16" fmla="*/ 0 60000 65536"/>
                    <a:gd name="T17" fmla="*/ 0 60000 65536"/>
                    <a:gd name="T18" fmla="*/ 0 w 10"/>
                    <a:gd name="T19" fmla="*/ 0 h 11"/>
                    <a:gd name="T20" fmla="*/ 10 w 10"/>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10" h="11">
                      <a:moveTo>
                        <a:pt x="0" y="0"/>
                      </a:moveTo>
                      <a:lnTo>
                        <a:pt x="0" y="11"/>
                      </a:lnTo>
                      <a:lnTo>
                        <a:pt x="10" y="11"/>
                      </a:lnTo>
                      <a:lnTo>
                        <a:pt x="10" y="0"/>
                      </a:lnTo>
                      <a:lnTo>
                        <a:pt x="0" y="0"/>
                      </a:lnTo>
                      <a:close/>
                    </a:path>
                  </a:pathLst>
                </a:custGeom>
                <a:noFill/>
                <a:ln w="0">
                  <a:solidFill>
                    <a:srgbClr val="000000"/>
                  </a:solidFill>
                  <a:round/>
                  <a:headEnd/>
                  <a:tailEnd/>
                </a:ln>
              </p:spPr>
              <p:txBody>
                <a:bodyPr/>
                <a:lstStyle/>
                <a:p>
                  <a:endParaRPr lang="en-US"/>
                </a:p>
              </p:txBody>
            </p:sp>
            <p:sp>
              <p:nvSpPr>
                <p:cNvPr id="980" name="Freeform 894"/>
                <p:cNvSpPr>
                  <a:spLocks/>
                </p:cNvSpPr>
                <p:nvPr/>
              </p:nvSpPr>
              <p:spPr bwMode="auto">
                <a:xfrm>
                  <a:off x="3327" y="2119"/>
                  <a:ext cx="9" cy="11"/>
                </a:xfrm>
                <a:custGeom>
                  <a:avLst/>
                  <a:gdLst>
                    <a:gd name="T0" fmla="*/ 0 w 9"/>
                    <a:gd name="T1" fmla="*/ 0 h 11"/>
                    <a:gd name="T2" fmla="*/ 0 w 9"/>
                    <a:gd name="T3" fmla="*/ 11 h 11"/>
                    <a:gd name="T4" fmla="*/ 9 w 9"/>
                    <a:gd name="T5" fmla="*/ 11 h 11"/>
                    <a:gd name="T6" fmla="*/ 9 w 9"/>
                    <a:gd name="T7" fmla="*/ 0 h 11"/>
                    <a:gd name="T8" fmla="*/ 0 w 9"/>
                    <a:gd name="T9" fmla="*/ 0 h 11"/>
                    <a:gd name="T10" fmla="*/ 0 w 9"/>
                    <a:gd name="T11" fmla="*/ 0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0" y="0"/>
                      </a:moveTo>
                      <a:lnTo>
                        <a:pt x="0" y="11"/>
                      </a:lnTo>
                      <a:lnTo>
                        <a:pt x="9" y="11"/>
                      </a:lnTo>
                      <a:lnTo>
                        <a:pt x="9" y="0"/>
                      </a:lnTo>
                      <a:lnTo>
                        <a:pt x="0" y="0"/>
                      </a:lnTo>
                      <a:close/>
                    </a:path>
                  </a:pathLst>
                </a:custGeom>
                <a:solidFill>
                  <a:srgbClr val="FFFFFF"/>
                </a:solidFill>
                <a:ln w="9525">
                  <a:noFill/>
                  <a:round/>
                  <a:headEnd/>
                  <a:tailEnd/>
                </a:ln>
              </p:spPr>
              <p:txBody>
                <a:bodyPr/>
                <a:lstStyle/>
                <a:p>
                  <a:endParaRPr lang="en-US"/>
                </a:p>
              </p:txBody>
            </p:sp>
            <p:sp>
              <p:nvSpPr>
                <p:cNvPr id="981" name="Freeform 895"/>
                <p:cNvSpPr>
                  <a:spLocks/>
                </p:cNvSpPr>
                <p:nvPr/>
              </p:nvSpPr>
              <p:spPr bwMode="auto">
                <a:xfrm>
                  <a:off x="3327" y="2119"/>
                  <a:ext cx="9" cy="11"/>
                </a:xfrm>
                <a:custGeom>
                  <a:avLst/>
                  <a:gdLst>
                    <a:gd name="T0" fmla="*/ 9 w 9"/>
                    <a:gd name="T1" fmla="*/ 11 h 11"/>
                    <a:gd name="T2" fmla="*/ 9 w 9"/>
                    <a:gd name="T3" fmla="*/ 0 h 11"/>
                    <a:gd name="T4" fmla="*/ 0 w 9"/>
                    <a:gd name="T5" fmla="*/ 0 h 11"/>
                    <a:gd name="T6" fmla="*/ 0 w 9"/>
                    <a:gd name="T7" fmla="*/ 11 h 11"/>
                    <a:gd name="T8" fmla="*/ 9 w 9"/>
                    <a:gd name="T9" fmla="*/ 11 h 11"/>
                    <a:gd name="T10" fmla="*/ 9 w 9"/>
                    <a:gd name="T11" fmla="*/ 11 h 11"/>
                    <a:gd name="T12" fmla="*/ 0 60000 65536"/>
                    <a:gd name="T13" fmla="*/ 0 60000 65536"/>
                    <a:gd name="T14" fmla="*/ 0 60000 65536"/>
                    <a:gd name="T15" fmla="*/ 0 60000 65536"/>
                    <a:gd name="T16" fmla="*/ 0 60000 65536"/>
                    <a:gd name="T17" fmla="*/ 0 60000 65536"/>
                    <a:gd name="T18" fmla="*/ 0 w 9"/>
                    <a:gd name="T19" fmla="*/ 0 h 11"/>
                    <a:gd name="T20" fmla="*/ 9 w 9"/>
                    <a:gd name="T21" fmla="*/ 11 h 11"/>
                  </a:gdLst>
                  <a:ahLst/>
                  <a:cxnLst>
                    <a:cxn ang="T12">
                      <a:pos x="T0" y="T1"/>
                    </a:cxn>
                    <a:cxn ang="T13">
                      <a:pos x="T2" y="T3"/>
                    </a:cxn>
                    <a:cxn ang="T14">
                      <a:pos x="T4" y="T5"/>
                    </a:cxn>
                    <a:cxn ang="T15">
                      <a:pos x="T6" y="T7"/>
                    </a:cxn>
                    <a:cxn ang="T16">
                      <a:pos x="T8" y="T9"/>
                    </a:cxn>
                    <a:cxn ang="T17">
                      <a:pos x="T10" y="T11"/>
                    </a:cxn>
                  </a:cxnLst>
                  <a:rect l="T18" t="T19" r="T20" b="T21"/>
                  <a:pathLst>
                    <a:path w="9" h="11">
                      <a:moveTo>
                        <a:pt x="9" y="11"/>
                      </a:moveTo>
                      <a:lnTo>
                        <a:pt x="9" y="0"/>
                      </a:lnTo>
                      <a:lnTo>
                        <a:pt x="0" y="0"/>
                      </a:lnTo>
                      <a:lnTo>
                        <a:pt x="0" y="11"/>
                      </a:lnTo>
                      <a:lnTo>
                        <a:pt x="9" y="11"/>
                      </a:lnTo>
                      <a:close/>
                    </a:path>
                  </a:pathLst>
                </a:custGeom>
                <a:noFill/>
                <a:ln w="0">
                  <a:solidFill>
                    <a:srgbClr val="000000"/>
                  </a:solidFill>
                  <a:round/>
                  <a:headEnd/>
                  <a:tailEnd/>
                </a:ln>
              </p:spPr>
              <p:txBody>
                <a:bodyPr/>
                <a:lstStyle/>
                <a:p>
                  <a:endParaRPr lang="en-US"/>
                </a:p>
              </p:txBody>
            </p:sp>
            <p:sp>
              <p:nvSpPr>
                <p:cNvPr id="982" name="Freeform 896"/>
                <p:cNvSpPr>
                  <a:spLocks/>
                </p:cNvSpPr>
                <p:nvPr/>
              </p:nvSpPr>
              <p:spPr bwMode="auto">
                <a:xfrm>
                  <a:off x="2604" y="1968"/>
                  <a:ext cx="288" cy="265"/>
                </a:xfrm>
                <a:custGeom>
                  <a:avLst/>
                  <a:gdLst>
                    <a:gd name="T0" fmla="*/ 0 w 288"/>
                    <a:gd name="T1" fmla="*/ 0 h 265"/>
                    <a:gd name="T2" fmla="*/ 0 w 288"/>
                    <a:gd name="T3" fmla="*/ 265 h 265"/>
                    <a:gd name="T4" fmla="*/ 288 w 288"/>
                    <a:gd name="T5" fmla="*/ 265 h 265"/>
                    <a:gd name="T6" fmla="*/ 288 w 288"/>
                    <a:gd name="T7" fmla="*/ 0 h 265"/>
                    <a:gd name="T8" fmla="*/ 0 w 288"/>
                    <a:gd name="T9" fmla="*/ 0 h 265"/>
                    <a:gd name="T10" fmla="*/ 0 w 288"/>
                    <a:gd name="T11" fmla="*/ 0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0"/>
                      </a:moveTo>
                      <a:lnTo>
                        <a:pt x="0" y="265"/>
                      </a:lnTo>
                      <a:lnTo>
                        <a:pt x="288" y="265"/>
                      </a:lnTo>
                      <a:lnTo>
                        <a:pt x="288" y="0"/>
                      </a:lnTo>
                      <a:lnTo>
                        <a:pt x="0" y="0"/>
                      </a:lnTo>
                      <a:close/>
                    </a:path>
                  </a:pathLst>
                </a:custGeom>
                <a:solidFill>
                  <a:srgbClr val="FFFFFF"/>
                </a:solidFill>
                <a:ln w="9525">
                  <a:noFill/>
                  <a:round/>
                  <a:headEnd/>
                  <a:tailEnd/>
                </a:ln>
              </p:spPr>
              <p:txBody>
                <a:bodyPr/>
                <a:lstStyle/>
                <a:p>
                  <a:endParaRPr lang="en-US"/>
                </a:p>
              </p:txBody>
            </p:sp>
            <p:sp>
              <p:nvSpPr>
                <p:cNvPr id="983" name="Freeform 897"/>
                <p:cNvSpPr>
                  <a:spLocks/>
                </p:cNvSpPr>
                <p:nvPr/>
              </p:nvSpPr>
              <p:spPr bwMode="auto">
                <a:xfrm>
                  <a:off x="2604" y="1968"/>
                  <a:ext cx="288" cy="265"/>
                </a:xfrm>
                <a:custGeom>
                  <a:avLst/>
                  <a:gdLst>
                    <a:gd name="T0" fmla="*/ 0 w 288"/>
                    <a:gd name="T1" fmla="*/ 265 h 265"/>
                    <a:gd name="T2" fmla="*/ 288 w 288"/>
                    <a:gd name="T3" fmla="*/ 265 h 265"/>
                    <a:gd name="T4" fmla="*/ 288 w 288"/>
                    <a:gd name="T5" fmla="*/ 0 h 265"/>
                    <a:gd name="T6" fmla="*/ 0 w 288"/>
                    <a:gd name="T7" fmla="*/ 0 h 265"/>
                    <a:gd name="T8" fmla="*/ 0 w 288"/>
                    <a:gd name="T9" fmla="*/ 265 h 265"/>
                    <a:gd name="T10" fmla="*/ 0 w 288"/>
                    <a:gd name="T11" fmla="*/ 265 h 265"/>
                    <a:gd name="T12" fmla="*/ 0 60000 65536"/>
                    <a:gd name="T13" fmla="*/ 0 60000 65536"/>
                    <a:gd name="T14" fmla="*/ 0 60000 65536"/>
                    <a:gd name="T15" fmla="*/ 0 60000 65536"/>
                    <a:gd name="T16" fmla="*/ 0 60000 65536"/>
                    <a:gd name="T17" fmla="*/ 0 60000 65536"/>
                    <a:gd name="T18" fmla="*/ 0 w 288"/>
                    <a:gd name="T19" fmla="*/ 0 h 265"/>
                    <a:gd name="T20" fmla="*/ 288 w 288"/>
                    <a:gd name="T21" fmla="*/ 265 h 265"/>
                  </a:gdLst>
                  <a:ahLst/>
                  <a:cxnLst>
                    <a:cxn ang="T12">
                      <a:pos x="T0" y="T1"/>
                    </a:cxn>
                    <a:cxn ang="T13">
                      <a:pos x="T2" y="T3"/>
                    </a:cxn>
                    <a:cxn ang="T14">
                      <a:pos x="T4" y="T5"/>
                    </a:cxn>
                    <a:cxn ang="T15">
                      <a:pos x="T6" y="T7"/>
                    </a:cxn>
                    <a:cxn ang="T16">
                      <a:pos x="T8" y="T9"/>
                    </a:cxn>
                    <a:cxn ang="T17">
                      <a:pos x="T10" y="T11"/>
                    </a:cxn>
                  </a:cxnLst>
                  <a:rect l="T18" t="T19" r="T20" b="T21"/>
                  <a:pathLst>
                    <a:path w="288" h="265">
                      <a:moveTo>
                        <a:pt x="0" y="265"/>
                      </a:moveTo>
                      <a:lnTo>
                        <a:pt x="288" y="265"/>
                      </a:lnTo>
                      <a:lnTo>
                        <a:pt x="288" y="0"/>
                      </a:lnTo>
                      <a:lnTo>
                        <a:pt x="0" y="0"/>
                      </a:lnTo>
                      <a:lnTo>
                        <a:pt x="0" y="265"/>
                      </a:lnTo>
                      <a:close/>
                    </a:path>
                  </a:pathLst>
                </a:custGeom>
                <a:noFill/>
                <a:ln w="3175">
                  <a:solidFill>
                    <a:srgbClr val="000000"/>
                  </a:solidFill>
                  <a:round/>
                  <a:headEnd/>
                  <a:tailEnd/>
                </a:ln>
              </p:spPr>
              <p:txBody>
                <a:bodyPr/>
                <a:lstStyle/>
                <a:p>
                  <a:endParaRPr lang="en-US"/>
                </a:p>
              </p:txBody>
            </p:sp>
            <p:sp>
              <p:nvSpPr>
                <p:cNvPr id="984" name="Freeform 89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985" name="Freeform 89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6" name="Freeform 90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7" name="Freeform 90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88" name="Freeform 90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89" name="Freeform 90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0" name="Freeform 90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1" name="Freeform 90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2" name="Freeform 90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3" name="Freeform 90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4" name="Freeform 90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5" name="Freeform 90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6" name="Freeform 91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7" name="Freeform 91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8" name="Freeform 91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99" name="Freeform 91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0" name="Freeform 91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1" name="Freeform 91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2" name="Freeform 91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3" name="Freeform 91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4" name="Freeform 91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5" name="Freeform 91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6" name="Freeform 92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7" name="Freeform 92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08" name="Freeform 92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09" name="Freeform 92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0" name="Freeform 92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1" name="Freeform 92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2" name="Freeform 92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3" name="Freeform 92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4" name="Freeform 92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15" name="Freeform 92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6" name="Freeform 93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7" name="Freeform 93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18" name="Freeform 93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19" name="Freeform 93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0" name="Freeform 93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1" name="Freeform 93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2" name="Freeform 93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3" name="Freeform 93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4" name="Freeform 93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5" name="Freeform 93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7" name="Freeform 94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28" name="Freeform 94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0" name="Freeform 94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2" name="Freeform 94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3" name="Freeform 94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4" name="Freeform 94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5" name="Freeform 94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6" name="Freeform 94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7" name="Freeform 94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38" name="Freeform 94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39" name="Freeform 95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0" name="Freeform 95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1" name="Freeform 95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2" name="Freeform 95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3" name="Freeform 95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44" name="Freeform 95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5" name="Freeform 95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6" name="Freeform 95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7" name="Freeform 95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48" name="Freeform 95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49" name="Freeform 96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0" name="Freeform 96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51" name="Freeform 96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2" name="Freeform 96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3" name="Freeform 96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4" name="Freeform 96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5" name="Freeform 96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6" name="Freeform 96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7" name="Freeform 96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8" name="Freeform 96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59" name="Freeform 97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0" name="Freeform 97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1" name="Freeform 97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2" name="Freeform 97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3" name="Freeform 97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4" name="Freeform 97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5" name="Freeform 97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6" name="Freeform 97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7" name="Freeform 97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68" name="Freeform 97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69" name="Freeform 98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0" name="Freeform 98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1" name="Freeform 98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2" name="Freeform 98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3" name="Freeform 98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74" name="Freeform 98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5" name="Freeform 98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6" name="Freeform 98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7" name="Freeform 98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078" name="Freeform 98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79" name="Freeform 99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0" name="Freeform 99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81" name="Freeform 99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2" name="Freeform 99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3" name="Freeform 99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4" name="Freeform 99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5" name="Freeform 99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6" name="Freeform 99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7" name="Freeform 99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8" name="Freeform 99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89" name="Freeform 100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0" name="Freeform 100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1" name="Freeform 100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2" name="Freeform 100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3" name="Freeform 100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4" name="Freeform 100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5" name="Freeform 100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6" name="Freeform 100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7" name="Freeform 100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098" name="Freeform 100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099" name="Freeform 101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0" name="Freeform 101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1" name="Freeform 101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2" name="Freeform 101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3" name="Freeform 101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04" name="Freeform 101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5" name="Freeform 101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6" name="Freeform 101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7" name="Freeform 101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08" name="Freeform 101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09" name="Freeform 102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0" name="Freeform 102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11" name="Freeform 102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2" name="Freeform 102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3" name="Freeform 102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4" name="Freeform 102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5" name="Freeform 102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6" name="Freeform 102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7" name="Freeform 102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8" name="Freeform 102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19" name="Freeform 103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0" name="Freeform 103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1" name="Freeform 103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2" name="Freeform 103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3" name="Freeform 103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4" name="Freeform 103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5" name="Freeform 103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6" name="Freeform 103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7" name="Freeform 103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28" name="Freeform 103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29" name="Freeform 104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0" name="Freeform 104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1" name="Freeform 104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2" name="Freeform 104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3" name="Freeform 104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34" name="Freeform 104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5" name="Freeform 104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6" name="Freeform 104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7" name="Freeform 104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38" name="Freeform 104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39" name="Freeform 105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0" name="Freeform 105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41" name="Freeform 105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2" name="Freeform 105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3" name="Freeform 105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4" name="Freeform 105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5" name="Freeform 105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6" name="Freeform 105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7" name="Freeform 105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8" name="Freeform 105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49" name="Freeform 106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0" name="Freeform 1061"/>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1" name="Freeform 1062"/>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2" name="Freeform 1063"/>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3" name="Freeform 1064"/>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4" name="Freeform 1065"/>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5" name="Freeform 1066"/>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6" name="Freeform 1067"/>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7" name="Freeform 1068"/>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58" name="Freeform 1069"/>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59" name="Freeform 1070"/>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0" name="Freeform 1071"/>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1" name="Freeform 1072"/>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2" name="Freeform 1073"/>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3" name="Freeform 1074"/>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64" name="Freeform 1075"/>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5" name="Freeform 1076"/>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6" name="Freeform 1077"/>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7" name="Freeform 1078"/>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1168" name="Freeform 1079"/>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69" name="Freeform 1080"/>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0" name="Freeform 1081"/>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1171" name="Freeform 1082"/>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2" name="Freeform 1083"/>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3" name="Freeform 1084"/>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4" name="Freeform 1085"/>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5" name="Freeform 1086"/>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6" name="Freeform 1087"/>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7" name="Freeform 1088"/>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8" name="Freeform 1089"/>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1179" name="Freeform 1090"/>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4" name="Group 1091"/>
              <p:cNvGrpSpPr>
                <a:grpSpLocks/>
              </p:cNvGrpSpPr>
              <p:nvPr/>
            </p:nvGrpSpPr>
            <p:grpSpPr bwMode="auto">
              <a:xfrm>
                <a:off x="4155" y="737"/>
                <a:ext cx="859" cy="650"/>
                <a:chOff x="2603" y="1968"/>
                <a:chExt cx="859" cy="650"/>
              </a:xfrm>
            </p:grpSpPr>
            <p:sp>
              <p:nvSpPr>
                <p:cNvPr id="777" name="Freeform 109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8" name="Freeform 109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9" name="Freeform 109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0" name="Freeform 109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1" name="Freeform 109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2" name="Freeform 109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3" name="Freeform 109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4" name="Freeform 109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5" name="Freeform 110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6" name="Freeform 110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7" name="Freeform 110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88" name="Freeform 110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89" name="Freeform 110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0" name="Freeform 110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1" name="Freeform 110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2" name="Freeform 110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3" name="Freeform 110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4" name="Freeform 1109"/>
                <p:cNvSpPr>
                  <a:spLocks noEditPoints="1"/>
                </p:cNvSpPr>
                <p:nvPr/>
              </p:nvSpPr>
              <p:spPr bwMode="auto">
                <a:xfrm>
                  <a:off x="2603" y="2232"/>
                  <a:ext cx="290" cy="2"/>
                </a:xfrm>
                <a:custGeom>
                  <a:avLst/>
                  <a:gdLst>
                    <a:gd name="T0" fmla="*/ 7 w 290"/>
                    <a:gd name="T1" fmla="*/ 2 h 2"/>
                    <a:gd name="T2" fmla="*/ 1 w 290"/>
                    <a:gd name="T3" fmla="*/ 0 h 2"/>
                    <a:gd name="T4" fmla="*/ 16 w 290"/>
                    <a:gd name="T5" fmla="*/ 2 h 2"/>
                    <a:gd name="T6" fmla="*/ 12 w 290"/>
                    <a:gd name="T7" fmla="*/ 0 h 2"/>
                    <a:gd name="T8" fmla="*/ 27 w 290"/>
                    <a:gd name="T9" fmla="*/ 2 h 2"/>
                    <a:gd name="T10" fmla="*/ 21 w 290"/>
                    <a:gd name="T11" fmla="*/ 0 h 2"/>
                    <a:gd name="T12" fmla="*/ 37 w 290"/>
                    <a:gd name="T13" fmla="*/ 2 h 2"/>
                    <a:gd name="T14" fmla="*/ 32 w 290"/>
                    <a:gd name="T15" fmla="*/ 0 h 2"/>
                    <a:gd name="T16" fmla="*/ 46 w 290"/>
                    <a:gd name="T17" fmla="*/ 2 h 2"/>
                    <a:gd name="T18" fmla="*/ 42 w 290"/>
                    <a:gd name="T19" fmla="*/ 0 h 2"/>
                    <a:gd name="T20" fmla="*/ 57 w 290"/>
                    <a:gd name="T21" fmla="*/ 2 h 2"/>
                    <a:gd name="T22" fmla="*/ 52 w 290"/>
                    <a:gd name="T23" fmla="*/ 0 h 2"/>
                    <a:gd name="T24" fmla="*/ 67 w 290"/>
                    <a:gd name="T25" fmla="*/ 2 h 2"/>
                    <a:gd name="T26" fmla="*/ 62 w 290"/>
                    <a:gd name="T27" fmla="*/ 0 h 2"/>
                    <a:gd name="T28" fmla="*/ 77 w 290"/>
                    <a:gd name="T29" fmla="*/ 2 h 2"/>
                    <a:gd name="T30" fmla="*/ 72 w 290"/>
                    <a:gd name="T31" fmla="*/ 0 h 2"/>
                    <a:gd name="T32" fmla="*/ 87 w 290"/>
                    <a:gd name="T33" fmla="*/ 2 h 2"/>
                    <a:gd name="T34" fmla="*/ 82 w 290"/>
                    <a:gd name="T35" fmla="*/ 0 h 2"/>
                    <a:gd name="T36" fmla="*/ 97 w 290"/>
                    <a:gd name="T37" fmla="*/ 2 h 2"/>
                    <a:gd name="T38" fmla="*/ 92 w 290"/>
                    <a:gd name="T39" fmla="*/ 0 h 2"/>
                    <a:gd name="T40" fmla="*/ 107 w 290"/>
                    <a:gd name="T41" fmla="*/ 2 h 2"/>
                    <a:gd name="T42" fmla="*/ 103 w 290"/>
                    <a:gd name="T43" fmla="*/ 0 h 2"/>
                    <a:gd name="T44" fmla="*/ 117 w 290"/>
                    <a:gd name="T45" fmla="*/ 2 h 2"/>
                    <a:gd name="T46" fmla="*/ 112 w 290"/>
                    <a:gd name="T47" fmla="*/ 0 h 2"/>
                    <a:gd name="T48" fmla="*/ 128 w 290"/>
                    <a:gd name="T49" fmla="*/ 2 h 2"/>
                    <a:gd name="T50" fmla="*/ 123 w 290"/>
                    <a:gd name="T51" fmla="*/ 0 h 2"/>
                    <a:gd name="T52" fmla="*/ 137 w 290"/>
                    <a:gd name="T53" fmla="*/ 2 h 2"/>
                    <a:gd name="T54" fmla="*/ 133 w 290"/>
                    <a:gd name="T55" fmla="*/ 0 h 2"/>
                    <a:gd name="T56" fmla="*/ 148 w 290"/>
                    <a:gd name="T57" fmla="*/ 2 h 2"/>
                    <a:gd name="T58" fmla="*/ 142 w 290"/>
                    <a:gd name="T59" fmla="*/ 0 h 2"/>
                    <a:gd name="T60" fmla="*/ 158 w 290"/>
                    <a:gd name="T61" fmla="*/ 2 h 2"/>
                    <a:gd name="T62" fmla="*/ 153 w 290"/>
                    <a:gd name="T63" fmla="*/ 0 h 2"/>
                    <a:gd name="T64" fmla="*/ 168 w 290"/>
                    <a:gd name="T65" fmla="*/ 2 h 2"/>
                    <a:gd name="T66" fmla="*/ 163 w 290"/>
                    <a:gd name="T67" fmla="*/ 0 h 2"/>
                    <a:gd name="T68" fmla="*/ 178 w 290"/>
                    <a:gd name="T69" fmla="*/ 2 h 2"/>
                    <a:gd name="T70" fmla="*/ 173 w 290"/>
                    <a:gd name="T71" fmla="*/ 0 h 2"/>
                    <a:gd name="T72" fmla="*/ 188 w 290"/>
                    <a:gd name="T73" fmla="*/ 2 h 2"/>
                    <a:gd name="T74" fmla="*/ 183 w 290"/>
                    <a:gd name="T75" fmla="*/ 0 h 2"/>
                    <a:gd name="T76" fmla="*/ 198 w 290"/>
                    <a:gd name="T77" fmla="*/ 2 h 2"/>
                    <a:gd name="T78" fmla="*/ 193 w 290"/>
                    <a:gd name="T79" fmla="*/ 0 h 2"/>
                    <a:gd name="T80" fmla="*/ 208 w 290"/>
                    <a:gd name="T81" fmla="*/ 2 h 2"/>
                    <a:gd name="T82" fmla="*/ 203 w 290"/>
                    <a:gd name="T83" fmla="*/ 0 h 2"/>
                    <a:gd name="T84" fmla="*/ 219 w 290"/>
                    <a:gd name="T85" fmla="*/ 2 h 2"/>
                    <a:gd name="T86" fmla="*/ 213 w 290"/>
                    <a:gd name="T87" fmla="*/ 0 h 2"/>
                    <a:gd name="T88" fmla="*/ 228 w 290"/>
                    <a:gd name="T89" fmla="*/ 2 h 2"/>
                    <a:gd name="T90" fmla="*/ 223 w 290"/>
                    <a:gd name="T91" fmla="*/ 0 h 2"/>
                    <a:gd name="T92" fmla="*/ 239 w 290"/>
                    <a:gd name="T93" fmla="*/ 2 h 2"/>
                    <a:gd name="T94" fmla="*/ 233 w 290"/>
                    <a:gd name="T95" fmla="*/ 0 h 2"/>
                    <a:gd name="T96" fmla="*/ 249 w 290"/>
                    <a:gd name="T97" fmla="*/ 2 h 2"/>
                    <a:gd name="T98" fmla="*/ 244 w 290"/>
                    <a:gd name="T99" fmla="*/ 0 h 2"/>
                    <a:gd name="T100" fmla="*/ 258 w 290"/>
                    <a:gd name="T101" fmla="*/ 2 h 2"/>
                    <a:gd name="T102" fmla="*/ 253 w 290"/>
                    <a:gd name="T103" fmla="*/ 0 h 2"/>
                    <a:gd name="T104" fmla="*/ 269 w 290"/>
                    <a:gd name="T105" fmla="*/ 2 h 2"/>
                    <a:gd name="T106" fmla="*/ 264 w 290"/>
                    <a:gd name="T107" fmla="*/ 0 h 2"/>
                    <a:gd name="T108" fmla="*/ 279 w 290"/>
                    <a:gd name="T109" fmla="*/ 2 h 2"/>
                    <a:gd name="T110" fmla="*/ 274 w 290"/>
                    <a:gd name="T111" fmla="*/ 0 h 2"/>
                    <a:gd name="T112" fmla="*/ 289 w 290"/>
                    <a:gd name="T113" fmla="*/ 2 h 2"/>
                    <a:gd name="T114" fmla="*/ 284 w 290"/>
                    <a:gd name="T115" fmla="*/ 0 h 2"/>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0"/>
                    <a:gd name="T175" fmla="*/ 0 h 2"/>
                    <a:gd name="T176" fmla="*/ 290 w 290"/>
                    <a:gd name="T177" fmla="*/ 2 h 2"/>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0" h="2">
                      <a:moveTo>
                        <a:pt x="1" y="0"/>
                      </a:moveTo>
                      <a:lnTo>
                        <a:pt x="7" y="0"/>
                      </a:lnTo>
                      <a:lnTo>
                        <a:pt x="8" y="1"/>
                      </a:lnTo>
                      <a:lnTo>
                        <a:pt x="7" y="2"/>
                      </a:lnTo>
                      <a:lnTo>
                        <a:pt x="1" y="2"/>
                      </a:lnTo>
                      <a:lnTo>
                        <a:pt x="0" y="1"/>
                      </a:lnTo>
                      <a:lnTo>
                        <a:pt x="1" y="0"/>
                      </a:lnTo>
                      <a:close/>
                      <a:moveTo>
                        <a:pt x="12" y="0"/>
                      </a:moveTo>
                      <a:lnTo>
                        <a:pt x="16" y="0"/>
                      </a:lnTo>
                      <a:lnTo>
                        <a:pt x="17" y="1"/>
                      </a:lnTo>
                      <a:lnTo>
                        <a:pt x="16" y="2"/>
                      </a:lnTo>
                      <a:lnTo>
                        <a:pt x="12" y="2"/>
                      </a:lnTo>
                      <a:lnTo>
                        <a:pt x="11" y="1"/>
                      </a:lnTo>
                      <a:lnTo>
                        <a:pt x="12" y="0"/>
                      </a:lnTo>
                      <a:close/>
                      <a:moveTo>
                        <a:pt x="21" y="0"/>
                      </a:moveTo>
                      <a:lnTo>
                        <a:pt x="27" y="0"/>
                      </a:lnTo>
                      <a:lnTo>
                        <a:pt x="28" y="1"/>
                      </a:lnTo>
                      <a:lnTo>
                        <a:pt x="27" y="2"/>
                      </a:lnTo>
                      <a:lnTo>
                        <a:pt x="21" y="2"/>
                      </a:lnTo>
                      <a:lnTo>
                        <a:pt x="21" y="1"/>
                      </a:lnTo>
                      <a:lnTo>
                        <a:pt x="21" y="0"/>
                      </a:lnTo>
                      <a:close/>
                      <a:moveTo>
                        <a:pt x="32" y="0"/>
                      </a:moveTo>
                      <a:lnTo>
                        <a:pt x="37" y="0"/>
                      </a:lnTo>
                      <a:lnTo>
                        <a:pt x="38" y="1"/>
                      </a:lnTo>
                      <a:lnTo>
                        <a:pt x="37" y="2"/>
                      </a:lnTo>
                      <a:lnTo>
                        <a:pt x="32" y="2"/>
                      </a:lnTo>
                      <a:lnTo>
                        <a:pt x="31" y="1"/>
                      </a:lnTo>
                      <a:lnTo>
                        <a:pt x="32" y="0"/>
                      </a:lnTo>
                      <a:close/>
                      <a:moveTo>
                        <a:pt x="42" y="0"/>
                      </a:moveTo>
                      <a:lnTo>
                        <a:pt x="46" y="0"/>
                      </a:lnTo>
                      <a:lnTo>
                        <a:pt x="47" y="1"/>
                      </a:lnTo>
                      <a:lnTo>
                        <a:pt x="46" y="2"/>
                      </a:lnTo>
                      <a:lnTo>
                        <a:pt x="42" y="2"/>
                      </a:lnTo>
                      <a:lnTo>
                        <a:pt x="41" y="1"/>
                      </a:lnTo>
                      <a:lnTo>
                        <a:pt x="42" y="0"/>
                      </a:lnTo>
                      <a:close/>
                      <a:moveTo>
                        <a:pt x="52" y="0"/>
                      </a:moveTo>
                      <a:lnTo>
                        <a:pt x="57" y="0"/>
                      </a:lnTo>
                      <a:lnTo>
                        <a:pt x="58" y="1"/>
                      </a:lnTo>
                      <a:lnTo>
                        <a:pt x="57" y="2"/>
                      </a:lnTo>
                      <a:lnTo>
                        <a:pt x="52" y="2"/>
                      </a:lnTo>
                      <a:lnTo>
                        <a:pt x="51" y="1"/>
                      </a:lnTo>
                      <a:lnTo>
                        <a:pt x="52" y="0"/>
                      </a:lnTo>
                      <a:close/>
                      <a:moveTo>
                        <a:pt x="62" y="0"/>
                      </a:moveTo>
                      <a:lnTo>
                        <a:pt x="67" y="0"/>
                      </a:lnTo>
                      <a:lnTo>
                        <a:pt x="68" y="1"/>
                      </a:lnTo>
                      <a:lnTo>
                        <a:pt x="67" y="2"/>
                      </a:lnTo>
                      <a:lnTo>
                        <a:pt x="62" y="2"/>
                      </a:lnTo>
                      <a:lnTo>
                        <a:pt x="61" y="1"/>
                      </a:lnTo>
                      <a:lnTo>
                        <a:pt x="62" y="0"/>
                      </a:lnTo>
                      <a:close/>
                      <a:moveTo>
                        <a:pt x="72" y="0"/>
                      </a:moveTo>
                      <a:lnTo>
                        <a:pt x="77" y="0"/>
                      </a:lnTo>
                      <a:lnTo>
                        <a:pt x="78" y="1"/>
                      </a:lnTo>
                      <a:lnTo>
                        <a:pt x="77" y="2"/>
                      </a:lnTo>
                      <a:lnTo>
                        <a:pt x="72" y="2"/>
                      </a:lnTo>
                      <a:lnTo>
                        <a:pt x="71" y="1"/>
                      </a:lnTo>
                      <a:lnTo>
                        <a:pt x="72" y="0"/>
                      </a:lnTo>
                      <a:close/>
                      <a:moveTo>
                        <a:pt x="82" y="0"/>
                      </a:moveTo>
                      <a:lnTo>
                        <a:pt x="87" y="0"/>
                      </a:lnTo>
                      <a:lnTo>
                        <a:pt x="88" y="1"/>
                      </a:lnTo>
                      <a:lnTo>
                        <a:pt x="87" y="2"/>
                      </a:lnTo>
                      <a:lnTo>
                        <a:pt x="82" y="2"/>
                      </a:lnTo>
                      <a:lnTo>
                        <a:pt x="81" y="1"/>
                      </a:lnTo>
                      <a:lnTo>
                        <a:pt x="82" y="0"/>
                      </a:lnTo>
                      <a:close/>
                      <a:moveTo>
                        <a:pt x="92" y="0"/>
                      </a:moveTo>
                      <a:lnTo>
                        <a:pt x="97" y="0"/>
                      </a:lnTo>
                      <a:lnTo>
                        <a:pt x="98" y="1"/>
                      </a:lnTo>
                      <a:lnTo>
                        <a:pt x="97" y="2"/>
                      </a:lnTo>
                      <a:lnTo>
                        <a:pt x="92" y="2"/>
                      </a:lnTo>
                      <a:lnTo>
                        <a:pt x="91" y="1"/>
                      </a:lnTo>
                      <a:lnTo>
                        <a:pt x="92" y="0"/>
                      </a:lnTo>
                      <a:close/>
                      <a:moveTo>
                        <a:pt x="103" y="0"/>
                      </a:moveTo>
                      <a:lnTo>
                        <a:pt x="107" y="0"/>
                      </a:lnTo>
                      <a:lnTo>
                        <a:pt x="108" y="1"/>
                      </a:lnTo>
                      <a:lnTo>
                        <a:pt x="107" y="2"/>
                      </a:lnTo>
                      <a:lnTo>
                        <a:pt x="103" y="2"/>
                      </a:lnTo>
                      <a:lnTo>
                        <a:pt x="102" y="1"/>
                      </a:lnTo>
                      <a:lnTo>
                        <a:pt x="103" y="0"/>
                      </a:lnTo>
                      <a:close/>
                      <a:moveTo>
                        <a:pt x="112" y="0"/>
                      </a:moveTo>
                      <a:lnTo>
                        <a:pt x="117" y="0"/>
                      </a:lnTo>
                      <a:lnTo>
                        <a:pt x="118" y="1"/>
                      </a:lnTo>
                      <a:lnTo>
                        <a:pt x="117" y="2"/>
                      </a:lnTo>
                      <a:lnTo>
                        <a:pt x="112" y="2"/>
                      </a:lnTo>
                      <a:lnTo>
                        <a:pt x="111" y="1"/>
                      </a:lnTo>
                      <a:lnTo>
                        <a:pt x="112" y="0"/>
                      </a:lnTo>
                      <a:close/>
                      <a:moveTo>
                        <a:pt x="123" y="0"/>
                      </a:moveTo>
                      <a:lnTo>
                        <a:pt x="128" y="0"/>
                      </a:lnTo>
                      <a:lnTo>
                        <a:pt x="128" y="1"/>
                      </a:lnTo>
                      <a:lnTo>
                        <a:pt x="128" y="2"/>
                      </a:lnTo>
                      <a:lnTo>
                        <a:pt x="123" y="2"/>
                      </a:lnTo>
                      <a:lnTo>
                        <a:pt x="122" y="1"/>
                      </a:lnTo>
                      <a:lnTo>
                        <a:pt x="123" y="0"/>
                      </a:lnTo>
                      <a:close/>
                      <a:moveTo>
                        <a:pt x="133" y="0"/>
                      </a:moveTo>
                      <a:lnTo>
                        <a:pt x="137" y="0"/>
                      </a:lnTo>
                      <a:lnTo>
                        <a:pt x="138" y="1"/>
                      </a:lnTo>
                      <a:lnTo>
                        <a:pt x="137" y="2"/>
                      </a:lnTo>
                      <a:lnTo>
                        <a:pt x="133" y="2"/>
                      </a:lnTo>
                      <a:lnTo>
                        <a:pt x="132" y="1"/>
                      </a:lnTo>
                      <a:lnTo>
                        <a:pt x="133" y="0"/>
                      </a:lnTo>
                      <a:close/>
                      <a:moveTo>
                        <a:pt x="142" y="0"/>
                      </a:moveTo>
                      <a:lnTo>
                        <a:pt x="148" y="0"/>
                      </a:lnTo>
                      <a:lnTo>
                        <a:pt x="149" y="1"/>
                      </a:lnTo>
                      <a:lnTo>
                        <a:pt x="148" y="2"/>
                      </a:lnTo>
                      <a:lnTo>
                        <a:pt x="142" y="2"/>
                      </a:lnTo>
                      <a:lnTo>
                        <a:pt x="141" y="1"/>
                      </a:lnTo>
                      <a:lnTo>
                        <a:pt x="142" y="0"/>
                      </a:lnTo>
                      <a:close/>
                      <a:moveTo>
                        <a:pt x="153" y="0"/>
                      </a:moveTo>
                      <a:lnTo>
                        <a:pt x="158" y="0"/>
                      </a:lnTo>
                      <a:lnTo>
                        <a:pt x="159" y="1"/>
                      </a:lnTo>
                      <a:lnTo>
                        <a:pt x="158" y="2"/>
                      </a:lnTo>
                      <a:lnTo>
                        <a:pt x="153" y="2"/>
                      </a:lnTo>
                      <a:lnTo>
                        <a:pt x="152" y="1"/>
                      </a:lnTo>
                      <a:lnTo>
                        <a:pt x="153" y="0"/>
                      </a:lnTo>
                      <a:close/>
                      <a:moveTo>
                        <a:pt x="163" y="0"/>
                      </a:moveTo>
                      <a:lnTo>
                        <a:pt x="168" y="0"/>
                      </a:lnTo>
                      <a:lnTo>
                        <a:pt x="169" y="1"/>
                      </a:lnTo>
                      <a:lnTo>
                        <a:pt x="168" y="2"/>
                      </a:lnTo>
                      <a:lnTo>
                        <a:pt x="163" y="2"/>
                      </a:lnTo>
                      <a:lnTo>
                        <a:pt x="162" y="1"/>
                      </a:lnTo>
                      <a:lnTo>
                        <a:pt x="163" y="0"/>
                      </a:lnTo>
                      <a:close/>
                      <a:moveTo>
                        <a:pt x="173" y="0"/>
                      </a:moveTo>
                      <a:lnTo>
                        <a:pt x="178" y="0"/>
                      </a:lnTo>
                      <a:lnTo>
                        <a:pt x="179" y="1"/>
                      </a:lnTo>
                      <a:lnTo>
                        <a:pt x="178" y="2"/>
                      </a:lnTo>
                      <a:lnTo>
                        <a:pt x="173" y="2"/>
                      </a:lnTo>
                      <a:lnTo>
                        <a:pt x="172" y="1"/>
                      </a:lnTo>
                      <a:lnTo>
                        <a:pt x="173" y="0"/>
                      </a:lnTo>
                      <a:close/>
                      <a:moveTo>
                        <a:pt x="183" y="0"/>
                      </a:moveTo>
                      <a:lnTo>
                        <a:pt x="188" y="0"/>
                      </a:lnTo>
                      <a:lnTo>
                        <a:pt x="189" y="1"/>
                      </a:lnTo>
                      <a:lnTo>
                        <a:pt x="188" y="2"/>
                      </a:lnTo>
                      <a:lnTo>
                        <a:pt x="183" y="2"/>
                      </a:lnTo>
                      <a:lnTo>
                        <a:pt x="182" y="1"/>
                      </a:lnTo>
                      <a:lnTo>
                        <a:pt x="183" y="0"/>
                      </a:lnTo>
                      <a:close/>
                      <a:moveTo>
                        <a:pt x="193" y="0"/>
                      </a:moveTo>
                      <a:lnTo>
                        <a:pt x="198" y="0"/>
                      </a:lnTo>
                      <a:lnTo>
                        <a:pt x="199" y="1"/>
                      </a:lnTo>
                      <a:lnTo>
                        <a:pt x="198" y="2"/>
                      </a:lnTo>
                      <a:lnTo>
                        <a:pt x="193" y="2"/>
                      </a:lnTo>
                      <a:lnTo>
                        <a:pt x="193" y="1"/>
                      </a:lnTo>
                      <a:lnTo>
                        <a:pt x="193" y="0"/>
                      </a:lnTo>
                      <a:close/>
                      <a:moveTo>
                        <a:pt x="203" y="0"/>
                      </a:moveTo>
                      <a:lnTo>
                        <a:pt x="208" y="0"/>
                      </a:lnTo>
                      <a:lnTo>
                        <a:pt x="209" y="1"/>
                      </a:lnTo>
                      <a:lnTo>
                        <a:pt x="208" y="2"/>
                      </a:lnTo>
                      <a:lnTo>
                        <a:pt x="203" y="2"/>
                      </a:lnTo>
                      <a:lnTo>
                        <a:pt x="202" y="1"/>
                      </a:lnTo>
                      <a:lnTo>
                        <a:pt x="203" y="0"/>
                      </a:lnTo>
                      <a:close/>
                      <a:moveTo>
                        <a:pt x="213" y="0"/>
                      </a:moveTo>
                      <a:lnTo>
                        <a:pt x="219" y="0"/>
                      </a:lnTo>
                      <a:lnTo>
                        <a:pt x="219" y="1"/>
                      </a:lnTo>
                      <a:lnTo>
                        <a:pt x="219" y="2"/>
                      </a:lnTo>
                      <a:lnTo>
                        <a:pt x="213" y="2"/>
                      </a:lnTo>
                      <a:lnTo>
                        <a:pt x="212" y="1"/>
                      </a:lnTo>
                      <a:lnTo>
                        <a:pt x="213" y="0"/>
                      </a:lnTo>
                      <a:close/>
                      <a:moveTo>
                        <a:pt x="223" y="0"/>
                      </a:moveTo>
                      <a:lnTo>
                        <a:pt x="228" y="0"/>
                      </a:lnTo>
                      <a:lnTo>
                        <a:pt x="229" y="1"/>
                      </a:lnTo>
                      <a:lnTo>
                        <a:pt x="228" y="2"/>
                      </a:lnTo>
                      <a:lnTo>
                        <a:pt x="223" y="2"/>
                      </a:lnTo>
                      <a:lnTo>
                        <a:pt x="223" y="1"/>
                      </a:lnTo>
                      <a:lnTo>
                        <a:pt x="223" y="0"/>
                      </a:lnTo>
                      <a:close/>
                      <a:moveTo>
                        <a:pt x="233" y="0"/>
                      </a:moveTo>
                      <a:lnTo>
                        <a:pt x="239" y="0"/>
                      </a:lnTo>
                      <a:lnTo>
                        <a:pt x="240" y="1"/>
                      </a:lnTo>
                      <a:lnTo>
                        <a:pt x="239" y="2"/>
                      </a:lnTo>
                      <a:lnTo>
                        <a:pt x="233" y="2"/>
                      </a:lnTo>
                      <a:lnTo>
                        <a:pt x="232" y="1"/>
                      </a:lnTo>
                      <a:lnTo>
                        <a:pt x="233" y="0"/>
                      </a:lnTo>
                      <a:close/>
                      <a:moveTo>
                        <a:pt x="244" y="0"/>
                      </a:moveTo>
                      <a:lnTo>
                        <a:pt x="249" y="0"/>
                      </a:lnTo>
                      <a:lnTo>
                        <a:pt x="249" y="1"/>
                      </a:lnTo>
                      <a:lnTo>
                        <a:pt x="249" y="2"/>
                      </a:lnTo>
                      <a:lnTo>
                        <a:pt x="244" y="2"/>
                      </a:lnTo>
                      <a:lnTo>
                        <a:pt x="243" y="1"/>
                      </a:lnTo>
                      <a:lnTo>
                        <a:pt x="244" y="0"/>
                      </a:lnTo>
                      <a:close/>
                      <a:moveTo>
                        <a:pt x="253" y="0"/>
                      </a:moveTo>
                      <a:lnTo>
                        <a:pt x="258" y="0"/>
                      </a:lnTo>
                      <a:lnTo>
                        <a:pt x="259" y="1"/>
                      </a:lnTo>
                      <a:lnTo>
                        <a:pt x="258" y="2"/>
                      </a:lnTo>
                      <a:lnTo>
                        <a:pt x="253" y="2"/>
                      </a:lnTo>
                      <a:lnTo>
                        <a:pt x="253" y="1"/>
                      </a:lnTo>
                      <a:lnTo>
                        <a:pt x="253" y="0"/>
                      </a:lnTo>
                      <a:close/>
                      <a:moveTo>
                        <a:pt x="264" y="0"/>
                      </a:moveTo>
                      <a:lnTo>
                        <a:pt x="269" y="0"/>
                      </a:lnTo>
                      <a:lnTo>
                        <a:pt x="270" y="1"/>
                      </a:lnTo>
                      <a:lnTo>
                        <a:pt x="269" y="2"/>
                      </a:lnTo>
                      <a:lnTo>
                        <a:pt x="264" y="2"/>
                      </a:lnTo>
                      <a:lnTo>
                        <a:pt x="263" y="1"/>
                      </a:lnTo>
                      <a:lnTo>
                        <a:pt x="264" y="0"/>
                      </a:lnTo>
                      <a:close/>
                      <a:moveTo>
                        <a:pt x="274" y="0"/>
                      </a:moveTo>
                      <a:lnTo>
                        <a:pt x="279" y="0"/>
                      </a:lnTo>
                      <a:lnTo>
                        <a:pt x="279" y="1"/>
                      </a:lnTo>
                      <a:lnTo>
                        <a:pt x="279" y="2"/>
                      </a:lnTo>
                      <a:lnTo>
                        <a:pt x="274" y="2"/>
                      </a:lnTo>
                      <a:lnTo>
                        <a:pt x="273" y="1"/>
                      </a:lnTo>
                      <a:lnTo>
                        <a:pt x="274" y="0"/>
                      </a:lnTo>
                      <a:close/>
                      <a:moveTo>
                        <a:pt x="284" y="0"/>
                      </a:moveTo>
                      <a:lnTo>
                        <a:pt x="289" y="0"/>
                      </a:lnTo>
                      <a:lnTo>
                        <a:pt x="290" y="1"/>
                      </a:lnTo>
                      <a:lnTo>
                        <a:pt x="289" y="2"/>
                      </a:lnTo>
                      <a:lnTo>
                        <a:pt x="284" y="2"/>
                      </a:lnTo>
                      <a:lnTo>
                        <a:pt x="283" y="1"/>
                      </a:lnTo>
                      <a:lnTo>
                        <a:pt x="284" y="0"/>
                      </a:lnTo>
                      <a:close/>
                    </a:path>
                  </a:pathLst>
                </a:custGeom>
                <a:solidFill>
                  <a:srgbClr val="000000"/>
                </a:solidFill>
                <a:ln w="9525">
                  <a:noFill/>
                  <a:round/>
                  <a:headEnd/>
                  <a:tailEnd/>
                </a:ln>
              </p:spPr>
              <p:txBody>
                <a:bodyPr/>
                <a:lstStyle/>
                <a:p>
                  <a:endParaRPr lang="en-US"/>
                </a:p>
              </p:txBody>
            </p:sp>
            <p:sp>
              <p:nvSpPr>
                <p:cNvPr id="795" name="Freeform 1110"/>
                <p:cNvSpPr>
                  <a:spLocks/>
                </p:cNvSpPr>
                <p:nvPr/>
              </p:nvSpPr>
              <p:spPr bwMode="auto">
                <a:xfrm>
                  <a:off x="2603"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6" name="Freeform 1111"/>
                <p:cNvSpPr>
                  <a:spLocks/>
                </p:cNvSpPr>
                <p:nvPr/>
              </p:nvSpPr>
              <p:spPr bwMode="auto">
                <a:xfrm>
                  <a:off x="261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7" name="Freeform 1112"/>
                <p:cNvSpPr>
                  <a:spLocks/>
                </p:cNvSpPr>
                <p:nvPr/>
              </p:nvSpPr>
              <p:spPr bwMode="auto">
                <a:xfrm>
                  <a:off x="2624" y="2232"/>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98" name="Freeform 1113"/>
                <p:cNvSpPr>
                  <a:spLocks/>
                </p:cNvSpPr>
                <p:nvPr/>
              </p:nvSpPr>
              <p:spPr bwMode="auto">
                <a:xfrm>
                  <a:off x="263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99" name="Freeform 1114"/>
                <p:cNvSpPr>
                  <a:spLocks/>
                </p:cNvSpPr>
                <p:nvPr/>
              </p:nvSpPr>
              <p:spPr bwMode="auto">
                <a:xfrm>
                  <a:off x="2644"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0" name="Freeform 1115"/>
                <p:cNvSpPr>
                  <a:spLocks/>
                </p:cNvSpPr>
                <p:nvPr/>
              </p:nvSpPr>
              <p:spPr bwMode="auto">
                <a:xfrm>
                  <a:off x="265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1" name="Freeform 1116"/>
                <p:cNvSpPr>
                  <a:spLocks/>
                </p:cNvSpPr>
                <p:nvPr/>
              </p:nvSpPr>
              <p:spPr bwMode="auto">
                <a:xfrm>
                  <a:off x="266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2" name="Freeform 1117"/>
                <p:cNvSpPr>
                  <a:spLocks/>
                </p:cNvSpPr>
                <p:nvPr/>
              </p:nvSpPr>
              <p:spPr bwMode="auto">
                <a:xfrm>
                  <a:off x="267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3" name="Freeform 1118"/>
                <p:cNvSpPr>
                  <a:spLocks/>
                </p:cNvSpPr>
                <p:nvPr/>
              </p:nvSpPr>
              <p:spPr bwMode="auto">
                <a:xfrm>
                  <a:off x="268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4" name="Freeform 1119"/>
                <p:cNvSpPr>
                  <a:spLocks/>
                </p:cNvSpPr>
                <p:nvPr/>
              </p:nvSpPr>
              <p:spPr bwMode="auto">
                <a:xfrm>
                  <a:off x="269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5" name="Freeform 1120"/>
                <p:cNvSpPr>
                  <a:spLocks/>
                </p:cNvSpPr>
                <p:nvPr/>
              </p:nvSpPr>
              <p:spPr bwMode="auto">
                <a:xfrm>
                  <a:off x="270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6" name="Freeform 1121"/>
                <p:cNvSpPr>
                  <a:spLocks/>
                </p:cNvSpPr>
                <p:nvPr/>
              </p:nvSpPr>
              <p:spPr bwMode="auto">
                <a:xfrm>
                  <a:off x="2714"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7" name="Freeform 1122"/>
                <p:cNvSpPr>
                  <a:spLocks/>
                </p:cNvSpPr>
                <p:nvPr/>
              </p:nvSpPr>
              <p:spPr bwMode="auto">
                <a:xfrm>
                  <a:off x="2725"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8" name="Freeform 1123"/>
                <p:cNvSpPr>
                  <a:spLocks/>
                </p:cNvSpPr>
                <p:nvPr/>
              </p:nvSpPr>
              <p:spPr bwMode="auto">
                <a:xfrm>
                  <a:off x="2735" y="2232"/>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09" name="Freeform 1124"/>
                <p:cNvSpPr>
                  <a:spLocks/>
                </p:cNvSpPr>
                <p:nvPr/>
              </p:nvSpPr>
              <p:spPr bwMode="auto">
                <a:xfrm>
                  <a:off x="2744"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0" name="Freeform 1125"/>
                <p:cNvSpPr>
                  <a:spLocks/>
                </p:cNvSpPr>
                <p:nvPr/>
              </p:nvSpPr>
              <p:spPr bwMode="auto">
                <a:xfrm>
                  <a:off x="275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1" name="Freeform 1126"/>
                <p:cNvSpPr>
                  <a:spLocks/>
                </p:cNvSpPr>
                <p:nvPr/>
              </p:nvSpPr>
              <p:spPr bwMode="auto">
                <a:xfrm>
                  <a:off x="276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2" name="Freeform 1127"/>
                <p:cNvSpPr>
                  <a:spLocks/>
                </p:cNvSpPr>
                <p:nvPr/>
              </p:nvSpPr>
              <p:spPr bwMode="auto">
                <a:xfrm>
                  <a:off x="277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3" name="Freeform 1128"/>
                <p:cNvSpPr>
                  <a:spLocks/>
                </p:cNvSpPr>
                <p:nvPr/>
              </p:nvSpPr>
              <p:spPr bwMode="auto">
                <a:xfrm>
                  <a:off x="278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4" name="Freeform 1129"/>
                <p:cNvSpPr>
                  <a:spLocks/>
                </p:cNvSpPr>
                <p:nvPr/>
              </p:nvSpPr>
              <p:spPr bwMode="auto">
                <a:xfrm>
                  <a:off x="279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5" name="Freeform 1130"/>
                <p:cNvSpPr>
                  <a:spLocks/>
                </p:cNvSpPr>
                <p:nvPr/>
              </p:nvSpPr>
              <p:spPr bwMode="auto">
                <a:xfrm>
                  <a:off x="2805"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6" name="Freeform 1131"/>
                <p:cNvSpPr>
                  <a:spLocks/>
                </p:cNvSpPr>
                <p:nvPr/>
              </p:nvSpPr>
              <p:spPr bwMode="auto">
                <a:xfrm>
                  <a:off x="2815" y="2232"/>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7" name="Freeform 1132"/>
                <p:cNvSpPr>
                  <a:spLocks/>
                </p:cNvSpPr>
                <p:nvPr/>
              </p:nvSpPr>
              <p:spPr bwMode="auto">
                <a:xfrm>
                  <a:off x="282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18" name="Freeform 1133"/>
                <p:cNvSpPr>
                  <a:spLocks/>
                </p:cNvSpPr>
                <p:nvPr/>
              </p:nvSpPr>
              <p:spPr bwMode="auto">
                <a:xfrm>
                  <a:off x="2835" y="2232"/>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19" name="Freeform 1134"/>
                <p:cNvSpPr>
                  <a:spLocks/>
                </p:cNvSpPr>
                <p:nvPr/>
              </p:nvSpPr>
              <p:spPr bwMode="auto">
                <a:xfrm>
                  <a:off x="284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0" name="Freeform 1135"/>
                <p:cNvSpPr>
                  <a:spLocks/>
                </p:cNvSpPr>
                <p:nvPr/>
              </p:nvSpPr>
              <p:spPr bwMode="auto">
                <a:xfrm>
                  <a:off x="2856" y="2232"/>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21" name="Freeform 1136"/>
                <p:cNvSpPr>
                  <a:spLocks/>
                </p:cNvSpPr>
                <p:nvPr/>
              </p:nvSpPr>
              <p:spPr bwMode="auto">
                <a:xfrm>
                  <a:off x="286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2" name="Freeform 1137"/>
                <p:cNvSpPr>
                  <a:spLocks/>
                </p:cNvSpPr>
                <p:nvPr/>
              </p:nvSpPr>
              <p:spPr bwMode="auto">
                <a:xfrm>
                  <a:off x="2876" y="2232"/>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3" name="Freeform 1138"/>
                <p:cNvSpPr>
                  <a:spLocks/>
                </p:cNvSpPr>
                <p:nvPr/>
              </p:nvSpPr>
              <p:spPr bwMode="auto">
                <a:xfrm>
                  <a:off x="2886" y="2232"/>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24" name="Freeform 1139"/>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solidFill>
                  <a:srgbClr val="FFFFFF"/>
                </a:solidFill>
                <a:ln w="9525">
                  <a:noFill/>
                  <a:round/>
                  <a:headEnd/>
                  <a:tailEnd/>
                </a:ln>
              </p:spPr>
              <p:txBody>
                <a:bodyPr/>
                <a:lstStyle/>
                <a:p>
                  <a:endParaRPr lang="en-US"/>
                </a:p>
              </p:txBody>
            </p:sp>
            <p:sp>
              <p:nvSpPr>
                <p:cNvPr id="825" name="Freeform 1140"/>
                <p:cNvSpPr>
                  <a:spLocks/>
                </p:cNvSpPr>
                <p:nvPr/>
              </p:nvSpPr>
              <p:spPr bwMode="auto">
                <a:xfrm>
                  <a:off x="2604" y="1968"/>
                  <a:ext cx="80" cy="42"/>
                </a:xfrm>
                <a:custGeom>
                  <a:avLst/>
                  <a:gdLst>
                    <a:gd name="T0" fmla="*/ 0 w 80"/>
                    <a:gd name="T1" fmla="*/ 42 h 42"/>
                    <a:gd name="T2" fmla="*/ 67 w 80"/>
                    <a:gd name="T3" fmla="*/ 42 h 42"/>
                    <a:gd name="T4" fmla="*/ 80 w 80"/>
                    <a:gd name="T5" fmla="*/ 30 h 42"/>
                    <a:gd name="T6" fmla="*/ 80 w 80"/>
                    <a:gd name="T7" fmla="*/ 0 h 42"/>
                    <a:gd name="T8" fmla="*/ 0 w 80"/>
                    <a:gd name="T9" fmla="*/ 0 h 42"/>
                    <a:gd name="T10" fmla="*/ 0 w 80"/>
                    <a:gd name="T11" fmla="*/ 42 h 42"/>
                    <a:gd name="T12" fmla="*/ 0 w 80"/>
                    <a:gd name="T13" fmla="*/ 42 h 42"/>
                    <a:gd name="T14" fmla="*/ 0 60000 65536"/>
                    <a:gd name="T15" fmla="*/ 0 60000 65536"/>
                    <a:gd name="T16" fmla="*/ 0 60000 65536"/>
                    <a:gd name="T17" fmla="*/ 0 60000 65536"/>
                    <a:gd name="T18" fmla="*/ 0 60000 65536"/>
                    <a:gd name="T19" fmla="*/ 0 60000 65536"/>
                    <a:gd name="T20" fmla="*/ 0 60000 65536"/>
                    <a:gd name="T21" fmla="*/ 0 w 80"/>
                    <a:gd name="T22" fmla="*/ 0 h 42"/>
                    <a:gd name="T23" fmla="*/ 80 w 80"/>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0" h="42">
                      <a:moveTo>
                        <a:pt x="0" y="42"/>
                      </a:moveTo>
                      <a:lnTo>
                        <a:pt x="67" y="42"/>
                      </a:lnTo>
                      <a:lnTo>
                        <a:pt x="80" y="30"/>
                      </a:lnTo>
                      <a:lnTo>
                        <a:pt x="80" y="0"/>
                      </a:lnTo>
                      <a:lnTo>
                        <a:pt x="0" y="0"/>
                      </a:lnTo>
                      <a:lnTo>
                        <a:pt x="0" y="42"/>
                      </a:lnTo>
                      <a:close/>
                    </a:path>
                  </a:pathLst>
                </a:custGeom>
                <a:noFill/>
                <a:ln w="3175">
                  <a:solidFill>
                    <a:srgbClr val="000000"/>
                  </a:solidFill>
                  <a:round/>
                  <a:headEnd/>
                  <a:tailEnd/>
                </a:ln>
              </p:spPr>
              <p:txBody>
                <a:bodyPr/>
                <a:lstStyle/>
                <a:p>
                  <a:endParaRPr lang="en-US"/>
                </a:p>
              </p:txBody>
            </p:sp>
            <p:sp>
              <p:nvSpPr>
                <p:cNvPr id="826" name="Freeform 1141"/>
                <p:cNvSpPr>
                  <a:spLocks/>
                </p:cNvSpPr>
                <p:nvPr/>
              </p:nvSpPr>
              <p:spPr bwMode="auto">
                <a:xfrm>
                  <a:off x="2879" y="2032"/>
                  <a:ext cx="0" cy="69"/>
                </a:xfrm>
                <a:custGeom>
                  <a:avLst/>
                  <a:gdLst>
                    <a:gd name="T0" fmla="*/ 69 h 69"/>
                    <a:gd name="T1" fmla="*/ 0 h 69"/>
                    <a:gd name="T2" fmla="*/ 69 h 69"/>
                    <a:gd name="T3" fmla="*/ 69 h 69"/>
                    <a:gd name="T4" fmla="*/ 0 60000 65536"/>
                    <a:gd name="T5" fmla="*/ 0 60000 65536"/>
                    <a:gd name="T6" fmla="*/ 0 60000 65536"/>
                    <a:gd name="T7" fmla="*/ 0 60000 65536"/>
                    <a:gd name="T8" fmla="*/ 0 h 69"/>
                    <a:gd name="T9" fmla="*/ 69 h 69"/>
                  </a:gdLst>
                  <a:ahLst/>
                  <a:cxnLst>
                    <a:cxn ang="T4">
                      <a:pos x="0" y="T0"/>
                    </a:cxn>
                    <a:cxn ang="T5">
                      <a:pos x="0" y="T1"/>
                    </a:cxn>
                    <a:cxn ang="T6">
                      <a:pos x="0" y="T2"/>
                    </a:cxn>
                    <a:cxn ang="T7">
                      <a:pos x="0" y="T3"/>
                    </a:cxn>
                  </a:cxnLst>
                  <a:rect l="0" t="T8" r="0" b="T9"/>
                  <a:pathLst>
                    <a:path h="69">
                      <a:moveTo>
                        <a:pt x="0" y="69"/>
                      </a:moveTo>
                      <a:lnTo>
                        <a:pt x="0" y="0"/>
                      </a:lnTo>
                      <a:lnTo>
                        <a:pt x="0" y="69"/>
                      </a:lnTo>
                      <a:close/>
                    </a:path>
                  </a:pathLst>
                </a:custGeom>
                <a:noFill/>
                <a:ln w="0">
                  <a:solidFill>
                    <a:srgbClr val="000000"/>
                  </a:solidFill>
                  <a:round/>
                  <a:headEnd/>
                  <a:tailEnd/>
                </a:ln>
              </p:spPr>
              <p:txBody>
                <a:bodyPr/>
                <a:lstStyle/>
                <a:p>
                  <a:endParaRPr lang="en-US"/>
                </a:p>
              </p:txBody>
            </p:sp>
            <p:sp>
              <p:nvSpPr>
                <p:cNvPr id="827" name="Freeform 1142"/>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8" name="Freeform 1143"/>
                <p:cNvSpPr>
                  <a:spLocks/>
                </p:cNvSpPr>
                <p:nvPr/>
              </p:nvSpPr>
              <p:spPr bwMode="auto">
                <a:xfrm>
                  <a:off x="2749" y="2101"/>
                  <a:ext cx="130" cy="0"/>
                </a:xfrm>
                <a:custGeom>
                  <a:avLst/>
                  <a:gdLst>
                    <a:gd name="T0" fmla="*/ 130 w 130"/>
                    <a:gd name="T1" fmla="*/ 0 w 130"/>
                    <a:gd name="T2" fmla="*/ 130 w 130"/>
                    <a:gd name="T3" fmla="*/ 130 w 130"/>
                    <a:gd name="T4" fmla="*/ 0 60000 65536"/>
                    <a:gd name="T5" fmla="*/ 0 60000 65536"/>
                    <a:gd name="T6" fmla="*/ 0 60000 65536"/>
                    <a:gd name="T7" fmla="*/ 0 60000 65536"/>
                    <a:gd name="T8" fmla="*/ 0 w 130"/>
                    <a:gd name="T9" fmla="*/ 130 w 130"/>
                  </a:gdLst>
                  <a:ahLst/>
                  <a:cxnLst>
                    <a:cxn ang="T4">
                      <a:pos x="T0" y="0"/>
                    </a:cxn>
                    <a:cxn ang="T5">
                      <a:pos x="T1" y="0"/>
                    </a:cxn>
                    <a:cxn ang="T6">
                      <a:pos x="T2" y="0"/>
                    </a:cxn>
                    <a:cxn ang="T7">
                      <a:pos x="T3" y="0"/>
                    </a:cxn>
                  </a:cxnLst>
                  <a:rect l="T8" t="0" r="T9" b="0"/>
                  <a:pathLst>
                    <a:path w="130">
                      <a:moveTo>
                        <a:pt x="130" y="0"/>
                      </a:moveTo>
                      <a:lnTo>
                        <a:pt x="0" y="0"/>
                      </a:lnTo>
                      <a:lnTo>
                        <a:pt x="130" y="0"/>
                      </a:lnTo>
                      <a:close/>
                    </a:path>
                  </a:pathLst>
                </a:custGeom>
                <a:noFill/>
                <a:ln w="0">
                  <a:solidFill>
                    <a:srgbClr val="000000"/>
                  </a:solidFill>
                  <a:round/>
                  <a:headEnd/>
                  <a:tailEnd/>
                </a:ln>
              </p:spPr>
              <p:txBody>
                <a:bodyPr/>
                <a:lstStyle/>
                <a:p>
                  <a:endParaRPr lang="en-US"/>
                </a:p>
              </p:txBody>
            </p:sp>
            <p:sp>
              <p:nvSpPr>
                <p:cNvPr id="829" name="Freeform 1144"/>
                <p:cNvSpPr>
                  <a:spLocks/>
                </p:cNvSpPr>
                <p:nvPr/>
              </p:nvSpPr>
              <p:spPr bwMode="auto">
                <a:xfrm>
                  <a:off x="2749" y="2057"/>
                  <a:ext cx="130" cy="44"/>
                </a:xfrm>
                <a:custGeom>
                  <a:avLst/>
                  <a:gdLst>
                    <a:gd name="T0" fmla="*/ 0 w 130"/>
                    <a:gd name="T1" fmla="*/ 0 h 44"/>
                    <a:gd name="T2" fmla="*/ 0 w 130"/>
                    <a:gd name="T3" fmla="*/ 44 h 44"/>
                    <a:gd name="T4" fmla="*/ 130 w 130"/>
                    <a:gd name="T5" fmla="*/ 44 h 44"/>
                    <a:gd name="T6" fmla="*/ 130 w 130"/>
                    <a:gd name="T7" fmla="*/ 0 h 44"/>
                    <a:gd name="T8" fmla="*/ 0 w 130"/>
                    <a:gd name="T9" fmla="*/ 0 h 44"/>
                    <a:gd name="T10" fmla="*/ 0 w 130"/>
                    <a:gd name="T11" fmla="*/ 0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0" y="0"/>
                      </a:moveTo>
                      <a:lnTo>
                        <a:pt x="0" y="44"/>
                      </a:lnTo>
                      <a:lnTo>
                        <a:pt x="130" y="44"/>
                      </a:lnTo>
                      <a:lnTo>
                        <a:pt x="130" y="0"/>
                      </a:lnTo>
                      <a:lnTo>
                        <a:pt x="0" y="0"/>
                      </a:lnTo>
                      <a:close/>
                    </a:path>
                  </a:pathLst>
                </a:custGeom>
                <a:solidFill>
                  <a:srgbClr val="EAEAEA"/>
                </a:solidFill>
                <a:ln w="9525">
                  <a:noFill/>
                  <a:round/>
                  <a:headEnd/>
                  <a:tailEnd/>
                </a:ln>
              </p:spPr>
              <p:txBody>
                <a:bodyPr/>
                <a:lstStyle/>
                <a:p>
                  <a:endParaRPr lang="en-US"/>
                </a:p>
              </p:txBody>
            </p:sp>
            <p:sp>
              <p:nvSpPr>
                <p:cNvPr id="830" name="Freeform 1145"/>
                <p:cNvSpPr>
                  <a:spLocks/>
                </p:cNvSpPr>
                <p:nvPr/>
              </p:nvSpPr>
              <p:spPr bwMode="auto">
                <a:xfrm>
                  <a:off x="2749" y="2057"/>
                  <a:ext cx="130" cy="44"/>
                </a:xfrm>
                <a:custGeom>
                  <a:avLst/>
                  <a:gdLst>
                    <a:gd name="T0" fmla="*/ 130 w 130"/>
                    <a:gd name="T1" fmla="*/ 44 h 44"/>
                    <a:gd name="T2" fmla="*/ 130 w 130"/>
                    <a:gd name="T3" fmla="*/ 0 h 44"/>
                    <a:gd name="T4" fmla="*/ 0 w 130"/>
                    <a:gd name="T5" fmla="*/ 0 h 44"/>
                    <a:gd name="T6" fmla="*/ 0 w 130"/>
                    <a:gd name="T7" fmla="*/ 44 h 44"/>
                    <a:gd name="T8" fmla="*/ 130 w 130"/>
                    <a:gd name="T9" fmla="*/ 44 h 44"/>
                    <a:gd name="T10" fmla="*/ 130 w 130"/>
                    <a:gd name="T11" fmla="*/ 44 h 44"/>
                    <a:gd name="T12" fmla="*/ 0 60000 65536"/>
                    <a:gd name="T13" fmla="*/ 0 60000 65536"/>
                    <a:gd name="T14" fmla="*/ 0 60000 65536"/>
                    <a:gd name="T15" fmla="*/ 0 60000 65536"/>
                    <a:gd name="T16" fmla="*/ 0 60000 65536"/>
                    <a:gd name="T17" fmla="*/ 0 60000 65536"/>
                    <a:gd name="T18" fmla="*/ 0 w 130"/>
                    <a:gd name="T19" fmla="*/ 0 h 44"/>
                    <a:gd name="T20" fmla="*/ 130 w 130"/>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0" h="44">
                      <a:moveTo>
                        <a:pt x="130" y="44"/>
                      </a:moveTo>
                      <a:lnTo>
                        <a:pt x="130" y="0"/>
                      </a:lnTo>
                      <a:lnTo>
                        <a:pt x="0" y="0"/>
                      </a:lnTo>
                      <a:lnTo>
                        <a:pt x="0" y="44"/>
                      </a:lnTo>
                      <a:lnTo>
                        <a:pt x="130" y="44"/>
                      </a:lnTo>
                      <a:close/>
                    </a:path>
                  </a:pathLst>
                </a:custGeom>
                <a:noFill/>
                <a:ln w="0">
                  <a:solidFill>
                    <a:srgbClr val="000000"/>
                  </a:solidFill>
                  <a:round/>
                  <a:headEnd/>
                  <a:tailEnd/>
                </a:ln>
              </p:spPr>
              <p:txBody>
                <a:bodyPr/>
                <a:lstStyle/>
                <a:p>
                  <a:endParaRPr lang="en-US"/>
                </a:p>
              </p:txBody>
            </p:sp>
            <p:sp>
              <p:nvSpPr>
                <p:cNvPr id="831" name="Freeform 1146"/>
                <p:cNvSpPr>
                  <a:spLocks/>
                </p:cNvSpPr>
                <p:nvPr/>
              </p:nvSpPr>
              <p:spPr bwMode="auto">
                <a:xfrm>
                  <a:off x="2749" y="2032"/>
                  <a:ext cx="130" cy="25"/>
                </a:xfrm>
                <a:custGeom>
                  <a:avLst/>
                  <a:gdLst>
                    <a:gd name="T0" fmla="*/ 0 w 130"/>
                    <a:gd name="T1" fmla="*/ 0 h 25"/>
                    <a:gd name="T2" fmla="*/ 0 w 130"/>
                    <a:gd name="T3" fmla="*/ 25 h 25"/>
                    <a:gd name="T4" fmla="*/ 130 w 130"/>
                    <a:gd name="T5" fmla="*/ 25 h 25"/>
                    <a:gd name="T6" fmla="*/ 130 w 130"/>
                    <a:gd name="T7" fmla="*/ 0 h 25"/>
                    <a:gd name="T8" fmla="*/ 0 w 130"/>
                    <a:gd name="T9" fmla="*/ 0 h 25"/>
                    <a:gd name="T10" fmla="*/ 0 w 130"/>
                    <a:gd name="T11" fmla="*/ 0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0" y="0"/>
                      </a:moveTo>
                      <a:lnTo>
                        <a:pt x="0" y="25"/>
                      </a:lnTo>
                      <a:lnTo>
                        <a:pt x="130" y="25"/>
                      </a:lnTo>
                      <a:lnTo>
                        <a:pt x="130" y="0"/>
                      </a:lnTo>
                      <a:lnTo>
                        <a:pt x="0" y="0"/>
                      </a:lnTo>
                      <a:close/>
                    </a:path>
                  </a:pathLst>
                </a:custGeom>
                <a:solidFill>
                  <a:srgbClr val="FFFFFF"/>
                </a:solidFill>
                <a:ln w="9525">
                  <a:noFill/>
                  <a:round/>
                  <a:headEnd/>
                  <a:tailEnd/>
                </a:ln>
              </p:spPr>
              <p:txBody>
                <a:bodyPr/>
                <a:lstStyle/>
                <a:p>
                  <a:endParaRPr lang="en-US"/>
                </a:p>
              </p:txBody>
            </p:sp>
            <p:sp>
              <p:nvSpPr>
                <p:cNvPr id="832" name="Freeform 1147"/>
                <p:cNvSpPr>
                  <a:spLocks/>
                </p:cNvSpPr>
                <p:nvPr/>
              </p:nvSpPr>
              <p:spPr bwMode="auto">
                <a:xfrm>
                  <a:off x="2749" y="2032"/>
                  <a:ext cx="130" cy="25"/>
                </a:xfrm>
                <a:custGeom>
                  <a:avLst/>
                  <a:gdLst>
                    <a:gd name="T0" fmla="*/ 130 w 130"/>
                    <a:gd name="T1" fmla="*/ 25 h 25"/>
                    <a:gd name="T2" fmla="*/ 130 w 130"/>
                    <a:gd name="T3" fmla="*/ 0 h 25"/>
                    <a:gd name="T4" fmla="*/ 0 w 130"/>
                    <a:gd name="T5" fmla="*/ 0 h 25"/>
                    <a:gd name="T6" fmla="*/ 0 w 130"/>
                    <a:gd name="T7" fmla="*/ 25 h 25"/>
                    <a:gd name="T8" fmla="*/ 130 w 130"/>
                    <a:gd name="T9" fmla="*/ 25 h 25"/>
                    <a:gd name="T10" fmla="*/ 130 w 130"/>
                    <a:gd name="T11" fmla="*/ 25 h 25"/>
                    <a:gd name="T12" fmla="*/ 0 60000 65536"/>
                    <a:gd name="T13" fmla="*/ 0 60000 65536"/>
                    <a:gd name="T14" fmla="*/ 0 60000 65536"/>
                    <a:gd name="T15" fmla="*/ 0 60000 65536"/>
                    <a:gd name="T16" fmla="*/ 0 60000 65536"/>
                    <a:gd name="T17" fmla="*/ 0 60000 65536"/>
                    <a:gd name="T18" fmla="*/ 0 w 130"/>
                    <a:gd name="T19" fmla="*/ 0 h 25"/>
                    <a:gd name="T20" fmla="*/ 130 w 130"/>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130" h="25">
                      <a:moveTo>
                        <a:pt x="130" y="25"/>
                      </a:moveTo>
                      <a:lnTo>
                        <a:pt x="130" y="0"/>
                      </a:lnTo>
                      <a:lnTo>
                        <a:pt x="0" y="0"/>
                      </a:lnTo>
                      <a:lnTo>
                        <a:pt x="0" y="25"/>
                      </a:lnTo>
                      <a:lnTo>
                        <a:pt x="130" y="25"/>
                      </a:lnTo>
                      <a:close/>
                    </a:path>
                  </a:pathLst>
                </a:custGeom>
                <a:noFill/>
                <a:ln w="0">
                  <a:solidFill>
                    <a:srgbClr val="000000"/>
                  </a:solidFill>
                  <a:round/>
                  <a:headEnd/>
                  <a:tailEnd/>
                </a:ln>
              </p:spPr>
              <p:txBody>
                <a:bodyPr/>
                <a:lstStyle/>
                <a:p>
                  <a:endParaRPr lang="en-US"/>
                </a:p>
              </p:txBody>
            </p:sp>
            <p:sp>
              <p:nvSpPr>
                <p:cNvPr id="833" name="Freeform 1148"/>
                <p:cNvSpPr>
                  <a:spLocks/>
                </p:cNvSpPr>
                <p:nvPr/>
              </p:nvSpPr>
              <p:spPr bwMode="auto">
                <a:xfrm>
                  <a:off x="2749" y="2032"/>
                  <a:ext cx="130" cy="69"/>
                </a:xfrm>
                <a:custGeom>
                  <a:avLst/>
                  <a:gdLst>
                    <a:gd name="T0" fmla="*/ 130 w 130"/>
                    <a:gd name="T1" fmla="*/ 69 h 69"/>
                    <a:gd name="T2" fmla="*/ 130 w 130"/>
                    <a:gd name="T3" fmla="*/ 0 h 69"/>
                    <a:gd name="T4" fmla="*/ 0 w 130"/>
                    <a:gd name="T5" fmla="*/ 0 h 69"/>
                    <a:gd name="T6" fmla="*/ 0 w 130"/>
                    <a:gd name="T7" fmla="*/ 69 h 69"/>
                    <a:gd name="T8" fmla="*/ 130 w 130"/>
                    <a:gd name="T9" fmla="*/ 69 h 69"/>
                    <a:gd name="T10" fmla="*/ 130 w 130"/>
                    <a:gd name="T11" fmla="*/ 69 h 69"/>
                    <a:gd name="T12" fmla="*/ 0 60000 65536"/>
                    <a:gd name="T13" fmla="*/ 0 60000 65536"/>
                    <a:gd name="T14" fmla="*/ 0 60000 65536"/>
                    <a:gd name="T15" fmla="*/ 0 60000 65536"/>
                    <a:gd name="T16" fmla="*/ 0 60000 65536"/>
                    <a:gd name="T17" fmla="*/ 0 60000 65536"/>
                    <a:gd name="T18" fmla="*/ 0 w 130"/>
                    <a:gd name="T19" fmla="*/ 0 h 69"/>
                    <a:gd name="T20" fmla="*/ 130 w 130"/>
                    <a:gd name="T21" fmla="*/ 69 h 69"/>
                  </a:gdLst>
                  <a:ahLst/>
                  <a:cxnLst>
                    <a:cxn ang="T12">
                      <a:pos x="T0" y="T1"/>
                    </a:cxn>
                    <a:cxn ang="T13">
                      <a:pos x="T2" y="T3"/>
                    </a:cxn>
                    <a:cxn ang="T14">
                      <a:pos x="T4" y="T5"/>
                    </a:cxn>
                    <a:cxn ang="T15">
                      <a:pos x="T6" y="T7"/>
                    </a:cxn>
                    <a:cxn ang="T16">
                      <a:pos x="T8" y="T9"/>
                    </a:cxn>
                    <a:cxn ang="T17">
                      <a:pos x="T10" y="T11"/>
                    </a:cxn>
                  </a:cxnLst>
                  <a:rect l="T18" t="T19" r="T20" b="T21"/>
                  <a:pathLst>
                    <a:path w="130" h="69">
                      <a:moveTo>
                        <a:pt x="130" y="69"/>
                      </a:moveTo>
                      <a:lnTo>
                        <a:pt x="130" y="0"/>
                      </a:lnTo>
                      <a:lnTo>
                        <a:pt x="0" y="0"/>
                      </a:lnTo>
                      <a:lnTo>
                        <a:pt x="0" y="69"/>
                      </a:lnTo>
                      <a:lnTo>
                        <a:pt x="130" y="69"/>
                      </a:lnTo>
                      <a:close/>
                    </a:path>
                  </a:pathLst>
                </a:custGeom>
                <a:noFill/>
                <a:ln w="0">
                  <a:solidFill>
                    <a:srgbClr val="000000"/>
                  </a:solidFill>
                  <a:round/>
                  <a:headEnd/>
                  <a:tailEnd/>
                </a:ln>
              </p:spPr>
              <p:txBody>
                <a:bodyPr/>
                <a:lstStyle/>
                <a:p>
                  <a:endParaRPr lang="en-US"/>
                </a:p>
              </p:txBody>
            </p:sp>
            <p:sp>
              <p:nvSpPr>
                <p:cNvPr id="834" name="Freeform 1149"/>
                <p:cNvSpPr>
                  <a:spLocks/>
                </p:cNvSpPr>
                <p:nvPr/>
              </p:nvSpPr>
              <p:spPr bwMode="auto">
                <a:xfrm>
                  <a:off x="2880" y="2115"/>
                  <a:ext cx="0" cy="105"/>
                </a:xfrm>
                <a:custGeom>
                  <a:avLst/>
                  <a:gdLst>
                    <a:gd name="T0" fmla="*/ 105 h 105"/>
                    <a:gd name="T1" fmla="*/ 0 h 105"/>
                    <a:gd name="T2" fmla="*/ 105 h 105"/>
                    <a:gd name="T3" fmla="*/ 105 h 105"/>
                    <a:gd name="T4" fmla="*/ 0 60000 65536"/>
                    <a:gd name="T5" fmla="*/ 0 60000 65536"/>
                    <a:gd name="T6" fmla="*/ 0 60000 65536"/>
                    <a:gd name="T7" fmla="*/ 0 60000 65536"/>
                    <a:gd name="T8" fmla="*/ 0 h 105"/>
                    <a:gd name="T9" fmla="*/ 105 h 105"/>
                  </a:gdLst>
                  <a:ahLst/>
                  <a:cxnLst>
                    <a:cxn ang="T4">
                      <a:pos x="0" y="T0"/>
                    </a:cxn>
                    <a:cxn ang="T5">
                      <a:pos x="0" y="T1"/>
                    </a:cxn>
                    <a:cxn ang="T6">
                      <a:pos x="0" y="T2"/>
                    </a:cxn>
                    <a:cxn ang="T7">
                      <a:pos x="0" y="T3"/>
                    </a:cxn>
                  </a:cxnLst>
                  <a:rect l="0" t="T8" r="0" b="T9"/>
                  <a:pathLst>
                    <a:path h="105">
                      <a:moveTo>
                        <a:pt x="0" y="105"/>
                      </a:moveTo>
                      <a:lnTo>
                        <a:pt x="0" y="0"/>
                      </a:lnTo>
                      <a:lnTo>
                        <a:pt x="0" y="105"/>
                      </a:lnTo>
                      <a:close/>
                    </a:path>
                  </a:pathLst>
                </a:custGeom>
                <a:noFill/>
                <a:ln w="0">
                  <a:solidFill>
                    <a:srgbClr val="000000"/>
                  </a:solidFill>
                  <a:round/>
                  <a:headEnd/>
                  <a:tailEnd/>
                </a:ln>
              </p:spPr>
              <p:txBody>
                <a:bodyPr/>
                <a:lstStyle/>
                <a:p>
                  <a:endParaRPr lang="en-US"/>
                </a:p>
              </p:txBody>
            </p:sp>
            <p:sp>
              <p:nvSpPr>
                <p:cNvPr id="835" name="Freeform 1150"/>
                <p:cNvSpPr>
                  <a:spLocks/>
                </p:cNvSpPr>
                <p:nvPr/>
              </p:nvSpPr>
              <p:spPr bwMode="auto">
                <a:xfrm>
                  <a:off x="2749" y="2220"/>
                  <a:ext cx="131" cy="0"/>
                </a:xfrm>
                <a:custGeom>
                  <a:avLst/>
                  <a:gdLst>
                    <a:gd name="T0" fmla="*/ 131 w 131"/>
                    <a:gd name="T1" fmla="*/ 0 w 131"/>
                    <a:gd name="T2" fmla="*/ 131 w 131"/>
                    <a:gd name="T3" fmla="*/ 131 w 131"/>
                    <a:gd name="T4" fmla="*/ 0 60000 65536"/>
                    <a:gd name="T5" fmla="*/ 0 60000 65536"/>
                    <a:gd name="T6" fmla="*/ 0 60000 65536"/>
                    <a:gd name="T7" fmla="*/ 0 60000 65536"/>
                    <a:gd name="T8" fmla="*/ 0 w 131"/>
                    <a:gd name="T9" fmla="*/ 131 w 131"/>
                  </a:gdLst>
                  <a:ahLst/>
                  <a:cxnLst>
                    <a:cxn ang="T4">
                      <a:pos x="T0" y="0"/>
                    </a:cxn>
                    <a:cxn ang="T5">
                      <a:pos x="T1" y="0"/>
                    </a:cxn>
                    <a:cxn ang="T6">
                      <a:pos x="T2" y="0"/>
                    </a:cxn>
                    <a:cxn ang="T7">
                      <a:pos x="T3" y="0"/>
                    </a:cxn>
                  </a:cxnLst>
                  <a:rect l="T8" t="0" r="T9" b="0"/>
                  <a:pathLst>
                    <a:path w="131">
                      <a:moveTo>
                        <a:pt x="131" y="0"/>
                      </a:moveTo>
                      <a:lnTo>
                        <a:pt x="0" y="0"/>
                      </a:lnTo>
                      <a:lnTo>
                        <a:pt x="131" y="0"/>
                      </a:lnTo>
                      <a:close/>
                    </a:path>
                  </a:pathLst>
                </a:custGeom>
                <a:noFill/>
                <a:ln w="0">
                  <a:solidFill>
                    <a:srgbClr val="000000"/>
                  </a:solidFill>
                  <a:round/>
                  <a:headEnd/>
                  <a:tailEnd/>
                </a:ln>
              </p:spPr>
              <p:txBody>
                <a:bodyPr/>
                <a:lstStyle/>
                <a:p>
                  <a:endParaRPr lang="en-US"/>
                </a:p>
              </p:txBody>
            </p:sp>
            <p:sp>
              <p:nvSpPr>
                <p:cNvPr id="836" name="Freeform 1151"/>
                <p:cNvSpPr>
                  <a:spLocks/>
                </p:cNvSpPr>
                <p:nvPr/>
              </p:nvSpPr>
              <p:spPr bwMode="auto">
                <a:xfrm>
                  <a:off x="2749" y="2183"/>
                  <a:ext cx="131" cy="37"/>
                </a:xfrm>
                <a:custGeom>
                  <a:avLst/>
                  <a:gdLst>
                    <a:gd name="T0" fmla="*/ 0 w 131"/>
                    <a:gd name="T1" fmla="*/ 0 h 37"/>
                    <a:gd name="T2" fmla="*/ 0 w 131"/>
                    <a:gd name="T3" fmla="*/ 37 h 37"/>
                    <a:gd name="T4" fmla="*/ 131 w 131"/>
                    <a:gd name="T5" fmla="*/ 37 h 37"/>
                    <a:gd name="T6" fmla="*/ 131 w 131"/>
                    <a:gd name="T7" fmla="*/ 0 h 37"/>
                    <a:gd name="T8" fmla="*/ 0 w 131"/>
                    <a:gd name="T9" fmla="*/ 0 h 37"/>
                    <a:gd name="T10" fmla="*/ 0 w 131"/>
                    <a:gd name="T11" fmla="*/ 0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0" y="0"/>
                      </a:moveTo>
                      <a:lnTo>
                        <a:pt x="0" y="37"/>
                      </a:lnTo>
                      <a:lnTo>
                        <a:pt x="131" y="37"/>
                      </a:lnTo>
                      <a:lnTo>
                        <a:pt x="131" y="0"/>
                      </a:lnTo>
                      <a:lnTo>
                        <a:pt x="0" y="0"/>
                      </a:lnTo>
                      <a:close/>
                    </a:path>
                  </a:pathLst>
                </a:custGeom>
                <a:solidFill>
                  <a:srgbClr val="C0C0C0"/>
                </a:solidFill>
                <a:ln w="9525">
                  <a:noFill/>
                  <a:round/>
                  <a:headEnd/>
                  <a:tailEnd/>
                </a:ln>
              </p:spPr>
              <p:txBody>
                <a:bodyPr/>
                <a:lstStyle/>
                <a:p>
                  <a:endParaRPr lang="en-US"/>
                </a:p>
              </p:txBody>
            </p:sp>
            <p:sp>
              <p:nvSpPr>
                <p:cNvPr id="837" name="Freeform 1152"/>
                <p:cNvSpPr>
                  <a:spLocks/>
                </p:cNvSpPr>
                <p:nvPr/>
              </p:nvSpPr>
              <p:spPr bwMode="auto">
                <a:xfrm>
                  <a:off x="2749" y="2183"/>
                  <a:ext cx="131" cy="37"/>
                </a:xfrm>
                <a:custGeom>
                  <a:avLst/>
                  <a:gdLst>
                    <a:gd name="T0" fmla="*/ 131 w 131"/>
                    <a:gd name="T1" fmla="*/ 37 h 37"/>
                    <a:gd name="T2" fmla="*/ 131 w 131"/>
                    <a:gd name="T3" fmla="*/ 0 h 37"/>
                    <a:gd name="T4" fmla="*/ 0 w 131"/>
                    <a:gd name="T5" fmla="*/ 0 h 37"/>
                    <a:gd name="T6" fmla="*/ 0 w 131"/>
                    <a:gd name="T7" fmla="*/ 37 h 37"/>
                    <a:gd name="T8" fmla="*/ 131 w 131"/>
                    <a:gd name="T9" fmla="*/ 37 h 37"/>
                    <a:gd name="T10" fmla="*/ 131 w 131"/>
                    <a:gd name="T11" fmla="*/ 37 h 37"/>
                    <a:gd name="T12" fmla="*/ 0 60000 65536"/>
                    <a:gd name="T13" fmla="*/ 0 60000 65536"/>
                    <a:gd name="T14" fmla="*/ 0 60000 65536"/>
                    <a:gd name="T15" fmla="*/ 0 60000 65536"/>
                    <a:gd name="T16" fmla="*/ 0 60000 65536"/>
                    <a:gd name="T17" fmla="*/ 0 60000 65536"/>
                    <a:gd name="T18" fmla="*/ 0 w 131"/>
                    <a:gd name="T19" fmla="*/ 0 h 37"/>
                    <a:gd name="T20" fmla="*/ 131 w 131"/>
                    <a:gd name="T21" fmla="*/ 37 h 37"/>
                  </a:gdLst>
                  <a:ahLst/>
                  <a:cxnLst>
                    <a:cxn ang="T12">
                      <a:pos x="T0" y="T1"/>
                    </a:cxn>
                    <a:cxn ang="T13">
                      <a:pos x="T2" y="T3"/>
                    </a:cxn>
                    <a:cxn ang="T14">
                      <a:pos x="T4" y="T5"/>
                    </a:cxn>
                    <a:cxn ang="T15">
                      <a:pos x="T6" y="T7"/>
                    </a:cxn>
                    <a:cxn ang="T16">
                      <a:pos x="T8" y="T9"/>
                    </a:cxn>
                    <a:cxn ang="T17">
                      <a:pos x="T10" y="T11"/>
                    </a:cxn>
                  </a:cxnLst>
                  <a:rect l="T18" t="T19" r="T20" b="T21"/>
                  <a:pathLst>
                    <a:path w="131" h="37">
                      <a:moveTo>
                        <a:pt x="131" y="37"/>
                      </a:moveTo>
                      <a:lnTo>
                        <a:pt x="131" y="0"/>
                      </a:lnTo>
                      <a:lnTo>
                        <a:pt x="0" y="0"/>
                      </a:lnTo>
                      <a:lnTo>
                        <a:pt x="0" y="37"/>
                      </a:lnTo>
                      <a:lnTo>
                        <a:pt x="131" y="37"/>
                      </a:lnTo>
                      <a:close/>
                    </a:path>
                  </a:pathLst>
                </a:custGeom>
                <a:noFill/>
                <a:ln w="0">
                  <a:solidFill>
                    <a:srgbClr val="FF6600"/>
                  </a:solidFill>
                  <a:round/>
                  <a:headEnd/>
                  <a:tailEnd/>
                </a:ln>
              </p:spPr>
              <p:txBody>
                <a:bodyPr/>
                <a:lstStyle/>
                <a:p>
                  <a:endParaRPr lang="en-US"/>
                </a:p>
              </p:txBody>
            </p:sp>
            <p:sp>
              <p:nvSpPr>
                <p:cNvPr id="838" name="Freeform 1153"/>
                <p:cNvSpPr>
                  <a:spLocks/>
                </p:cNvSpPr>
                <p:nvPr/>
              </p:nvSpPr>
              <p:spPr bwMode="auto">
                <a:xfrm>
                  <a:off x="2749" y="2139"/>
                  <a:ext cx="131" cy="44"/>
                </a:xfrm>
                <a:custGeom>
                  <a:avLst/>
                  <a:gdLst>
                    <a:gd name="T0" fmla="*/ 0 w 131"/>
                    <a:gd name="T1" fmla="*/ 0 h 44"/>
                    <a:gd name="T2" fmla="*/ 0 w 131"/>
                    <a:gd name="T3" fmla="*/ 44 h 44"/>
                    <a:gd name="T4" fmla="*/ 131 w 131"/>
                    <a:gd name="T5" fmla="*/ 44 h 44"/>
                    <a:gd name="T6" fmla="*/ 131 w 131"/>
                    <a:gd name="T7" fmla="*/ 0 h 44"/>
                    <a:gd name="T8" fmla="*/ 0 w 131"/>
                    <a:gd name="T9" fmla="*/ 0 h 44"/>
                    <a:gd name="T10" fmla="*/ 0 w 131"/>
                    <a:gd name="T11" fmla="*/ 0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0" y="0"/>
                      </a:moveTo>
                      <a:lnTo>
                        <a:pt x="0" y="44"/>
                      </a:lnTo>
                      <a:lnTo>
                        <a:pt x="131" y="44"/>
                      </a:lnTo>
                      <a:lnTo>
                        <a:pt x="131" y="0"/>
                      </a:lnTo>
                      <a:lnTo>
                        <a:pt x="0" y="0"/>
                      </a:lnTo>
                      <a:close/>
                    </a:path>
                  </a:pathLst>
                </a:custGeom>
                <a:solidFill>
                  <a:srgbClr val="EAEAEA"/>
                </a:solidFill>
                <a:ln w="9525">
                  <a:noFill/>
                  <a:round/>
                  <a:headEnd/>
                  <a:tailEnd/>
                </a:ln>
              </p:spPr>
              <p:txBody>
                <a:bodyPr/>
                <a:lstStyle/>
                <a:p>
                  <a:endParaRPr lang="en-US"/>
                </a:p>
              </p:txBody>
            </p:sp>
            <p:sp>
              <p:nvSpPr>
                <p:cNvPr id="839" name="Freeform 1154"/>
                <p:cNvSpPr>
                  <a:spLocks/>
                </p:cNvSpPr>
                <p:nvPr/>
              </p:nvSpPr>
              <p:spPr bwMode="auto">
                <a:xfrm>
                  <a:off x="2749" y="2139"/>
                  <a:ext cx="131" cy="44"/>
                </a:xfrm>
                <a:custGeom>
                  <a:avLst/>
                  <a:gdLst>
                    <a:gd name="T0" fmla="*/ 131 w 131"/>
                    <a:gd name="T1" fmla="*/ 44 h 44"/>
                    <a:gd name="T2" fmla="*/ 131 w 131"/>
                    <a:gd name="T3" fmla="*/ 0 h 44"/>
                    <a:gd name="T4" fmla="*/ 0 w 131"/>
                    <a:gd name="T5" fmla="*/ 0 h 44"/>
                    <a:gd name="T6" fmla="*/ 0 w 131"/>
                    <a:gd name="T7" fmla="*/ 44 h 44"/>
                    <a:gd name="T8" fmla="*/ 131 w 131"/>
                    <a:gd name="T9" fmla="*/ 44 h 44"/>
                    <a:gd name="T10" fmla="*/ 131 w 131"/>
                    <a:gd name="T11" fmla="*/ 44 h 44"/>
                    <a:gd name="T12" fmla="*/ 0 60000 65536"/>
                    <a:gd name="T13" fmla="*/ 0 60000 65536"/>
                    <a:gd name="T14" fmla="*/ 0 60000 65536"/>
                    <a:gd name="T15" fmla="*/ 0 60000 65536"/>
                    <a:gd name="T16" fmla="*/ 0 60000 65536"/>
                    <a:gd name="T17" fmla="*/ 0 60000 65536"/>
                    <a:gd name="T18" fmla="*/ 0 w 131"/>
                    <a:gd name="T19" fmla="*/ 0 h 44"/>
                    <a:gd name="T20" fmla="*/ 131 w 131"/>
                    <a:gd name="T21" fmla="*/ 44 h 44"/>
                  </a:gdLst>
                  <a:ahLst/>
                  <a:cxnLst>
                    <a:cxn ang="T12">
                      <a:pos x="T0" y="T1"/>
                    </a:cxn>
                    <a:cxn ang="T13">
                      <a:pos x="T2" y="T3"/>
                    </a:cxn>
                    <a:cxn ang="T14">
                      <a:pos x="T4" y="T5"/>
                    </a:cxn>
                    <a:cxn ang="T15">
                      <a:pos x="T6" y="T7"/>
                    </a:cxn>
                    <a:cxn ang="T16">
                      <a:pos x="T8" y="T9"/>
                    </a:cxn>
                    <a:cxn ang="T17">
                      <a:pos x="T10" y="T11"/>
                    </a:cxn>
                  </a:cxnLst>
                  <a:rect l="T18" t="T19" r="T20" b="T21"/>
                  <a:pathLst>
                    <a:path w="131" h="44">
                      <a:moveTo>
                        <a:pt x="131" y="44"/>
                      </a:moveTo>
                      <a:lnTo>
                        <a:pt x="131" y="0"/>
                      </a:lnTo>
                      <a:lnTo>
                        <a:pt x="0" y="0"/>
                      </a:lnTo>
                      <a:lnTo>
                        <a:pt x="0" y="44"/>
                      </a:lnTo>
                      <a:lnTo>
                        <a:pt x="131" y="44"/>
                      </a:lnTo>
                      <a:close/>
                    </a:path>
                  </a:pathLst>
                </a:custGeom>
                <a:noFill/>
                <a:ln w="0">
                  <a:solidFill>
                    <a:srgbClr val="000000"/>
                  </a:solidFill>
                  <a:round/>
                  <a:headEnd/>
                  <a:tailEnd/>
                </a:ln>
              </p:spPr>
              <p:txBody>
                <a:bodyPr/>
                <a:lstStyle/>
                <a:p>
                  <a:endParaRPr lang="en-US"/>
                </a:p>
              </p:txBody>
            </p:sp>
            <p:sp>
              <p:nvSpPr>
                <p:cNvPr id="840" name="Freeform 1155"/>
                <p:cNvSpPr>
                  <a:spLocks/>
                </p:cNvSpPr>
                <p:nvPr/>
              </p:nvSpPr>
              <p:spPr bwMode="auto">
                <a:xfrm>
                  <a:off x="2749" y="2115"/>
                  <a:ext cx="131" cy="24"/>
                </a:xfrm>
                <a:custGeom>
                  <a:avLst/>
                  <a:gdLst>
                    <a:gd name="T0" fmla="*/ 0 w 131"/>
                    <a:gd name="T1" fmla="*/ 0 h 24"/>
                    <a:gd name="T2" fmla="*/ 0 w 131"/>
                    <a:gd name="T3" fmla="*/ 24 h 24"/>
                    <a:gd name="T4" fmla="*/ 131 w 131"/>
                    <a:gd name="T5" fmla="*/ 24 h 24"/>
                    <a:gd name="T6" fmla="*/ 131 w 131"/>
                    <a:gd name="T7" fmla="*/ 0 h 24"/>
                    <a:gd name="T8" fmla="*/ 0 w 131"/>
                    <a:gd name="T9" fmla="*/ 0 h 24"/>
                    <a:gd name="T10" fmla="*/ 0 w 131"/>
                    <a:gd name="T11" fmla="*/ 0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0" y="0"/>
                      </a:moveTo>
                      <a:lnTo>
                        <a:pt x="0" y="24"/>
                      </a:lnTo>
                      <a:lnTo>
                        <a:pt x="131" y="24"/>
                      </a:lnTo>
                      <a:lnTo>
                        <a:pt x="131" y="0"/>
                      </a:lnTo>
                      <a:lnTo>
                        <a:pt x="0" y="0"/>
                      </a:lnTo>
                      <a:close/>
                    </a:path>
                  </a:pathLst>
                </a:custGeom>
                <a:solidFill>
                  <a:srgbClr val="FFFFFF"/>
                </a:solidFill>
                <a:ln w="9525">
                  <a:noFill/>
                  <a:round/>
                  <a:headEnd/>
                  <a:tailEnd/>
                </a:ln>
              </p:spPr>
              <p:txBody>
                <a:bodyPr/>
                <a:lstStyle/>
                <a:p>
                  <a:endParaRPr lang="en-US"/>
                </a:p>
              </p:txBody>
            </p:sp>
            <p:sp>
              <p:nvSpPr>
                <p:cNvPr id="841" name="Freeform 1156"/>
                <p:cNvSpPr>
                  <a:spLocks/>
                </p:cNvSpPr>
                <p:nvPr/>
              </p:nvSpPr>
              <p:spPr bwMode="auto">
                <a:xfrm>
                  <a:off x="2749" y="2115"/>
                  <a:ext cx="131" cy="24"/>
                </a:xfrm>
                <a:custGeom>
                  <a:avLst/>
                  <a:gdLst>
                    <a:gd name="T0" fmla="*/ 131 w 131"/>
                    <a:gd name="T1" fmla="*/ 24 h 24"/>
                    <a:gd name="T2" fmla="*/ 131 w 131"/>
                    <a:gd name="T3" fmla="*/ 0 h 24"/>
                    <a:gd name="T4" fmla="*/ 0 w 131"/>
                    <a:gd name="T5" fmla="*/ 0 h 24"/>
                    <a:gd name="T6" fmla="*/ 0 w 131"/>
                    <a:gd name="T7" fmla="*/ 24 h 24"/>
                    <a:gd name="T8" fmla="*/ 131 w 131"/>
                    <a:gd name="T9" fmla="*/ 24 h 24"/>
                    <a:gd name="T10" fmla="*/ 131 w 131"/>
                    <a:gd name="T11" fmla="*/ 24 h 24"/>
                    <a:gd name="T12" fmla="*/ 0 60000 65536"/>
                    <a:gd name="T13" fmla="*/ 0 60000 65536"/>
                    <a:gd name="T14" fmla="*/ 0 60000 65536"/>
                    <a:gd name="T15" fmla="*/ 0 60000 65536"/>
                    <a:gd name="T16" fmla="*/ 0 60000 65536"/>
                    <a:gd name="T17" fmla="*/ 0 60000 65536"/>
                    <a:gd name="T18" fmla="*/ 0 w 131"/>
                    <a:gd name="T19" fmla="*/ 0 h 24"/>
                    <a:gd name="T20" fmla="*/ 131 w 131"/>
                    <a:gd name="T21" fmla="*/ 24 h 24"/>
                  </a:gdLst>
                  <a:ahLst/>
                  <a:cxnLst>
                    <a:cxn ang="T12">
                      <a:pos x="T0" y="T1"/>
                    </a:cxn>
                    <a:cxn ang="T13">
                      <a:pos x="T2" y="T3"/>
                    </a:cxn>
                    <a:cxn ang="T14">
                      <a:pos x="T4" y="T5"/>
                    </a:cxn>
                    <a:cxn ang="T15">
                      <a:pos x="T6" y="T7"/>
                    </a:cxn>
                    <a:cxn ang="T16">
                      <a:pos x="T8" y="T9"/>
                    </a:cxn>
                    <a:cxn ang="T17">
                      <a:pos x="T10" y="T11"/>
                    </a:cxn>
                  </a:cxnLst>
                  <a:rect l="T18" t="T19" r="T20" b="T21"/>
                  <a:pathLst>
                    <a:path w="131" h="24">
                      <a:moveTo>
                        <a:pt x="131" y="24"/>
                      </a:moveTo>
                      <a:lnTo>
                        <a:pt x="131" y="0"/>
                      </a:lnTo>
                      <a:lnTo>
                        <a:pt x="0" y="0"/>
                      </a:lnTo>
                      <a:lnTo>
                        <a:pt x="0" y="24"/>
                      </a:lnTo>
                      <a:lnTo>
                        <a:pt x="131" y="24"/>
                      </a:lnTo>
                      <a:close/>
                    </a:path>
                  </a:pathLst>
                </a:custGeom>
                <a:noFill/>
                <a:ln w="0">
                  <a:solidFill>
                    <a:srgbClr val="000000"/>
                  </a:solidFill>
                  <a:round/>
                  <a:headEnd/>
                  <a:tailEnd/>
                </a:ln>
              </p:spPr>
              <p:txBody>
                <a:bodyPr/>
                <a:lstStyle/>
                <a:p>
                  <a:endParaRPr lang="en-US"/>
                </a:p>
              </p:txBody>
            </p:sp>
            <p:sp>
              <p:nvSpPr>
                <p:cNvPr id="842" name="Freeform 1157"/>
                <p:cNvSpPr>
                  <a:spLocks/>
                </p:cNvSpPr>
                <p:nvPr/>
              </p:nvSpPr>
              <p:spPr bwMode="auto">
                <a:xfrm>
                  <a:off x="2749" y="2115"/>
                  <a:ext cx="131" cy="105"/>
                </a:xfrm>
                <a:custGeom>
                  <a:avLst/>
                  <a:gdLst>
                    <a:gd name="T0" fmla="*/ 131 w 131"/>
                    <a:gd name="T1" fmla="*/ 105 h 105"/>
                    <a:gd name="T2" fmla="*/ 131 w 131"/>
                    <a:gd name="T3" fmla="*/ 0 h 105"/>
                    <a:gd name="T4" fmla="*/ 0 w 131"/>
                    <a:gd name="T5" fmla="*/ 0 h 105"/>
                    <a:gd name="T6" fmla="*/ 0 w 131"/>
                    <a:gd name="T7" fmla="*/ 105 h 105"/>
                    <a:gd name="T8" fmla="*/ 131 w 131"/>
                    <a:gd name="T9" fmla="*/ 105 h 105"/>
                    <a:gd name="T10" fmla="*/ 131 w 131"/>
                    <a:gd name="T11" fmla="*/ 105 h 105"/>
                    <a:gd name="T12" fmla="*/ 0 60000 65536"/>
                    <a:gd name="T13" fmla="*/ 0 60000 65536"/>
                    <a:gd name="T14" fmla="*/ 0 60000 65536"/>
                    <a:gd name="T15" fmla="*/ 0 60000 65536"/>
                    <a:gd name="T16" fmla="*/ 0 60000 65536"/>
                    <a:gd name="T17" fmla="*/ 0 60000 65536"/>
                    <a:gd name="T18" fmla="*/ 0 w 131"/>
                    <a:gd name="T19" fmla="*/ 0 h 105"/>
                    <a:gd name="T20" fmla="*/ 131 w 131"/>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31" h="105">
                      <a:moveTo>
                        <a:pt x="131" y="105"/>
                      </a:moveTo>
                      <a:lnTo>
                        <a:pt x="131" y="0"/>
                      </a:lnTo>
                      <a:lnTo>
                        <a:pt x="0" y="0"/>
                      </a:lnTo>
                      <a:lnTo>
                        <a:pt x="0" y="105"/>
                      </a:lnTo>
                      <a:lnTo>
                        <a:pt x="131" y="105"/>
                      </a:lnTo>
                      <a:close/>
                    </a:path>
                  </a:pathLst>
                </a:custGeom>
                <a:noFill/>
                <a:ln w="0">
                  <a:solidFill>
                    <a:srgbClr val="000000"/>
                  </a:solidFill>
                  <a:round/>
                  <a:headEnd/>
                  <a:tailEnd/>
                </a:ln>
              </p:spPr>
              <p:txBody>
                <a:bodyPr/>
                <a:lstStyle/>
                <a:p>
                  <a:endParaRPr lang="en-US"/>
                </a:p>
              </p:txBody>
            </p:sp>
            <p:sp>
              <p:nvSpPr>
                <p:cNvPr id="843" name="Freeform 1158"/>
                <p:cNvSpPr>
                  <a:spLocks/>
                </p:cNvSpPr>
                <p:nvPr/>
              </p:nvSpPr>
              <p:spPr bwMode="auto">
                <a:xfrm>
                  <a:off x="2743" y="2043"/>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4" name="Freeform 1159"/>
                <p:cNvSpPr>
                  <a:spLocks/>
                </p:cNvSpPr>
                <p:nvPr/>
              </p:nvSpPr>
              <p:spPr bwMode="auto">
                <a:xfrm>
                  <a:off x="2743" y="2043"/>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5" name="Freeform 1160"/>
                <p:cNvSpPr>
                  <a:spLocks/>
                </p:cNvSpPr>
                <p:nvPr/>
              </p:nvSpPr>
              <p:spPr bwMode="auto">
                <a:xfrm>
                  <a:off x="2743" y="2135"/>
                  <a:ext cx="13" cy="12"/>
                </a:xfrm>
                <a:custGeom>
                  <a:avLst/>
                  <a:gdLst>
                    <a:gd name="T0" fmla="*/ 0 w 13"/>
                    <a:gd name="T1" fmla="*/ 0 h 12"/>
                    <a:gd name="T2" fmla="*/ 0 w 13"/>
                    <a:gd name="T3" fmla="*/ 12 h 12"/>
                    <a:gd name="T4" fmla="*/ 13 w 13"/>
                    <a:gd name="T5" fmla="*/ 12 h 12"/>
                    <a:gd name="T6" fmla="*/ 13 w 13"/>
                    <a:gd name="T7" fmla="*/ 0 h 12"/>
                    <a:gd name="T8" fmla="*/ 0 w 13"/>
                    <a:gd name="T9" fmla="*/ 0 h 12"/>
                    <a:gd name="T10" fmla="*/ 0 w 13"/>
                    <a:gd name="T11" fmla="*/ 0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0"/>
                      </a:moveTo>
                      <a:lnTo>
                        <a:pt x="0" y="12"/>
                      </a:lnTo>
                      <a:lnTo>
                        <a:pt x="13" y="12"/>
                      </a:lnTo>
                      <a:lnTo>
                        <a:pt x="13" y="0"/>
                      </a:lnTo>
                      <a:lnTo>
                        <a:pt x="0" y="0"/>
                      </a:lnTo>
                      <a:close/>
                    </a:path>
                  </a:pathLst>
                </a:custGeom>
                <a:solidFill>
                  <a:srgbClr val="FFFFFF"/>
                </a:solidFill>
                <a:ln w="9525">
                  <a:noFill/>
                  <a:round/>
                  <a:headEnd/>
                  <a:tailEnd/>
                </a:ln>
              </p:spPr>
              <p:txBody>
                <a:bodyPr/>
                <a:lstStyle/>
                <a:p>
                  <a:endParaRPr lang="en-US"/>
                </a:p>
              </p:txBody>
            </p:sp>
            <p:sp>
              <p:nvSpPr>
                <p:cNvPr id="846" name="Freeform 1161"/>
                <p:cNvSpPr>
                  <a:spLocks/>
                </p:cNvSpPr>
                <p:nvPr/>
              </p:nvSpPr>
              <p:spPr bwMode="auto">
                <a:xfrm>
                  <a:off x="2743" y="2135"/>
                  <a:ext cx="13" cy="12"/>
                </a:xfrm>
                <a:custGeom>
                  <a:avLst/>
                  <a:gdLst>
                    <a:gd name="T0" fmla="*/ 0 w 13"/>
                    <a:gd name="T1" fmla="*/ 12 h 12"/>
                    <a:gd name="T2" fmla="*/ 13 w 13"/>
                    <a:gd name="T3" fmla="*/ 12 h 12"/>
                    <a:gd name="T4" fmla="*/ 13 w 13"/>
                    <a:gd name="T5" fmla="*/ 0 h 12"/>
                    <a:gd name="T6" fmla="*/ 0 w 13"/>
                    <a:gd name="T7" fmla="*/ 0 h 12"/>
                    <a:gd name="T8" fmla="*/ 0 w 13"/>
                    <a:gd name="T9" fmla="*/ 12 h 12"/>
                    <a:gd name="T10" fmla="*/ 0 w 13"/>
                    <a:gd name="T11" fmla="*/ 12 h 12"/>
                    <a:gd name="T12" fmla="*/ 0 60000 65536"/>
                    <a:gd name="T13" fmla="*/ 0 60000 65536"/>
                    <a:gd name="T14" fmla="*/ 0 60000 65536"/>
                    <a:gd name="T15" fmla="*/ 0 60000 65536"/>
                    <a:gd name="T16" fmla="*/ 0 60000 65536"/>
                    <a:gd name="T17" fmla="*/ 0 60000 65536"/>
                    <a:gd name="T18" fmla="*/ 0 w 13"/>
                    <a:gd name="T19" fmla="*/ 0 h 12"/>
                    <a:gd name="T20" fmla="*/ 13 w 13"/>
                    <a:gd name="T21" fmla="*/ 12 h 12"/>
                  </a:gdLst>
                  <a:ahLst/>
                  <a:cxnLst>
                    <a:cxn ang="T12">
                      <a:pos x="T0" y="T1"/>
                    </a:cxn>
                    <a:cxn ang="T13">
                      <a:pos x="T2" y="T3"/>
                    </a:cxn>
                    <a:cxn ang="T14">
                      <a:pos x="T4" y="T5"/>
                    </a:cxn>
                    <a:cxn ang="T15">
                      <a:pos x="T6" y="T7"/>
                    </a:cxn>
                    <a:cxn ang="T16">
                      <a:pos x="T8" y="T9"/>
                    </a:cxn>
                    <a:cxn ang="T17">
                      <a:pos x="T10" y="T11"/>
                    </a:cxn>
                  </a:cxnLst>
                  <a:rect l="T18" t="T19" r="T20" b="T21"/>
                  <a:pathLst>
                    <a:path w="13" h="12">
                      <a:moveTo>
                        <a:pt x="0" y="12"/>
                      </a:moveTo>
                      <a:lnTo>
                        <a:pt x="13" y="12"/>
                      </a:lnTo>
                      <a:lnTo>
                        <a:pt x="13" y="0"/>
                      </a:lnTo>
                      <a:lnTo>
                        <a:pt x="0" y="0"/>
                      </a:lnTo>
                      <a:lnTo>
                        <a:pt x="0" y="12"/>
                      </a:lnTo>
                      <a:close/>
                    </a:path>
                  </a:pathLst>
                </a:custGeom>
                <a:noFill/>
                <a:ln w="0">
                  <a:solidFill>
                    <a:srgbClr val="000000"/>
                  </a:solidFill>
                  <a:round/>
                  <a:headEnd/>
                  <a:tailEnd/>
                </a:ln>
              </p:spPr>
              <p:txBody>
                <a:bodyPr/>
                <a:lstStyle/>
                <a:p>
                  <a:endParaRPr lang="en-US"/>
                </a:p>
              </p:txBody>
            </p:sp>
            <p:sp>
              <p:nvSpPr>
                <p:cNvPr id="847" name="Freeform 1162"/>
                <p:cNvSpPr>
                  <a:spLocks noEditPoints="1"/>
                </p:cNvSpPr>
                <p:nvPr/>
              </p:nvSpPr>
              <p:spPr bwMode="auto">
                <a:xfrm>
                  <a:off x="2669" y="2095"/>
                  <a:ext cx="53" cy="63"/>
                </a:xfrm>
                <a:custGeom>
                  <a:avLst/>
                  <a:gdLst>
                    <a:gd name="T0" fmla="*/ 0 w 53"/>
                    <a:gd name="T1" fmla="*/ 63 h 63"/>
                    <a:gd name="T2" fmla="*/ 10 w 53"/>
                    <a:gd name="T3" fmla="*/ 50 h 63"/>
                    <a:gd name="T4" fmla="*/ 11 w 53"/>
                    <a:gd name="T5" fmla="*/ 50 h 63"/>
                    <a:gd name="T6" fmla="*/ 11 w 53"/>
                    <a:gd name="T7" fmla="*/ 50 h 63"/>
                    <a:gd name="T8" fmla="*/ 1 w 53"/>
                    <a:gd name="T9" fmla="*/ 63 h 63"/>
                    <a:gd name="T10" fmla="*/ 0 w 53"/>
                    <a:gd name="T11" fmla="*/ 63 h 63"/>
                    <a:gd name="T12" fmla="*/ 0 w 53"/>
                    <a:gd name="T13" fmla="*/ 63 h 63"/>
                    <a:gd name="T14" fmla="*/ 0 w 53"/>
                    <a:gd name="T15" fmla="*/ 63 h 63"/>
                    <a:gd name="T16" fmla="*/ 15 w 53"/>
                    <a:gd name="T17" fmla="*/ 43 h 63"/>
                    <a:gd name="T18" fmla="*/ 26 w 53"/>
                    <a:gd name="T19" fmla="*/ 31 h 63"/>
                    <a:gd name="T20" fmla="*/ 27 w 53"/>
                    <a:gd name="T21" fmla="*/ 31 h 63"/>
                    <a:gd name="T22" fmla="*/ 27 w 53"/>
                    <a:gd name="T23" fmla="*/ 32 h 63"/>
                    <a:gd name="T24" fmla="*/ 16 w 53"/>
                    <a:gd name="T25" fmla="*/ 43 h 63"/>
                    <a:gd name="T26" fmla="*/ 16 w 53"/>
                    <a:gd name="T27" fmla="*/ 44 h 63"/>
                    <a:gd name="T28" fmla="*/ 15 w 53"/>
                    <a:gd name="T29" fmla="*/ 43 h 63"/>
                    <a:gd name="T30" fmla="*/ 15 w 53"/>
                    <a:gd name="T31" fmla="*/ 43 h 63"/>
                    <a:gd name="T32" fmla="*/ 32 w 53"/>
                    <a:gd name="T33" fmla="*/ 24 h 63"/>
                    <a:gd name="T34" fmla="*/ 42 w 53"/>
                    <a:gd name="T35" fmla="*/ 11 h 63"/>
                    <a:gd name="T36" fmla="*/ 43 w 53"/>
                    <a:gd name="T37" fmla="*/ 11 h 63"/>
                    <a:gd name="T38" fmla="*/ 43 w 53"/>
                    <a:gd name="T39" fmla="*/ 12 h 63"/>
                    <a:gd name="T40" fmla="*/ 32 w 53"/>
                    <a:gd name="T41" fmla="*/ 24 h 63"/>
                    <a:gd name="T42" fmla="*/ 32 w 53"/>
                    <a:gd name="T43" fmla="*/ 24 h 63"/>
                    <a:gd name="T44" fmla="*/ 32 w 53"/>
                    <a:gd name="T45" fmla="*/ 24 h 63"/>
                    <a:gd name="T46" fmla="*/ 32 w 53"/>
                    <a:gd name="T47" fmla="*/ 24 h 63"/>
                    <a:gd name="T48" fmla="*/ 48 w 53"/>
                    <a:gd name="T49" fmla="*/ 4 h 63"/>
                    <a:gd name="T50" fmla="*/ 52 w 53"/>
                    <a:gd name="T51" fmla="*/ 0 h 63"/>
                    <a:gd name="T52" fmla="*/ 53 w 53"/>
                    <a:gd name="T53" fmla="*/ 0 h 63"/>
                    <a:gd name="T54" fmla="*/ 53 w 53"/>
                    <a:gd name="T55" fmla="*/ 0 h 63"/>
                    <a:gd name="T56" fmla="*/ 49 w 53"/>
                    <a:gd name="T57" fmla="*/ 5 h 63"/>
                    <a:gd name="T58" fmla="*/ 48 w 53"/>
                    <a:gd name="T59" fmla="*/ 5 h 63"/>
                    <a:gd name="T60" fmla="*/ 48 w 53"/>
                    <a:gd name="T61" fmla="*/ 4 h 63"/>
                    <a:gd name="T62" fmla="*/ 48 w 53"/>
                    <a:gd name="T63" fmla="*/ 4 h 6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3"/>
                    <a:gd name="T97" fmla="*/ 0 h 63"/>
                    <a:gd name="T98" fmla="*/ 53 w 53"/>
                    <a:gd name="T99" fmla="*/ 63 h 6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3" h="63">
                      <a:moveTo>
                        <a:pt x="0" y="63"/>
                      </a:moveTo>
                      <a:lnTo>
                        <a:pt x="10" y="50"/>
                      </a:lnTo>
                      <a:lnTo>
                        <a:pt x="11" y="50"/>
                      </a:lnTo>
                      <a:lnTo>
                        <a:pt x="1" y="63"/>
                      </a:lnTo>
                      <a:lnTo>
                        <a:pt x="0" y="63"/>
                      </a:lnTo>
                      <a:close/>
                      <a:moveTo>
                        <a:pt x="15" y="43"/>
                      </a:moveTo>
                      <a:lnTo>
                        <a:pt x="26" y="31"/>
                      </a:lnTo>
                      <a:lnTo>
                        <a:pt x="27" y="31"/>
                      </a:lnTo>
                      <a:lnTo>
                        <a:pt x="27" y="32"/>
                      </a:lnTo>
                      <a:lnTo>
                        <a:pt x="16" y="43"/>
                      </a:lnTo>
                      <a:lnTo>
                        <a:pt x="16" y="44"/>
                      </a:lnTo>
                      <a:lnTo>
                        <a:pt x="15" y="43"/>
                      </a:lnTo>
                      <a:close/>
                      <a:moveTo>
                        <a:pt x="32" y="24"/>
                      </a:moveTo>
                      <a:lnTo>
                        <a:pt x="42" y="11"/>
                      </a:lnTo>
                      <a:lnTo>
                        <a:pt x="43" y="11"/>
                      </a:lnTo>
                      <a:lnTo>
                        <a:pt x="43" y="12"/>
                      </a:lnTo>
                      <a:lnTo>
                        <a:pt x="32" y="24"/>
                      </a:lnTo>
                      <a:close/>
                      <a:moveTo>
                        <a:pt x="48" y="4"/>
                      </a:moveTo>
                      <a:lnTo>
                        <a:pt x="52" y="0"/>
                      </a:lnTo>
                      <a:lnTo>
                        <a:pt x="53" y="0"/>
                      </a:lnTo>
                      <a:lnTo>
                        <a:pt x="49" y="5"/>
                      </a:lnTo>
                      <a:lnTo>
                        <a:pt x="48" y="5"/>
                      </a:lnTo>
                      <a:lnTo>
                        <a:pt x="48" y="4"/>
                      </a:lnTo>
                      <a:close/>
                    </a:path>
                  </a:pathLst>
                </a:custGeom>
                <a:solidFill>
                  <a:srgbClr val="000000"/>
                </a:solidFill>
                <a:ln w="9525">
                  <a:noFill/>
                  <a:round/>
                  <a:headEnd/>
                  <a:tailEnd/>
                </a:ln>
              </p:spPr>
              <p:txBody>
                <a:bodyPr/>
                <a:lstStyle/>
                <a:p>
                  <a:endParaRPr lang="en-US"/>
                </a:p>
              </p:txBody>
            </p:sp>
            <p:sp>
              <p:nvSpPr>
                <p:cNvPr id="848" name="Freeform 1163"/>
                <p:cNvSpPr>
                  <a:spLocks/>
                </p:cNvSpPr>
                <p:nvPr/>
              </p:nvSpPr>
              <p:spPr bwMode="auto">
                <a:xfrm>
                  <a:off x="2669" y="2145"/>
                  <a:ext cx="11" cy="13"/>
                </a:xfrm>
                <a:custGeom>
                  <a:avLst/>
                  <a:gdLst>
                    <a:gd name="T0" fmla="*/ 0 w 11"/>
                    <a:gd name="T1" fmla="*/ 13 h 13"/>
                    <a:gd name="T2" fmla="*/ 10 w 11"/>
                    <a:gd name="T3" fmla="*/ 0 h 13"/>
                    <a:gd name="T4" fmla="*/ 11 w 11"/>
                    <a:gd name="T5" fmla="*/ 0 h 13"/>
                    <a:gd name="T6" fmla="*/ 11 w 11"/>
                    <a:gd name="T7" fmla="*/ 0 h 13"/>
                    <a:gd name="T8" fmla="*/ 1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 y="13"/>
                      </a:lnTo>
                      <a:lnTo>
                        <a:pt x="0" y="13"/>
                      </a:lnTo>
                    </a:path>
                  </a:pathLst>
                </a:custGeom>
                <a:noFill/>
                <a:ln w="1588">
                  <a:solidFill>
                    <a:srgbClr val="000000"/>
                  </a:solidFill>
                  <a:round/>
                  <a:headEnd/>
                  <a:tailEnd/>
                </a:ln>
              </p:spPr>
              <p:txBody>
                <a:bodyPr/>
                <a:lstStyle/>
                <a:p>
                  <a:endParaRPr lang="en-US"/>
                </a:p>
              </p:txBody>
            </p:sp>
            <p:sp>
              <p:nvSpPr>
                <p:cNvPr id="849" name="Freeform 1164"/>
                <p:cNvSpPr>
                  <a:spLocks/>
                </p:cNvSpPr>
                <p:nvPr/>
              </p:nvSpPr>
              <p:spPr bwMode="auto">
                <a:xfrm>
                  <a:off x="2684" y="2126"/>
                  <a:ext cx="12" cy="13"/>
                </a:xfrm>
                <a:custGeom>
                  <a:avLst/>
                  <a:gdLst>
                    <a:gd name="T0" fmla="*/ 0 w 12"/>
                    <a:gd name="T1" fmla="*/ 12 h 13"/>
                    <a:gd name="T2" fmla="*/ 11 w 12"/>
                    <a:gd name="T3" fmla="*/ 0 h 13"/>
                    <a:gd name="T4" fmla="*/ 12 w 12"/>
                    <a:gd name="T5" fmla="*/ 0 h 13"/>
                    <a:gd name="T6" fmla="*/ 12 w 12"/>
                    <a:gd name="T7" fmla="*/ 1 h 13"/>
                    <a:gd name="T8" fmla="*/ 1 w 12"/>
                    <a:gd name="T9" fmla="*/ 12 h 13"/>
                    <a:gd name="T10" fmla="*/ 1 w 12"/>
                    <a:gd name="T11" fmla="*/ 13 h 13"/>
                    <a:gd name="T12" fmla="*/ 0 w 12"/>
                    <a:gd name="T13" fmla="*/ 12 h 13"/>
                    <a:gd name="T14" fmla="*/ 0 w 12"/>
                    <a:gd name="T15" fmla="*/ 12 h 13"/>
                    <a:gd name="T16" fmla="*/ 0 60000 65536"/>
                    <a:gd name="T17" fmla="*/ 0 60000 65536"/>
                    <a:gd name="T18" fmla="*/ 0 60000 65536"/>
                    <a:gd name="T19" fmla="*/ 0 60000 65536"/>
                    <a:gd name="T20" fmla="*/ 0 60000 65536"/>
                    <a:gd name="T21" fmla="*/ 0 60000 65536"/>
                    <a:gd name="T22" fmla="*/ 0 60000 65536"/>
                    <a:gd name="T23" fmla="*/ 0 60000 65536"/>
                    <a:gd name="T24" fmla="*/ 0 w 12"/>
                    <a:gd name="T25" fmla="*/ 0 h 13"/>
                    <a:gd name="T26" fmla="*/ 12 w 12"/>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 h="13">
                      <a:moveTo>
                        <a:pt x="0" y="12"/>
                      </a:moveTo>
                      <a:lnTo>
                        <a:pt x="11" y="0"/>
                      </a:lnTo>
                      <a:lnTo>
                        <a:pt x="12" y="0"/>
                      </a:lnTo>
                      <a:lnTo>
                        <a:pt x="12" y="1"/>
                      </a:lnTo>
                      <a:lnTo>
                        <a:pt x="1" y="12"/>
                      </a:lnTo>
                      <a:lnTo>
                        <a:pt x="1" y="13"/>
                      </a:lnTo>
                      <a:lnTo>
                        <a:pt x="0" y="12"/>
                      </a:lnTo>
                    </a:path>
                  </a:pathLst>
                </a:custGeom>
                <a:noFill/>
                <a:ln w="1588">
                  <a:solidFill>
                    <a:srgbClr val="000000"/>
                  </a:solidFill>
                  <a:round/>
                  <a:headEnd/>
                  <a:tailEnd/>
                </a:ln>
              </p:spPr>
              <p:txBody>
                <a:bodyPr/>
                <a:lstStyle/>
                <a:p>
                  <a:endParaRPr lang="en-US"/>
                </a:p>
              </p:txBody>
            </p:sp>
            <p:sp>
              <p:nvSpPr>
                <p:cNvPr id="850" name="Freeform 1165"/>
                <p:cNvSpPr>
                  <a:spLocks/>
                </p:cNvSpPr>
                <p:nvPr/>
              </p:nvSpPr>
              <p:spPr bwMode="auto">
                <a:xfrm>
                  <a:off x="2701" y="2106"/>
                  <a:ext cx="11" cy="13"/>
                </a:xfrm>
                <a:custGeom>
                  <a:avLst/>
                  <a:gdLst>
                    <a:gd name="T0" fmla="*/ 0 w 11"/>
                    <a:gd name="T1" fmla="*/ 13 h 13"/>
                    <a:gd name="T2" fmla="*/ 10 w 11"/>
                    <a:gd name="T3" fmla="*/ 0 h 13"/>
                    <a:gd name="T4" fmla="*/ 11 w 11"/>
                    <a:gd name="T5" fmla="*/ 0 h 13"/>
                    <a:gd name="T6" fmla="*/ 11 w 11"/>
                    <a:gd name="T7" fmla="*/ 1 h 13"/>
                    <a:gd name="T8" fmla="*/ 0 w 11"/>
                    <a:gd name="T9" fmla="*/ 13 h 13"/>
                    <a:gd name="T10" fmla="*/ 0 w 11"/>
                    <a:gd name="T11" fmla="*/ 13 h 13"/>
                    <a:gd name="T12" fmla="*/ 0 w 11"/>
                    <a:gd name="T13" fmla="*/ 13 h 13"/>
                    <a:gd name="T14" fmla="*/ 0 w 11"/>
                    <a:gd name="T15" fmla="*/ 13 h 13"/>
                    <a:gd name="T16" fmla="*/ 0 60000 65536"/>
                    <a:gd name="T17" fmla="*/ 0 60000 65536"/>
                    <a:gd name="T18" fmla="*/ 0 60000 65536"/>
                    <a:gd name="T19" fmla="*/ 0 60000 65536"/>
                    <a:gd name="T20" fmla="*/ 0 60000 65536"/>
                    <a:gd name="T21" fmla="*/ 0 60000 65536"/>
                    <a:gd name="T22" fmla="*/ 0 60000 65536"/>
                    <a:gd name="T23" fmla="*/ 0 60000 65536"/>
                    <a:gd name="T24" fmla="*/ 0 w 11"/>
                    <a:gd name="T25" fmla="*/ 0 h 13"/>
                    <a:gd name="T26" fmla="*/ 11 w 11"/>
                    <a:gd name="T27" fmla="*/ 13 h 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 h="13">
                      <a:moveTo>
                        <a:pt x="0" y="13"/>
                      </a:moveTo>
                      <a:lnTo>
                        <a:pt x="10" y="0"/>
                      </a:lnTo>
                      <a:lnTo>
                        <a:pt x="11" y="0"/>
                      </a:lnTo>
                      <a:lnTo>
                        <a:pt x="11" y="1"/>
                      </a:lnTo>
                      <a:lnTo>
                        <a:pt x="0" y="13"/>
                      </a:lnTo>
                    </a:path>
                  </a:pathLst>
                </a:custGeom>
                <a:noFill/>
                <a:ln w="1588">
                  <a:solidFill>
                    <a:srgbClr val="000000"/>
                  </a:solidFill>
                  <a:round/>
                  <a:headEnd/>
                  <a:tailEnd/>
                </a:ln>
              </p:spPr>
              <p:txBody>
                <a:bodyPr/>
                <a:lstStyle/>
                <a:p>
                  <a:endParaRPr lang="en-US"/>
                </a:p>
              </p:txBody>
            </p:sp>
            <p:sp>
              <p:nvSpPr>
                <p:cNvPr id="851" name="Freeform 1166"/>
                <p:cNvSpPr>
                  <a:spLocks/>
                </p:cNvSpPr>
                <p:nvPr/>
              </p:nvSpPr>
              <p:spPr bwMode="auto">
                <a:xfrm>
                  <a:off x="2717" y="2095"/>
                  <a:ext cx="5" cy="5"/>
                </a:xfrm>
                <a:custGeom>
                  <a:avLst/>
                  <a:gdLst>
                    <a:gd name="T0" fmla="*/ 0 w 5"/>
                    <a:gd name="T1" fmla="*/ 4 h 5"/>
                    <a:gd name="T2" fmla="*/ 4 w 5"/>
                    <a:gd name="T3" fmla="*/ 0 h 5"/>
                    <a:gd name="T4" fmla="*/ 5 w 5"/>
                    <a:gd name="T5" fmla="*/ 0 h 5"/>
                    <a:gd name="T6" fmla="*/ 5 w 5"/>
                    <a:gd name="T7" fmla="*/ 0 h 5"/>
                    <a:gd name="T8" fmla="*/ 1 w 5"/>
                    <a:gd name="T9" fmla="*/ 5 h 5"/>
                    <a:gd name="T10" fmla="*/ 0 w 5"/>
                    <a:gd name="T11" fmla="*/ 5 h 5"/>
                    <a:gd name="T12" fmla="*/ 0 w 5"/>
                    <a:gd name="T13" fmla="*/ 4 h 5"/>
                    <a:gd name="T14" fmla="*/ 0 w 5"/>
                    <a:gd name="T15" fmla="*/ 4 h 5"/>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5"/>
                    <a:gd name="T26" fmla="*/ 5 w 5"/>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5">
                      <a:moveTo>
                        <a:pt x="0" y="4"/>
                      </a:moveTo>
                      <a:lnTo>
                        <a:pt x="4" y="0"/>
                      </a:lnTo>
                      <a:lnTo>
                        <a:pt x="5" y="0"/>
                      </a:lnTo>
                      <a:lnTo>
                        <a:pt x="1" y="5"/>
                      </a:lnTo>
                      <a:lnTo>
                        <a:pt x="0" y="5"/>
                      </a:lnTo>
                      <a:lnTo>
                        <a:pt x="0" y="4"/>
                      </a:lnTo>
                    </a:path>
                  </a:pathLst>
                </a:custGeom>
                <a:noFill/>
                <a:ln w="1588">
                  <a:solidFill>
                    <a:srgbClr val="000000"/>
                  </a:solidFill>
                  <a:round/>
                  <a:headEnd/>
                  <a:tailEnd/>
                </a:ln>
              </p:spPr>
              <p:txBody>
                <a:bodyPr/>
                <a:lstStyle/>
                <a:p>
                  <a:endParaRPr lang="en-US"/>
                </a:p>
              </p:txBody>
            </p:sp>
            <p:sp>
              <p:nvSpPr>
                <p:cNvPr id="852" name="Freeform 1167"/>
                <p:cNvSpPr>
                  <a:spLocks noEditPoints="1"/>
                </p:cNvSpPr>
                <p:nvPr/>
              </p:nvSpPr>
              <p:spPr bwMode="auto">
                <a:xfrm>
                  <a:off x="2617" y="2139"/>
                  <a:ext cx="104" cy="37"/>
                </a:xfrm>
                <a:custGeom>
                  <a:avLst/>
                  <a:gdLst>
                    <a:gd name="T0" fmla="*/ 104 w 104"/>
                    <a:gd name="T1" fmla="*/ 12 h 37"/>
                    <a:gd name="T2" fmla="*/ 92 w 104"/>
                    <a:gd name="T3" fmla="*/ 0 h 37"/>
                    <a:gd name="T4" fmla="*/ 92 w 104"/>
                    <a:gd name="T5" fmla="*/ 12 h 37"/>
                    <a:gd name="T6" fmla="*/ 104 w 104"/>
                    <a:gd name="T7" fmla="*/ 12 h 37"/>
                    <a:gd name="T8" fmla="*/ 104 w 104"/>
                    <a:gd name="T9" fmla="*/ 12 h 37"/>
                    <a:gd name="T10" fmla="*/ 104 w 104"/>
                    <a:gd name="T11" fmla="*/ 12 h 37"/>
                    <a:gd name="T12" fmla="*/ 92 w 104"/>
                    <a:gd name="T13" fmla="*/ 12 h 37"/>
                    <a:gd name="T14" fmla="*/ 92 w 104"/>
                    <a:gd name="T15" fmla="*/ 0 h 37"/>
                    <a:gd name="T16" fmla="*/ 0 w 104"/>
                    <a:gd name="T17" fmla="*/ 0 h 37"/>
                    <a:gd name="T18" fmla="*/ 0 w 104"/>
                    <a:gd name="T19" fmla="*/ 37 h 37"/>
                    <a:gd name="T20" fmla="*/ 104 w 104"/>
                    <a:gd name="T21" fmla="*/ 37 h 37"/>
                    <a:gd name="T22" fmla="*/ 104 w 104"/>
                    <a:gd name="T23" fmla="*/ 12 h 37"/>
                    <a:gd name="T24" fmla="*/ 104 w 104"/>
                    <a:gd name="T25" fmla="*/ 12 h 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37"/>
                    <a:gd name="T41" fmla="*/ 104 w 104"/>
                    <a:gd name="T42" fmla="*/ 37 h 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37">
                      <a:moveTo>
                        <a:pt x="104" y="12"/>
                      </a:moveTo>
                      <a:lnTo>
                        <a:pt x="92" y="0"/>
                      </a:lnTo>
                      <a:lnTo>
                        <a:pt x="92" y="12"/>
                      </a:lnTo>
                      <a:lnTo>
                        <a:pt x="104" y="12"/>
                      </a:lnTo>
                      <a:close/>
                      <a:moveTo>
                        <a:pt x="104" y="12"/>
                      </a:moveTo>
                      <a:lnTo>
                        <a:pt x="92" y="12"/>
                      </a:lnTo>
                      <a:lnTo>
                        <a:pt x="92" y="0"/>
                      </a:lnTo>
                      <a:lnTo>
                        <a:pt x="0" y="0"/>
                      </a:lnTo>
                      <a:lnTo>
                        <a:pt x="0" y="37"/>
                      </a:lnTo>
                      <a:lnTo>
                        <a:pt x="104" y="37"/>
                      </a:lnTo>
                      <a:lnTo>
                        <a:pt x="104" y="12"/>
                      </a:lnTo>
                      <a:close/>
                    </a:path>
                  </a:pathLst>
                </a:custGeom>
                <a:solidFill>
                  <a:srgbClr val="EAEAEA"/>
                </a:solidFill>
                <a:ln w="9525">
                  <a:noFill/>
                  <a:round/>
                  <a:headEnd/>
                  <a:tailEnd/>
                </a:ln>
              </p:spPr>
              <p:txBody>
                <a:bodyPr/>
                <a:lstStyle/>
                <a:p>
                  <a:endParaRPr lang="en-US"/>
                </a:p>
              </p:txBody>
            </p:sp>
            <p:sp>
              <p:nvSpPr>
                <p:cNvPr id="853" name="Freeform 1168"/>
                <p:cNvSpPr>
                  <a:spLocks/>
                </p:cNvSpPr>
                <p:nvPr/>
              </p:nvSpPr>
              <p:spPr bwMode="auto">
                <a:xfrm>
                  <a:off x="2709" y="2139"/>
                  <a:ext cx="12" cy="12"/>
                </a:xfrm>
                <a:custGeom>
                  <a:avLst/>
                  <a:gdLst>
                    <a:gd name="T0" fmla="*/ 12 w 12"/>
                    <a:gd name="T1" fmla="*/ 12 h 12"/>
                    <a:gd name="T2" fmla="*/ 0 w 12"/>
                    <a:gd name="T3" fmla="*/ 0 h 12"/>
                    <a:gd name="T4" fmla="*/ 0 w 12"/>
                    <a:gd name="T5" fmla="*/ 12 h 12"/>
                    <a:gd name="T6" fmla="*/ 12 w 12"/>
                    <a:gd name="T7" fmla="*/ 12 h 12"/>
                    <a:gd name="T8" fmla="*/ 12 w 12"/>
                    <a:gd name="T9" fmla="*/ 12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2" y="12"/>
                      </a:moveTo>
                      <a:lnTo>
                        <a:pt x="0" y="0"/>
                      </a:lnTo>
                      <a:lnTo>
                        <a:pt x="0" y="12"/>
                      </a:lnTo>
                      <a:lnTo>
                        <a:pt x="12" y="12"/>
                      </a:lnTo>
                      <a:close/>
                    </a:path>
                  </a:pathLst>
                </a:custGeom>
                <a:noFill/>
                <a:ln w="0">
                  <a:solidFill>
                    <a:srgbClr val="000000"/>
                  </a:solidFill>
                  <a:round/>
                  <a:headEnd/>
                  <a:tailEnd/>
                </a:ln>
              </p:spPr>
              <p:txBody>
                <a:bodyPr/>
                <a:lstStyle/>
                <a:p>
                  <a:endParaRPr lang="en-US"/>
                </a:p>
              </p:txBody>
            </p:sp>
            <p:sp>
              <p:nvSpPr>
                <p:cNvPr id="854" name="Freeform 1169"/>
                <p:cNvSpPr>
                  <a:spLocks/>
                </p:cNvSpPr>
                <p:nvPr/>
              </p:nvSpPr>
              <p:spPr bwMode="auto">
                <a:xfrm>
                  <a:off x="2617" y="2139"/>
                  <a:ext cx="104" cy="37"/>
                </a:xfrm>
                <a:custGeom>
                  <a:avLst/>
                  <a:gdLst>
                    <a:gd name="T0" fmla="*/ 104 w 104"/>
                    <a:gd name="T1" fmla="*/ 12 h 37"/>
                    <a:gd name="T2" fmla="*/ 92 w 104"/>
                    <a:gd name="T3" fmla="*/ 12 h 37"/>
                    <a:gd name="T4" fmla="*/ 92 w 104"/>
                    <a:gd name="T5" fmla="*/ 0 h 37"/>
                    <a:gd name="T6" fmla="*/ 0 w 104"/>
                    <a:gd name="T7" fmla="*/ 0 h 37"/>
                    <a:gd name="T8" fmla="*/ 0 w 104"/>
                    <a:gd name="T9" fmla="*/ 37 h 37"/>
                    <a:gd name="T10" fmla="*/ 104 w 104"/>
                    <a:gd name="T11" fmla="*/ 37 h 37"/>
                    <a:gd name="T12" fmla="*/ 104 w 104"/>
                    <a:gd name="T13" fmla="*/ 12 h 37"/>
                    <a:gd name="T14" fmla="*/ 0 60000 65536"/>
                    <a:gd name="T15" fmla="*/ 0 60000 65536"/>
                    <a:gd name="T16" fmla="*/ 0 60000 65536"/>
                    <a:gd name="T17" fmla="*/ 0 60000 65536"/>
                    <a:gd name="T18" fmla="*/ 0 60000 65536"/>
                    <a:gd name="T19" fmla="*/ 0 60000 65536"/>
                    <a:gd name="T20" fmla="*/ 0 60000 65536"/>
                    <a:gd name="T21" fmla="*/ 0 w 104"/>
                    <a:gd name="T22" fmla="*/ 0 h 37"/>
                    <a:gd name="T23" fmla="*/ 104 w 104"/>
                    <a:gd name="T24" fmla="*/ 37 h 3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4" h="37">
                      <a:moveTo>
                        <a:pt x="104" y="12"/>
                      </a:moveTo>
                      <a:lnTo>
                        <a:pt x="92" y="12"/>
                      </a:lnTo>
                      <a:lnTo>
                        <a:pt x="92" y="0"/>
                      </a:lnTo>
                      <a:lnTo>
                        <a:pt x="0" y="0"/>
                      </a:lnTo>
                      <a:lnTo>
                        <a:pt x="0" y="37"/>
                      </a:lnTo>
                      <a:lnTo>
                        <a:pt x="104" y="37"/>
                      </a:lnTo>
                      <a:lnTo>
                        <a:pt x="104" y="12"/>
                      </a:lnTo>
                      <a:close/>
                    </a:path>
                  </a:pathLst>
                </a:custGeom>
                <a:noFill/>
                <a:ln w="0">
                  <a:solidFill>
                    <a:srgbClr val="000000"/>
                  </a:solidFill>
                  <a:round/>
                  <a:headEnd/>
                  <a:tailEnd/>
                </a:ln>
              </p:spPr>
              <p:txBody>
                <a:bodyPr/>
                <a:lstStyle/>
                <a:p>
                  <a:endParaRPr lang="en-US"/>
                </a:p>
              </p:txBody>
            </p:sp>
            <p:sp>
              <p:nvSpPr>
                <p:cNvPr id="855" name="Freeform 1170"/>
                <p:cNvSpPr>
                  <a:spLocks/>
                </p:cNvSpPr>
                <p:nvPr/>
              </p:nvSpPr>
              <p:spPr bwMode="auto">
                <a:xfrm>
                  <a:off x="2718" y="2037"/>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6" name="Freeform 1171"/>
                <p:cNvSpPr>
                  <a:spLocks/>
                </p:cNvSpPr>
                <p:nvPr/>
              </p:nvSpPr>
              <p:spPr bwMode="auto">
                <a:xfrm>
                  <a:off x="2731" y="2154"/>
                  <a:ext cx="6" cy="7"/>
                </a:xfrm>
                <a:custGeom>
                  <a:avLst/>
                  <a:gdLst>
                    <a:gd name="T0" fmla="*/ 0 w 6"/>
                    <a:gd name="T1" fmla="*/ 0 h 7"/>
                    <a:gd name="T2" fmla="*/ 0 w 6"/>
                    <a:gd name="T3" fmla="*/ 7 h 7"/>
                    <a:gd name="T4" fmla="*/ 6 w 6"/>
                    <a:gd name="T5" fmla="*/ 7 h 7"/>
                    <a:gd name="T6" fmla="*/ 6 w 6"/>
                    <a:gd name="T7" fmla="*/ 0 h 7"/>
                    <a:gd name="T8" fmla="*/ 0 w 6"/>
                    <a:gd name="T9" fmla="*/ 0 h 7"/>
                    <a:gd name="T10" fmla="*/ 0 w 6"/>
                    <a:gd name="T11" fmla="*/ 0 h 7"/>
                    <a:gd name="T12" fmla="*/ 0 60000 65536"/>
                    <a:gd name="T13" fmla="*/ 0 60000 65536"/>
                    <a:gd name="T14" fmla="*/ 0 60000 65536"/>
                    <a:gd name="T15" fmla="*/ 0 60000 65536"/>
                    <a:gd name="T16" fmla="*/ 0 60000 65536"/>
                    <a:gd name="T17" fmla="*/ 0 60000 65536"/>
                    <a:gd name="T18" fmla="*/ 0 w 6"/>
                    <a:gd name="T19" fmla="*/ 0 h 7"/>
                    <a:gd name="T20" fmla="*/ 6 w 6"/>
                    <a:gd name="T21" fmla="*/ 7 h 7"/>
                  </a:gdLst>
                  <a:ahLst/>
                  <a:cxnLst>
                    <a:cxn ang="T12">
                      <a:pos x="T0" y="T1"/>
                    </a:cxn>
                    <a:cxn ang="T13">
                      <a:pos x="T2" y="T3"/>
                    </a:cxn>
                    <a:cxn ang="T14">
                      <a:pos x="T4" y="T5"/>
                    </a:cxn>
                    <a:cxn ang="T15">
                      <a:pos x="T6" y="T7"/>
                    </a:cxn>
                    <a:cxn ang="T16">
                      <a:pos x="T8" y="T9"/>
                    </a:cxn>
                    <a:cxn ang="T17">
                      <a:pos x="T10" y="T11"/>
                    </a:cxn>
                  </a:cxnLst>
                  <a:rect l="T18" t="T19" r="T20" b="T21"/>
                  <a:pathLst>
                    <a:path w="6" h="7">
                      <a:moveTo>
                        <a:pt x="0" y="0"/>
                      </a:moveTo>
                      <a:lnTo>
                        <a:pt x="0" y="7"/>
                      </a:lnTo>
                      <a:lnTo>
                        <a:pt x="6" y="7"/>
                      </a:lnTo>
                      <a:lnTo>
                        <a:pt x="6" y="0"/>
                      </a:lnTo>
                      <a:lnTo>
                        <a:pt x="0" y="0"/>
                      </a:lnTo>
                      <a:close/>
                    </a:path>
                  </a:pathLst>
                </a:custGeom>
                <a:solidFill>
                  <a:srgbClr val="FFFFFF"/>
                </a:solidFill>
                <a:ln w="9525">
                  <a:noFill/>
                  <a:round/>
                  <a:headEnd/>
                  <a:tailEnd/>
                </a:ln>
              </p:spPr>
              <p:txBody>
                <a:bodyPr/>
                <a:lstStyle/>
                <a:p>
                  <a:endParaRPr lang="en-US"/>
                </a:p>
              </p:txBody>
            </p:sp>
            <p:sp>
              <p:nvSpPr>
                <p:cNvPr id="857" name="Freeform 1172"/>
                <p:cNvSpPr>
                  <a:spLocks/>
                </p:cNvSpPr>
                <p:nvPr/>
              </p:nvSpPr>
              <p:spPr bwMode="auto">
                <a:xfrm>
                  <a:off x="2718" y="2129"/>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8" name="Freeform 1173"/>
                <p:cNvSpPr>
                  <a:spLocks/>
                </p:cNvSpPr>
                <p:nvPr/>
              </p:nvSpPr>
              <p:spPr bwMode="auto">
                <a:xfrm>
                  <a:off x="2718" y="2055"/>
                  <a:ext cx="6" cy="6"/>
                </a:xfrm>
                <a:custGeom>
                  <a:avLst/>
                  <a:gdLst>
                    <a:gd name="T0" fmla="*/ 0 w 6"/>
                    <a:gd name="T1" fmla="*/ 0 h 6"/>
                    <a:gd name="T2" fmla="*/ 0 w 6"/>
                    <a:gd name="T3" fmla="*/ 6 h 6"/>
                    <a:gd name="T4" fmla="*/ 6 w 6"/>
                    <a:gd name="T5" fmla="*/ 6 h 6"/>
                    <a:gd name="T6" fmla="*/ 6 w 6"/>
                    <a:gd name="T7" fmla="*/ 0 h 6"/>
                    <a:gd name="T8" fmla="*/ 0 w 6"/>
                    <a:gd name="T9" fmla="*/ 0 h 6"/>
                    <a:gd name="T10" fmla="*/ 0 w 6"/>
                    <a:gd name="T11" fmla="*/ 0 h 6"/>
                    <a:gd name="T12" fmla="*/ 0 60000 65536"/>
                    <a:gd name="T13" fmla="*/ 0 60000 65536"/>
                    <a:gd name="T14" fmla="*/ 0 60000 65536"/>
                    <a:gd name="T15" fmla="*/ 0 60000 65536"/>
                    <a:gd name="T16" fmla="*/ 0 60000 65536"/>
                    <a:gd name="T17" fmla="*/ 0 60000 65536"/>
                    <a:gd name="T18" fmla="*/ 0 w 6"/>
                    <a:gd name="T19" fmla="*/ 0 h 6"/>
                    <a:gd name="T20" fmla="*/ 6 w 6"/>
                    <a:gd name="T21" fmla="*/ 6 h 6"/>
                  </a:gdLst>
                  <a:ahLst/>
                  <a:cxnLst>
                    <a:cxn ang="T12">
                      <a:pos x="T0" y="T1"/>
                    </a:cxn>
                    <a:cxn ang="T13">
                      <a:pos x="T2" y="T3"/>
                    </a:cxn>
                    <a:cxn ang="T14">
                      <a:pos x="T4" y="T5"/>
                    </a:cxn>
                    <a:cxn ang="T15">
                      <a:pos x="T6" y="T7"/>
                    </a:cxn>
                    <a:cxn ang="T16">
                      <a:pos x="T8" y="T9"/>
                    </a:cxn>
                    <a:cxn ang="T17">
                      <a:pos x="T10" y="T11"/>
                    </a:cxn>
                  </a:cxnLst>
                  <a:rect l="T18" t="T19" r="T20" b="T21"/>
                  <a:pathLst>
                    <a:path w="6" h="6">
                      <a:moveTo>
                        <a:pt x="0" y="0"/>
                      </a:moveTo>
                      <a:lnTo>
                        <a:pt x="0" y="6"/>
                      </a:lnTo>
                      <a:lnTo>
                        <a:pt x="6" y="6"/>
                      </a:lnTo>
                      <a:lnTo>
                        <a:pt x="6" y="0"/>
                      </a:lnTo>
                      <a:lnTo>
                        <a:pt x="0" y="0"/>
                      </a:lnTo>
                      <a:close/>
                    </a:path>
                  </a:pathLst>
                </a:custGeom>
                <a:solidFill>
                  <a:srgbClr val="FFFFFF"/>
                </a:solidFill>
                <a:ln w="9525">
                  <a:noFill/>
                  <a:round/>
                  <a:headEnd/>
                  <a:tailEnd/>
                </a:ln>
              </p:spPr>
              <p:txBody>
                <a:bodyPr/>
                <a:lstStyle/>
                <a:p>
                  <a:endParaRPr lang="en-US"/>
                </a:p>
              </p:txBody>
            </p:sp>
            <p:sp>
              <p:nvSpPr>
                <p:cNvPr id="859" name="Freeform 1174"/>
                <p:cNvSpPr>
                  <a:spLocks/>
                </p:cNvSpPr>
                <p:nvPr/>
              </p:nvSpPr>
              <p:spPr bwMode="auto">
                <a:xfrm>
                  <a:off x="2721" y="2050"/>
                  <a:ext cx="22" cy="91"/>
                </a:xfrm>
                <a:custGeom>
                  <a:avLst/>
                  <a:gdLst>
                    <a:gd name="T0" fmla="*/ 22 w 22"/>
                    <a:gd name="T1" fmla="*/ 91 h 91"/>
                    <a:gd name="T2" fmla="*/ 0 w 22"/>
                    <a:gd name="T3" fmla="*/ 91 h 91"/>
                    <a:gd name="T4" fmla="*/ 0 w 22"/>
                    <a:gd name="T5" fmla="*/ 0 h 91"/>
                    <a:gd name="T6" fmla="*/ 22 w 22"/>
                    <a:gd name="T7" fmla="*/ 0 h 91"/>
                    <a:gd name="T8" fmla="*/ 0 60000 65536"/>
                    <a:gd name="T9" fmla="*/ 0 60000 65536"/>
                    <a:gd name="T10" fmla="*/ 0 60000 65536"/>
                    <a:gd name="T11" fmla="*/ 0 60000 65536"/>
                    <a:gd name="T12" fmla="*/ 0 w 22"/>
                    <a:gd name="T13" fmla="*/ 0 h 91"/>
                    <a:gd name="T14" fmla="*/ 22 w 22"/>
                    <a:gd name="T15" fmla="*/ 91 h 91"/>
                  </a:gdLst>
                  <a:ahLst/>
                  <a:cxnLst>
                    <a:cxn ang="T8">
                      <a:pos x="T0" y="T1"/>
                    </a:cxn>
                    <a:cxn ang="T9">
                      <a:pos x="T2" y="T3"/>
                    </a:cxn>
                    <a:cxn ang="T10">
                      <a:pos x="T4" y="T5"/>
                    </a:cxn>
                    <a:cxn ang="T11">
                      <a:pos x="T6" y="T7"/>
                    </a:cxn>
                  </a:cxnLst>
                  <a:rect l="T12" t="T13" r="T14" b="T15"/>
                  <a:pathLst>
                    <a:path w="22" h="91">
                      <a:moveTo>
                        <a:pt x="22" y="91"/>
                      </a:moveTo>
                      <a:lnTo>
                        <a:pt x="0" y="91"/>
                      </a:lnTo>
                      <a:lnTo>
                        <a:pt x="0" y="0"/>
                      </a:lnTo>
                      <a:lnTo>
                        <a:pt x="22" y="0"/>
                      </a:lnTo>
                    </a:path>
                  </a:pathLst>
                </a:custGeom>
                <a:noFill/>
                <a:ln w="0">
                  <a:solidFill>
                    <a:srgbClr val="000000"/>
                  </a:solidFill>
                  <a:round/>
                  <a:headEnd/>
                  <a:tailEnd/>
                </a:ln>
              </p:spPr>
              <p:txBody>
                <a:bodyPr/>
                <a:lstStyle/>
                <a:p>
                  <a:endParaRPr lang="en-US"/>
                </a:p>
              </p:txBody>
            </p:sp>
            <p:sp>
              <p:nvSpPr>
                <p:cNvPr id="860" name="Freeform 1175"/>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close/>
                    </a:path>
                  </a:pathLst>
                </a:custGeom>
                <a:solidFill>
                  <a:srgbClr val="000000"/>
                </a:solidFill>
                <a:ln w="9525">
                  <a:noFill/>
                  <a:round/>
                  <a:headEnd/>
                  <a:tailEnd/>
                </a:ln>
              </p:spPr>
              <p:txBody>
                <a:bodyPr/>
                <a:lstStyle/>
                <a:p>
                  <a:endParaRPr lang="en-US"/>
                </a:p>
              </p:txBody>
            </p:sp>
            <p:sp>
              <p:nvSpPr>
                <p:cNvPr id="861" name="Freeform 1176"/>
                <p:cNvSpPr>
                  <a:spLocks/>
                </p:cNvSpPr>
                <p:nvPr/>
              </p:nvSpPr>
              <p:spPr bwMode="auto">
                <a:xfrm>
                  <a:off x="2837" y="1999"/>
                  <a:ext cx="1" cy="2"/>
                </a:xfrm>
                <a:custGeom>
                  <a:avLst/>
                  <a:gdLst>
                    <a:gd name="T0" fmla="*/ 1 w 1"/>
                    <a:gd name="T1" fmla="*/ 2 h 2"/>
                    <a:gd name="T2" fmla="*/ 1 w 1"/>
                    <a:gd name="T3" fmla="*/ 2 h 2"/>
                    <a:gd name="T4" fmla="*/ 0 w 1"/>
                    <a:gd name="T5" fmla="*/ 1 h 2"/>
                    <a:gd name="T6" fmla="*/ 1 w 1"/>
                    <a:gd name="T7" fmla="*/ 0 h 2"/>
                    <a:gd name="T8" fmla="*/ 1 w 1"/>
                    <a:gd name="T9" fmla="*/ 0 h 2"/>
                    <a:gd name="T10" fmla="*/ 1 w 1"/>
                    <a:gd name="T11" fmla="*/ 1 h 2"/>
                    <a:gd name="T12" fmla="*/ 1 w 1"/>
                    <a:gd name="T13" fmla="*/ 2 h 2"/>
                    <a:gd name="T14" fmla="*/ 1 w 1"/>
                    <a:gd name="T15" fmla="*/ 2 h 2"/>
                    <a:gd name="T16" fmla="*/ 0 60000 65536"/>
                    <a:gd name="T17" fmla="*/ 0 60000 65536"/>
                    <a:gd name="T18" fmla="*/ 0 60000 65536"/>
                    <a:gd name="T19" fmla="*/ 0 60000 65536"/>
                    <a:gd name="T20" fmla="*/ 0 60000 65536"/>
                    <a:gd name="T21" fmla="*/ 0 60000 65536"/>
                    <a:gd name="T22" fmla="*/ 0 60000 65536"/>
                    <a:gd name="T23" fmla="*/ 0 60000 65536"/>
                    <a:gd name="T24" fmla="*/ 0 w 1"/>
                    <a:gd name="T25" fmla="*/ 0 h 2"/>
                    <a:gd name="T26" fmla="*/ 1 w 1"/>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 h="2">
                      <a:moveTo>
                        <a:pt x="1" y="2"/>
                      </a:moveTo>
                      <a:lnTo>
                        <a:pt x="1" y="2"/>
                      </a:lnTo>
                      <a:lnTo>
                        <a:pt x="0" y="1"/>
                      </a:lnTo>
                      <a:lnTo>
                        <a:pt x="1" y="0"/>
                      </a:lnTo>
                      <a:lnTo>
                        <a:pt x="1" y="1"/>
                      </a:lnTo>
                      <a:lnTo>
                        <a:pt x="1" y="2"/>
                      </a:lnTo>
                    </a:path>
                  </a:pathLst>
                </a:custGeom>
                <a:noFill/>
                <a:ln w="1588">
                  <a:solidFill>
                    <a:srgbClr val="000000"/>
                  </a:solidFill>
                  <a:round/>
                  <a:headEnd/>
                  <a:tailEnd/>
                </a:ln>
              </p:spPr>
              <p:txBody>
                <a:bodyPr/>
                <a:lstStyle/>
                <a:p>
                  <a:endParaRPr lang="en-US"/>
                </a:p>
              </p:txBody>
            </p:sp>
            <p:sp>
              <p:nvSpPr>
                <p:cNvPr id="862" name="Freeform 1177"/>
                <p:cNvSpPr>
                  <a:spLocks/>
                </p:cNvSpPr>
                <p:nvPr/>
              </p:nvSpPr>
              <p:spPr bwMode="auto">
                <a:xfrm>
                  <a:off x="2831" y="1998"/>
                  <a:ext cx="7" cy="5"/>
                </a:xfrm>
                <a:custGeom>
                  <a:avLst/>
                  <a:gdLst>
                    <a:gd name="T0" fmla="*/ 7 w 7"/>
                    <a:gd name="T1" fmla="*/ 2 h 5"/>
                    <a:gd name="T2" fmla="*/ 6 w 7"/>
                    <a:gd name="T3" fmla="*/ 0 h 5"/>
                    <a:gd name="T4" fmla="*/ 4 w 7"/>
                    <a:gd name="T5" fmla="*/ 0 h 5"/>
                    <a:gd name="T6" fmla="*/ 2 w 7"/>
                    <a:gd name="T7" fmla="*/ 0 h 5"/>
                    <a:gd name="T8" fmla="*/ 0 w 7"/>
                    <a:gd name="T9" fmla="*/ 2 h 5"/>
                    <a:gd name="T10" fmla="*/ 0 w 7"/>
                    <a:gd name="T11" fmla="*/ 2 h 5"/>
                    <a:gd name="T12" fmla="*/ 2 w 7"/>
                    <a:gd name="T13" fmla="*/ 5 h 5"/>
                    <a:gd name="T14" fmla="*/ 4 w 7"/>
                    <a:gd name="T15" fmla="*/ 5 h 5"/>
                    <a:gd name="T16" fmla="*/ 6 w 7"/>
                    <a:gd name="T17" fmla="*/ 5 h 5"/>
                    <a:gd name="T18" fmla="*/ 7 w 7"/>
                    <a:gd name="T19" fmla="*/ 2 h 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
                    <a:gd name="T31" fmla="*/ 0 h 5"/>
                    <a:gd name="T32" fmla="*/ 7 w 7"/>
                    <a:gd name="T33" fmla="*/ 5 h 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 h="5">
                      <a:moveTo>
                        <a:pt x="7" y="2"/>
                      </a:moveTo>
                      <a:lnTo>
                        <a:pt x="6" y="0"/>
                      </a:lnTo>
                      <a:lnTo>
                        <a:pt x="4" y="0"/>
                      </a:lnTo>
                      <a:lnTo>
                        <a:pt x="2" y="0"/>
                      </a:lnTo>
                      <a:lnTo>
                        <a:pt x="0" y="2"/>
                      </a:lnTo>
                      <a:lnTo>
                        <a:pt x="2" y="5"/>
                      </a:lnTo>
                      <a:lnTo>
                        <a:pt x="4" y="5"/>
                      </a:lnTo>
                      <a:lnTo>
                        <a:pt x="6" y="5"/>
                      </a:lnTo>
                      <a:lnTo>
                        <a:pt x="7" y="2"/>
                      </a:lnTo>
                    </a:path>
                  </a:pathLst>
                </a:custGeom>
                <a:noFill/>
                <a:ln w="0">
                  <a:solidFill>
                    <a:srgbClr val="000000"/>
                  </a:solidFill>
                  <a:round/>
                  <a:headEnd/>
                  <a:tailEnd/>
                </a:ln>
              </p:spPr>
              <p:txBody>
                <a:bodyPr/>
                <a:lstStyle/>
                <a:p>
                  <a:endParaRPr lang="en-US"/>
                </a:p>
              </p:txBody>
            </p:sp>
            <p:sp>
              <p:nvSpPr>
                <p:cNvPr id="863" name="Freeform 1178"/>
                <p:cNvSpPr>
                  <a:spLocks noEditPoints="1"/>
                </p:cNvSpPr>
                <p:nvPr/>
              </p:nvSpPr>
              <p:spPr bwMode="auto">
                <a:xfrm>
                  <a:off x="2683" y="1968"/>
                  <a:ext cx="155" cy="33"/>
                </a:xfrm>
                <a:custGeom>
                  <a:avLst/>
                  <a:gdLst>
                    <a:gd name="T0" fmla="*/ 155 w 155"/>
                    <a:gd name="T1" fmla="*/ 33 h 33"/>
                    <a:gd name="T2" fmla="*/ 139 w 155"/>
                    <a:gd name="T3" fmla="*/ 30 h 33"/>
                    <a:gd name="T4" fmla="*/ 139 w 155"/>
                    <a:gd name="T5" fmla="*/ 29 h 33"/>
                    <a:gd name="T6" fmla="*/ 139 w 155"/>
                    <a:gd name="T7" fmla="*/ 29 h 33"/>
                    <a:gd name="T8" fmla="*/ 155 w 155"/>
                    <a:gd name="T9" fmla="*/ 32 h 33"/>
                    <a:gd name="T10" fmla="*/ 155 w 155"/>
                    <a:gd name="T11" fmla="*/ 32 h 33"/>
                    <a:gd name="T12" fmla="*/ 155 w 155"/>
                    <a:gd name="T13" fmla="*/ 33 h 33"/>
                    <a:gd name="T14" fmla="*/ 155 w 155"/>
                    <a:gd name="T15" fmla="*/ 33 h 33"/>
                    <a:gd name="T16" fmla="*/ 130 w 155"/>
                    <a:gd name="T17" fmla="*/ 28 h 33"/>
                    <a:gd name="T18" fmla="*/ 114 w 155"/>
                    <a:gd name="T19" fmla="*/ 25 h 33"/>
                    <a:gd name="T20" fmla="*/ 114 w 155"/>
                    <a:gd name="T21" fmla="*/ 24 h 33"/>
                    <a:gd name="T22" fmla="*/ 114 w 155"/>
                    <a:gd name="T23" fmla="*/ 23 h 33"/>
                    <a:gd name="T24" fmla="*/ 130 w 155"/>
                    <a:gd name="T25" fmla="*/ 26 h 33"/>
                    <a:gd name="T26" fmla="*/ 130 w 155"/>
                    <a:gd name="T27" fmla="*/ 27 h 33"/>
                    <a:gd name="T28" fmla="*/ 130 w 155"/>
                    <a:gd name="T29" fmla="*/ 28 h 33"/>
                    <a:gd name="T30" fmla="*/ 130 w 155"/>
                    <a:gd name="T31" fmla="*/ 28 h 33"/>
                    <a:gd name="T32" fmla="*/ 105 w 155"/>
                    <a:gd name="T33" fmla="*/ 22 h 33"/>
                    <a:gd name="T34" fmla="*/ 90 w 155"/>
                    <a:gd name="T35" fmla="*/ 19 h 33"/>
                    <a:gd name="T36" fmla="*/ 89 w 155"/>
                    <a:gd name="T37" fmla="*/ 19 h 33"/>
                    <a:gd name="T38" fmla="*/ 90 w 155"/>
                    <a:gd name="T39" fmla="*/ 18 h 33"/>
                    <a:gd name="T40" fmla="*/ 105 w 155"/>
                    <a:gd name="T41" fmla="*/ 22 h 33"/>
                    <a:gd name="T42" fmla="*/ 106 w 155"/>
                    <a:gd name="T43" fmla="*/ 22 h 33"/>
                    <a:gd name="T44" fmla="*/ 105 w 155"/>
                    <a:gd name="T45" fmla="*/ 22 h 33"/>
                    <a:gd name="T46" fmla="*/ 105 w 155"/>
                    <a:gd name="T47" fmla="*/ 22 h 33"/>
                    <a:gd name="T48" fmla="*/ 80 w 155"/>
                    <a:gd name="T49" fmla="*/ 17 h 33"/>
                    <a:gd name="T50" fmla="*/ 65 w 155"/>
                    <a:gd name="T51" fmla="*/ 14 h 33"/>
                    <a:gd name="T52" fmla="*/ 65 w 155"/>
                    <a:gd name="T53" fmla="*/ 14 h 33"/>
                    <a:gd name="T54" fmla="*/ 66 w 155"/>
                    <a:gd name="T55" fmla="*/ 13 h 33"/>
                    <a:gd name="T56" fmla="*/ 81 w 155"/>
                    <a:gd name="T57" fmla="*/ 17 h 33"/>
                    <a:gd name="T58" fmla="*/ 81 w 155"/>
                    <a:gd name="T59" fmla="*/ 17 h 33"/>
                    <a:gd name="T60" fmla="*/ 80 w 155"/>
                    <a:gd name="T61" fmla="*/ 17 h 33"/>
                    <a:gd name="T62" fmla="*/ 80 w 155"/>
                    <a:gd name="T63" fmla="*/ 17 h 33"/>
                    <a:gd name="T64" fmla="*/ 56 w 155"/>
                    <a:gd name="T65" fmla="*/ 13 h 33"/>
                    <a:gd name="T66" fmla="*/ 40 w 155"/>
                    <a:gd name="T67" fmla="*/ 9 h 33"/>
                    <a:gd name="T68" fmla="*/ 40 w 155"/>
                    <a:gd name="T69" fmla="*/ 9 h 33"/>
                    <a:gd name="T70" fmla="*/ 40 w 155"/>
                    <a:gd name="T71" fmla="*/ 9 h 33"/>
                    <a:gd name="T72" fmla="*/ 56 w 155"/>
                    <a:gd name="T73" fmla="*/ 12 h 33"/>
                    <a:gd name="T74" fmla="*/ 57 w 155"/>
                    <a:gd name="T75" fmla="*/ 12 h 33"/>
                    <a:gd name="T76" fmla="*/ 56 w 155"/>
                    <a:gd name="T77" fmla="*/ 13 h 33"/>
                    <a:gd name="T78" fmla="*/ 56 w 155"/>
                    <a:gd name="T79" fmla="*/ 13 h 33"/>
                    <a:gd name="T80" fmla="*/ 31 w 155"/>
                    <a:gd name="T81" fmla="*/ 8 h 33"/>
                    <a:gd name="T82" fmla="*/ 15 w 155"/>
                    <a:gd name="T83" fmla="*/ 5 h 33"/>
                    <a:gd name="T84" fmla="*/ 15 w 155"/>
                    <a:gd name="T85" fmla="*/ 4 h 33"/>
                    <a:gd name="T86" fmla="*/ 16 w 155"/>
                    <a:gd name="T87" fmla="*/ 4 h 33"/>
                    <a:gd name="T88" fmla="*/ 31 w 155"/>
                    <a:gd name="T89" fmla="*/ 6 h 33"/>
                    <a:gd name="T90" fmla="*/ 31 w 155"/>
                    <a:gd name="T91" fmla="*/ 7 h 33"/>
                    <a:gd name="T92" fmla="*/ 31 w 155"/>
                    <a:gd name="T93" fmla="*/ 8 h 33"/>
                    <a:gd name="T94" fmla="*/ 31 w 155"/>
                    <a:gd name="T95" fmla="*/ 8 h 33"/>
                    <a:gd name="T96" fmla="*/ 6 w 155"/>
                    <a:gd name="T97" fmla="*/ 3 h 33"/>
                    <a:gd name="T98" fmla="*/ 0 w 155"/>
                    <a:gd name="T99" fmla="*/ 1 h 33"/>
                    <a:gd name="T100" fmla="*/ 0 w 155"/>
                    <a:gd name="T101" fmla="*/ 0 h 33"/>
                    <a:gd name="T102" fmla="*/ 1 w 155"/>
                    <a:gd name="T103" fmla="*/ 0 h 33"/>
                    <a:gd name="T104" fmla="*/ 6 w 155"/>
                    <a:gd name="T105" fmla="*/ 1 h 33"/>
                    <a:gd name="T106" fmla="*/ 7 w 155"/>
                    <a:gd name="T107" fmla="*/ 2 h 33"/>
                    <a:gd name="T108" fmla="*/ 6 w 155"/>
                    <a:gd name="T109" fmla="*/ 3 h 33"/>
                    <a:gd name="T110" fmla="*/ 6 w 155"/>
                    <a:gd name="T111" fmla="*/ 3 h 33"/>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55"/>
                    <a:gd name="T169" fmla="*/ 0 h 33"/>
                    <a:gd name="T170" fmla="*/ 155 w 155"/>
                    <a:gd name="T171" fmla="*/ 33 h 33"/>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55" h="33">
                      <a:moveTo>
                        <a:pt x="155" y="33"/>
                      </a:moveTo>
                      <a:lnTo>
                        <a:pt x="139" y="30"/>
                      </a:lnTo>
                      <a:lnTo>
                        <a:pt x="139" y="29"/>
                      </a:lnTo>
                      <a:lnTo>
                        <a:pt x="155" y="32"/>
                      </a:lnTo>
                      <a:lnTo>
                        <a:pt x="155" y="33"/>
                      </a:lnTo>
                      <a:close/>
                      <a:moveTo>
                        <a:pt x="130" y="28"/>
                      </a:moveTo>
                      <a:lnTo>
                        <a:pt x="114" y="25"/>
                      </a:lnTo>
                      <a:lnTo>
                        <a:pt x="114" y="24"/>
                      </a:lnTo>
                      <a:lnTo>
                        <a:pt x="114" y="23"/>
                      </a:lnTo>
                      <a:lnTo>
                        <a:pt x="130" y="26"/>
                      </a:lnTo>
                      <a:lnTo>
                        <a:pt x="130" y="27"/>
                      </a:lnTo>
                      <a:lnTo>
                        <a:pt x="130" y="28"/>
                      </a:lnTo>
                      <a:close/>
                      <a:moveTo>
                        <a:pt x="105" y="22"/>
                      </a:moveTo>
                      <a:lnTo>
                        <a:pt x="90" y="19"/>
                      </a:lnTo>
                      <a:lnTo>
                        <a:pt x="89" y="19"/>
                      </a:lnTo>
                      <a:lnTo>
                        <a:pt x="90" y="18"/>
                      </a:lnTo>
                      <a:lnTo>
                        <a:pt x="105" y="22"/>
                      </a:lnTo>
                      <a:lnTo>
                        <a:pt x="106" y="22"/>
                      </a:lnTo>
                      <a:lnTo>
                        <a:pt x="105" y="22"/>
                      </a:lnTo>
                      <a:close/>
                      <a:moveTo>
                        <a:pt x="80" y="17"/>
                      </a:moveTo>
                      <a:lnTo>
                        <a:pt x="65" y="14"/>
                      </a:lnTo>
                      <a:lnTo>
                        <a:pt x="66" y="13"/>
                      </a:lnTo>
                      <a:lnTo>
                        <a:pt x="81" y="17"/>
                      </a:lnTo>
                      <a:lnTo>
                        <a:pt x="80" y="17"/>
                      </a:lnTo>
                      <a:close/>
                      <a:moveTo>
                        <a:pt x="56" y="13"/>
                      </a:moveTo>
                      <a:lnTo>
                        <a:pt x="40" y="9"/>
                      </a:lnTo>
                      <a:lnTo>
                        <a:pt x="56" y="12"/>
                      </a:lnTo>
                      <a:lnTo>
                        <a:pt x="57" y="12"/>
                      </a:lnTo>
                      <a:lnTo>
                        <a:pt x="56" y="13"/>
                      </a:lnTo>
                      <a:close/>
                      <a:moveTo>
                        <a:pt x="31" y="8"/>
                      </a:moveTo>
                      <a:lnTo>
                        <a:pt x="15" y="5"/>
                      </a:lnTo>
                      <a:lnTo>
                        <a:pt x="15" y="4"/>
                      </a:lnTo>
                      <a:lnTo>
                        <a:pt x="16" y="4"/>
                      </a:lnTo>
                      <a:lnTo>
                        <a:pt x="31" y="6"/>
                      </a:lnTo>
                      <a:lnTo>
                        <a:pt x="31" y="7"/>
                      </a:lnTo>
                      <a:lnTo>
                        <a:pt x="31" y="8"/>
                      </a:lnTo>
                      <a:close/>
                      <a:moveTo>
                        <a:pt x="6" y="3"/>
                      </a:moveTo>
                      <a:lnTo>
                        <a:pt x="0" y="1"/>
                      </a:lnTo>
                      <a:lnTo>
                        <a:pt x="0" y="0"/>
                      </a:lnTo>
                      <a:lnTo>
                        <a:pt x="1" y="0"/>
                      </a:lnTo>
                      <a:lnTo>
                        <a:pt x="6" y="1"/>
                      </a:lnTo>
                      <a:lnTo>
                        <a:pt x="7" y="2"/>
                      </a:lnTo>
                      <a:lnTo>
                        <a:pt x="6" y="3"/>
                      </a:lnTo>
                      <a:close/>
                    </a:path>
                  </a:pathLst>
                </a:custGeom>
                <a:solidFill>
                  <a:srgbClr val="000000"/>
                </a:solidFill>
                <a:ln w="9525">
                  <a:noFill/>
                  <a:round/>
                  <a:headEnd/>
                  <a:tailEnd/>
                </a:ln>
              </p:spPr>
              <p:txBody>
                <a:bodyPr/>
                <a:lstStyle/>
                <a:p>
                  <a:endParaRPr lang="en-US"/>
                </a:p>
              </p:txBody>
            </p:sp>
            <p:sp>
              <p:nvSpPr>
                <p:cNvPr id="864" name="Freeform 1179"/>
                <p:cNvSpPr>
                  <a:spLocks/>
                </p:cNvSpPr>
                <p:nvPr/>
              </p:nvSpPr>
              <p:spPr bwMode="auto">
                <a:xfrm>
                  <a:off x="2822" y="1997"/>
                  <a:ext cx="16" cy="4"/>
                </a:xfrm>
                <a:custGeom>
                  <a:avLst/>
                  <a:gdLst>
                    <a:gd name="T0" fmla="*/ 16 w 16"/>
                    <a:gd name="T1" fmla="*/ 4 h 4"/>
                    <a:gd name="T2" fmla="*/ 0 w 16"/>
                    <a:gd name="T3" fmla="*/ 1 h 4"/>
                    <a:gd name="T4" fmla="*/ 0 w 16"/>
                    <a:gd name="T5" fmla="*/ 0 h 4"/>
                    <a:gd name="T6" fmla="*/ 0 w 16"/>
                    <a:gd name="T7" fmla="*/ 0 h 4"/>
                    <a:gd name="T8" fmla="*/ 16 w 16"/>
                    <a:gd name="T9" fmla="*/ 3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6" y="3"/>
                      </a:lnTo>
                      <a:lnTo>
                        <a:pt x="16" y="4"/>
                      </a:lnTo>
                    </a:path>
                  </a:pathLst>
                </a:custGeom>
                <a:noFill/>
                <a:ln w="1588">
                  <a:solidFill>
                    <a:srgbClr val="000000"/>
                  </a:solidFill>
                  <a:round/>
                  <a:headEnd/>
                  <a:tailEnd/>
                </a:ln>
              </p:spPr>
              <p:txBody>
                <a:bodyPr/>
                <a:lstStyle/>
                <a:p>
                  <a:endParaRPr lang="en-US"/>
                </a:p>
              </p:txBody>
            </p:sp>
            <p:sp>
              <p:nvSpPr>
                <p:cNvPr id="865" name="Freeform 1180"/>
                <p:cNvSpPr>
                  <a:spLocks/>
                </p:cNvSpPr>
                <p:nvPr/>
              </p:nvSpPr>
              <p:spPr bwMode="auto">
                <a:xfrm>
                  <a:off x="2797" y="1991"/>
                  <a:ext cx="16" cy="5"/>
                </a:xfrm>
                <a:custGeom>
                  <a:avLst/>
                  <a:gdLst>
                    <a:gd name="T0" fmla="*/ 16 w 16"/>
                    <a:gd name="T1" fmla="*/ 5 h 5"/>
                    <a:gd name="T2" fmla="*/ 0 w 16"/>
                    <a:gd name="T3" fmla="*/ 2 h 5"/>
                    <a:gd name="T4" fmla="*/ 0 w 16"/>
                    <a:gd name="T5" fmla="*/ 1 h 5"/>
                    <a:gd name="T6" fmla="*/ 0 w 16"/>
                    <a:gd name="T7" fmla="*/ 0 h 5"/>
                    <a:gd name="T8" fmla="*/ 16 w 16"/>
                    <a:gd name="T9" fmla="*/ 3 h 5"/>
                    <a:gd name="T10" fmla="*/ 16 w 16"/>
                    <a:gd name="T11" fmla="*/ 4 h 5"/>
                    <a:gd name="T12" fmla="*/ 16 w 16"/>
                    <a:gd name="T13" fmla="*/ 5 h 5"/>
                    <a:gd name="T14" fmla="*/ 16 w 16"/>
                    <a:gd name="T15" fmla="*/ 5 h 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5"/>
                    <a:gd name="T26" fmla="*/ 16 w 16"/>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5">
                      <a:moveTo>
                        <a:pt x="16" y="5"/>
                      </a:moveTo>
                      <a:lnTo>
                        <a:pt x="0" y="2"/>
                      </a:lnTo>
                      <a:lnTo>
                        <a:pt x="0" y="1"/>
                      </a:lnTo>
                      <a:lnTo>
                        <a:pt x="0" y="0"/>
                      </a:lnTo>
                      <a:lnTo>
                        <a:pt x="16" y="3"/>
                      </a:lnTo>
                      <a:lnTo>
                        <a:pt x="16" y="4"/>
                      </a:lnTo>
                      <a:lnTo>
                        <a:pt x="16" y="5"/>
                      </a:lnTo>
                    </a:path>
                  </a:pathLst>
                </a:custGeom>
                <a:noFill/>
                <a:ln w="1588">
                  <a:solidFill>
                    <a:srgbClr val="000000"/>
                  </a:solidFill>
                  <a:round/>
                  <a:headEnd/>
                  <a:tailEnd/>
                </a:ln>
              </p:spPr>
              <p:txBody>
                <a:bodyPr/>
                <a:lstStyle/>
                <a:p>
                  <a:endParaRPr lang="en-US"/>
                </a:p>
              </p:txBody>
            </p:sp>
            <p:sp>
              <p:nvSpPr>
                <p:cNvPr id="866" name="Freeform 1181"/>
                <p:cNvSpPr>
                  <a:spLocks/>
                </p:cNvSpPr>
                <p:nvPr/>
              </p:nvSpPr>
              <p:spPr bwMode="auto">
                <a:xfrm>
                  <a:off x="2772" y="1986"/>
                  <a:ext cx="17" cy="4"/>
                </a:xfrm>
                <a:custGeom>
                  <a:avLst/>
                  <a:gdLst>
                    <a:gd name="T0" fmla="*/ 16 w 17"/>
                    <a:gd name="T1" fmla="*/ 4 h 4"/>
                    <a:gd name="T2" fmla="*/ 1 w 17"/>
                    <a:gd name="T3" fmla="*/ 1 h 4"/>
                    <a:gd name="T4" fmla="*/ 0 w 17"/>
                    <a:gd name="T5" fmla="*/ 1 h 4"/>
                    <a:gd name="T6" fmla="*/ 1 w 17"/>
                    <a:gd name="T7" fmla="*/ 0 h 4"/>
                    <a:gd name="T8" fmla="*/ 16 w 17"/>
                    <a:gd name="T9" fmla="*/ 4 h 4"/>
                    <a:gd name="T10" fmla="*/ 17 w 17"/>
                    <a:gd name="T11" fmla="*/ 4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1" y="1"/>
                      </a:lnTo>
                      <a:lnTo>
                        <a:pt x="0" y="1"/>
                      </a:lnTo>
                      <a:lnTo>
                        <a:pt x="1" y="0"/>
                      </a:lnTo>
                      <a:lnTo>
                        <a:pt x="16" y="4"/>
                      </a:lnTo>
                      <a:lnTo>
                        <a:pt x="17" y="4"/>
                      </a:lnTo>
                      <a:lnTo>
                        <a:pt x="16" y="4"/>
                      </a:lnTo>
                    </a:path>
                  </a:pathLst>
                </a:custGeom>
                <a:noFill/>
                <a:ln w="1588">
                  <a:solidFill>
                    <a:srgbClr val="000000"/>
                  </a:solidFill>
                  <a:round/>
                  <a:headEnd/>
                  <a:tailEnd/>
                </a:ln>
              </p:spPr>
              <p:txBody>
                <a:bodyPr/>
                <a:lstStyle/>
                <a:p>
                  <a:endParaRPr lang="en-US"/>
                </a:p>
              </p:txBody>
            </p:sp>
            <p:sp>
              <p:nvSpPr>
                <p:cNvPr id="867" name="Freeform 1182"/>
                <p:cNvSpPr>
                  <a:spLocks/>
                </p:cNvSpPr>
                <p:nvPr/>
              </p:nvSpPr>
              <p:spPr bwMode="auto">
                <a:xfrm>
                  <a:off x="2748" y="1981"/>
                  <a:ext cx="16" cy="4"/>
                </a:xfrm>
                <a:custGeom>
                  <a:avLst/>
                  <a:gdLst>
                    <a:gd name="T0" fmla="*/ 15 w 16"/>
                    <a:gd name="T1" fmla="*/ 4 h 4"/>
                    <a:gd name="T2" fmla="*/ 0 w 16"/>
                    <a:gd name="T3" fmla="*/ 1 h 4"/>
                    <a:gd name="T4" fmla="*/ 0 w 16"/>
                    <a:gd name="T5" fmla="*/ 1 h 4"/>
                    <a:gd name="T6" fmla="*/ 1 w 16"/>
                    <a:gd name="T7" fmla="*/ 0 h 4"/>
                    <a:gd name="T8" fmla="*/ 16 w 16"/>
                    <a:gd name="T9" fmla="*/ 4 h 4"/>
                    <a:gd name="T10" fmla="*/ 16 w 16"/>
                    <a:gd name="T11" fmla="*/ 4 h 4"/>
                    <a:gd name="T12" fmla="*/ 15 w 16"/>
                    <a:gd name="T13" fmla="*/ 4 h 4"/>
                    <a:gd name="T14" fmla="*/ 15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5" y="4"/>
                      </a:moveTo>
                      <a:lnTo>
                        <a:pt x="0" y="1"/>
                      </a:lnTo>
                      <a:lnTo>
                        <a:pt x="1" y="0"/>
                      </a:lnTo>
                      <a:lnTo>
                        <a:pt x="16" y="4"/>
                      </a:lnTo>
                      <a:lnTo>
                        <a:pt x="15" y="4"/>
                      </a:lnTo>
                    </a:path>
                  </a:pathLst>
                </a:custGeom>
                <a:noFill/>
                <a:ln w="1588">
                  <a:solidFill>
                    <a:srgbClr val="000000"/>
                  </a:solidFill>
                  <a:round/>
                  <a:headEnd/>
                  <a:tailEnd/>
                </a:ln>
              </p:spPr>
              <p:txBody>
                <a:bodyPr/>
                <a:lstStyle/>
                <a:p>
                  <a:endParaRPr lang="en-US"/>
                </a:p>
              </p:txBody>
            </p:sp>
            <p:sp>
              <p:nvSpPr>
                <p:cNvPr id="868" name="Freeform 1183"/>
                <p:cNvSpPr>
                  <a:spLocks/>
                </p:cNvSpPr>
                <p:nvPr/>
              </p:nvSpPr>
              <p:spPr bwMode="auto">
                <a:xfrm>
                  <a:off x="2723" y="1977"/>
                  <a:ext cx="17" cy="4"/>
                </a:xfrm>
                <a:custGeom>
                  <a:avLst/>
                  <a:gdLst>
                    <a:gd name="T0" fmla="*/ 16 w 17"/>
                    <a:gd name="T1" fmla="*/ 4 h 4"/>
                    <a:gd name="T2" fmla="*/ 0 w 17"/>
                    <a:gd name="T3" fmla="*/ 0 h 4"/>
                    <a:gd name="T4" fmla="*/ 0 w 17"/>
                    <a:gd name="T5" fmla="*/ 0 h 4"/>
                    <a:gd name="T6" fmla="*/ 0 w 17"/>
                    <a:gd name="T7" fmla="*/ 0 h 4"/>
                    <a:gd name="T8" fmla="*/ 16 w 17"/>
                    <a:gd name="T9" fmla="*/ 3 h 4"/>
                    <a:gd name="T10" fmla="*/ 17 w 17"/>
                    <a:gd name="T11" fmla="*/ 3 h 4"/>
                    <a:gd name="T12" fmla="*/ 16 w 17"/>
                    <a:gd name="T13" fmla="*/ 4 h 4"/>
                    <a:gd name="T14" fmla="*/ 16 w 17"/>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7"/>
                    <a:gd name="T25" fmla="*/ 0 h 4"/>
                    <a:gd name="T26" fmla="*/ 17 w 17"/>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 h="4">
                      <a:moveTo>
                        <a:pt x="16" y="4"/>
                      </a:moveTo>
                      <a:lnTo>
                        <a:pt x="0" y="0"/>
                      </a:lnTo>
                      <a:lnTo>
                        <a:pt x="16" y="3"/>
                      </a:lnTo>
                      <a:lnTo>
                        <a:pt x="17" y="3"/>
                      </a:lnTo>
                      <a:lnTo>
                        <a:pt x="16" y="4"/>
                      </a:lnTo>
                    </a:path>
                  </a:pathLst>
                </a:custGeom>
                <a:noFill/>
                <a:ln w="1588">
                  <a:solidFill>
                    <a:srgbClr val="000000"/>
                  </a:solidFill>
                  <a:round/>
                  <a:headEnd/>
                  <a:tailEnd/>
                </a:ln>
              </p:spPr>
              <p:txBody>
                <a:bodyPr/>
                <a:lstStyle/>
                <a:p>
                  <a:endParaRPr lang="en-US"/>
                </a:p>
              </p:txBody>
            </p:sp>
            <p:sp>
              <p:nvSpPr>
                <p:cNvPr id="869" name="Freeform 1184"/>
                <p:cNvSpPr>
                  <a:spLocks/>
                </p:cNvSpPr>
                <p:nvPr/>
              </p:nvSpPr>
              <p:spPr bwMode="auto">
                <a:xfrm>
                  <a:off x="2698" y="1972"/>
                  <a:ext cx="16" cy="4"/>
                </a:xfrm>
                <a:custGeom>
                  <a:avLst/>
                  <a:gdLst>
                    <a:gd name="T0" fmla="*/ 16 w 16"/>
                    <a:gd name="T1" fmla="*/ 4 h 4"/>
                    <a:gd name="T2" fmla="*/ 0 w 16"/>
                    <a:gd name="T3" fmla="*/ 1 h 4"/>
                    <a:gd name="T4" fmla="*/ 0 w 16"/>
                    <a:gd name="T5" fmla="*/ 0 h 4"/>
                    <a:gd name="T6" fmla="*/ 1 w 16"/>
                    <a:gd name="T7" fmla="*/ 0 h 4"/>
                    <a:gd name="T8" fmla="*/ 16 w 16"/>
                    <a:gd name="T9" fmla="*/ 2 h 4"/>
                    <a:gd name="T10" fmla="*/ 16 w 16"/>
                    <a:gd name="T11" fmla="*/ 3 h 4"/>
                    <a:gd name="T12" fmla="*/ 16 w 16"/>
                    <a:gd name="T13" fmla="*/ 4 h 4"/>
                    <a:gd name="T14" fmla="*/ 16 w 16"/>
                    <a:gd name="T15" fmla="*/ 4 h 4"/>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4"/>
                    <a:gd name="T26" fmla="*/ 16 w 16"/>
                    <a:gd name="T27" fmla="*/ 4 h 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4">
                      <a:moveTo>
                        <a:pt x="16" y="4"/>
                      </a:moveTo>
                      <a:lnTo>
                        <a:pt x="0" y="1"/>
                      </a:lnTo>
                      <a:lnTo>
                        <a:pt x="0" y="0"/>
                      </a:lnTo>
                      <a:lnTo>
                        <a:pt x="1" y="0"/>
                      </a:lnTo>
                      <a:lnTo>
                        <a:pt x="16" y="2"/>
                      </a:lnTo>
                      <a:lnTo>
                        <a:pt x="16" y="3"/>
                      </a:lnTo>
                      <a:lnTo>
                        <a:pt x="16" y="4"/>
                      </a:lnTo>
                    </a:path>
                  </a:pathLst>
                </a:custGeom>
                <a:noFill/>
                <a:ln w="1588">
                  <a:solidFill>
                    <a:srgbClr val="000000"/>
                  </a:solidFill>
                  <a:round/>
                  <a:headEnd/>
                  <a:tailEnd/>
                </a:ln>
              </p:spPr>
              <p:txBody>
                <a:bodyPr/>
                <a:lstStyle/>
                <a:p>
                  <a:endParaRPr lang="en-US"/>
                </a:p>
              </p:txBody>
            </p:sp>
            <p:sp>
              <p:nvSpPr>
                <p:cNvPr id="870" name="Freeform 1185"/>
                <p:cNvSpPr>
                  <a:spLocks/>
                </p:cNvSpPr>
                <p:nvPr/>
              </p:nvSpPr>
              <p:spPr bwMode="auto">
                <a:xfrm>
                  <a:off x="2683" y="1968"/>
                  <a:ext cx="7" cy="3"/>
                </a:xfrm>
                <a:custGeom>
                  <a:avLst/>
                  <a:gdLst>
                    <a:gd name="T0" fmla="*/ 6 w 7"/>
                    <a:gd name="T1" fmla="*/ 3 h 3"/>
                    <a:gd name="T2" fmla="*/ 0 w 7"/>
                    <a:gd name="T3" fmla="*/ 1 h 3"/>
                    <a:gd name="T4" fmla="*/ 0 w 7"/>
                    <a:gd name="T5" fmla="*/ 0 h 3"/>
                    <a:gd name="T6" fmla="*/ 1 w 7"/>
                    <a:gd name="T7" fmla="*/ 0 h 3"/>
                    <a:gd name="T8" fmla="*/ 6 w 7"/>
                    <a:gd name="T9" fmla="*/ 1 h 3"/>
                    <a:gd name="T10" fmla="*/ 7 w 7"/>
                    <a:gd name="T11" fmla="*/ 2 h 3"/>
                    <a:gd name="T12" fmla="*/ 6 w 7"/>
                    <a:gd name="T13" fmla="*/ 3 h 3"/>
                    <a:gd name="T14" fmla="*/ 6 w 7"/>
                    <a:gd name="T15" fmla="*/ 3 h 3"/>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3"/>
                    <a:gd name="T26" fmla="*/ 7 w 7"/>
                    <a:gd name="T27" fmla="*/ 3 h 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3">
                      <a:moveTo>
                        <a:pt x="6" y="3"/>
                      </a:moveTo>
                      <a:lnTo>
                        <a:pt x="0" y="1"/>
                      </a:lnTo>
                      <a:lnTo>
                        <a:pt x="0" y="0"/>
                      </a:lnTo>
                      <a:lnTo>
                        <a:pt x="1" y="0"/>
                      </a:lnTo>
                      <a:lnTo>
                        <a:pt x="6" y="1"/>
                      </a:lnTo>
                      <a:lnTo>
                        <a:pt x="7" y="2"/>
                      </a:lnTo>
                      <a:lnTo>
                        <a:pt x="6" y="3"/>
                      </a:lnTo>
                    </a:path>
                  </a:pathLst>
                </a:custGeom>
                <a:noFill/>
                <a:ln w="1588">
                  <a:solidFill>
                    <a:srgbClr val="000000"/>
                  </a:solidFill>
                  <a:round/>
                  <a:headEnd/>
                  <a:tailEnd/>
                </a:ln>
              </p:spPr>
              <p:txBody>
                <a:bodyPr/>
                <a:lstStyle/>
                <a:p>
                  <a:endParaRPr lang="en-US"/>
                </a:p>
              </p:txBody>
            </p:sp>
            <p:sp>
              <p:nvSpPr>
                <p:cNvPr id="871" name="Freeform 1186"/>
                <p:cNvSpPr>
                  <a:spLocks noEditPoints="1"/>
                </p:cNvSpPr>
                <p:nvPr/>
              </p:nvSpPr>
              <p:spPr bwMode="auto">
                <a:xfrm>
                  <a:off x="2791" y="1981"/>
                  <a:ext cx="94" cy="38"/>
                </a:xfrm>
                <a:custGeom>
                  <a:avLst/>
                  <a:gdLst>
                    <a:gd name="T0" fmla="*/ 94 w 94"/>
                    <a:gd name="T1" fmla="*/ 13 h 38"/>
                    <a:gd name="T2" fmla="*/ 82 w 94"/>
                    <a:gd name="T3" fmla="*/ 0 h 38"/>
                    <a:gd name="T4" fmla="*/ 82 w 94"/>
                    <a:gd name="T5" fmla="*/ 13 h 38"/>
                    <a:gd name="T6" fmla="*/ 94 w 94"/>
                    <a:gd name="T7" fmla="*/ 13 h 38"/>
                    <a:gd name="T8" fmla="*/ 94 w 94"/>
                    <a:gd name="T9" fmla="*/ 13 h 38"/>
                    <a:gd name="T10" fmla="*/ 94 w 94"/>
                    <a:gd name="T11" fmla="*/ 13 h 38"/>
                    <a:gd name="T12" fmla="*/ 82 w 94"/>
                    <a:gd name="T13" fmla="*/ 13 h 38"/>
                    <a:gd name="T14" fmla="*/ 82 w 94"/>
                    <a:gd name="T15" fmla="*/ 0 h 38"/>
                    <a:gd name="T16" fmla="*/ 0 w 94"/>
                    <a:gd name="T17" fmla="*/ 0 h 38"/>
                    <a:gd name="T18" fmla="*/ 0 w 94"/>
                    <a:gd name="T19" fmla="*/ 38 h 38"/>
                    <a:gd name="T20" fmla="*/ 94 w 94"/>
                    <a:gd name="T21" fmla="*/ 38 h 38"/>
                    <a:gd name="T22" fmla="*/ 94 w 94"/>
                    <a:gd name="T23" fmla="*/ 13 h 38"/>
                    <a:gd name="T24" fmla="*/ 94 w 94"/>
                    <a:gd name="T25" fmla="*/ 13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4"/>
                    <a:gd name="T40" fmla="*/ 0 h 38"/>
                    <a:gd name="T41" fmla="*/ 94 w 94"/>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4" h="38">
                      <a:moveTo>
                        <a:pt x="94" y="13"/>
                      </a:moveTo>
                      <a:lnTo>
                        <a:pt x="82" y="0"/>
                      </a:lnTo>
                      <a:lnTo>
                        <a:pt x="82" y="13"/>
                      </a:lnTo>
                      <a:lnTo>
                        <a:pt x="94" y="13"/>
                      </a:lnTo>
                      <a:close/>
                      <a:moveTo>
                        <a:pt x="94" y="13"/>
                      </a:moveTo>
                      <a:lnTo>
                        <a:pt x="82" y="13"/>
                      </a:lnTo>
                      <a:lnTo>
                        <a:pt x="82" y="0"/>
                      </a:lnTo>
                      <a:lnTo>
                        <a:pt x="0" y="0"/>
                      </a:lnTo>
                      <a:lnTo>
                        <a:pt x="0" y="38"/>
                      </a:lnTo>
                      <a:lnTo>
                        <a:pt x="94" y="38"/>
                      </a:lnTo>
                      <a:lnTo>
                        <a:pt x="94" y="13"/>
                      </a:lnTo>
                      <a:close/>
                    </a:path>
                  </a:pathLst>
                </a:custGeom>
                <a:solidFill>
                  <a:srgbClr val="EAEAEA"/>
                </a:solidFill>
                <a:ln w="9525">
                  <a:noFill/>
                  <a:round/>
                  <a:headEnd/>
                  <a:tailEnd/>
                </a:ln>
              </p:spPr>
              <p:txBody>
                <a:bodyPr/>
                <a:lstStyle/>
                <a:p>
                  <a:endParaRPr lang="en-US"/>
                </a:p>
              </p:txBody>
            </p:sp>
            <p:sp>
              <p:nvSpPr>
                <p:cNvPr id="872" name="Freeform 1187"/>
                <p:cNvSpPr>
                  <a:spLocks/>
                </p:cNvSpPr>
                <p:nvPr/>
              </p:nvSpPr>
              <p:spPr bwMode="auto">
                <a:xfrm>
                  <a:off x="2873" y="1981"/>
                  <a:ext cx="12" cy="13"/>
                </a:xfrm>
                <a:custGeom>
                  <a:avLst/>
                  <a:gdLst>
                    <a:gd name="T0" fmla="*/ 12 w 12"/>
                    <a:gd name="T1" fmla="*/ 13 h 13"/>
                    <a:gd name="T2" fmla="*/ 0 w 12"/>
                    <a:gd name="T3" fmla="*/ 0 h 13"/>
                    <a:gd name="T4" fmla="*/ 0 w 12"/>
                    <a:gd name="T5" fmla="*/ 13 h 13"/>
                    <a:gd name="T6" fmla="*/ 12 w 12"/>
                    <a:gd name="T7" fmla="*/ 13 h 13"/>
                    <a:gd name="T8" fmla="*/ 12 w 12"/>
                    <a:gd name="T9" fmla="*/ 13 h 13"/>
                    <a:gd name="T10" fmla="*/ 0 60000 65536"/>
                    <a:gd name="T11" fmla="*/ 0 60000 65536"/>
                    <a:gd name="T12" fmla="*/ 0 60000 65536"/>
                    <a:gd name="T13" fmla="*/ 0 60000 65536"/>
                    <a:gd name="T14" fmla="*/ 0 60000 65536"/>
                    <a:gd name="T15" fmla="*/ 0 w 12"/>
                    <a:gd name="T16" fmla="*/ 0 h 13"/>
                    <a:gd name="T17" fmla="*/ 12 w 12"/>
                    <a:gd name="T18" fmla="*/ 13 h 13"/>
                  </a:gdLst>
                  <a:ahLst/>
                  <a:cxnLst>
                    <a:cxn ang="T10">
                      <a:pos x="T0" y="T1"/>
                    </a:cxn>
                    <a:cxn ang="T11">
                      <a:pos x="T2" y="T3"/>
                    </a:cxn>
                    <a:cxn ang="T12">
                      <a:pos x="T4" y="T5"/>
                    </a:cxn>
                    <a:cxn ang="T13">
                      <a:pos x="T6" y="T7"/>
                    </a:cxn>
                    <a:cxn ang="T14">
                      <a:pos x="T8" y="T9"/>
                    </a:cxn>
                  </a:cxnLst>
                  <a:rect l="T15" t="T16" r="T17" b="T18"/>
                  <a:pathLst>
                    <a:path w="12" h="13">
                      <a:moveTo>
                        <a:pt x="12" y="13"/>
                      </a:moveTo>
                      <a:lnTo>
                        <a:pt x="0" y="0"/>
                      </a:lnTo>
                      <a:lnTo>
                        <a:pt x="0" y="13"/>
                      </a:lnTo>
                      <a:lnTo>
                        <a:pt x="12" y="13"/>
                      </a:lnTo>
                      <a:close/>
                    </a:path>
                  </a:pathLst>
                </a:custGeom>
                <a:noFill/>
                <a:ln w="0">
                  <a:solidFill>
                    <a:srgbClr val="000000"/>
                  </a:solidFill>
                  <a:round/>
                  <a:headEnd/>
                  <a:tailEnd/>
                </a:ln>
              </p:spPr>
              <p:txBody>
                <a:bodyPr/>
                <a:lstStyle/>
                <a:p>
                  <a:endParaRPr lang="en-US"/>
                </a:p>
              </p:txBody>
            </p:sp>
            <p:sp>
              <p:nvSpPr>
                <p:cNvPr id="873" name="Freeform 1188"/>
                <p:cNvSpPr>
                  <a:spLocks/>
                </p:cNvSpPr>
                <p:nvPr/>
              </p:nvSpPr>
              <p:spPr bwMode="auto">
                <a:xfrm>
                  <a:off x="2791" y="1981"/>
                  <a:ext cx="94" cy="38"/>
                </a:xfrm>
                <a:custGeom>
                  <a:avLst/>
                  <a:gdLst>
                    <a:gd name="T0" fmla="*/ 94 w 94"/>
                    <a:gd name="T1" fmla="*/ 13 h 38"/>
                    <a:gd name="T2" fmla="*/ 82 w 94"/>
                    <a:gd name="T3" fmla="*/ 13 h 38"/>
                    <a:gd name="T4" fmla="*/ 82 w 94"/>
                    <a:gd name="T5" fmla="*/ 0 h 38"/>
                    <a:gd name="T6" fmla="*/ 0 w 94"/>
                    <a:gd name="T7" fmla="*/ 0 h 38"/>
                    <a:gd name="T8" fmla="*/ 0 w 94"/>
                    <a:gd name="T9" fmla="*/ 38 h 38"/>
                    <a:gd name="T10" fmla="*/ 94 w 94"/>
                    <a:gd name="T11" fmla="*/ 38 h 38"/>
                    <a:gd name="T12" fmla="*/ 94 w 94"/>
                    <a:gd name="T13" fmla="*/ 13 h 38"/>
                    <a:gd name="T14" fmla="*/ 0 60000 65536"/>
                    <a:gd name="T15" fmla="*/ 0 60000 65536"/>
                    <a:gd name="T16" fmla="*/ 0 60000 65536"/>
                    <a:gd name="T17" fmla="*/ 0 60000 65536"/>
                    <a:gd name="T18" fmla="*/ 0 60000 65536"/>
                    <a:gd name="T19" fmla="*/ 0 60000 65536"/>
                    <a:gd name="T20" fmla="*/ 0 60000 65536"/>
                    <a:gd name="T21" fmla="*/ 0 w 94"/>
                    <a:gd name="T22" fmla="*/ 0 h 38"/>
                    <a:gd name="T23" fmla="*/ 94 w 94"/>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4" h="38">
                      <a:moveTo>
                        <a:pt x="94" y="13"/>
                      </a:moveTo>
                      <a:lnTo>
                        <a:pt x="82" y="13"/>
                      </a:lnTo>
                      <a:lnTo>
                        <a:pt x="82" y="0"/>
                      </a:lnTo>
                      <a:lnTo>
                        <a:pt x="0" y="0"/>
                      </a:lnTo>
                      <a:lnTo>
                        <a:pt x="0" y="38"/>
                      </a:lnTo>
                      <a:lnTo>
                        <a:pt x="94" y="38"/>
                      </a:lnTo>
                      <a:lnTo>
                        <a:pt x="94" y="13"/>
                      </a:lnTo>
                      <a:close/>
                    </a:path>
                  </a:pathLst>
                </a:custGeom>
                <a:noFill/>
                <a:ln w="0">
                  <a:solidFill>
                    <a:srgbClr val="000000"/>
                  </a:solidFill>
                  <a:round/>
                  <a:headEnd/>
                  <a:tailEnd/>
                </a:ln>
              </p:spPr>
              <p:txBody>
                <a:bodyPr/>
                <a:lstStyle/>
                <a:p>
                  <a:endParaRPr lang="en-US"/>
                </a:p>
              </p:txBody>
            </p:sp>
            <p:sp>
              <p:nvSpPr>
                <p:cNvPr id="874" name="Freeform 1189"/>
                <p:cNvSpPr>
                  <a:spLocks/>
                </p:cNvSpPr>
                <p:nvPr/>
              </p:nvSpPr>
              <p:spPr bwMode="auto">
                <a:xfrm>
                  <a:off x="2995" y="2252"/>
                  <a:ext cx="466" cy="365"/>
                </a:xfrm>
                <a:custGeom>
                  <a:avLst/>
                  <a:gdLst>
                    <a:gd name="T0" fmla="*/ 0 w 466"/>
                    <a:gd name="T1" fmla="*/ 0 h 365"/>
                    <a:gd name="T2" fmla="*/ 0 w 466"/>
                    <a:gd name="T3" fmla="*/ 365 h 365"/>
                    <a:gd name="T4" fmla="*/ 466 w 466"/>
                    <a:gd name="T5" fmla="*/ 365 h 365"/>
                    <a:gd name="T6" fmla="*/ 466 w 466"/>
                    <a:gd name="T7" fmla="*/ 0 h 365"/>
                    <a:gd name="T8" fmla="*/ 0 w 466"/>
                    <a:gd name="T9" fmla="*/ 0 h 365"/>
                    <a:gd name="T10" fmla="*/ 0 w 466"/>
                    <a:gd name="T11" fmla="*/ 0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0"/>
                      </a:moveTo>
                      <a:lnTo>
                        <a:pt x="0" y="365"/>
                      </a:lnTo>
                      <a:lnTo>
                        <a:pt x="466" y="365"/>
                      </a:lnTo>
                      <a:lnTo>
                        <a:pt x="466" y="0"/>
                      </a:lnTo>
                      <a:lnTo>
                        <a:pt x="0" y="0"/>
                      </a:lnTo>
                      <a:close/>
                    </a:path>
                  </a:pathLst>
                </a:custGeom>
                <a:solidFill>
                  <a:srgbClr val="FFFFFF"/>
                </a:solidFill>
                <a:ln w="9525">
                  <a:noFill/>
                  <a:round/>
                  <a:headEnd/>
                  <a:tailEnd/>
                </a:ln>
              </p:spPr>
              <p:txBody>
                <a:bodyPr/>
                <a:lstStyle/>
                <a:p>
                  <a:endParaRPr lang="en-US"/>
                </a:p>
              </p:txBody>
            </p:sp>
            <p:sp>
              <p:nvSpPr>
                <p:cNvPr id="875" name="Freeform 1190"/>
                <p:cNvSpPr>
                  <a:spLocks/>
                </p:cNvSpPr>
                <p:nvPr/>
              </p:nvSpPr>
              <p:spPr bwMode="auto">
                <a:xfrm>
                  <a:off x="2995" y="2252"/>
                  <a:ext cx="466" cy="365"/>
                </a:xfrm>
                <a:custGeom>
                  <a:avLst/>
                  <a:gdLst>
                    <a:gd name="T0" fmla="*/ 0 w 466"/>
                    <a:gd name="T1" fmla="*/ 365 h 365"/>
                    <a:gd name="T2" fmla="*/ 466 w 466"/>
                    <a:gd name="T3" fmla="*/ 365 h 365"/>
                    <a:gd name="T4" fmla="*/ 466 w 466"/>
                    <a:gd name="T5" fmla="*/ 0 h 365"/>
                    <a:gd name="T6" fmla="*/ 0 w 466"/>
                    <a:gd name="T7" fmla="*/ 0 h 365"/>
                    <a:gd name="T8" fmla="*/ 0 w 466"/>
                    <a:gd name="T9" fmla="*/ 365 h 365"/>
                    <a:gd name="T10" fmla="*/ 0 w 466"/>
                    <a:gd name="T11" fmla="*/ 365 h 365"/>
                    <a:gd name="T12" fmla="*/ 0 60000 65536"/>
                    <a:gd name="T13" fmla="*/ 0 60000 65536"/>
                    <a:gd name="T14" fmla="*/ 0 60000 65536"/>
                    <a:gd name="T15" fmla="*/ 0 60000 65536"/>
                    <a:gd name="T16" fmla="*/ 0 60000 65536"/>
                    <a:gd name="T17" fmla="*/ 0 60000 65536"/>
                    <a:gd name="T18" fmla="*/ 0 w 466"/>
                    <a:gd name="T19" fmla="*/ 0 h 365"/>
                    <a:gd name="T20" fmla="*/ 466 w 466"/>
                    <a:gd name="T21" fmla="*/ 365 h 365"/>
                  </a:gdLst>
                  <a:ahLst/>
                  <a:cxnLst>
                    <a:cxn ang="T12">
                      <a:pos x="T0" y="T1"/>
                    </a:cxn>
                    <a:cxn ang="T13">
                      <a:pos x="T2" y="T3"/>
                    </a:cxn>
                    <a:cxn ang="T14">
                      <a:pos x="T4" y="T5"/>
                    </a:cxn>
                    <a:cxn ang="T15">
                      <a:pos x="T6" y="T7"/>
                    </a:cxn>
                    <a:cxn ang="T16">
                      <a:pos x="T8" y="T9"/>
                    </a:cxn>
                    <a:cxn ang="T17">
                      <a:pos x="T10" y="T11"/>
                    </a:cxn>
                  </a:cxnLst>
                  <a:rect l="T18" t="T19" r="T20" b="T21"/>
                  <a:pathLst>
                    <a:path w="466" h="365">
                      <a:moveTo>
                        <a:pt x="0" y="365"/>
                      </a:moveTo>
                      <a:lnTo>
                        <a:pt x="466" y="365"/>
                      </a:lnTo>
                      <a:lnTo>
                        <a:pt x="466" y="0"/>
                      </a:lnTo>
                      <a:lnTo>
                        <a:pt x="0" y="0"/>
                      </a:lnTo>
                      <a:lnTo>
                        <a:pt x="0" y="365"/>
                      </a:lnTo>
                      <a:close/>
                    </a:path>
                  </a:pathLst>
                </a:custGeom>
                <a:noFill/>
                <a:ln w="3175">
                  <a:solidFill>
                    <a:srgbClr val="000000"/>
                  </a:solidFill>
                  <a:round/>
                  <a:headEnd/>
                  <a:tailEnd/>
                </a:ln>
              </p:spPr>
              <p:txBody>
                <a:bodyPr/>
                <a:lstStyle/>
                <a:p>
                  <a:endParaRPr lang="en-US"/>
                </a:p>
              </p:txBody>
            </p:sp>
            <p:sp>
              <p:nvSpPr>
                <p:cNvPr id="876" name="Freeform 1191"/>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877" name="Freeform 1192"/>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8" name="Freeform 1193"/>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79" name="Freeform 1194"/>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0" name="Freeform 1195"/>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1" name="Freeform 1196"/>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2" name="Freeform 1197"/>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3" name="Freeform 1198"/>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4" name="Freeform 1199"/>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5" name="Freeform 1200"/>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6" name="Freeform 1201"/>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87" name="Freeform 1202"/>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8" name="Freeform 1203"/>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89" name="Freeform 1204"/>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0" name="Freeform 1205"/>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1" name="Freeform 1206"/>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2" name="Freeform 1207"/>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3" name="Freeform 1208"/>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4" name="Freeform 1209"/>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5" name="Freeform 1210"/>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6" name="Freeform 1211"/>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7" name="Freeform 1212"/>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898" name="Freeform 1213"/>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899" name="Freeform 1214"/>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0" name="Freeform 1215"/>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1" name="Freeform 1216"/>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2" name="Freeform 1217"/>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3" name="Freeform 1218"/>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4" name="Freeform 1219"/>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05" name="Freeform 1220"/>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6" name="Freeform 1221"/>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7" name="Freeform 1222"/>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8" name="Freeform 1223"/>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09" name="Freeform 1224"/>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0" name="Freeform 1225"/>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1" name="Freeform 1226"/>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2" name="Freeform 1227"/>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3" name="Freeform 1228"/>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4" name="Freeform 1229"/>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5" name="Freeform 1230"/>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6" name="Freeform 1231"/>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17" name="Freeform 1232"/>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8" name="Freeform 1233"/>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19" name="Freeform 1234"/>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0" name="Freeform 1235"/>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1" name="Freeform 1236"/>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2" name="Freeform 1237"/>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3" name="Freeform 1238"/>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4" name="Freeform 1239"/>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25" name="Freeform 1240"/>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6" name="Freeform 1241"/>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7" name="Freeform 1242"/>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8" name="Freeform 1243"/>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29" name="Freeform 1244"/>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0" name="Freeform 1245"/>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1" name="Freeform 1246"/>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2" name="Freeform 1247"/>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3" name="Freeform 1248"/>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4" name="Freeform 1249"/>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5" name="Freeform 1250"/>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6" name="Freeform 1251"/>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7" name="Freeform 1252"/>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38" name="Freeform 1253"/>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39" name="Freeform 1254"/>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0" name="Freeform 1255"/>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1" name="Freeform 1256"/>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2" name="Freeform 1257"/>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3" name="Freeform 1258"/>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4" name="Freeform 1259"/>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5" name="Freeform 1260"/>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6" name="Freeform 1261"/>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47" name="Freeform 1262"/>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8" name="Freeform 1263"/>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49" name="Freeform 1264"/>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0" name="Freeform 1265"/>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1" name="Freeform 1266"/>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2" name="Freeform 1267"/>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3" name="Freeform 1268"/>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4" name="Freeform 1269"/>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5" name="Freeform 1270"/>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6" name="Freeform 1271"/>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7" name="Freeform 1272"/>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58" name="Freeform 1273"/>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59" name="Freeform 1274"/>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0" name="Freeform 1275"/>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1" name="Freeform 1276"/>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2" name="Freeform 1277"/>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3" name="Freeform 1278"/>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4" name="Freeform 1279"/>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965" name="Freeform 1280"/>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6" name="Freeform 1281"/>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7" name="Freeform 1282"/>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8" name="Freeform 1283"/>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69" name="Freeform 1284"/>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0" name="Freeform 1285"/>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1" name="Freeform 1286"/>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2" name="Freeform 1287"/>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973" name="Freeform 1288"/>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4" name="Freeform 1289"/>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5" name="Freeform 1290"/>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976" name="Freeform 1291"/>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grpSp>
          <p:grpSp>
            <p:nvGrpSpPr>
              <p:cNvPr id="405" name="Group 1292"/>
              <p:cNvGrpSpPr>
                <a:grpSpLocks/>
              </p:cNvGrpSpPr>
              <p:nvPr/>
            </p:nvGrpSpPr>
            <p:grpSpPr bwMode="auto">
              <a:xfrm>
                <a:off x="4546" y="1385"/>
                <a:ext cx="468" cy="2"/>
                <a:chOff x="2994" y="2616"/>
                <a:chExt cx="468" cy="2"/>
              </a:xfrm>
            </p:grpSpPr>
            <p:sp>
              <p:nvSpPr>
                <p:cNvPr id="577" name="Freeform 1293"/>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8" name="Freeform 1294"/>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79" name="Freeform 1295"/>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0" name="Freeform 1296"/>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1" name="Freeform 1297"/>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2" name="Freeform 1298"/>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3" name="Freeform 1299"/>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4" name="Freeform 1300"/>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5" name="Freeform 1301"/>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6" name="Freeform 1302"/>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7" name="Freeform 1303"/>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88" name="Freeform 1304"/>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89" name="Freeform 1305"/>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0" name="Freeform 1306"/>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1" name="Freeform 1307"/>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2" name="Freeform 1308"/>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3" name="Freeform 1309"/>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4" name="Freeform 1310"/>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5" name="Freeform 1311"/>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6" name="Freeform 1312"/>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7" name="Freeform 1313"/>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598" name="Freeform 1314"/>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599" name="Freeform 1315"/>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0" name="Freeform 1316"/>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1" name="Freeform 1317"/>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2" name="Freeform 1318"/>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3" name="Freeform 1319"/>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4" name="Freeform 1320"/>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5" name="Freeform 1321"/>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6" name="Freeform 1322"/>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07" name="Freeform 1323"/>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8" name="Freeform 1324"/>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09" name="Freeform 1325"/>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0" name="Freeform 1326"/>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1" name="Freeform 1327"/>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2" name="Freeform 1328"/>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13" name="Freeform 1329"/>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4" name="Freeform 1330"/>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5" name="Freeform 1331"/>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6" name="Freeform 1332"/>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7" name="Freeform 1333"/>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8" name="Freeform 1334"/>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19" name="Freeform 1335"/>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0" name="Freeform 1336"/>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21" name="Freeform 1337"/>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2" name="Freeform 1338"/>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3" name="Freeform 1339"/>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4" name="Freeform 1340"/>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5" name="Freeform 1341"/>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6" name="Freeform 1342"/>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7" name="Freeform 1343"/>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8" name="Freeform 1344"/>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29" name="Freeform 1345"/>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0" name="Freeform 1346"/>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1" name="Freeform 1347"/>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2" name="Freeform 1348"/>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3" name="Freeform 1349"/>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4" name="Freeform 1350"/>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5" name="Freeform 1351"/>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6" name="Freeform 1352"/>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37" name="Freeform 1353"/>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8" name="Freeform 1354"/>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39" name="Freeform 1355"/>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0" name="Freeform 1356"/>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1" name="Freeform 1357"/>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2" name="Freeform 1358"/>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3" name="Freeform 1359"/>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4" name="Freeform 1360"/>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5" name="Freeform 1361"/>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6" name="Freeform 1362"/>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7" name="Freeform 1363"/>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48" name="Freeform 1364"/>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49" name="Freeform 1365"/>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0" name="Freeform 1366"/>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1" name="Freeform 1367"/>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2" name="Freeform 1368"/>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3" name="Freeform 1369"/>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4" name="Freeform 1370"/>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5" name="Freeform 1371"/>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6" name="Freeform 1372"/>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7" name="Freeform 1373"/>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58" name="Freeform 1374"/>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59" name="Freeform 1375"/>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0" name="Freeform 1376"/>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61" name="Freeform 1377"/>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2" name="Freeform 1378"/>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3" name="Freeform 1379"/>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4" name="Freeform 1380"/>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5" name="Freeform 1381"/>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6" name="Freeform 1382"/>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7" name="Freeform 1383"/>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68" name="Freeform 1384"/>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669" name="Freeform 1385"/>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0" name="Freeform 1386"/>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1" name="Freeform 1387"/>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2" name="Freeform 1388"/>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3" name="Freeform 1389"/>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4" name="Freeform 1390"/>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5" name="Freeform 1391"/>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6" name="Freeform 1392"/>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7" name="Freeform 1393"/>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78" name="Freeform 1394"/>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79" name="Freeform 1395"/>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0" name="Freeform 1396"/>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1" name="Freeform 1397"/>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2" name="Freeform 1398"/>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3" name="Freeform 1399"/>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4" name="Freeform 1400"/>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85" name="Freeform 1401"/>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6" name="Freeform 1402"/>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7" name="Freeform 1403"/>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8" name="Freeform 1404"/>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89" name="Freeform 1405"/>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0" name="Freeform 1406"/>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1" name="Freeform 1407"/>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2" name="Freeform 1408"/>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3" name="Freeform 1409"/>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4" name="Freeform 1410"/>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5" name="Freeform 1411"/>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6" name="Freeform 1412"/>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697" name="Freeform 1413"/>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8" name="Freeform 1414"/>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699" name="Freeform 1415"/>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0" name="Freeform 1416"/>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1" name="Freeform 1417"/>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2" name="Freeform 1418"/>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3" name="Freeform 1419"/>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4" name="Freeform 1420"/>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5" name="Freeform 1421"/>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6" name="Freeform 1422"/>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7" name="Freeform 1423"/>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08" name="Freeform 1424"/>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09" name="Freeform 1425"/>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0" name="Freeform 1426"/>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1" name="Freeform 1427"/>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2" name="Freeform 1428"/>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3" name="Freeform 1429"/>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4" name="Freeform 1430"/>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5" name="Freeform 1431"/>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6" name="Freeform 1432"/>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17" name="Freeform 1433"/>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8" name="Freeform 1434"/>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19" name="Freeform 1435"/>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0" name="Freeform 1436"/>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1" name="Freeform 1437"/>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2" name="Freeform 1438"/>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3" name="Freeform 1439"/>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4" name="Freeform 1440"/>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5" name="Freeform 1441"/>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6" name="Freeform 1442"/>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27" name="Freeform 1443"/>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8" name="Freeform 1444"/>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29" name="Freeform 1445"/>
                <p:cNvSpPr>
                  <a:spLocks/>
                </p:cNvSpPr>
                <p:nvPr/>
              </p:nvSpPr>
              <p:spPr bwMode="auto">
                <a:xfrm>
                  <a:off x="311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0" name="Freeform 1446"/>
                <p:cNvSpPr>
                  <a:spLocks/>
                </p:cNvSpPr>
                <p:nvPr/>
              </p:nvSpPr>
              <p:spPr bwMode="auto">
                <a:xfrm>
                  <a:off x="3124"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1" name="Freeform 1447"/>
                <p:cNvSpPr>
                  <a:spLocks/>
                </p:cNvSpPr>
                <p:nvPr/>
              </p:nvSpPr>
              <p:spPr bwMode="auto">
                <a:xfrm>
                  <a:off x="313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2" name="Freeform 1448"/>
                <p:cNvSpPr>
                  <a:spLocks/>
                </p:cNvSpPr>
                <p:nvPr/>
              </p:nvSpPr>
              <p:spPr bwMode="auto">
                <a:xfrm>
                  <a:off x="314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3" name="Freeform 1449"/>
                <p:cNvSpPr>
                  <a:spLocks/>
                </p:cNvSpPr>
                <p:nvPr/>
              </p:nvSpPr>
              <p:spPr bwMode="auto">
                <a:xfrm>
                  <a:off x="315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4" name="Freeform 1450"/>
                <p:cNvSpPr>
                  <a:spLocks/>
                </p:cNvSpPr>
                <p:nvPr/>
              </p:nvSpPr>
              <p:spPr bwMode="auto">
                <a:xfrm>
                  <a:off x="3165"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5" name="Freeform 1451"/>
                <p:cNvSpPr>
                  <a:spLocks/>
                </p:cNvSpPr>
                <p:nvPr/>
              </p:nvSpPr>
              <p:spPr bwMode="auto">
                <a:xfrm>
                  <a:off x="317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6" name="Freeform 1452"/>
                <p:cNvSpPr>
                  <a:spLocks/>
                </p:cNvSpPr>
                <p:nvPr/>
              </p:nvSpPr>
              <p:spPr bwMode="auto">
                <a:xfrm>
                  <a:off x="318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7" name="Freeform 1453"/>
                <p:cNvSpPr>
                  <a:spLocks/>
                </p:cNvSpPr>
                <p:nvPr/>
              </p:nvSpPr>
              <p:spPr bwMode="auto">
                <a:xfrm>
                  <a:off x="319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38" name="Freeform 1454"/>
                <p:cNvSpPr>
                  <a:spLocks/>
                </p:cNvSpPr>
                <p:nvPr/>
              </p:nvSpPr>
              <p:spPr bwMode="auto">
                <a:xfrm>
                  <a:off x="320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39" name="Freeform 1455"/>
                <p:cNvSpPr>
                  <a:spLocks/>
                </p:cNvSpPr>
                <p:nvPr/>
              </p:nvSpPr>
              <p:spPr bwMode="auto">
                <a:xfrm>
                  <a:off x="3215"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0" name="Freeform 1456"/>
                <p:cNvSpPr>
                  <a:spLocks/>
                </p:cNvSpPr>
                <p:nvPr/>
              </p:nvSpPr>
              <p:spPr bwMode="auto">
                <a:xfrm>
                  <a:off x="322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1" name="Freeform 1457"/>
                <p:cNvSpPr>
                  <a:spLocks/>
                </p:cNvSpPr>
                <p:nvPr/>
              </p:nvSpPr>
              <p:spPr bwMode="auto">
                <a:xfrm>
                  <a:off x="3236"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2" name="Freeform 1458"/>
                <p:cNvSpPr>
                  <a:spLocks/>
                </p:cNvSpPr>
                <p:nvPr/>
              </p:nvSpPr>
              <p:spPr bwMode="auto">
                <a:xfrm>
                  <a:off x="3245"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3" name="Freeform 1459"/>
                <p:cNvSpPr>
                  <a:spLocks/>
                </p:cNvSpPr>
                <p:nvPr/>
              </p:nvSpPr>
              <p:spPr bwMode="auto">
                <a:xfrm>
                  <a:off x="325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4" name="Freeform 1460"/>
                <p:cNvSpPr>
                  <a:spLocks/>
                </p:cNvSpPr>
                <p:nvPr/>
              </p:nvSpPr>
              <p:spPr bwMode="auto">
                <a:xfrm>
                  <a:off x="3266" y="2616"/>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45" name="Freeform 1461"/>
                <p:cNvSpPr>
                  <a:spLocks/>
                </p:cNvSpPr>
                <p:nvPr/>
              </p:nvSpPr>
              <p:spPr bwMode="auto">
                <a:xfrm>
                  <a:off x="327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6" name="Freeform 1462"/>
                <p:cNvSpPr>
                  <a:spLocks/>
                </p:cNvSpPr>
                <p:nvPr/>
              </p:nvSpPr>
              <p:spPr bwMode="auto">
                <a:xfrm>
                  <a:off x="3286"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7" name="Freeform 1463"/>
                <p:cNvSpPr>
                  <a:spLocks/>
                </p:cNvSpPr>
                <p:nvPr/>
              </p:nvSpPr>
              <p:spPr bwMode="auto">
                <a:xfrm>
                  <a:off x="329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8" name="Freeform 1464"/>
                <p:cNvSpPr>
                  <a:spLocks/>
                </p:cNvSpPr>
                <p:nvPr/>
              </p:nvSpPr>
              <p:spPr bwMode="auto">
                <a:xfrm>
                  <a:off x="330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49" name="Freeform 1465"/>
                <p:cNvSpPr>
                  <a:spLocks/>
                </p:cNvSpPr>
                <p:nvPr/>
              </p:nvSpPr>
              <p:spPr bwMode="auto">
                <a:xfrm>
                  <a:off x="3316"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0" name="Freeform 1466"/>
                <p:cNvSpPr>
                  <a:spLocks/>
                </p:cNvSpPr>
                <p:nvPr/>
              </p:nvSpPr>
              <p:spPr bwMode="auto">
                <a:xfrm>
                  <a:off x="332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1" name="Freeform 1467"/>
                <p:cNvSpPr>
                  <a:spLocks/>
                </p:cNvSpPr>
                <p:nvPr/>
              </p:nvSpPr>
              <p:spPr bwMode="auto">
                <a:xfrm>
                  <a:off x="3336"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2" name="Freeform 1468"/>
                <p:cNvSpPr>
                  <a:spLocks/>
                </p:cNvSpPr>
                <p:nvPr/>
              </p:nvSpPr>
              <p:spPr bwMode="auto">
                <a:xfrm>
                  <a:off x="334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3" name="Freeform 1469"/>
                <p:cNvSpPr>
                  <a:spLocks/>
                </p:cNvSpPr>
                <p:nvPr/>
              </p:nvSpPr>
              <p:spPr bwMode="auto">
                <a:xfrm>
                  <a:off x="3357"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4" name="Freeform 1470"/>
                <p:cNvSpPr>
                  <a:spLocks/>
                </p:cNvSpPr>
                <p:nvPr/>
              </p:nvSpPr>
              <p:spPr bwMode="auto">
                <a:xfrm>
                  <a:off x="336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5" name="Freeform 1471"/>
                <p:cNvSpPr>
                  <a:spLocks/>
                </p:cNvSpPr>
                <p:nvPr/>
              </p:nvSpPr>
              <p:spPr bwMode="auto">
                <a:xfrm>
                  <a:off x="3377"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6" name="Freeform 1472"/>
                <p:cNvSpPr>
                  <a:spLocks/>
                </p:cNvSpPr>
                <p:nvPr/>
              </p:nvSpPr>
              <p:spPr bwMode="auto">
                <a:xfrm>
                  <a:off x="3387" y="2616"/>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57" name="Freeform 1473"/>
                <p:cNvSpPr>
                  <a:spLocks/>
                </p:cNvSpPr>
                <p:nvPr/>
              </p:nvSpPr>
              <p:spPr bwMode="auto">
                <a:xfrm>
                  <a:off x="339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8" name="Freeform 1474"/>
                <p:cNvSpPr>
                  <a:spLocks/>
                </p:cNvSpPr>
                <p:nvPr/>
              </p:nvSpPr>
              <p:spPr bwMode="auto">
                <a:xfrm>
                  <a:off x="340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59" name="Freeform 1475"/>
                <p:cNvSpPr>
                  <a:spLocks/>
                </p:cNvSpPr>
                <p:nvPr/>
              </p:nvSpPr>
              <p:spPr bwMode="auto">
                <a:xfrm>
                  <a:off x="341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0" name="Freeform 1476"/>
                <p:cNvSpPr>
                  <a:spLocks/>
                </p:cNvSpPr>
                <p:nvPr/>
              </p:nvSpPr>
              <p:spPr bwMode="auto">
                <a:xfrm>
                  <a:off x="342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1" name="Freeform 1477"/>
                <p:cNvSpPr>
                  <a:spLocks/>
                </p:cNvSpPr>
                <p:nvPr/>
              </p:nvSpPr>
              <p:spPr bwMode="auto">
                <a:xfrm>
                  <a:off x="3438"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2" name="Freeform 1478"/>
                <p:cNvSpPr>
                  <a:spLocks/>
                </p:cNvSpPr>
                <p:nvPr/>
              </p:nvSpPr>
              <p:spPr bwMode="auto">
                <a:xfrm>
                  <a:off x="3447"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3" name="Freeform 1479"/>
                <p:cNvSpPr>
                  <a:spLocks/>
                </p:cNvSpPr>
                <p:nvPr/>
              </p:nvSpPr>
              <p:spPr bwMode="auto">
                <a:xfrm>
                  <a:off x="3457" y="2616"/>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4" name="Freeform 1480"/>
                <p:cNvSpPr>
                  <a:spLocks noEditPoints="1"/>
                </p:cNvSpPr>
                <p:nvPr/>
              </p:nvSpPr>
              <p:spPr bwMode="auto">
                <a:xfrm>
                  <a:off x="2994" y="2616"/>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765" name="Freeform 1481"/>
                <p:cNvSpPr>
                  <a:spLocks/>
                </p:cNvSpPr>
                <p:nvPr/>
              </p:nvSpPr>
              <p:spPr bwMode="auto">
                <a:xfrm>
                  <a:off x="299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6" name="Freeform 1482"/>
                <p:cNvSpPr>
                  <a:spLocks/>
                </p:cNvSpPr>
                <p:nvPr/>
              </p:nvSpPr>
              <p:spPr bwMode="auto">
                <a:xfrm>
                  <a:off x="3003"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7" name="Freeform 1483"/>
                <p:cNvSpPr>
                  <a:spLocks/>
                </p:cNvSpPr>
                <p:nvPr/>
              </p:nvSpPr>
              <p:spPr bwMode="auto">
                <a:xfrm>
                  <a:off x="3014" y="2616"/>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8" name="Freeform 1484"/>
                <p:cNvSpPr>
                  <a:spLocks/>
                </p:cNvSpPr>
                <p:nvPr/>
              </p:nvSpPr>
              <p:spPr bwMode="auto">
                <a:xfrm>
                  <a:off x="3024" y="2616"/>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69" name="Freeform 1485"/>
                <p:cNvSpPr>
                  <a:spLocks/>
                </p:cNvSpPr>
                <p:nvPr/>
              </p:nvSpPr>
              <p:spPr bwMode="auto">
                <a:xfrm>
                  <a:off x="3033" y="2616"/>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0" name="Freeform 1486"/>
                <p:cNvSpPr>
                  <a:spLocks/>
                </p:cNvSpPr>
                <p:nvPr/>
              </p:nvSpPr>
              <p:spPr bwMode="auto">
                <a:xfrm>
                  <a:off x="304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1" name="Freeform 1487"/>
                <p:cNvSpPr>
                  <a:spLocks/>
                </p:cNvSpPr>
                <p:nvPr/>
              </p:nvSpPr>
              <p:spPr bwMode="auto">
                <a:xfrm>
                  <a:off x="305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2" name="Freeform 1488"/>
                <p:cNvSpPr>
                  <a:spLocks/>
                </p:cNvSpPr>
                <p:nvPr/>
              </p:nvSpPr>
              <p:spPr bwMode="auto">
                <a:xfrm>
                  <a:off x="306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3" name="Freeform 1489"/>
                <p:cNvSpPr>
                  <a:spLocks/>
                </p:cNvSpPr>
                <p:nvPr/>
              </p:nvSpPr>
              <p:spPr bwMode="auto">
                <a:xfrm>
                  <a:off x="307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4" name="Freeform 1490"/>
                <p:cNvSpPr>
                  <a:spLocks/>
                </p:cNvSpPr>
                <p:nvPr/>
              </p:nvSpPr>
              <p:spPr bwMode="auto">
                <a:xfrm>
                  <a:off x="3085" y="2616"/>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775" name="Freeform 1491"/>
                <p:cNvSpPr>
                  <a:spLocks/>
                </p:cNvSpPr>
                <p:nvPr/>
              </p:nvSpPr>
              <p:spPr bwMode="auto">
                <a:xfrm>
                  <a:off x="3094" y="2616"/>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776" name="Freeform 1492"/>
                <p:cNvSpPr>
                  <a:spLocks/>
                </p:cNvSpPr>
                <p:nvPr/>
              </p:nvSpPr>
              <p:spPr bwMode="auto">
                <a:xfrm>
                  <a:off x="3104" y="2616"/>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grpSp>
          <p:sp>
            <p:nvSpPr>
              <p:cNvPr id="406" name="Freeform 1493"/>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07" name="Freeform 1494"/>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8" name="Freeform 1495"/>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09" name="Freeform 1496"/>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0" name="Freeform 1497"/>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1" name="Freeform 1498"/>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2" name="Freeform 1499"/>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3" name="Freeform 1500"/>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4" name="Freeform 1501"/>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5" name="Freeform 1502"/>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6" name="Freeform 1503"/>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7" name="Freeform 1504"/>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18" name="Freeform 1505"/>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19" name="Freeform 1506"/>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0" name="Freeform 1507"/>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1" name="Freeform 1508"/>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2" name="Freeform 1509"/>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3" name="Freeform 1510"/>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4" name="Freeform 1511"/>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5" name="Freeform 1512"/>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6" name="Freeform 1513"/>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7" name="Freeform 1514"/>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28" name="Freeform 1515"/>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29" name="Freeform 1516"/>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0" name="Freeform 1517"/>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1" name="Freeform 1518"/>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2" name="Freeform 1519"/>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3" name="Freeform 1520"/>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34" name="Freeform 1521"/>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5" name="Freeform 1522"/>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6" name="Freeform 1523"/>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7" name="Freeform 1524"/>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8" name="Freeform 1525"/>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39" name="Freeform 1526"/>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0" name="Freeform 1527"/>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1" name="Freeform 1528"/>
              <p:cNvSpPr>
                <a:spLocks noEditPoints="1"/>
              </p:cNvSpPr>
              <p:nvPr/>
            </p:nvSpPr>
            <p:spPr bwMode="auto">
              <a:xfrm>
                <a:off x="4538" y="1385"/>
                <a:ext cx="468" cy="2"/>
              </a:xfrm>
              <a:custGeom>
                <a:avLst/>
                <a:gdLst>
                  <a:gd name="T0" fmla="*/ 0 w 468"/>
                  <a:gd name="T1" fmla="*/ 1 h 2"/>
                  <a:gd name="T2" fmla="*/ 15 w 468"/>
                  <a:gd name="T3" fmla="*/ 2 h 2"/>
                  <a:gd name="T4" fmla="*/ 26 w 468"/>
                  <a:gd name="T5" fmla="*/ 0 h 2"/>
                  <a:gd name="T6" fmla="*/ 21 w 468"/>
                  <a:gd name="T7" fmla="*/ 0 h 2"/>
                  <a:gd name="T8" fmla="*/ 30 w 468"/>
                  <a:gd name="T9" fmla="*/ 1 h 2"/>
                  <a:gd name="T10" fmla="*/ 46 w 468"/>
                  <a:gd name="T11" fmla="*/ 2 h 2"/>
                  <a:gd name="T12" fmla="*/ 56 w 468"/>
                  <a:gd name="T13" fmla="*/ 0 h 2"/>
                  <a:gd name="T14" fmla="*/ 51 w 468"/>
                  <a:gd name="T15" fmla="*/ 0 h 2"/>
                  <a:gd name="T16" fmla="*/ 60 w 468"/>
                  <a:gd name="T17" fmla="*/ 1 h 2"/>
                  <a:gd name="T18" fmla="*/ 76 w 468"/>
                  <a:gd name="T19" fmla="*/ 2 h 2"/>
                  <a:gd name="T20" fmla="*/ 86 w 468"/>
                  <a:gd name="T21" fmla="*/ 0 h 2"/>
                  <a:gd name="T22" fmla="*/ 81 w 468"/>
                  <a:gd name="T23" fmla="*/ 0 h 2"/>
                  <a:gd name="T24" fmla="*/ 91 w 468"/>
                  <a:gd name="T25" fmla="*/ 1 h 2"/>
                  <a:gd name="T26" fmla="*/ 106 w 468"/>
                  <a:gd name="T27" fmla="*/ 2 h 2"/>
                  <a:gd name="T28" fmla="*/ 117 w 468"/>
                  <a:gd name="T29" fmla="*/ 0 h 2"/>
                  <a:gd name="T30" fmla="*/ 111 w 468"/>
                  <a:gd name="T31" fmla="*/ 0 h 2"/>
                  <a:gd name="T32" fmla="*/ 121 w 468"/>
                  <a:gd name="T33" fmla="*/ 1 h 2"/>
                  <a:gd name="T34" fmla="*/ 137 w 468"/>
                  <a:gd name="T35" fmla="*/ 2 h 2"/>
                  <a:gd name="T36" fmla="*/ 147 w 468"/>
                  <a:gd name="T37" fmla="*/ 0 h 2"/>
                  <a:gd name="T38" fmla="*/ 142 w 468"/>
                  <a:gd name="T39" fmla="*/ 0 h 2"/>
                  <a:gd name="T40" fmla="*/ 151 w 468"/>
                  <a:gd name="T41" fmla="*/ 1 h 2"/>
                  <a:gd name="T42" fmla="*/ 167 w 468"/>
                  <a:gd name="T43" fmla="*/ 2 h 2"/>
                  <a:gd name="T44" fmla="*/ 177 w 468"/>
                  <a:gd name="T45" fmla="*/ 0 h 2"/>
                  <a:gd name="T46" fmla="*/ 172 w 468"/>
                  <a:gd name="T47" fmla="*/ 0 h 2"/>
                  <a:gd name="T48" fmla="*/ 181 w 468"/>
                  <a:gd name="T49" fmla="*/ 1 h 2"/>
                  <a:gd name="T50" fmla="*/ 197 w 468"/>
                  <a:gd name="T51" fmla="*/ 2 h 2"/>
                  <a:gd name="T52" fmla="*/ 207 w 468"/>
                  <a:gd name="T53" fmla="*/ 0 h 2"/>
                  <a:gd name="T54" fmla="*/ 202 w 468"/>
                  <a:gd name="T55" fmla="*/ 0 h 2"/>
                  <a:gd name="T56" fmla="*/ 212 w 468"/>
                  <a:gd name="T57" fmla="*/ 1 h 2"/>
                  <a:gd name="T58" fmla="*/ 227 w 468"/>
                  <a:gd name="T59" fmla="*/ 2 h 2"/>
                  <a:gd name="T60" fmla="*/ 238 w 468"/>
                  <a:gd name="T61" fmla="*/ 0 h 2"/>
                  <a:gd name="T62" fmla="*/ 233 w 468"/>
                  <a:gd name="T63" fmla="*/ 0 h 2"/>
                  <a:gd name="T64" fmla="*/ 242 w 468"/>
                  <a:gd name="T65" fmla="*/ 1 h 2"/>
                  <a:gd name="T66" fmla="*/ 258 w 468"/>
                  <a:gd name="T67" fmla="*/ 2 h 2"/>
                  <a:gd name="T68" fmla="*/ 268 w 468"/>
                  <a:gd name="T69" fmla="*/ 0 h 2"/>
                  <a:gd name="T70" fmla="*/ 263 w 468"/>
                  <a:gd name="T71" fmla="*/ 0 h 2"/>
                  <a:gd name="T72" fmla="*/ 272 w 468"/>
                  <a:gd name="T73" fmla="*/ 1 h 2"/>
                  <a:gd name="T74" fmla="*/ 288 w 468"/>
                  <a:gd name="T75" fmla="*/ 2 h 2"/>
                  <a:gd name="T76" fmla="*/ 298 w 468"/>
                  <a:gd name="T77" fmla="*/ 0 h 2"/>
                  <a:gd name="T78" fmla="*/ 293 w 468"/>
                  <a:gd name="T79" fmla="*/ 0 h 2"/>
                  <a:gd name="T80" fmla="*/ 302 w 468"/>
                  <a:gd name="T81" fmla="*/ 1 h 2"/>
                  <a:gd name="T82" fmla="*/ 318 w 468"/>
                  <a:gd name="T83" fmla="*/ 2 h 2"/>
                  <a:gd name="T84" fmla="*/ 328 w 468"/>
                  <a:gd name="T85" fmla="*/ 0 h 2"/>
                  <a:gd name="T86" fmla="*/ 323 w 468"/>
                  <a:gd name="T87" fmla="*/ 0 h 2"/>
                  <a:gd name="T88" fmla="*/ 333 w 468"/>
                  <a:gd name="T89" fmla="*/ 1 h 2"/>
                  <a:gd name="T90" fmla="*/ 349 w 468"/>
                  <a:gd name="T91" fmla="*/ 2 h 2"/>
                  <a:gd name="T92" fmla="*/ 359 w 468"/>
                  <a:gd name="T93" fmla="*/ 0 h 2"/>
                  <a:gd name="T94" fmla="*/ 354 w 468"/>
                  <a:gd name="T95" fmla="*/ 0 h 2"/>
                  <a:gd name="T96" fmla="*/ 363 w 468"/>
                  <a:gd name="T97" fmla="*/ 1 h 2"/>
                  <a:gd name="T98" fmla="*/ 379 w 468"/>
                  <a:gd name="T99" fmla="*/ 2 h 2"/>
                  <a:gd name="T100" fmla="*/ 389 w 468"/>
                  <a:gd name="T101" fmla="*/ 0 h 2"/>
                  <a:gd name="T102" fmla="*/ 384 w 468"/>
                  <a:gd name="T103" fmla="*/ 0 h 2"/>
                  <a:gd name="T104" fmla="*/ 393 w 468"/>
                  <a:gd name="T105" fmla="*/ 1 h 2"/>
                  <a:gd name="T106" fmla="*/ 409 w 468"/>
                  <a:gd name="T107" fmla="*/ 2 h 2"/>
                  <a:gd name="T108" fmla="*/ 419 w 468"/>
                  <a:gd name="T109" fmla="*/ 0 h 2"/>
                  <a:gd name="T110" fmla="*/ 414 w 468"/>
                  <a:gd name="T111" fmla="*/ 0 h 2"/>
                  <a:gd name="T112" fmla="*/ 423 w 468"/>
                  <a:gd name="T113" fmla="*/ 1 h 2"/>
                  <a:gd name="T114" fmla="*/ 439 w 468"/>
                  <a:gd name="T115" fmla="*/ 2 h 2"/>
                  <a:gd name="T116" fmla="*/ 449 w 468"/>
                  <a:gd name="T117" fmla="*/ 0 h 2"/>
                  <a:gd name="T118" fmla="*/ 445 w 468"/>
                  <a:gd name="T119" fmla="*/ 0 h 2"/>
                  <a:gd name="T120" fmla="*/ 453 w 468"/>
                  <a:gd name="T121" fmla="*/ 1 h 2"/>
                  <a:gd name="T122" fmla="*/ 467 w 468"/>
                  <a:gd name="T123" fmla="*/ 2 h 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68"/>
                  <a:gd name="T187" fmla="*/ 0 h 2"/>
                  <a:gd name="T188" fmla="*/ 468 w 468"/>
                  <a:gd name="T189" fmla="*/ 2 h 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68" h="2">
                    <a:moveTo>
                      <a:pt x="1" y="0"/>
                    </a:moveTo>
                    <a:lnTo>
                      <a:pt x="5" y="0"/>
                    </a:lnTo>
                    <a:lnTo>
                      <a:pt x="6" y="1"/>
                    </a:lnTo>
                    <a:lnTo>
                      <a:pt x="5" y="2"/>
                    </a:lnTo>
                    <a:lnTo>
                      <a:pt x="1" y="2"/>
                    </a:lnTo>
                    <a:lnTo>
                      <a:pt x="0" y="1"/>
                    </a:lnTo>
                    <a:lnTo>
                      <a:pt x="1" y="0"/>
                    </a:lnTo>
                    <a:close/>
                    <a:moveTo>
                      <a:pt x="10" y="0"/>
                    </a:moveTo>
                    <a:lnTo>
                      <a:pt x="15" y="0"/>
                    </a:lnTo>
                    <a:lnTo>
                      <a:pt x="16" y="1"/>
                    </a:lnTo>
                    <a:lnTo>
                      <a:pt x="15" y="2"/>
                    </a:lnTo>
                    <a:lnTo>
                      <a:pt x="10" y="2"/>
                    </a:lnTo>
                    <a:lnTo>
                      <a:pt x="9" y="1"/>
                    </a:lnTo>
                    <a:lnTo>
                      <a:pt x="10" y="0"/>
                    </a:lnTo>
                    <a:close/>
                    <a:moveTo>
                      <a:pt x="21" y="0"/>
                    </a:moveTo>
                    <a:lnTo>
                      <a:pt x="26" y="0"/>
                    </a:lnTo>
                    <a:lnTo>
                      <a:pt x="26" y="1"/>
                    </a:lnTo>
                    <a:lnTo>
                      <a:pt x="26" y="2"/>
                    </a:lnTo>
                    <a:lnTo>
                      <a:pt x="21" y="2"/>
                    </a:lnTo>
                    <a:lnTo>
                      <a:pt x="20" y="1"/>
                    </a:lnTo>
                    <a:lnTo>
                      <a:pt x="21" y="0"/>
                    </a:lnTo>
                    <a:close/>
                    <a:moveTo>
                      <a:pt x="31" y="0"/>
                    </a:moveTo>
                    <a:lnTo>
                      <a:pt x="35" y="0"/>
                    </a:lnTo>
                    <a:lnTo>
                      <a:pt x="36" y="1"/>
                    </a:lnTo>
                    <a:lnTo>
                      <a:pt x="35" y="2"/>
                    </a:lnTo>
                    <a:lnTo>
                      <a:pt x="31" y="2"/>
                    </a:lnTo>
                    <a:lnTo>
                      <a:pt x="30" y="1"/>
                    </a:lnTo>
                    <a:lnTo>
                      <a:pt x="31" y="0"/>
                    </a:lnTo>
                    <a:close/>
                    <a:moveTo>
                      <a:pt x="40" y="0"/>
                    </a:moveTo>
                    <a:lnTo>
                      <a:pt x="46" y="0"/>
                    </a:lnTo>
                    <a:lnTo>
                      <a:pt x="47" y="1"/>
                    </a:lnTo>
                    <a:lnTo>
                      <a:pt x="46" y="2"/>
                    </a:lnTo>
                    <a:lnTo>
                      <a:pt x="40" y="2"/>
                    </a:lnTo>
                    <a:lnTo>
                      <a:pt x="39" y="1"/>
                    </a:lnTo>
                    <a:lnTo>
                      <a:pt x="40" y="0"/>
                    </a:lnTo>
                    <a:close/>
                    <a:moveTo>
                      <a:pt x="51" y="0"/>
                    </a:moveTo>
                    <a:lnTo>
                      <a:pt x="56" y="0"/>
                    </a:lnTo>
                    <a:lnTo>
                      <a:pt x="57" y="1"/>
                    </a:lnTo>
                    <a:lnTo>
                      <a:pt x="56" y="2"/>
                    </a:lnTo>
                    <a:lnTo>
                      <a:pt x="51" y="2"/>
                    </a:lnTo>
                    <a:lnTo>
                      <a:pt x="50" y="1"/>
                    </a:lnTo>
                    <a:lnTo>
                      <a:pt x="51" y="0"/>
                    </a:lnTo>
                    <a:close/>
                    <a:moveTo>
                      <a:pt x="61" y="0"/>
                    </a:moveTo>
                    <a:lnTo>
                      <a:pt x="66" y="0"/>
                    </a:lnTo>
                    <a:lnTo>
                      <a:pt x="67" y="1"/>
                    </a:lnTo>
                    <a:lnTo>
                      <a:pt x="66" y="2"/>
                    </a:lnTo>
                    <a:lnTo>
                      <a:pt x="61" y="2"/>
                    </a:lnTo>
                    <a:lnTo>
                      <a:pt x="60" y="1"/>
                    </a:lnTo>
                    <a:lnTo>
                      <a:pt x="61" y="0"/>
                    </a:lnTo>
                    <a:close/>
                    <a:moveTo>
                      <a:pt x="71" y="0"/>
                    </a:moveTo>
                    <a:lnTo>
                      <a:pt x="76" y="0"/>
                    </a:lnTo>
                    <a:lnTo>
                      <a:pt x="77" y="1"/>
                    </a:lnTo>
                    <a:lnTo>
                      <a:pt x="76" y="2"/>
                    </a:lnTo>
                    <a:lnTo>
                      <a:pt x="71" y="2"/>
                    </a:lnTo>
                    <a:lnTo>
                      <a:pt x="70" y="1"/>
                    </a:lnTo>
                    <a:lnTo>
                      <a:pt x="71" y="0"/>
                    </a:lnTo>
                    <a:close/>
                    <a:moveTo>
                      <a:pt x="81" y="0"/>
                    </a:moveTo>
                    <a:lnTo>
                      <a:pt x="86" y="0"/>
                    </a:lnTo>
                    <a:lnTo>
                      <a:pt x="87" y="1"/>
                    </a:lnTo>
                    <a:lnTo>
                      <a:pt x="86" y="2"/>
                    </a:lnTo>
                    <a:lnTo>
                      <a:pt x="81" y="2"/>
                    </a:lnTo>
                    <a:lnTo>
                      <a:pt x="80" y="1"/>
                    </a:lnTo>
                    <a:lnTo>
                      <a:pt x="81" y="0"/>
                    </a:lnTo>
                    <a:close/>
                    <a:moveTo>
                      <a:pt x="91" y="0"/>
                    </a:moveTo>
                    <a:lnTo>
                      <a:pt x="96" y="0"/>
                    </a:lnTo>
                    <a:lnTo>
                      <a:pt x="97" y="1"/>
                    </a:lnTo>
                    <a:lnTo>
                      <a:pt x="96" y="2"/>
                    </a:lnTo>
                    <a:lnTo>
                      <a:pt x="91" y="2"/>
                    </a:lnTo>
                    <a:lnTo>
                      <a:pt x="91" y="1"/>
                    </a:lnTo>
                    <a:lnTo>
                      <a:pt x="91" y="0"/>
                    </a:lnTo>
                    <a:close/>
                    <a:moveTo>
                      <a:pt x="101" y="0"/>
                    </a:moveTo>
                    <a:lnTo>
                      <a:pt x="106" y="0"/>
                    </a:lnTo>
                    <a:lnTo>
                      <a:pt x="107" y="1"/>
                    </a:lnTo>
                    <a:lnTo>
                      <a:pt x="106" y="2"/>
                    </a:lnTo>
                    <a:lnTo>
                      <a:pt x="101" y="2"/>
                    </a:lnTo>
                    <a:lnTo>
                      <a:pt x="100" y="1"/>
                    </a:lnTo>
                    <a:lnTo>
                      <a:pt x="101" y="0"/>
                    </a:lnTo>
                    <a:close/>
                    <a:moveTo>
                      <a:pt x="111" y="0"/>
                    </a:moveTo>
                    <a:lnTo>
                      <a:pt x="117" y="0"/>
                    </a:lnTo>
                    <a:lnTo>
                      <a:pt x="117" y="1"/>
                    </a:lnTo>
                    <a:lnTo>
                      <a:pt x="117" y="2"/>
                    </a:lnTo>
                    <a:lnTo>
                      <a:pt x="111" y="2"/>
                    </a:lnTo>
                    <a:lnTo>
                      <a:pt x="110" y="1"/>
                    </a:lnTo>
                    <a:lnTo>
                      <a:pt x="111" y="0"/>
                    </a:lnTo>
                    <a:close/>
                    <a:moveTo>
                      <a:pt x="121" y="0"/>
                    </a:moveTo>
                    <a:lnTo>
                      <a:pt x="126" y="0"/>
                    </a:lnTo>
                    <a:lnTo>
                      <a:pt x="127" y="1"/>
                    </a:lnTo>
                    <a:lnTo>
                      <a:pt x="126" y="2"/>
                    </a:lnTo>
                    <a:lnTo>
                      <a:pt x="121" y="2"/>
                    </a:lnTo>
                    <a:lnTo>
                      <a:pt x="121" y="1"/>
                    </a:lnTo>
                    <a:lnTo>
                      <a:pt x="121" y="0"/>
                    </a:lnTo>
                    <a:close/>
                    <a:moveTo>
                      <a:pt x="131" y="0"/>
                    </a:moveTo>
                    <a:lnTo>
                      <a:pt x="137" y="0"/>
                    </a:lnTo>
                    <a:lnTo>
                      <a:pt x="138" y="1"/>
                    </a:lnTo>
                    <a:lnTo>
                      <a:pt x="137" y="2"/>
                    </a:lnTo>
                    <a:lnTo>
                      <a:pt x="131" y="2"/>
                    </a:lnTo>
                    <a:lnTo>
                      <a:pt x="130" y="1"/>
                    </a:lnTo>
                    <a:lnTo>
                      <a:pt x="131" y="0"/>
                    </a:lnTo>
                    <a:close/>
                    <a:moveTo>
                      <a:pt x="142" y="0"/>
                    </a:moveTo>
                    <a:lnTo>
                      <a:pt x="147" y="0"/>
                    </a:lnTo>
                    <a:lnTo>
                      <a:pt x="147" y="1"/>
                    </a:lnTo>
                    <a:lnTo>
                      <a:pt x="147" y="2"/>
                    </a:lnTo>
                    <a:lnTo>
                      <a:pt x="142" y="2"/>
                    </a:lnTo>
                    <a:lnTo>
                      <a:pt x="141" y="1"/>
                    </a:lnTo>
                    <a:lnTo>
                      <a:pt x="142" y="0"/>
                    </a:lnTo>
                    <a:close/>
                    <a:moveTo>
                      <a:pt x="151" y="0"/>
                    </a:moveTo>
                    <a:lnTo>
                      <a:pt x="156" y="0"/>
                    </a:lnTo>
                    <a:lnTo>
                      <a:pt x="157" y="1"/>
                    </a:lnTo>
                    <a:lnTo>
                      <a:pt x="156" y="2"/>
                    </a:lnTo>
                    <a:lnTo>
                      <a:pt x="151" y="2"/>
                    </a:lnTo>
                    <a:lnTo>
                      <a:pt x="151" y="1"/>
                    </a:lnTo>
                    <a:lnTo>
                      <a:pt x="151" y="0"/>
                    </a:lnTo>
                    <a:close/>
                    <a:moveTo>
                      <a:pt x="162" y="0"/>
                    </a:moveTo>
                    <a:lnTo>
                      <a:pt x="167" y="0"/>
                    </a:lnTo>
                    <a:lnTo>
                      <a:pt x="168" y="1"/>
                    </a:lnTo>
                    <a:lnTo>
                      <a:pt x="167" y="2"/>
                    </a:lnTo>
                    <a:lnTo>
                      <a:pt x="162" y="2"/>
                    </a:lnTo>
                    <a:lnTo>
                      <a:pt x="161" y="1"/>
                    </a:lnTo>
                    <a:lnTo>
                      <a:pt x="162" y="0"/>
                    </a:lnTo>
                    <a:close/>
                    <a:moveTo>
                      <a:pt x="172" y="0"/>
                    </a:moveTo>
                    <a:lnTo>
                      <a:pt x="177" y="0"/>
                    </a:lnTo>
                    <a:lnTo>
                      <a:pt x="177" y="1"/>
                    </a:lnTo>
                    <a:lnTo>
                      <a:pt x="177" y="2"/>
                    </a:lnTo>
                    <a:lnTo>
                      <a:pt x="172" y="2"/>
                    </a:lnTo>
                    <a:lnTo>
                      <a:pt x="171" y="1"/>
                    </a:lnTo>
                    <a:lnTo>
                      <a:pt x="172" y="0"/>
                    </a:lnTo>
                    <a:close/>
                    <a:moveTo>
                      <a:pt x="182" y="0"/>
                    </a:moveTo>
                    <a:lnTo>
                      <a:pt x="187" y="0"/>
                    </a:lnTo>
                    <a:lnTo>
                      <a:pt x="188" y="1"/>
                    </a:lnTo>
                    <a:lnTo>
                      <a:pt x="187" y="2"/>
                    </a:lnTo>
                    <a:lnTo>
                      <a:pt x="182" y="2"/>
                    </a:lnTo>
                    <a:lnTo>
                      <a:pt x="181" y="1"/>
                    </a:lnTo>
                    <a:lnTo>
                      <a:pt x="182" y="0"/>
                    </a:lnTo>
                    <a:close/>
                    <a:moveTo>
                      <a:pt x="192" y="0"/>
                    </a:moveTo>
                    <a:lnTo>
                      <a:pt x="197" y="0"/>
                    </a:lnTo>
                    <a:lnTo>
                      <a:pt x="198" y="1"/>
                    </a:lnTo>
                    <a:lnTo>
                      <a:pt x="197" y="2"/>
                    </a:lnTo>
                    <a:lnTo>
                      <a:pt x="192" y="2"/>
                    </a:lnTo>
                    <a:lnTo>
                      <a:pt x="191" y="1"/>
                    </a:lnTo>
                    <a:lnTo>
                      <a:pt x="192" y="0"/>
                    </a:lnTo>
                    <a:close/>
                    <a:moveTo>
                      <a:pt x="202" y="0"/>
                    </a:moveTo>
                    <a:lnTo>
                      <a:pt x="207" y="0"/>
                    </a:lnTo>
                    <a:lnTo>
                      <a:pt x="208" y="1"/>
                    </a:lnTo>
                    <a:lnTo>
                      <a:pt x="207" y="2"/>
                    </a:lnTo>
                    <a:lnTo>
                      <a:pt x="202" y="2"/>
                    </a:lnTo>
                    <a:lnTo>
                      <a:pt x="201" y="1"/>
                    </a:lnTo>
                    <a:lnTo>
                      <a:pt x="202" y="0"/>
                    </a:lnTo>
                    <a:close/>
                    <a:moveTo>
                      <a:pt x="212" y="0"/>
                    </a:moveTo>
                    <a:lnTo>
                      <a:pt x="217" y="0"/>
                    </a:lnTo>
                    <a:lnTo>
                      <a:pt x="218" y="1"/>
                    </a:lnTo>
                    <a:lnTo>
                      <a:pt x="217" y="2"/>
                    </a:lnTo>
                    <a:lnTo>
                      <a:pt x="212" y="2"/>
                    </a:lnTo>
                    <a:lnTo>
                      <a:pt x="212" y="1"/>
                    </a:lnTo>
                    <a:lnTo>
                      <a:pt x="212" y="0"/>
                    </a:lnTo>
                    <a:close/>
                    <a:moveTo>
                      <a:pt x="222" y="0"/>
                    </a:moveTo>
                    <a:lnTo>
                      <a:pt x="227" y="0"/>
                    </a:lnTo>
                    <a:lnTo>
                      <a:pt x="228" y="1"/>
                    </a:lnTo>
                    <a:lnTo>
                      <a:pt x="227" y="2"/>
                    </a:lnTo>
                    <a:lnTo>
                      <a:pt x="222" y="2"/>
                    </a:lnTo>
                    <a:lnTo>
                      <a:pt x="221" y="1"/>
                    </a:lnTo>
                    <a:lnTo>
                      <a:pt x="222" y="0"/>
                    </a:lnTo>
                    <a:close/>
                    <a:moveTo>
                      <a:pt x="233" y="0"/>
                    </a:moveTo>
                    <a:lnTo>
                      <a:pt x="238" y="0"/>
                    </a:lnTo>
                    <a:lnTo>
                      <a:pt x="238" y="1"/>
                    </a:lnTo>
                    <a:lnTo>
                      <a:pt x="238" y="2"/>
                    </a:lnTo>
                    <a:lnTo>
                      <a:pt x="233" y="2"/>
                    </a:lnTo>
                    <a:lnTo>
                      <a:pt x="232" y="1"/>
                    </a:lnTo>
                    <a:lnTo>
                      <a:pt x="233" y="0"/>
                    </a:lnTo>
                    <a:close/>
                    <a:moveTo>
                      <a:pt x="242" y="0"/>
                    </a:moveTo>
                    <a:lnTo>
                      <a:pt x="247" y="0"/>
                    </a:lnTo>
                    <a:lnTo>
                      <a:pt x="248" y="1"/>
                    </a:lnTo>
                    <a:lnTo>
                      <a:pt x="247" y="2"/>
                    </a:lnTo>
                    <a:lnTo>
                      <a:pt x="242" y="2"/>
                    </a:lnTo>
                    <a:lnTo>
                      <a:pt x="242" y="1"/>
                    </a:lnTo>
                    <a:lnTo>
                      <a:pt x="242" y="0"/>
                    </a:lnTo>
                    <a:close/>
                    <a:moveTo>
                      <a:pt x="252" y="0"/>
                    </a:moveTo>
                    <a:lnTo>
                      <a:pt x="258" y="0"/>
                    </a:lnTo>
                    <a:lnTo>
                      <a:pt x="259" y="1"/>
                    </a:lnTo>
                    <a:lnTo>
                      <a:pt x="258" y="2"/>
                    </a:lnTo>
                    <a:lnTo>
                      <a:pt x="252" y="2"/>
                    </a:lnTo>
                    <a:lnTo>
                      <a:pt x="251" y="1"/>
                    </a:lnTo>
                    <a:lnTo>
                      <a:pt x="252" y="0"/>
                    </a:lnTo>
                    <a:close/>
                    <a:moveTo>
                      <a:pt x="263" y="0"/>
                    </a:moveTo>
                    <a:lnTo>
                      <a:pt x="268" y="0"/>
                    </a:lnTo>
                    <a:lnTo>
                      <a:pt x="268" y="1"/>
                    </a:lnTo>
                    <a:lnTo>
                      <a:pt x="268" y="2"/>
                    </a:lnTo>
                    <a:lnTo>
                      <a:pt x="263" y="2"/>
                    </a:lnTo>
                    <a:lnTo>
                      <a:pt x="262" y="1"/>
                    </a:lnTo>
                    <a:lnTo>
                      <a:pt x="263" y="0"/>
                    </a:lnTo>
                    <a:close/>
                    <a:moveTo>
                      <a:pt x="272" y="0"/>
                    </a:moveTo>
                    <a:lnTo>
                      <a:pt x="277" y="0"/>
                    </a:lnTo>
                    <a:lnTo>
                      <a:pt x="279" y="1"/>
                    </a:lnTo>
                    <a:lnTo>
                      <a:pt x="277" y="2"/>
                    </a:lnTo>
                    <a:lnTo>
                      <a:pt x="272" y="2"/>
                    </a:lnTo>
                    <a:lnTo>
                      <a:pt x="272" y="1"/>
                    </a:lnTo>
                    <a:lnTo>
                      <a:pt x="272" y="0"/>
                    </a:lnTo>
                    <a:close/>
                    <a:moveTo>
                      <a:pt x="283" y="0"/>
                    </a:moveTo>
                    <a:lnTo>
                      <a:pt x="288" y="0"/>
                    </a:lnTo>
                    <a:lnTo>
                      <a:pt x="289" y="1"/>
                    </a:lnTo>
                    <a:lnTo>
                      <a:pt x="288" y="2"/>
                    </a:lnTo>
                    <a:lnTo>
                      <a:pt x="283" y="2"/>
                    </a:lnTo>
                    <a:lnTo>
                      <a:pt x="282" y="1"/>
                    </a:lnTo>
                    <a:lnTo>
                      <a:pt x="283" y="0"/>
                    </a:lnTo>
                    <a:close/>
                    <a:moveTo>
                      <a:pt x="293" y="0"/>
                    </a:moveTo>
                    <a:lnTo>
                      <a:pt x="298" y="0"/>
                    </a:lnTo>
                    <a:lnTo>
                      <a:pt x="298" y="1"/>
                    </a:lnTo>
                    <a:lnTo>
                      <a:pt x="298" y="2"/>
                    </a:lnTo>
                    <a:lnTo>
                      <a:pt x="293" y="2"/>
                    </a:lnTo>
                    <a:lnTo>
                      <a:pt x="292" y="1"/>
                    </a:lnTo>
                    <a:lnTo>
                      <a:pt x="293" y="0"/>
                    </a:lnTo>
                    <a:close/>
                    <a:moveTo>
                      <a:pt x="303" y="0"/>
                    </a:moveTo>
                    <a:lnTo>
                      <a:pt x="308" y="0"/>
                    </a:lnTo>
                    <a:lnTo>
                      <a:pt x="309" y="1"/>
                    </a:lnTo>
                    <a:lnTo>
                      <a:pt x="308" y="2"/>
                    </a:lnTo>
                    <a:lnTo>
                      <a:pt x="303" y="2"/>
                    </a:lnTo>
                    <a:lnTo>
                      <a:pt x="302" y="1"/>
                    </a:lnTo>
                    <a:lnTo>
                      <a:pt x="303" y="0"/>
                    </a:lnTo>
                    <a:close/>
                    <a:moveTo>
                      <a:pt x="313" y="0"/>
                    </a:moveTo>
                    <a:lnTo>
                      <a:pt x="318" y="0"/>
                    </a:lnTo>
                    <a:lnTo>
                      <a:pt x="319" y="1"/>
                    </a:lnTo>
                    <a:lnTo>
                      <a:pt x="318" y="2"/>
                    </a:lnTo>
                    <a:lnTo>
                      <a:pt x="313" y="2"/>
                    </a:lnTo>
                    <a:lnTo>
                      <a:pt x="312" y="1"/>
                    </a:lnTo>
                    <a:lnTo>
                      <a:pt x="313" y="0"/>
                    </a:lnTo>
                    <a:close/>
                    <a:moveTo>
                      <a:pt x="323" y="0"/>
                    </a:moveTo>
                    <a:lnTo>
                      <a:pt x="328" y="0"/>
                    </a:lnTo>
                    <a:lnTo>
                      <a:pt x="329" y="1"/>
                    </a:lnTo>
                    <a:lnTo>
                      <a:pt x="328" y="2"/>
                    </a:lnTo>
                    <a:lnTo>
                      <a:pt x="323" y="2"/>
                    </a:lnTo>
                    <a:lnTo>
                      <a:pt x="322" y="1"/>
                    </a:lnTo>
                    <a:lnTo>
                      <a:pt x="323" y="0"/>
                    </a:lnTo>
                    <a:close/>
                    <a:moveTo>
                      <a:pt x="333" y="0"/>
                    </a:moveTo>
                    <a:lnTo>
                      <a:pt x="338" y="0"/>
                    </a:lnTo>
                    <a:lnTo>
                      <a:pt x="339" y="1"/>
                    </a:lnTo>
                    <a:lnTo>
                      <a:pt x="338" y="2"/>
                    </a:lnTo>
                    <a:lnTo>
                      <a:pt x="333" y="2"/>
                    </a:lnTo>
                    <a:lnTo>
                      <a:pt x="333" y="1"/>
                    </a:lnTo>
                    <a:lnTo>
                      <a:pt x="333" y="0"/>
                    </a:lnTo>
                    <a:close/>
                    <a:moveTo>
                      <a:pt x="343" y="0"/>
                    </a:moveTo>
                    <a:lnTo>
                      <a:pt x="349" y="0"/>
                    </a:lnTo>
                    <a:lnTo>
                      <a:pt x="349" y="1"/>
                    </a:lnTo>
                    <a:lnTo>
                      <a:pt x="349" y="2"/>
                    </a:lnTo>
                    <a:lnTo>
                      <a:pt x="343" y="2"/>
                    </a:lnTo>
                    <a:lnTo>
                      <a:pt x="342" y="1"/>
                    </a:lnTo>
                    <a:lnTo>
                      <a:pt x="343" y="0"/>
                    </a:lnTo>
                    <a:close/>
                    <a:moveTo>
                      <a:pt x="354" y="0"/>
                    </a:moveTo>
                    <a:lnTo>
                      <a:pt x="359" y="0"/>
                    </a:lnTo>
                    <a:lnTo>
                      <a:pt x="359" y="1"/>
                    </a:lnTo>
                    <a:lnTo>
                      <a:pt x="359" y="2"/>
                    </a:lnTo>
                    <a:lnTo>
                      <a:pt x="354" y="2"/>
                    </a:lnTo>
                    <a:lnTo>
                      <a:pt x="353" y="1"/>
                    </a:lnTo>
                    <a:lnTo>
                      <a:pt x="354" y="0"/>
                    </a:lnTo>
                    <a:close/>
                    <a:moveTo>
                      <a:pt x="363" y="0"/>
                    </a:moveTo>
                    <a:lnTo>
                      <a:pt x="368" y="0"/>
                    </a:lnTo>
                    <a:lnTo>
                      <a:pt x="369" y="1"/>
                    </a:lnTo>
                    <a:lnTo>
                      <a:pt x="368" y="2"/>
                    </a:lnTo>
                    <a:lnTo>
                      <a:pt x="363" y="2"/>
                    </a:lnTo>
                    <a:lnTo>
                      <a:pt x="363" y="1"/>
                    </a:lnTo>
                    <a:lnTo>
                      <a:pt x="363" y="0"/>
                    </a:lnTo>
                    <a:close/>
                    <a:moveTo>
                      <a:pt x="374" y="0"/>
                    </a:moveTo>
                    <a:lnTo>
                      <a:pt x="379" y="0"/>
                    </a:lnTo>
                    <a:lnTo>
                      <a:pt x="380" y="1"/>
                    </a:lnTo>
                    <a:lnTo>
                      <a:pt x="379" y="2"/>
                    </a:lnTo>
                    <a:lnTo>
                      <a:pt x="374" y="2"/>
                    </a:lnTo>
                    <a:lnTo>
                      <a:pt x="373" y="1"/>
                    </a:lnTo>
                    <a:lnTo>
                      <a:pt x="374" y="0"/>
                    </a:lnTo>
                    <a:close/>
                    <a:moveTo>
                      <a:pt x="384" y="0"/>
                    </a:moveTo>
                    <a:lnTo>
                      <a:pt x="389" y="0"/>
                    </a:lnTo>
                    <a:lnTo>
                      <a:pt x="389" y="1"/>
                    </a:lnTo>
                    <a:lnTo>
                      <a:pt x="389" y="2"/>
                    </a:lnTo>
                    <a:lnTo>
                      <a:pt x="384" y="2"/>
                    </a:lnTo>
                    <a:lnTo>
                      <a:pt x="383" y="1"/>
                    </a:lnTo>
                    <a:lnTo>
                      <a:pt x="384" y="0"/>
                    </a:lnTo>
                    <a:close/>
                    <a:moveTo>
                      <a:pt x="393" y="0"/>
                    </a:moveTo>
                    <a:lnTo>
                      <a:pt x="399" y="0"/>
                    </a:lnTo>
                    <a:lnTo>
                      <a:pt x="400" y="1"/>
                    </a:lnTo>
                    <a:lnTo>
                      <a:pt x="399" y="2"/>
                    </a:lnTo>
                    <a:lnTo>
                      <a:pt x="393" y="2"/>
                    </a:lnTo>
                    <a:lnTo>
                      <a:pt x="393" y="1"/>
                    </a:lnTo>
                    <a:lnTo>
                      <a:pt x="393" y="0"/>
                    </a:lnTo>
                    <a:close/>
                    <a:moveTo>
                      <a:pt x="404" y="0"/>
                    </a:moveTo>
                    <a:lnTo>
                      <a:pt x="409" y="0"/>
                    </a:lnTo>
                    <a:lnTo>
                      <a:pt x="410" y="1"/>
                    </a:lnTo>
                    <a:lnTo>
                      <a:pt x="409" y="2"/>
                    </a:lnTo>
                    <a:lnTo>
                      <a:pt x="404" y="2"/>
                    </a:lnTo>
                    <a:lnTo>
                      <a:pt x="403" y="1"/>
                    </a:lnTo>
                    <a:lnTo>
                      <a:pt x="404" y="0"/>
                    </a:lnTo>
                    <a:close/>
                    <a:moveTo>
                      <a:pt x="414" y="0"/>
                    </a:moveTo>
                    <a:lnTo>
                      <a:pt x="419" y="0"/>
                    </a:lnTo>
                    <a:lnTo>
                      <a:pt x="420" y="1"/>
                    </a:lnTo>
                    <a:lnTo>
                      <a:pt x="419" y="2"/>
                    </a:lnTo>
                    <a:lnTo>
                      <a:pt x="414" y="2"/>
                    </a:lnTo>
                    <a:lnTo>
                      <a:pt x="413" y="1"/>
                    </a:lnTo>
                    <a:lnTo>
                      <a:pt x="414" y="0"/>
                    </a:lnTo>
                    <a:close/>
                    <a:moveTo>
                      <a:pt x="424" y="0"/>
                    </a:moveTo>
                    <a:lnTo>
                      <a:pt x="429" y="0"/>
                    </a:lnTo>
                    <a:lnTo>
                      <a:pt x="430" y="1"/>
                    </a:lnTo>
                    <a:lnTo>
                      <a:pt x="429" y="2"/>
                    </a:lnTo>
                    <a:lnTo>
                      <a:pt x="424" y="2"/>
                    </a:lnTo>
                    <a:lnTo>
                      <a:pt x="423" y="1"/>
                    </a:lnTo>
                    <a:lnTo>
                      <a:pt x="424" y="0"/>
                    </a:lnTo>
                    <a:close/>
                    <a:moveTo>
                      <a:pt x="434" y="0"/>
                    </a:moveTo>
                    <a:lnTo>
                      <a:pt x="439" y="0"/>
                    </a:lnTo>
                    <a:lnTo>
                      <a:pt x="440" y="1"/>
                    </a:lnTo>
                    <a:lnTo>
                      <a:pt x="439" y="2"/>
                    </a:lnTo>
                    <a:lnTo>
                      <a:pt x="434" y="2"/>
                    </a:lnTo>
                    <a:lnTo>
                      <a:pt x="433" y="1"/>
                    </a:lnTo>
                    <a:lnTo>
                      <a:pt x="434" y="0"/>
                    </a:lnTo>
                    <a:close/>
                    <a:moveTo>
                      <a:pt x="445" y="0"/>
                    </a:moveTo>
                    <a:lnTo>
                      <a:pt x="449" y="0"/>
                    </a:lnTo>
                    <a:lnTo>
                      <a:pt x="450" y="1"/>
                    </a:lnTo>
                    <a:lnTo>
                      <a:pt x="449" y="2"/>
                    </a:lnTo>
                    <a:lnTo>
                      <a:pt x="445" y="2"/>
                    </a:lnTo>
                    <a:lnTo>
                      <a:pt x="444" y="1"/>
                    </a:lnTo>
                    <a:lnTo>
                      <a:pt x="445" y="0"/>
                    </a:lnTo>
                    <a:close/>
                    <a:moveTo>
                      <a:pt x="454" y="0"/>
                    </a:moveTo>
                    <a:lnTo>
                      <a:pt x="459" y="0"/>
                    </a:lnTo>
                    <a:lnTo>
                      <a:pt x="460" y="1"/>
                    </a:lnTo>
                    <a:lnTo>
                      <a:pt x="459" y="2"/>
                    </a:lnTo>
                    <a:lnTo>
                      <a:pt x="454" y="2"/>
                    </a:lnTo>
                    <a:lnTo>
                      <a:pt x="453" y="1"/>
                    </a:lnTo>
                    <a:lnTo>
                      <a:pt x="454" y="0"/>
                    </a:lnTo>
                    <a:close/>
                    <a:moveTo>
                      <a:pt x="464" y="0"/>
                    </a:moveTo>
                    <a:lnTo>
                      <a:pt x="467" y="0"/>
                    </a:lnTo>
                    <a:lnTo>
                      <a:pt x="468" y="1"/>
                    </a:lnTo>
                    <a:lnTo>
                      <a:pt x="467" y="2"/>
                    </a:lnTo>
                    <a:lnTo>
                      <a:pt x="464" y="2"/>
                    </a:lnTo>
                    <a:lnTo>
                      <a:pt x="463" y="1"/>
                    </a:lnTo>
                    <a:lnTo>
                      <a:pt x="464" y="0"/>
                    </a:lnTo>
                    <a:close/>
                  </a:path>
                </a:pathLst>
              </a:custGeom>
              <a:solidFill>
                <a:srgbClr val="000000"/>
              </a:solidFill>
              <a:ln w="9525">
                <a:noFill/>
                <a:round/>
                <a:headEnd/>
                <a:tailEnd/>
              </a:ln>
            </p:spPr>
            <p:txBody>
              <a:bodyPr/>
              <a:lstStyle/>
              <a:p>
                <a:endParaRPr lang="en-US"/>
              </a:p>
            </p:txBody>
          </p:sp>
          <p:sp>
            <p:nvSpPr>
              <p:cNvPr id="442" name="Freeform 1529"/>
              <p:cNvSpPr>
                <a:spLocks/>
              </p:cNvSpPr>
              <p:nvPr/>
            </p:nvSpPr>
            <p:spPr bwMode="auto">
              <a:xfrm>
                <a:off x="453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3" name="Freeform 1530"/>
              <p:cNvSpPr>
                <a:spLocks/>
              </p:cNvSpPr>
              <p:nvPr/>
            </p:nvSpPr>
            <p:spPr bwMode="auto">
              <a:xfrm>
                <a:off x="4547"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4" name="Freeform 1531"/>
              <p:cNvSpPr>
                <a:spLocks/>
              </p:cNvSpPr>
              <p:nvPr/>
            </p:nvSpPr>
            <p:spPr bwMode="auto">
              <a:xfrm>
                <a:off x="4558"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5" name="Freeform 1532"/>
              <p:cNvSpPr>
                <a:spLocks/>
              </p:cNvSpPr>
              <p:nvPr/>
            </p:nvSpPr>
            <p:spPr bwMode="auto">
              <a:xfrm>
                <a:off x="4568"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6" name="Freeform 1533"/>
              <p:cNvSpPr>
                <a:spLocks/>
              </p:cNvSpPr>
              <p:nvPr/>
            </p:nvSpPr>
            <p:spPr bwMode="auto">
              <a:xfrm>
                <a:off x="4577"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7" name="Freeform 1534"/>
              <p:cNvSpPr>
                <a:spLocks/>
              </p:cNvSpPr>
              <p:nvPr/>
            </p:nvSpPr>
            <p:spPr bwMode="auto">
              <a:xfrm>
                <a:off x="458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8" name="Freeform 1535"/>
              <p:cNvSpPr>
                <a:spLocks/>
              </p:cNvSpPr>
              <p:nvPr/>
            </p:nvSpPr>
            <p:spPr bwMode="auto">
              <a:xfrm>
                <a:off x="459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49" name="Freeform 1536"/>
              <p:cNvSpPr>
                <a:spLocks/>
              </p:cNvSpPr>
              <p:nvPr/>
            </p:nvSpPr>
            <p:spPr bwMode="auto">
              <a:xfrm>
                <a:off x="460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0" name="Freeform 1537"/>
              <p:cNvSpPr>
                <a:spLocks/>
              </p:cNvSpPr>
              <p:nvPr/>
            </p:nvSpPr>
            <p:spPr bwMode="auto">
              <a:xfrm>
                <a:off x="461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1" name="Freeform 1538"/>
              <p:cNvSpPr>
                <a:spLocks/>
              </p:cNvSpPr>
              <p:nvPr/>
            </p:nvSpPr>
            <p:spPr bwMode="auto">
              <a:xfrm>
                <a:off x="462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2" name="Freeform 1539"/>
              <p:cNvSpPr>
                <a:spLocks/>
              </p:cNvSpPr>
              <p:nvPr/>
            </p:nvSpPr>
            <p:spPr bwMode="auto">
              <a:xfrm>
                <a:off x="4638"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3" name="Freeform 1540"/>
              <p:cNvSpPr>
                <a:spLocks/>
              </p:cNvSpPr>
              <p:nvPr/>
            </p:nvSpPr>
            <p:spPr bwMode="auto">
              <a:xfrm>
                <a:off x="4648"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4" name="Freeform 1541"/>
              <p:cNvSpPr>
                <a:spLocks/>
              </p:cNvSpPr>
              <p:nvPr/>
            </p:nvSpPr>
            <p:spPr bwMode="auto">
              <a:xfrm>
                <a:off x="465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5" name="Freeform 1542"/>
              <p:cNvSpPr>
                <a:spLocks/>
              </p:cNvSpPr>
              <p:nvPr/>
            </p:nvSpPr>
            <p:spPr bwMode="auto">
              <a:xfrm>
                <a:off x="4668"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6" name="Freeform 1543"/>
              <p:cNvSpPr>
                <a:spLocks/>
              </p:cNvSpPr>
              <p:nvPr/>
            </p:nvSpPr>
            <p:spPr bwMode="auto">
              <a:xfrm>
                <a:off x="467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7" name="Freeform 1544"/>
              <p:cNvSpPr>
                <a:spLocks/>
              </p:cNvSpPr>
              <p:nvPr/>
            </p:nvSpPr>
            <p:spPr bwMode="auto">
              <a:xfrm>
                <a:off x="4689"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58" name="Freeform 1545"/>
              <p:cNvSpPr>
                <a:spLocks/>
              </p:cNvSpPr>
              <p:nvPr/>
            </p:nvSpPr>
            <p:spPr bwMode="auto">
              <a:xfrm>
                <a:off x="469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59" name="Freeform 1546"/>
              <p:cNvSpPr>
                <a:spLocks/>
              </p:cNvSpPr>
              <p:nvPr/>
            </p:nvSpPr>
            <p:spPr bwMode="auto">
              <a:xfrm>
                <a:off x="4709"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0" name="Freeform 1547"/>
              <p:cNvSpPr>
                <a:spLocks/>
              </p:cNvSpPr>
              <p:nvPr/>
            </p:nvSpPr>
            <p:spPr bwMode="auto">
              <a:xfrm>
                <a:off x="471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1" name="Freeform 1548"/>
              <p:cNvSpPr>
                <a:spLocks/>
              </p:cNvSpPr>
              <p:nvPr/>
            </p:nvSpPr>
            <p:spPr bwMode="auto">
              <a:xfrm>
                <a:off x="472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2" name="Freeform 1549"/>
              <p:cNvSpPr>
                <a:spLocks/>
              </p:cNvSpPr>
              <p:nvPr/>
            </p:nvSpPr>
            <p:spPr bwMode="auto">
              <a:xfrm>
                <a:off x="473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3" name="Freeform 1550"/>
              <p:cNvSpPr>
                <a:spLocks/>
              </p:cNvSpPr>
              <p:nvPr/>
            </p:nvSpPr>
            <p:spPr bwMode="auto">
              <a:xfrm>
                <a:off x="475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4" name="Freeform 1551"/>
              <p:cNvSpPr>
                <a:spLocks/>
              </p:cNvSpPr>
              <p:nvPr/>
            </p:nvSpPr>
            <p:spPr bwMode="auto">
              <a:xfrm>
                <a:off x="4759"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5" name="Freeform 1552"/>
              <p:cNvSpPr>
                <a:spLocks/>
              </p:cNvSpPr>
              <p:nvPr/>
            </p:nvSpPr>
            <p:spPr bwMode="auto">
              <a:xfrm>
                <a:off x="477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6" name="Freeform 1553"/>
              <p:cNvSpPr>
                <a:spLocks/>
              </p:cNvSpPr>
              <p:nvPr/>
            </p:nvSpPr>
            <p:spPr bwMode="auto">
              <a:xfrm>
                <a:off x="4780"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67" name="Freeform 1554"/>
              <p:cNvSpPr>
                <a:spLocks/>
              </p:cNvSpPr>
              <p:nvPr/>
            </p:nvSpPr>
            <p:spPr bwMode="auto">
              <a:xfrm>
                <a:off x="4789" y="1385"/>
                <a:ext cx="8" cy="2"/>
              </a:xfrm>
              <a:custGeom>
                <a:avLst/>
                <a:gdLst>
                  <a:gd name="T0" fmla="*/ 1 w 8"/>
                  <a:gd name="T1" fmla="*/ 0 h 2"/>
                  <a:gd name="T2" fmla="*/ 7 w 8"/>
                  <a:gd name="T3" fmla="*/ 0 h 2"/>
                  <a:gd name="T4" fmla="*/ 8 w 8"/>
                  <a:gd name="T5" fmla="*/ 1 h 2"/>
                  <a:gd name="T6" fmla="*/ 7 w 8"/>
                  <a:gd name="T7" fmla="*/ 2 h 2"/>
                  <a:gd name="T8" fmla="*/ 1 w 8"/>
                  <a:gd name="T9" fmla="*/ 2 h 2"/>
                  <a:gd name="T10" fmla="*/ 0 w 8"/>
                  <a:gd name="T11" fmla="*/ 1 h 2"/>
                  <a:gd name="T12" fmla="*/ 1 w 8"/>
                  <a:gd name="T13" fmla="*/ 0 h 2"/>
                  <a:gd name="T14" fmla="*/ 1 w 8"/>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
                  <a:gd name="T26" fmla="*/ 8 w 8"/>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
                    <a:moveTo>
                      <a:pt x="1" y="0"/>
                    </a:moveTo>
                    <a:lnTo>
                      <a:pt x="7" y="0"/>
                    </a:lnTo>
                    <a:lnTo>
                      <a:pt x="8"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8" name="Freeform 1555"/>
              <p:cNvSpPr>
                <a:spLocks/>
              </p:cNvSpPr>
              <p:nvPr/>
            </p:nvSpPr>
            <p:spPr bwMode="auto">
              <a:xfrm>
                <a:off x="480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69" name="Freeform 1556"/>
              <p:cNvSpPr>
                <a:spLocks/>
              </p:cNvSpPr>
              <p:nvPr/>
            </p:nvSpPr>
            <p:spPr bwMode="auto">
              <a:xfrm>
                <a:off x="4810" y="1385"/>
                <a:ext cx="7" cy="2"/>
              </a:xfrm>
              <a:custGeom>
                <a:avLst/>
                <a:gdLst>
                  <a:gd name="T0" fmla="*/ 0 w 7"/>
                  <a:gd name="T1" fmla="*/ 0 h 2"/>
                  <a:gd name="T2" fmla="*/ 5 w 7"/>
                  <a:gd name="T3" fmla="*/ 0 h 2"/>
                  <a:gd name="T4" fmla="*/ 7 w 7"/>
                  <a:gd name="T5" fmla="*/ 1 h 2"/>
                  <a:gd name="T6" fmla="*/ 5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5" y="0"/>
                    </a:lnTo>
                    <a:lnTo>
                      <a:pt x="7"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0" name="Freeform 1557"/>
              <p:cNvSpPr>
                <a:spLocks/>
              </p:cNvSpPr>
              <p:nvPr/>
            </p:nvSpPr>
            <p:spPr bwMode="auto">
              <a:xfrm>
                <a:off x="482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1" name="Freeform 1558"/>
              <p:cNvSpPr>
                <a:spLocks/>
              </p:cNvSpPr>
              <p:nvPr/>
            </p:nvSpPr>
            <p:spPr bwMode="auto">
              <a:xfrm>
                <a:off x="4830"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2" name="Freeform 1559"/>
              <p:cNvSpPr>
                <a:spLocks/>
              </p:cNvSpPr>
              <p:nvPr/>
            </p:nvSpPr>
            <p:spPr bwMode="auto">
              <a:xfrm>
                <a:off x="484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3" name="Freeform 1560"/>
              <p:cNvSpPr>
                <a:spLocks/>
              </p:cNvSpPr>
              <p:nvPr/>
            </p:nvSpPr>
            <p:spPr bwMode="auto">
              <a:xfrm>
                <a:off x="485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4" name="Freeform 1561"/>
              <p:cNvSpPr>
                <a:spLocks/>
              </p:cNvSpPr>
              <p:nvPr/>
            </p:nvSpPr>
            <p:spPr bwMode="auto">
              <a:xfrm>
                <a:off x="4860"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5" name="Freeform 1562"/>
              <p:cNvSpPr>
                <a:spLocks/>
              </p:cNvSpPr>
              <p:nvPr/>
            </p:nvSpPr>
            <p:spPr bwMode="auto">
              <a:xfrm>
                <a:off x="487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6" name="Freeform 1563"/>
              <p:cNvSpPr>
                <a:spLocks/>
              </p:cNvSpPr>
              <p:nvPr/>
            </p:nvSpPr>
            <p:spPr bwMode="auto">
              <a:xfrm>
                <a:off x="4880" y="1385"/>
                <a:ext cx="7" cy="2"/>
              </a:xfrm>
              <a:custGeom>
                <a:avLst/>
                <a:gdLst>
                  <a:gd name="T0" fmla="*/ 1 w 7"/>
                  <a:gd name="T1" fmla="*/ 0 h 2"/>
                  <a:gd name="T2" fmla="*/ 7 w 7"/>
                  <a:gd name="T3" fmla="*/ 0 h 2"/>
                  <a:gd name="T4" fmla="*/ 7 w 7"/>
                  <a:gd name="T5" fmla="*/ 1 h 2"/>
                  <a:gd name="T6" fmla="*/ 7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7" y="0"/>
                    </a:lnTo>
                    <a:lnTo>
                      <a:pt x="7" y="1"/>
                    </a:lnTo>
                    <a:lnTo>
                      <a:pt x="7"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7" name="Freeform 1564"/>
              <p:cNvSpPr>
                <a:spLocks/>
              </p:cNvSpPr>
              <p:nvPr/>
            </p:nvSpPr>
            <p:spPr bwMode="auto">
              <a:xfrm>
                <a:off x="489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78" name="Freeform 1565"/>
              <p:cNvSpPr>
                <a:spLocks/>
              </p:cNvSpPr>
              <p:nvPr/>
            </p:nvSpPr>
            <p:spPr bwMode="auto">
              <a:xfrm>
                <a:off x="4901" y="1385"/>
                <a:ext cx="6" cy="2"/>
              </a:xfrm>
              <a:custGeom>
                <a:avLst/>
                <a:gdLst>
                  <a:gd name="T0" fmla="*/ 0 w 6"/>
                  <a:gd name="T1" fmla="*/ 0 h 2"/>
                  <a:gd name="T2" fmla="*/ 5 w 6"/>
                  <a:gd name="T3" fmla="*/ 0 h 2"/>
                  <a:gd name="T4" fmla="*/ 6 w 6"/>
                  <a:gd name="T5" fmla="*/ 1 h 2"/>
                  <a:gd name="T6" fmla="*/ 5 w 6"/>
                  <a:gd name="T7" fmla="*/ 2 h 2"/>
                  <a:gd name="T8" fmla="*/ 0 w 6"/>
                  <a:gd name="T9" fmla="*/ 2 h 2"/>
                  <a:gd name="T10" fmla="*/ 0 w 6"/>
                  <a:gd name="T11" fmla="*/ 1 h 2"/>
                  <a:gd name="T12" fmla="*/ 0 w 6"/>
                  <a:gd name="T13" fmla="*/ 0 h 2"/>
                  <a:gd name="T14" fmla="*/ 0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0" y="0"/>
                    </a:moveTo>
                    <a:lnTo>
                      <a:pt x="5" y="0"/>
                    </a:lnTo>
                    <a:lnTo>
                      <a:pt x="6" y="1"/>
                    </a:lnTo>
                    <a:lnTo>
                      <a:pt x="5"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79" name="Freeform 1566"/>
              <p:cNvSpPr>
                <a:spLocks/>
              </p:cNvSpPr>
              <p:nvPr/>
            </p:nvSpPr>
            <p:spPr bwMode="auto">
              <a:xfrm>
                <a:off x="491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0" name="Freeform 1567"/>
              <p:cNvSpPr>
                <a:spLocks/>
              </p:cNvSpPr>
              <p:nvPr/>
            </p:nvSpPr>
            <p:spPr bwMode="auto">
              <a:xfrm>
                <a:off x="4921" y="1385"/>
                <a:ext cx="6" cy="2"/>
              </a:xfrm>
              <a:custGeom>
                <a:avLst/>
                <a:gdLst>
                  <a:gd name="T0" fmla="*/ 1 w 6"/>
                  <a:gd name="T1" fmla="*/ 0 h 2"/>
                  <a:gd name="T2" fmla="*/ 6 w 6"/>
                  <a:gd name="T3" fmla="*/ 0 h 2"/>
                  <a:gd name="T4" fmla="*/ 6 w 6"/>
                  <a:gd name="T5" fmla="*/ 1 h 2"/>
                  <a:gd name="T6" fmla="*/ 6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6" y="0"/>
                    </a:lnTo>
                    <a:lnTo>
                      <a:pt x="6"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1" name="Freeform 1568"/>
              <p:cNvSpPr>
                <a:spLocks/>
              </p:cNvSpPr>
              <p:nvPr/>
            </p:nvSpPr>
            <p:spPr bwMode="auto">
              <a:xfrm>
                <a:off x="4931" y="1385"/>
                <a:ext cx="7" cy="2"/>
              </a:xfrm>
              <a:custGeom>
                <a:avLst/>
                <a:gdLst>
                  <a:gd name="T0" fmla="*/ 0 w 7"/>
                  <a:gd name="T1" fmla="*/ 0 h 2"/>
                  <a:gd name="T2" fmla="*/ 6 w 7"/>
                  <a:gd name="T3" fmla="*/ 0 h 2"/>
                  <a:gd name="T4" fmla="*/ 7 w 7"/>
                  <a:gd name="T5" fmla="*/ 1 h 2"/>
                  <a:gd name="T6" fmla="*/ 6 w 7"/>
                  <a:gd name="T7" fmla="*/ 2 h 2"/>
                  <a:gd name="T8" fmla="*/ 0 w 7"/>
                  <a:gd name="T9" fmla="*/ 2 h 2"/>
                  <a:gd name="T10" fmla="*/ 0 w 7"/>
                  <a:gd name="T11" fmla="*/ 1 h 2"/>
                  <a:gd name="T12" fmla="*/ 0 w 7"/>
                  <a:gd name="T13" fmla="*/ 0 h 2"/>
                  <a:gd name="T14" fmla="*/ 0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0" y="0"/>
                    </a:moveTo>
                    <a:lnTo>
                      <a:pt x="6" y="0"/>
                    </a:lnTo>
                    <a:lnTo>
                      <a:pt x="7" y="1"/>
                    </a:lnTo>
                    <a:lnTo>
                      <a:pt x="6" y="2"/>
                    </a:lnTo>
                    <a:lnTo>
                      <a:pt x="0" y="2"/>
                    </a:lnTo>
                    <a:lnTo>
                      <a:pt x="0" y="1"/>
                    </a:lnTo>
                    <a:lnTo>
                      <a:pt x="0" y="0"/>
                    </a:lnTo>
                  </a:path>
                </a:pathLst>
              </a:custGeom>
              <a:noFill/>
              <a:ln w="1588">
                <a:solidFill>
                  <a:srgbClr val="000000"/>
                </a:solidFill>
                <a:round/>
                <a:headEnd/>
                <a:tailEnd/>
              </a:ln>
            </p:spPr>
            <p:txBody>
              <a:bodyPr/>
              <a:lstStyle/>
              <a:p>
                <a:endParaRPr lang="en-US"/>
              </a:p>
            </p:txBody>
          </p:sp>
          <p:sp>
            <p:nvSpPr>
              <p:cNvPr id="482" name="Freeform 1569"/>
              <p:cNvSpPr>
                <a:spLocks/>
              </p:cNvSpPr>
              <p:nvPr/>
            </p:nvSpPr>
            <p:spPr bwMode="auto">
              <a:xfrm>
                <a:off x="494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3" name="Freeform 1570"/>
              <p:cNvSpPr>
                <a:spLocks/>
              </p:cNvSpPr>
              <p:nvPr/>
            </p:nvSpPr>
            <p:spPr bwMode="auto">
              <a:xfrm>
                <a:off x="495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4" name="Freeform 1571"/>
              <p:cNvSpPr>
                <a:spLocks/>
              </p:cNvSpPr>
              <p:nvPr/>
            </p:nvSpPr>
            <p:spPr bwMode="auto">
              <a:xfrm>
                <a:off x="496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5" name="Freeform 1572"/>
              <p:cNvSpPr>
                <a:spLocks/>
              </p:cNvSpPr>
              <p:nvPr/>
            </p:nvSpPr>
            <p:spPr bwMode="auto">
              <a:xfrm>
                <a:off x="497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6" name="Freeform 1573"/>
              <p:cNvSpPr>
                <a:spLocks/>
              </p:cNvSpPr>
              <p:nvPr/>
            </p:nvSpPr>
            <p:spPr bwMode="auto">
              <a:xfrm>
                <a:off x="4982" y="1385"/>
                <a:ext cx="6" cy="2"/>
              </a:xfrm>
              <a:custGeom>
                <a:avLst/>
                <a:gdLst>
                  <a:gd name="T0" fmla="*/ 1 w 6"/>
                  <a:gd name="T1" fmla="*/ 0 h 2"/>
                  <a:gd name="T2" fmla="*/ 5 w 6"/>
                  <a:gd name="T3" fmla="*/ 0 h 2"/>
                  <a:gd name="T4" fmla="*/ 6 w 6"/>
                  <a:gd name="T5" fmla="*/ 1 h 2"/>
                  <a:gd name="T6" fmla="*/ 5 w 6"/>
                  <a:gd name="T7" fmla="*/ 2 h 2"/>
                  <a:gd name="T8" fmla="*/ 1 w 6"/>
                  <a:gd name="T9" fmla="*/ 2 h 2"/>
                  <a:gd name="T10" fmla="*/ 0 w 6"/>
                  <a:gd name="T11" fmla="*/ 1 h 2"/>
                  <a:gd name="T12" fmla="*/ 1 w 6"/>
                  <a:gd name="T13" fmla="*/ 0 h 2"/>
                  <a:gd name="T14" fmla="*/ 1 w 6"/>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6"/>
                  <a:gd name="T25" fmla="*/ 0 h 2"/>
                  <a:gd name="T26" fmla="*/ 6 w 6"/>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 h="2">
                    <a:moveTo>
                      <a:pt x="1" y="0"/>
                    </a:moveTo>
                    <a:lnTo>
                      <a:pt x="5" y="0"/>
                    </a:lnTo>
                    <a:lnTo>
                      <a:pt x="6" y="1"/>
                    </a:lnTo>
                    <a:lnTo>
                      <a:pt x="5"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7" name="Freeform 1574"/>
              <p:cNvSpPr>
                <a:spLocks/>
              </p:cNvSpPr>
              <p:nvPr/>
            </p:nvSpPr>
            <p:spPr bwMode="auto">
              <a:xfrm>
                <a:off x="4991" y="1385"/>
                <a:ext cx="7" cy="2"/>
              </a:xfrm>
              <a:custGeom>
                <a:avLst/>
                <a:gdLst>
                  <a:gd name="T0" fmla="*/ 1 w 7"/>
                  <a:gd name="T1" fmla="*/ 0 h 2"/>
                  <a:gd name="T2" fmla="*/ 6 w 7"/>
                  <a:gd name="T3" fmla="*/ 0 h 2"/>
                  <a:gd name="T4" fmla="*/ 7 w 7"/>
                  <a:gd name="T5" fmla="*/ 1 h 2"/>
                  <a:gd name="T6" fmla="*/ 6 w 7"/>
                  <a:gd name="T7" fmla="*/ 2 h 2"/>
                  <a:gd name="T8" fmla="*/ 1 w 7"/>
                  <a:gd name="T9" fmla="*/ 2 h 2"/>
                  <a:gd name="T10" fmla="*/ 0 w 7"/>
                  <a:gd name="T11" fmla="*/ 1 h 2"/>
                  <a:gd name="T12" fmla="*/ 1 w 7"/>
                  <a:gd name="T13" fmla="*/ 0 h 2"/>
                  <a:gd name="T14" fmla="*/ 1 w 7"/>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7"/>
                  <a:gd name="T25" fmla="*/ 0 h 2"/>
                  <a:gd name="T26" fmla="*/ 7 w 7"/>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 h="2">
                    <a:moveTo>
                      <a:pt x="1" y="0"/>
                    </a:moveTo>
                    <a:lnTo>
                      <a:pt x="6" y="0"/>
                    </a:lnTo>
                    <a:lnTo>
                      <a:pt x="7" y="1"/>
                    </a:lnTo>
                    <a:lnTo>
                      <a:pt x="6"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8" name="Freeform 1575"/>
              <p:cNvSpPr>
                <a:spLocks/>
              </p:cNvSpPr>
              <p:nvPr/>
            </p:nvSpPr>
            <p:spPr bwMode="auto">
              <a:xfrm>
                <a:off x="5001" y="1385"/>
                <a:ext cx="5" cy="2"/>
              </a:xfrm>
              <a:custGeom>
                <a:avLst/>
                <a:gdLst>
                  <a:gd name="T0" fmla="*/ 1 w 5"/>
                  <a:gd name="T1" fmla="*/ 0 h 2"/>
                  <a:gd name="T2" fmla="*/ 4 w 5"/>
                  <a:gd name="T3" fmla="*/ 0 h 2"/>
                  <a:gd name="T4" fmla="*/ 5 w 5"/>
                  <a:gd name="T5" fmla="*/ 1 h 2"/>
                  <a:gd name="T6" fmla="*/ 4 w 5"/>
                  <a:gd name="T7" fmla="*/ 2 h 2"/>
                  <a:gd name="T8" fmla="*/ 1 w 5"/>
                  <a:gd name="T9" fmla="*/ 2 h 2"/>
                  <a:gd name="T10" fmla="*/ 0 w 5"/>
                  <a:gd name="T11" fmla="*/ 1 h 2"/>
                  <a:gd name="T12" fmla="*/ 1 w 5"/>
                  <a:gd name="T13" fmla="*/ 0 h 2"/>
                  <a:gd name="T14" fmla="*/ 1 w 5"/>
                  <a:gd name="T15" fmla="*/ 0 h 2"/>
                  <a:gd name="T16" fmla="*/ 0 60000 65536"/>
                  <a:gd name="T17" fmla="*/ 0 60000 65536"/>
                  <a:gd name="T18" fmla="*/ 0 60000 65536"/>
                  <a:gd name="T19" fmla="*/ 0 60000 65536"/>
                  <a:gd name="T20" fmla="*/ 0 60000 65536"/>
                  <a:gd name="T21" fmla="*/ 0 60000 65536"/>
                  <a:gd name="T22" fmla="*/ 0 60000 65536"/>
                  <a:gd name="T23" fmla="*/ 0 60000 65536"/>
                  <a:gd name="T24" fmla="*/ 0 w 5"/>
                  <a:gd name="T25" fmla="*/ 0 h 2"/>
                  <a:gd name="T26" fmla="*/ 5 w 5"/>
                  <a:gd name="T27" fmla="*/ 2 h 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 h="2">
                    <a:moveTo>
                      <a:pt x="1" y="0"/>
                    </a:moveTo>
                    <a:lnTo>
                      <a:pt x="4" y="0"/>
                    </a:lnTo>
                    <a:lnTo>
                      <a:pt x="5" y="1"/>
                    </a:lnTo>
                    <a:lnTo>
                      <a:pt x="4" y="2"/>
                    </a:lnTo>
                    <a:lnTo>
                      <a:pt x="1" y="2"/>
                    </a:lnTo>
                    <a:lnTo>
                      <a:pt x="0" y="1"/>
                    </a:lnTo>
                    <a:lnTo>
                      <a:pt x="1" y="0"/>
                    </a:lnTo>
                  </a:path>
                </a:pathLst>
              </a:custGeom>
              <a:noFill/>
              <a:ln w="1588">
                <a:solidFill>
                  <a:srgbClr val="000000"/>
                </a:solidFill>
                <a:round/>
                <a:headEnd/>
                <a:tailEnd/>
              </a:ln>
            </p:spPr>
            <p:txBody>
              <a:bodyPr/>
              <a:lstStyle/>
              <a:p>
                <a:endParaRPr lang="en-US"/>
              </a:p>
            </p:txBody>
          </p:sp>
          <p:sp>
            <p:nvSpPr>
              <p:cNvPr id="489" name="Freeform 1576"/>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solidFill>
                <a:srgbClr val="FFFFFF"/>
              </a:solidFill>
              <a:ln w="9525">
                <a:noFill/>
                <a:round/>
                <a:headEnd/>
                <a:tailEnd/>
              </a:ln>
            </p:spPr>
            <p:txBody>
              <a:bodyPr/>
              <a:lstStyle/>
              <a:p>
                <a:endParaRPr lang="en-US"/>
              </a:p>
            </p:txBody>
          </p:sp>
          <p:sp>
            <p:nvSpPr>
              <p:cNvPr id="490" name="Freeform 1577"/>
              <p:cNvSpPr>
                <a:spLocks/>
              </p:cNvSpPr>
              <p:nvPr/>
            </p:nvSpPr>
            <p:spPr bwMode="auto">
              <a:xfrm>
                <a:off x="4539" y="1021"/>
                <a:ext cx="77" cy="41"/>
              </a:xfrm>
              <a:custGeom>
                <a:avLst/>
                <a:gdLst>
                  <a:gd name="T0" fmla="*/ 0 w 77"/>
                  <a:gd name="T1" fmla="*/ 41 h 41"/>
                  <a:gd name="T2" fmla="*/ 65 w 77"/>
                  <a:gd name="T3" fmla="*/ 41 h 41"/>
                  <a:gd name="T4" fmla="*/ 77 w 77"/>
                  <a:gd name="T5" fmla="*/ 29 h 41"/>
                  <a:gd name="T6" fmla="*/ 77 w 77"/>
                  <a:gd name="T7" fmla="*/ 0 h 41"/>
                  <a:gd name="T8" fmla="*/ 0 w 77"/>
                  <a:gd name="T9" fmla="*/ 0 h 41"/>
                  <a:gd name="T10" fmla="*/ 0 w 77"/>
                  <a:gd name="T11" fmla="*/ 41 h 41"/>
                  <a:gd name="T12" fmla="*/ 0 w 77"/>
                  <a:gd name="T13" fmla="*/ 41 h 41"/>
                  <a:gd name="T14" fmla="*/ 0 60000 65536"/>
                  <a:gd name="T15" fmla="*/ 0 60000 65536"/>
                  <a:gd name="T16" fmla="*/ 0 60000 65536"/>
                  <a:gd name="T17" fmla="*/ 0 60000 65536"/>
                  <a:gd name="T18" fmla="*/ 0 60000 65536"/>
                  <a:gd name="T19" fmla="*/ 0 60000 65536"/>
                  <a:gd name="T20" fmla="*/ 0 60000 65536"/>
                  <a:gd name="T21" fmla="*/ 0 w 77"/>
                  <a:gd name="T22" fmla="*/ 0 h 41"/>
                  <a:gd name="T23" fmla="*/ 77 w 77"/>
                  <a:gd name="T24" fmla="*/ 41 h 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7" h="41">
                    <a:moveTo>
                      <a:pt x="0" y="41"/>
                    </a:moveTo>
                    <a:lnTo>
                      <a:pt x="65" y="41"/>
                    </a:lnTo>
                    <a:lnTo>
                      <a:pt x="77" y="29"/>
                    </a:lnTo>
                    <a:lnTo>
                      <a:pt x="77" y="0"/>
                    </a:lnTo>
                    <a:lnTo>
                      <a:pt x="0" y="0"/>
                    </a:lnTo>
                    <a:lnTo>
                      <a:pt x="0" y="41"/>
                    </a:lnTo>
                    <a:close/>
                  </a:path>
                </a:pathLst>
              </a:custGeom>
              <a:noFill/>
              <a:ln w="3175">
                <a:solidFill>
                  <a:srgbClr val="000000"/>
                </a:solidFill>
                <a:round/>
                <a:headEnd/>
                <a:tailEnd/>
              </a:ln>
            </p:spPr>
            <p:txBody>
              <a:bodyPr/>
              <a:lstStyle/>
              <a:p>
                <a:endParaRPr lang="en-US"/>
              </a:p>
            </p:txBody>
          </p:sp>
          <p:sp>
            <p:nvSpPr>
              <p:cNvPr id="491" name="Freeform 1578"/>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close/>
                  </a:path>
                </a:pathLst>
              </a:custGeom>
              <a:solidFill>
                <a:srgbClr val="FFFFFF"/>
              </a:solidFill>
              <a:ln w="9525">
                <a:noFill/>
                <a:round/>
                <a:headEnd/>
                <a:tailEnd/>
              </a:ln>
            </p:spPr>
            <p:txBody>
              <a:bodyPr/>
              <a:lstStyle/>
              <a:p>
                <a:endParaRPr lang="en-US"/>
              </a:p>
            </p:txBody>
          </p:sp>
          <p:sp>
            <p:nvSpPr>
              <p:cNvPr id="492" name="Freeform 1579"/>
              <p:cNvSpPr>
                <a:spLocks/>
              </p:cNvSpPr>
              <p:nvPr/>
            </p:nvSpPr>
            <p:spPr bwMode="auto">
              <a:xfrm>
                <a:off x="4853" y="1141"/>
                <a:ext cx="138" cy="69"/>
              </a:xfrm>
              <a:custGeom>
                <a:avLst/>
                <a:gdLst>
                  <a:gd name="T0" fmla="*/ 0 w 138"/>
                  <a:gd name="T1" fmla="*/ 17 h 69"/>
                  <a:gd name="T2" fmla="*/ 1 w 138"/>
                  <a:gd name="T3" fmla="*/ 10 h 69"/>
                  <a:gd name="T4" fmla="*/ 5 w 138"/>
                  <a:gd name="T5" fmla="*/ 5 h 69"/>
                  <a:gd name="T6" fmla="*/ 10 w 138"/>
                  <a:gd name="T7" fmla="*/ 1 h 69"/>
                  <a:gd name="T8" fmla="*/ 18 w 138"/>
                  <a:gd name="T9" fmla="*/ 0 h 69"/>
                  <a:gd name="T10" fmla="*/ 121 w 138"/>
                  <a:gd name="T11" fmla="*/ 0 h 69"/>
                  <a:gd name="T12" fmla="*/ 128 w 138"/>
                  <a:gd name="T13" fmla="*/ 1 h 69"/>
                  <a:gd name="T14" fmla="*/ 134 w 138"/>
                  <a:gd name="T15" fmla="*/ 5 h 69"/>
                  <a:gd name="T16" fmla="*/ 137 w 138"/>
                  <a:gd name="T17" fmla="*/ 10 h 69"/>
                  <a:gd name="T18" fmla="*/ 138 w 138"/>
                  <a:gd name="T19" fmla="*/ 17 h 69"/>
                  <a:gd name="T20" fmla="*/ 138 w 138"/>
                  <a:gd name="T21" fmla="*/ 17 h 69"/>
                  <a:gd name="T22" fmla="*/ 138 w 138"/>
                  <a:gd name="T23" fmla="*/ 51 h 69"/>
                  <a:gd name="T24" fmla="*/ 137 w 138"/>
                  <a:gd name="T25" fmla="*/ 58 h 69"/>
                  <a:gd name="T26" fmla="*/ 134 w 138"/>
                  <a:gd name="T27" fmla="*/ 64 h 69"/>
                  <a:gd name="T28" fmla="*/ 128 w 138"/>
                  <a:gd name="T29" fmla="*/ 67 h 69"/>
                  <a:gd name="T30" fmla="*/ 121 w 138"/>
                  <a:gd name="T31" fmla="*/ 69 h 69"/>
                  <a:gd name="T32" fmla="*/ 18 w 138"/>
                  <a:gd name="T33" fmla="*/ 69 h 69"/>
                  <a:gd name="T34" fmla="*/ 10 w 138"/>
                  <a:gd name="T35" fmla="*/ 67 h 69"/>
                  <a:gd name="T36" fmla="*/ 5 w 138"/>
                  <a:gd name="T37" fmla="*/ 64 h 69"/>
                  <a:gd name="T38" fmla="*/ 1 w 138"/>
                  <a:gd name="T39" fmla="*/ 58 h 69"/>
                  <a:gd name="T40" fmla="*/ 0 w 138"/>
                  <a:gd name="T41" fmla="*/ 51 h 69"/>
                  <a:gd name="T42" fmla="*/ 0 w 138"/>
                  <a:gd name="T43" fmla="*/ 17 h 69"/>
                  <a:gd name="T44" fmla="*/ 0 w 138"/>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8"/>
                  <a:gd name="T70" fmla="*/ 0 h 69"/>
                  <a:gd name="T71" fmla="*/ 138 w 138"/>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8" h="69">
                    <a:moveTo>
                      <a:pt x="0" y="17"/>
                    </a:moveTo>
                    <a:lnTo>
                      <a:pt x="1" y="10"/>
                    </a:lnTo>
                    <a:lnTo>
                      <a:pt x="5" y="5"/>
                    </a:lnTo>
                    <a:lnTo>
                      <a:pt x="10" y="1"/>
                    </a:lnTo>
                    <a:lnTo>
                      <a:pt x="18" y="0"/>
                    </a:lnTo>
                    <a:lnTo>
                      <a:pt x="121" y="0"/>
                    </a:lnTo>
                    <a:lnTo>
                      <a:pt x="128" y="1"/>
                    </a:lnTo>
                    <a:lnTo>
                      <a:pt x="134" y="5"/>
                    </a:lnTo>
                    <a:lnTo>
                      <a:pt x="137" y="10"/>
                    </a:lnTo>
                    <a:lnTo>
                      <a:pt x="138" y="17"/>
                    </a:lnTo>
                    <a:lnTo>
                      <a:pt x="138" y="51"/>
                    </a:lnTo>
                    <a:lnTo>
                      <a:pt x="137" y="58"/>
                    </a:lnTo>
                    <a:lnTo>
                      <a:pt x="134" y="64"/>
                    </a:lnTo>
                    <a:lnTo>
                      <a:pt x="128" y="67"/>
                    </a:lnTo>
                    <a:lnTo>
                      <a:pt x="121" y="69"/>
                    </a:lnTo>
                    <a:lnTo>
                      <a:pt x="18" y="69"/>
                    </a:lnTo>
                    <a:lnTo>
                      <a:pt x="10" y="67"/>
                    </a:lnTo>
                    <a:lnTo>
                      <a:pt x="5" y="64"/>
                    </a:lnTo>
                    <a:lnTo>
                      <a:pt x="1" y="58"/>
                    </a:lnTo>
                    <a:lnTo>
                      <a:pt x="0" y="51"/>
                    </a:lnTo>
                    <a:lnTo>
                      <a:pt x="0" y="17"/>
                    </a:lnTo>
                  </a:path>
                </a:pathLst>
              </a:custGeom>
              <a:noFill/>
              <a:ln w="0">
                <a:solidFill>
                  <a:srgbClr val="000000"/>
                </a:solidFill>
                <a:round/>
                <a:headEnd/>
                <a:tailEnd/>
              </a:ln>
            </p:spPr>
            <p:txBody>
              <a:bodyPr/>
              <a:lstStyle/>
              <a:p>
                <a:endParaRPr lang="en-US"/>
              </a:p>
            </p:txBody>
          </p:sp>
          <p:sp>
            <p:nvSpPr>
              <p:cNvPr id="493" name="Freeform 1580"/>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close/>
                  </a:path>
                </a:pathLst>
              </a:custGeom>
              <a:solidFill>
                <a:srgbClr val="FFFFFF"/>
              </a:solidFill>
              <a:ln w="9525">
                <a:noFill/>
                <a:round/>
                <a:headEnd/>
                <a:tailEnd/>
              </a:ln>
            </p:spPr>
            <p:txBody>
              <a:bodyPr/>
              <a:lstStyle/>
              <a:p>
                <a:endParaRPr lang="en-US"/>
              </a:p>
            </p:txBody>
          </p:sp>
          <p:sp>
            <p:nvSpPr>
              <p:cNvPr id="494" name="Freeform 1581"/>
              <p:cNvSpPr>
                <a:spLocks/>
              </p:cNvSpPr>
              <p:nvPr/>
            </p:nvSpPr>
            <p:spPr bwMode="auto">
              <a:xfrm>
                <a:off x="4852" y="1241"/>
                <a:ext cx="140" cy="69"/>
              </a:xfrm>
              <a:custGeom>
                <a:avLst/>
                <a:gdLst>
                  <a:gd name="T0" fmla="*/ 0 w 140"/>
                  <a:gd name="T1" fmla="*/ 18 h 69"/>
                  <a:gd name="T2" fmla="*/ 1 w 140"/>
                  <a:gd name="T3" fmla="*/ 11 h 69"/>
                  <a:gd name="T4" fmla="*/ 6 w 140"/>
                  <a:gd name="T5" fmla="*/ 5 h 69"/>
                  <a:gd name="T6" fmla="*/ 10 w 140"/>
                  <a:gd name="T7" fmla="*/ 2 h 69"/>
                  <a:gd name="T8" fmla="*/ 18 w 140"/>
                  <a:gd name="T9" fmla="*/ 0 h 69"/>
                  <a:gd name="T10" fmla="*/ 123 w 140"/>
                  <a:gd name="T11" fmla="*/ 0 h 69"/>
                  <a:gd name="T12" fmla="*/ 130 w 140"/>
                  <a:gd name="T13" fmla="*/ 2 h 69"/>
                  <a:gd name="T14" fmla="*/ 135 w 140"/>
                  <a:gd name="T15" fmla="*/ 5 h 69"/>
                  <a:gd name="T16" fmla="*/ 139 w 140"/>
                  <a:gd name="T17" fmla="*/ 11 h 69"/>
                  <a:gd name="T18" fmla="*/ 140 w 140"/>
                  <a:gd name="T19" fmla="*/ 18 h 69"/>
                  <a:gd name="T20" fmla="*/ 140 w 140"/>
                  <a:gd name="T21" fmla="*/ 18 h 69"/>
                  <a:gd name="T22" fmla="*/ 140 w 140"/>
                  <a:gd name="T23" fmla="*/ 52 h 69"/>
                  <a:gd name="T24" fmla="*/ 139 w 140"/>
                  <a:gd name="T25" fmla="*/ 59 h 69"/>
                  <a:gd name="T26" fmla="*/ 135 w 140"/>
                  <a:gd name="T27" fmla="*/ 65 h 69"/>
                  <a:gd name="T28" fmla="*/ 130 w 140"/>
                  <a:gd name="T29" fmla="*/ 69 h 69"/>
                  <a:gd name="T30" fmla="*/ 123 w 140"/>
                  <a:gd name="T31" fmla="*/ 69 h 69"/>
                  <a:gd name="T32" fmla="*/ 18 w 140"/>
                  <a:gd name="T33" fmla="*/ 69 h 69"/>
                  <a:gd name="T34" fmla="*/ 10 w 140"/>
                  <a:gd name="T35" fmla="*/ 69 h 69"/>
                  <a:gd name="T36" fmla="*/ 6 w 140"/>
                  <a:gd name="T37" fmla="*/ 65 h 69"/>
                  <a:gd name="T38" fmla="*/ 1 w 140"/>
                  <a:gd name="T39" fmla="*/ 59 h 69"/>
                  <a:gd name="T40" fmla="*/ 0 w 140"/>
                  <a:gd name="T41" fmla="*/ 52 h 69"/>
                  <a:gd name="T42" fmla="*/ 0 w 140"/>
                  <a:gd name="T43" fmla="*/ 18 h 69"/>
                  <a:gd name="T44" fmla="*/ 0 w 140"/>
                  <a:gd name="T45" fmla="*/ 18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40"/>
                  <a:gd name="T70" fmla="*/ 0 h 69"/>
                  <a:gd name="T71" fmla="*/ 140 w 140"/>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40" h="69">
                    <a:moveTo>
                      <a:pt x="0" y="18"/>
                    </a:moveTo>
                    <a:lnTo>
                      <a:pt x="1" y="11"/>
                    </a:lnTo>
                    <a:lnTo>
                      <a:pt x="6" y="5"/>
                    </a:lnTo>
                    <a:lnTo>
                      <a:pt x="10" y="2"/>
                    </a:lnTo>
                    <a:lnTo>
                      <a:pt x="18" y="0"/>
                    </a:lnTo>
                    <a:lnTo>
                      <a:pt x="123" y="0"/>
                    </a:lnTo>
                    <a:lnTo>
                      <a:pt x="130" y="2"/>
                    </a:lnTo>
                    <a:lnTo>
                      <a:pt x="135" y="5"/>
                    </a:lnTo>
                    <a:lnTo>
                      <a:pt x="139" y="11"/>
                    </a:lnTo>
                    <a:lnTo>
                      <a:pt x="140" y="18"/>
                    </a:lnTo>
                    <a:lnTo>
                      <a:pt x="140" y="52"/>
                    </a:lnTo>
                    <a:lnTo>
                      <a:pt x="139" y="59"/>
                    </a:lnTo>
                    <a:lnTo>
                      <a:pt x="135" y="65"/>
                    </a:lnTo>
                    <a:lnTo>
                      <a:pt x="130" y="69"/>
                    </a:lnTo>
                    <a:lnTo>
                      <a:pt x="123" y="69"/>
                    </a:lnTo>
                    <a:lnTo>
                      <a:pt x="18" y="69"/>
                    </a:lnTo>
                    <a:lnTo>
                      <a:pt x="10" y="69"/>
                    </a:lnTo>
                    <a:lnTo>
                      <a:pt x="6" y="65"/>
                    </a:lnTo>
                    <a:lnTo>
                      <a:pt x="1" y="59"/>
                    </a:lnTo>
                    <a:lnTo>
                      <a:pt x="0" y="52"/>
                    </a:lnTo>
                    <a:lnTo>
                      <a:pt x="0" y="18"/>
                    </a:lnTo>
                  </a:path>
                </a:pathLst>
              </a:custGeom>
              <a:noFill/>
              <a:ln w="0">
                <a:solidFill>
                  <a:srgbClr val="000000"/>
                </a:solidFill>
                <a:round/>
                <a:headEnd/>
                <a:tailEnd/>
              </a:ln>
            </p:spPr>
            <p:txBody>
              <a:bodyPr/>
              <a:lstStyle/>
              <a:p>
                <a:endParaRPr lang="en-US"/>
              </a:p>
            </p:txBody>
          </p:sp>
          <p:sp>
            <p:nvSpPr>
              <p:cNvPr id="495" name="Freeform 1582"/>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close/>
                  </a:path>
                </a:pathLst>
              </a:custGeom>
              <a:solidFill>
                <a:srgbClr val="FFFFFF"/>
              </a:solidFill>
              <a:ln w="9525">
                <a:noFill/>
                <a:round/>
                <a:headEnd/>
                <a:tailEnd/>
              </a:ln>
            </p:spPr>
            <p:txBody>
              <a:bodyPr/>
              <a:lstStyle/>
              <a:p>
                <a:endParaRPr lang="en-US"/>
              </a:p>
            </p:txBody>
          </p:sp>
          <p:sp>
            <p:nvSpPr>
              <p:cNvPr id="496" name="Freeform 1583"/>
              <p:cNvSpPr>
                <a:spLocks/>
              </p:cNvSpPr>
              <p:nvPr/>
            </p:nvSpPr>
            <p:spPr bwMode="auto">
              <a:xfrm>
                <a:off x="4613" y="1241"/>
                <a:ext cx="141" cy="69"/>
              </a:xfrm>
              <a:custGeom>
                <a:avLst/>
                <a:gdLst>
                  <a:gd name="T0" fmla="*/ 0 w 141"/>
                  <a:gd name="T1" fmla="*/ 18 h 69"/>
                  <a:gd name="T2" fmla="*/ 2 w 141"/>
                  <a:gd name="T3" fmla="*/ 11 h 69"/>
                  <a:gd name="T4" fmla="*/ 6 w 141"/>
                  <a:gd name="T5" fmla="*/ 5 h 69"/>
                  <a:gd name="T6" fmla="*/ 11 w 141"/>
                  <a:gd name="T7" fmla="*/ 2 h 69"/>
                  <a:gd name="T8" fmla="*/ 18 w 141"/>
                  <a:gd name="T9" fmla="*/ 0 h 69"/>
                  <a:gd name="T10" fmla="*/ 124 w 141"/>
                  <a:gd name="T11" fmla="*/ 0 h 69"/>
                  <a:gd name="T12" fmla="*/ 130 w 141"/>
                  <a:gd name="T13" fmla="*/ 2 h 69"/>
                  <a:gd name="T14" fmla="*/ 136 w 141"/>
                  <a:gd name="T15" fmla="*/ 5 h 69"/>
                  <a:gd name="T16" fmla="*/ 139 w 141"/>
                  <a:gd name="T17" fmla="*/ 11 h 69"/>
                  <a:gd name="T18" fmla="*/ 141 w 141"/>
                  <a:gd name="T19" fmla="*/ 18 h 69"/>
                  <a:gd name="T20" fmla="*/ 141 w 141"/>
                  <a:gd name="T21" fmla="*/ 18 h 69"/>
                  <a:gd name="T22" fmla="*/ 141 w 141"/>
                  <a:gd name="T23" fmla="*/ 52 h 69"/>
                  <a:gd name="T24" fmla="*/ 139 w 141"/>
                  <a:gd name="T25" fmla="*/ 59 h 69"/>
                  <a:gd name="T26" fmla="*/ 136 w 141"/>
                  <a:gd name="T27" fmla="*/ 65 h 69"/>
                  <a:gd name="T28" fmla="*/ 130 w 141"/>
                  <a:gd name="T29" fmla="*/ 69 h 69"/>
                  <a:gd name="T30" fmla="*/ 124 w 141"/>
                  <a:gd name="T31" fmla="*/ 69 h 69"/>
                  <a:gd name="T32" fmla="*/ 124 w 141"/>
                  <a:gd name="T33" fmla="*/ 69 h 69"/>
                  <a:gd name="T34" fmla="*/ 18 w 141"/>
                  <a:gd name="T35" fmla="*/ 69 h 69"/>
                  <a:gd name="T36" fmla="*/ 11 w 141"/>
                  <a:gd name="T37" fmla="*/ 69 h 69"/>
                  <a:gd name="T38" fmla="*/ 6 w 141"/>
                  <a:gd name="T39" fmla="*/ 65 h 69"/>
                  <a:gd name="T40" fmla="*/ 2 w 141"/>
                  <a:gd name="T41" fmla="*/ 59 h 69"/>
                  <a:gd name="T42" fmla="*/ 0 w 141"/>
                  <a:gd name="T43" fmla="*/ 52 h 69"/>
                  <a:gd name="T44" fmla="*/ 0 w 141"/>
                  <a:gd name="T45" fmla="*/ 18 h 69"/>
                  <a:gd name="T46" fmla="*/ 0 w 141"/>
                  <a:gd name="T47" fmla="*/ 18 h 69"/>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41"/>
                  <a:gd name="T73" fmla="*/ 0 h 69"/>
                  <a:gd name="T74" fmla="*/ 141 w 141"/>
                  <a:gd name="T75" fmla="*/ 69 h 69"/>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41" h="69">
                    <a:moveTo>
                      <a:pt x="0" y="18"/>
                    </a:moveTo>
                    <a:lnTo>
                      <a:pt x="2" y="11"/>
                    </a:lnTo>
                    <a:lnTo>
                      <a:pt x="6" y="5"/>
                    </a:lnTo>
                    <a:lnTo>
                      <a:pt x="11" y="2"/>
                    </a:lnTo>
                    <a:lnTo>
                      <a:pt x="18" y="0"/>
                    </a:lnTo>
                    <a:lnTo>
                      <a:pt x="124" y="0"/>
                    </a:lnTo>
                    <a:lnTo>
                      <a:pt x="130" y="2"/>
                    </a:lnTo>
                    <a:lnTo>
                      <a:pt x="136" y="5"/>
                    </a:lnTo>
                    <a:lnTo>
                      <a:pt x="139" y="11"/>
                    </a:lnTo>
                    <a:lnTo>
                      <a:pt x="141" y="18"/>
                    </a:lnTo>
                    <a:lnTo>
                      <a:pt x="141" y="52"/>
                    </a:lnTo>
                    <a:lnTo>
                      <a:pt x="139" y="59"/>
                    </a:lnTo>
                    <a:lnTo>
                      <a:pt x="136" y="65"/>
                    </a:lnTo>
                    <a:lnTo>
                      <a:pt x="130" y="69"/>
                    </a:lnTo>
                    <a:lnTo>
                      <a:pt x="124" y="69"/>
                    </a:lnTo>
                    <a:lnTo>
                      <a:pt x="18" y="69"/>
                    </a:lnTo>
                    <a:lnTo>
                      <a:pt x="11" y="69"/>
                    </a:lnTo>
                    <a:lnTo>
                      <a:pt x="6" y="65"/>
                    </a:lnTo>
                    <a:lnTo>
                      <a:pt x="2" y="59"/>
                    </a:lnTo>
                    <a:lnTo>
                      <a:pt x="0" y="52"/>
                    </a:lnTo>
                    <a:lnTo>
                      <a:pt x="0" y="18"/>
                    </a:lnTo>
                  </a:path>
                </a:pathLst>
              </a:custGeom>
              <a:noFill/>
              <a:ln w="0">
                <a:solidFill>
                  <a:srgbClr val="000000"/>
                </a:solidFill>
                <a:round/>
                <a:headEnd/>
                <a:tailEnd/>
              </a:ln>
            </p:spPr>
            <p:txBody>
              <a:bodyPr/>
              <a:lstStyle/>
              <a:p>
                <a:endParaRPr lang="en-US"/>
              </a:p>
            </p:txBody>
          </p:sp>
          <p:sp>
            <p:nvSpPr>
              <p:cNvPr id="497" name="Freeform 1584"/>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close/>
                  </a:path>
                </a:pathLst>
              </a:custGeom>
              <a:solidFill>
                <a:srgbClr val="FFFFFF"/>
              </a:solidFill>
              <a:ln w="9525">
                <a:noFill/>
                <a:round/>
                <a:headEnd/>
                <a:tailEnd/>
              </a:ln>
            </p:spPr>
            <p:txBody>
              <a:bodyPr/>
              <a:lstStyle/>
              <a:p>
                <a:endParaRPr lang="en-US"/>
              </a:p>
            </p:txBody>
          </p:sp>
          <p:sp>
            <p:nvSpPr>
              <p:cNvPr id="498" name="Freeform 1585"/>
              <p:cNvSpPr>
                <a:spLocks/>
              </p:cNvSpPr>
              <p:nvPr/>
            </p:nvSpPr>
            <p:spPr bwMode="auto">
              <a:xfrm>
                <a:off x="4613" y="1141"/>
                <a:ext cx="139" cy="69"/>
              </a:xfrm>
              <a:custGeom>
                <a:avLst/>
                <a:gdLst>
                  <a:gd name="T0" fmla="*/ 0 w 139"/>
                  <a:gd name="T1" fmla="*/ 17 h 69"/>
                  <a:gd name="T2" fmla="*/ 2 w 139"/>
                  <a:gd name="T3" fmla="*/ 10 h 69"/>
                  <a:gd name="T4" fmla="*/ 5 w 139"/>
                  <a:gd name="T5" fmla="*/ 5 h 69"/>
                  <a:gd name="T6" fmla="*/ 11 w 139"/>
                  <a:gd name="T7" fmla="*/ 1 h 69"/>
                  <a:gd name="T8" fmla="*/ 17 w 139"/>
                  <a:gd name="T9" fmla="*/ 0 h 69"/>
                  <a:gd name="T10" fmla="*/ 122 w 139"/>
                  <a:gd name="T11" fmla="*/ 0 h 69"/>
                  <a:gd name="T12" fmla="*/ 128 w 139"/>
                  <a:gd name="T13" fmla="*/ 1 h 69"/>
                  <a:gd name="T14" fmla="*/ 134 w 139"/>
                  <a:gd name="T15" fmla="*/ 5 h 69"/>
                  <a:gd name="T16" fmla="*/ 137 w 139"/>
                  <a:gd name="T17" fmla="*/ 10 h 69"/>
                  <a:gd name="T18" fmla="*/ 139 w 139"/>
                  <a:gd name="T19" fmla="*/ 17 h 69"/>
                  <a:gd name="T20" fmla="*/ 139 w 139"/>
                  <a:gd name="T21" fmla="*/ 17 h 69"/>
                  <a:gd name="T22" fmla="*/ 139 w 139"/>
                  <a:gd name="T23" fmla="*/ 51 h 69"/>
                  <a:gd name="T24" fmla="*/ 137 w 139"/>
                  <a:gd name="T25" fmla="*/ 58 h 69"/>
                  <a:gd name="T26" fmla="*/ 134 w 139"/>
                  <a:gd name="T27" fmla="*/ 64 h 69"/>
                  <a:gd name="T28" fmla="*/ 128 w 139"/>
                  <a:gd name="T29" fmla="*/ 67 h 69"/>
                  <a:gd name="T30" fmla="*/ 122 w 139"/>
                  <a:gd name="T31" fmla="*/ 69 h 69"/>
                  <a:gd name="T32" fmla="*/ 17 w 139"/>
                  <a:gd name="T33" fmla="*/ 69 h 69"/>
                  <a:gd name="T34" fmla="*/ 11 w 139"/>
                  <a:gd name="T35" fmla="*/ 67 h 69"/>
                  <a:gd name="T36" fmla="*/ 5 w 139"/>
                  <a:gd name="T37" fmla="*/ 64 h 69"/>
                  <a:gd name="T38" fmla="*/ 2 w 139"/>
                  <a:gd name="T39" fmla="*/ 58 h 69"/>
                  <a:gd name="T40" fmla="*/ 0 w 139"/>
                  <a:gd name="T41" fmla="*/ 51 h 69"/>
                  <a:gd name="T42" fmla="*/ 0 w 139"/>
                  <a:gd name="T43" fmla="*/ 17 h 69"/>
                  <a:gd name="T44" fmla="*/ 0 w 139"/>
                  <a:gd name="T45" fmla="*/ 17 h 69"/>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39"/>
                  <a:gd name="T70" fmla="*/ 0 h 69"/>
                  <a:gd name="T71" fmla="*/ 139 w 139"/>
                  <a:gd name="T72" fmla="*/ 69 h 69"/>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39" h="69">
                    <a:moveTo>
                      <a:pt x="0" y="17"/>
                    </a:moveTo>
                    <a:lnTo>
                      <a:pt x="2" y="10"/>
                    </a:lnTo>
                    <a:lnTo>
                      <a:pt x="5" y="5"/>
                    </a:lnTo>
                    <a:lnTo>
                      <a:pt x="11" y="1"/>
                    </a:lnTo>
                    <a:lnTo>
                      <a:pt x="17" y="0"/>
                    </a:lnTo>
                    <a:lnTo>
                      <a:pt x="122" y="0"/>
                    </a:lnTo>
                    <a:lnTo>
                      <a:pt x="128" y="1"/>
                    </a:lnTo>
                    <a:lnTo>
                      <a:pt x="134" y="5"/>
                    </a:lnTo>
                    <a:lnTo>
                      <a:pt x="137" y="10"/>
                    </a:lnTo>
                    <a:lnTo>
                      <a:pt x="139" y="17"/>
                    </a:lnTo>
                    <a:lnTo>
                      <a:pt x="139" y="51"/>
                    </a:lnTo>
                    <a:lnTo>
                      <a:pt x="137" y="58"/>
                    </a:lnTo>
                    <a:lnTo>
                      <a:pt x="134" y="64"/>
                    </a:lnTo>
                    <a:lnTo>
                      <a:pt x="128" y="67"/>
                    </a:lnTo>
                    <a:lnTo>
                      <a:pt x="122" y="69"/>
                    </a:lnTo>
                    <a:lnTo>
                      <a:pt x="17" y="69"/>
                    </a:lnTo>
                    <a:lnTo>
                      <a:pt x="11" y="67"/>
                    </a:lnTo>
                    <a:lnTo>
                      <a:pt x="5" y="64"/>
                    </a:lnTo>
                    <a:lnTo>
                      <a:pt x="2" y="58"/>
                    </a:lnTo>
                    <a:lnTo>
                      <a:pt x="0" y="51"/>
                    </a:lnTo>
                    <a:lnTo>
                      <a:pt x="0" y="17"/>
                    </a:lnTo>
                  </a:path>
                </a:pathLst>
              </a:custGeom>
              <a:noFill/>
              <a:ln w="0">
                <a:solidFill>
                  <a:srgbClr val="000000"/>
                </a:solidFill>
                <a:round/>
                <a:headEnd/>
                <a:tailEnd/>
              </a:ln>
            </p:spPr>
            <p:txBody>
              <a:bodyPr/>
              <a:lstStyle/>
              <a:p>
                <a:endParaRPr lang="en-US"/>
              </a:p>
            </p:txBody>
          </p:sp>
          <p:sp>
            <p:nvSpPr>
              <p:cNvPr id="499" name="Freeform 1586"/>
              <p:cNvSpPr>
                <a:spLocks/>
              </p:cNvSpPr>
              <p:nvPr/>
            </p:nvSpPr>
            <p:spPr bwMode="auto">
              <a:xfrm>
                <a:off x="4653"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0" name="Freeform 1587"/>
              <p:cNvSpPr>
                <a:spLocks/>
              </p:cNvSpPr>
              <p:nvPr/>
            </p:nvSpPr>
            <p:spPr bwMode="auto">
              <a:xfrm>
                <a:off x="4653"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1" name="Freeform 1588"/>
              <p:cNvSpPr>
                <a:spLocks/>
              </p:cNvSpPr>
              <p:nvPr/>
            </p:nvSpPr>
            <p:spPr bwMode="auto">
              <a:xfrm>
                <a:off x="4728" y="114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2" name="Freeform 1589"/>
              <p:cNvSpPr>
                <a:spLocks/>
              </p:cNvSpPr>
              <p:nvPr/>
            </p:nvSpPr>
            <p:spPr bwMode="auto">
              <a:xfrm>
                <a:off x="4728" y="1141"/>
                <a:ext cx="10" cy="9"/>
              </a:xfrm>
              <a:custGeom>
                <a:avLst/>
                <a:gdLst>
                  <a:gd name="T0" fmla="*/ 10 w 10"/>
                  <a:gd name="T1" fmla="*/ 0 h 9"/>
                  <a:gd name="T2" fmla="*/ 0 w 10"/>
                  <a:gd name="T3" fmla="*/ 0 h 9"/>
                  <a:gd name="T4" fmla="*/ 0 w 10"/>
                  <a:gd name="T5" fmla="*/ 9 h 9"/>
                  <a:gd name="T6" fmla="*/ 10 w 10"/>
                  <a:gd name="T7" fmla="*/ 9 h 9"/>
                  <a:gd name="T8" fmla="*/ 10 w 10"/>
                  <a:gd name="T9" fmla="*/ 0 h 9"/>
                  <a:gd name="T10" fmla="*/ 1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0"/>
                    </a:moveTo>
                    <a:lnTo>
                      <a:pt x="0" y="0"/>
                    </a:lnTo>
                    <a:lnTo>
                      <a:pt x="0" y="9"/>
                    </a:lnTo>
                    <a:lnTo>
                      <a:pt x="10" y="9"/>
                    </a:lnTo>
                    <a:lnTo>
                      <a:pt x="10" y="0"/>
                    </a:lnTo>
                    <a:close/>
                  </a:path>
                </a:pathLst>
              </a:custGeom>
              <a:noFill/>
              <a:ln w="0">
                <a:solidFill>
                  <a:srgbClr val="000000"/>
                </a:solidFill>
                <a:round/>
                <a:headEnd/>
                <a:tailEnd/>
              </a:ln>
            </p:spPr>
            <p:txBody>
              <a:bodyPr/>
              <a:lstStyle/>
              <a:p>
                <a:endParaRPr lang="en-US"/>
              </a:p>
            </p:txBody>
          </p:sp>
          <p:sp>
            <p:nvSpPr>
              <p:cNvPr id="503" name="Freeform 1590"/>
              <p:cNvSpPr>
                <a:spLocks/>
              </p:cNvSpPr>
              <p:nvPr/>
            </p:nvSpPr>
            <p:spPr bwMode="auto">
              <a:xfrm>
                <a:off x="467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04" name="Freeform 1591"/>
              <p:cNvSpPr>
                <a:spLocks/>
              </p:cNvSpPr>
              <p:nvPr/>
            </p:nvSpPr>
            <p:spPr bwMode="auto">
              <a:xfrm>
                <a:off x="467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05" name="Freeform 1592"/>
              <p:cNvSpPr>
                <a:spLocks/>
              </p:cNvSpPr>
              <p:nvPr/>
            </p:nvSpPr>
            <p:spPr bwMode="auto">
              <a:xfrm>
                <a:off x="4742" y="1171"/>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06" name="Freeform 1593"/>
              <p:cNvSpPr>
                <a:spLocks/>
              </p:cNvSpPr>
              <p:nvPr/>
            </p:nvSpPr>
            <p:spPr bwMode="auto">
              <a:xfrm>
                <a:off x="4742" y="1171"/>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07" name="Freeform 1594"/>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08" name="Freeform 1595"/>
              <p:cNvSpPr>
                <a:spLocks/>
              </p:cNvSpPr>
              <p:nvPr/>
            </p:nvSpPr>
            <p:spPr bwMode="auto">
              <a:xfrm>
                <a:off x="4853" y="117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noFill/>
              <a:ln w="0">
                <a:solidFill>
                  <a:srgbClr val="000000"/>
                </a:solidFill>
                <a:round/>
                <a:headEnd/>
                <a:tailEnd/>
              </a:ln>
            </p:spPr>
            <p:txBody>
              <a:bodyPr/>
              <a:lstStyle/>
              <a:p>
                <a:endParaRPr lang="en-US"/>
              </a:p>
            </p:txBody>
          </p:sp>
          <p:sp>
            <p:nvSpPr>
              <p:cNvPr id="509" name="Line 1596"/>
              <p:cNvSpPr>
                <a:spLocks noChangeShapeType="1"/>
              </p:cNvSpPr>
              <p:nvPr/>
            </p:nvSpPr>
            <p:spPr bwMode="auto">
              <a:xfrm>
                <a:off x="4752" y="1175"/>
                <a:ext cx="101" cy="0"/>
              </a:xfrm>
              <a:prstGeom prst="line">
                <a:avLst/>
              </a:prstGeom>
              <a:noFill/>
              <a:ln w="0">
                <a:solidFill>
                  <a:srgbClr val="000000"/>
                </a:solidFill>
                <a:round/>
                <a:headEnd/>
                <a:tailEnd/>
              </a:ln>
            </p:spPr>
            <p:txBody>
              <a:bodyPr/>
              <a:lstStyle/>
              <a:p>
                <a:endParaRPr lang="en-US"/>
              </a:p>
            </p:txBody>
          </p:sp>
          <p:sp>
            <p:nvSpPr>
              <p:cNvPr id="510" name="Freeform 1597"/>
              <p:cNvSpPr>
                <a:spLocks/>
              </p:cNvSpPr>
              <p:nvPr/>
            </p:nvSpPr>
            <p:spPr bwMode="auto">
              <a:xfrm>
                <a:off x="4918" y="1141"/>
                <a:ext cx="9" cy="9"/>
              </a:xfrm>
              <a:custGeom>
                <a:avLst/>
                <a:gdLst>
                  <a:gd name="T0" fmla="*/ 0 w 9"/>
                  <a:gd name="T1" fmla="*/ 0 h 9"/>
                  <a:gd name="T2" fmla="*/ 0 w 9"/>
                  <a:gd name="T3" fmla="*/ 9 h 9"/>
                  <a:gd name="T4" fmla="*/ 9 w 9"/>
                  <a:gd name="T5" fmla="*/ 9 h 9"/>
                  <a:gd name="T6" fmla="*/ 9 w 9"/>
                  <a:gd name="T7" fmla="*/ 0 h 9"/>
                  <a:gd name="T8" fmla="*/ 0 w 9"/>
                  <a:gd name="T9" fmla="*/ 0 h 9"/>
                  <a:gd name="T10" fmla="*/ 0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0" y="0"/>
                    </a:moveTo>
                    <a:lnTo>
                      <a:pt x="0" y="9"/>
                    </a:lnTo>
                    <a:lnTo>
                      <a:pt x="9" y="9"/>
                    </a:lnTo>
                    <a:lnTo>
                      <a:pt x="9" y="0"/>
                    </a:lnTo>
                    <a:lnTo>
                      <a:pt x="0" y="0"/>
                    </a:lnTo>
                    <a:close/>
                  </a:path>
                </a:pathLst>
              </a:custGeom>
              <a:solidFill>
                <a:srgbClr val="FFFFFF"/>
              </a:solidFill>
              <a:ln w="9525">
                <a:noFill/>
                <a:round/>
                <a:headEnd/>
                <a:tailEnd/>
              </a:ln>
            </p:spPr>
            <p:txBody>
              <a:bodyPr/>
              <a:lstStyle/>
              <a:p>
                <a:endParaRPr lang="en-US"/>
              </a:p>
            </p:txBody>
          </p:sp>
          <p:sp>
            <p:nvSpPr>
              <p:cNvPr id="511" name="Freeform 1598"/>
              <p:cNvSpPr>
                <a:spLocks/>
              </p:cNvSpPr>
              <p:nvPr/>
            </p:nvSpPr>
            <p:spPr bwMode="auto">
              <a:xfrm>
                <a:off x="4918" y="1141"/>
                <a:ext cx="9" cy="9"/>
              </a:xfrm>
              <a:custGeom>
                <a:avLst/>
                <a:gdLst>
                  <a:gd name="T0" fmla="*/ 9 w 9"/>
                  <a:gd name="T1" fmla="*/ 0 h 9"/>
                  <a:gd name="T2" fmla="*/ 0 w 9"/>
                  <a:gd name="T3" fmla="*/ 0 h 9"/>
                  <a:gd name="T4" fmla="*/ 0 w 9"/>
                  <a:gd name="T5" fmla="*/ 9 h 9"/>
                  <a:gd name="T6" fmla="*/ 9 w 9"/>
                  <a:gd name="T7" fmla="*/ 9 h 9"/>
                  <a:gd name="T8" fmla="*/ 9 w 9"/>
                  <a:gd name="T9" fmla="*/ 0 h 9"/>
                  <a:gd name="T10" fmla="*/ 9 w 9"/>
                  <a:gd name="T11" fmla="*/ 0 h 9"/>
                  <a:gd name="T12" fmla="*/ 0 60000 65536"/>
                  <a:gd name="T13" fmla="*/ 0 60000 65536"/>
                  <a:gd name="T14" fmla="*/ 0 60000 65536"/>
                  <a:gd name="T15" fmla="*/ 0 60000 65536"/>
                  <a:gd name="T16" fmla="*/ 0 60000 65536"/>
                  <a:gd name="T17" fmla="*/ 0 60000 65536"/>
                  <a:gd name="T18" fmla="*/ 0 w 9"/>
                  <a:gd name="T19" fmla="*/ 0 h 9"/>
                  <a:gd name="T20" fmla="*/ 9 w 9"/>
                  <a:gd name="T21" fmla="*/ 9 h 9"/>
                </a:gdLst>
                <a:ahLst/>
                <a:cxnLst>
                  <a:cxn ang="T12">
                    <a:pos x="T0" y="T1"/>
                  </a:cxn>
                  <a:cxn ang="T13">
                    <a:pos x="T2" y="T3"/>
                  </a:cxn>
                  <a:cxn ang="T14">
                    <a:pos x="T4" y="T5"/>
                  </a:cxn>
                  <a:cxn ang="T15">
                    <a:pos x="T6" y="T7"/>
                  </a:cxn>
                  <a:cxn ang="T16">
                    <a:pos x="T8" y="T9"/>
                  </a:cxn>
                  <a:cxn ang="T17">
                    <a:pos x="T10" y="T11"/>
                  </a:cxn>
                </a:cxnLst>
                <a:rect l="T18" t="T19" r="T20" b="T21"/>
                <a:pathLst>
                  <a:path w="9" h="9">
                    <a:moveTo>
                      <a:pt x="9" y="0"/>
                    </a:moveTo>
                    <a:lnTo>
                      <a:pt x="0" y="0"/>
                    </a:lnTo>
                    <a:lnTo>
                      <a:pt x="0" y="9"/>
                    </a:lnTo>
                    <a:lnTo>
                      <a:pt x="9" y="9"/>
                    </a:lnTo>
                    <a:lnTo>
                      <a:pt x="9" y="0"/>
                    </a:lnTo>
                    <a:close/>
                  </a:path>
                </a:pathLst>
              </a:custGeom>
              <a:noFill/>
              <a:ln w="0">
                <a:solidFill>
                  <a:srgbClr val="000000"/>
                </a:solidFill>
                <a:round/>
                <a:headEnd/>
                <a:tailEnd/>
              </a:ln>
            </p:spPr>
            <p:txBody>
              <a:bodyPr/>
              <a:lstStyle/>
              <a:p>
                <a:endParaRPr lang="en-US"/>
              </a:p>
            </p:txBody>
          </p:sp>
          <p:sp>
            <p:nvSpPr>
              <p:cNvPr id="512" name="Line 1599"/>
              <p:cNvSpPr>
                <a:spLocks noChangeShapeType="1"/>
              </p:cNvSpPr>
              <p:nvPr/>
            </p:nvSpPr>
            <p:spPr bwMode="auto">
              <a:xfrm>
                <a:off x="4922" y="1096"/>
                <a:ext cx="0" cy="45"/>
              </a:xfrm>
              <a:prstGeom prst="line">
                <a:avLst/>
              </a:prstGeom>
              <a:noFill/>
              <a:ln w="0">
                <a:solidFill>
                  <a:srgbClr val="000000"/>
                </a:solidFill>
                <a:round/>
                <a:headEnd/>
                <a:tailEnd/>
              </a:ln>
            </p:spPr>
            <p:txBody>
              <a:bodyPr/>
              <a:lstStyle/>
              <a:p>
                <a:endParaRPr lang="en-US"/>
              </a:p>
            </p:txBody>
          </p:sp>
          <p:sp>
            <p:nvSpPr>
              <p:cNvPr id="513" name="Freeform 1600"/>
              <p:cNvSpPr>
                <a:spLocks/>
              </p:cNvSpPr>
              <p:nvPr/>
            </p:nvSpPr>
            <p:spPr bwMode="auto">
              <a:xfrm>
                <a:off x="4918" y="1200"/>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4" name="Freeform 1601"/>
              <p:cNvSpPr>
                <a:spLocks/>
              </p:cNvSpPr>
              <p:nvPr/>
            </p:nvSpPr>
            <p:spPr bwMode="auto">
              <a:xfrm>
                <a:off x="4918" y="1200"/>
                <a:ext cx="9" cy="10"/>
              </a:xfrm>
              <a:custGeom>
                <a:avLst/>
                <a:gdLst>
                  <a:gd name="T0" fmla="*/ 0 w 9"/>
                  <a:gd name="T1" fmla="*/ 10 h 10"/>
                  <a:gd name="T2" fmla="*/ 9 w 9"/>
                  <a:gd name="T3" fmla="*/ 10 h 10"/>
                  <a:gd name="T4" fmla="*/ 9 w 9"/>
                  <a:gd name="T5" fmla="*/ 0 h 10"/>
                  <a:gd name="T6" fmla="*/ 0 w 9"/>
                  <a:gd name="T7" fmla="*/ 0 h 10"/>
                  <a:gd name="T8" fmla="*/ 0 w 9"/>
                  <a:gd name="T9" fmla="*/ 10 h 10"/>
                  <a:gd name="T10" fmla="*/ 0 w 9"/>
                  <a:gd name="T11" fmla="*/ 1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10"/>
                    </a:moveTo>
                    <a:lnTo>
                      <a:pt x="9" y="10"/>
                    </a:lnTo>
                    <a:lnTo>
                      <a:pt x="9" y="0"/>
                    </a:lnTo>
                    <a:lnTo>
                      <a:pt x="0" y="0"/>
                    </a:lnTo>
                    <a:lnTo>
                      <a:pt x="0" y="10"/>
                    </a:lnTo>
                    <a:close/>
                  </a:path>
                </a:pathLst>
              </a:custGeom>
              <a:noFill/>
              <a:ln w="0">
                <a:solidFill>
                  <a:srgbClr val="000000"/>
                </a:solidFill>
                <a:round/>
                <a:headEnd/>
                <a:tailEnd/>
              </a:ln>
            </p:spPr>
            <p:txBody>
              <a:bodyPr/>
              <a:lstStyle/>
              <a:p>
                <a:endParaRPr lang="en-US"/>
              </a:p>
            </p:txBody>
          </p:sp>
          <p:sp>
            <p:nvSpPr>
              <p:cNvPr id="515" name="Freeform 1602"/>
              <p:cNvSpPr>
                <a:spLocks/>
              </p:cNvSpPr>
              <p:nvPr/>
            </p:nvSpPr>
            <p:spPr bwMode="auto">
              <a:xfrm>
                <a:off x="4918" y="1241"/>
                <a:ext cx="9" cy="10"/>
              </a:xfrm>
              <a:custGeom>
                <a:avLst/>
                <a:gdLst>
                  <a:gd name="T0" fmla="*/ 0 w 9"/>
                  <a:gd name="T1" fmla="*/ 0 h 10"/>
                  <a:gd name="T2" fmla="*/ 0 w 9"/>
                  <a:gd name="T3" fmla="*/ 10 h 10"/>
                  <a:gd name="T4" fmla="*/ 9 w 9"/>
                  <a:gd name="T5" fmla="*/ 10 h 10"/>
                  <a:gd name="T6" fmla="*/ 9 w 9"/>
                  <a:gd name="T7" fmla="*/ 0 h 10"/>
                  <a:gd name="T8" fmla="*/ 0 w 9"/>
                  <a:gd name="T9" fmla="*/ 0 h 10"/>
                  <a:gd name="T10" fmla="*/ 0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0" y="0"/>
                    </a:moveTo>
                    <a:lnTo>
                      <a:pt x="0" y="10"/>
                    </a:lnTo>
                    <a:lnTo>
                      <a:pt x="9" y="10"/>
                    </a:lnTo>
                    <a:lnTo>
                      <a:pt x="9" y="0"/>
                    </a:lnTo>
                    <a:lnTo>
                      <a:pt x="0" y="0"/>
                    </a:lnTo>
                    <a:close/>
                  </a:path>
                </a:pathLst>
              </a:custGeom>
              <a:solidFill>
                <a:srgbClr val="FFFFFF"/>
              </a:solidFill>
              <a:ln w="9525">
                <a:noFill/>
                <a:round/>
                <a:headEnd/>
                <a:tailEnd/>
              </a:ln>
            </p:spPr>
            <p:txBody>
              <a:bodyPr/>
              <a:lstStyle/>
              <a:p>
                <a:endParaRPr lang="en-US"/>
              </a:p>
            </p:txBody>
          </p:sp>
          <p:sp>
            <p:nvSpPr>
              <p:cNvPr id="516" name="Freeform 1603"/>
              <p:cNvSpPr>
                <a:spLocks/>
              </p:cNvSpPr>
              <p:nvPr/>
            </p:nvSpPr>
            <p:spPr bwMode="auto">
              <a:xfrm>
                <a:off x="4918" y="1241"/>
                <a:ext cx="9" cy="10"/>
              </a:xfrm>
              <a:custGeom>
                <a:avLst/>
                <a:gdLst>
                  <a:gd name="T0" fmla="*/ 9 w 9"/>
                  <a:gd name="T1" fmla="*/ 0 h 10"/>
                  <a:gd name="T2" fmla="*/ 0 w 9"/>
                  <a:gd name="T3" fmla="*/ 0 h 10"/>
                  <a:gd name="T4" fmla="*/ 0 w 9"/>
                  <a:gd name="T5" fmla="*/ 10 h 10"/>
                  <a:gd name="T6" fmla="*/ 9 w 9"/>
                  <a:gd name="T7" fmla="*/ 10 h 10"/>
                  <a:gd name="T8" fmla="*/ 9 w 9"/>
                  <a:gd name="T9" fmla="*/ 0 h 10"/>
                  <a:gd name="T10" fmla="*/ 9 w 9"/>
                  <a:gd name="T11" fmla="*/ 0 h 10"/>
                  <a:gd name="T12" fmla="*/ 0 60000 65536"/>
                  <a:gd name="T13" fmla="*/ 0 60000 65536"/>
                  <a:gd name="T14" fmla="*/ 0 60000 65536"/>
                  <a:gd name="T15" fmla="*/ 0 60000 65536"/>
                  <a:gd name="T16" fmla="*/ 0 60000 65536"/>
                  <a:gd name="T17" fmla="*/ 0 60000 65536"/>
                  <a:gd name="T18" fmla="*/ 0 w 9"/>
                  <a:gd name="T19" fmla="*/ 0 h 10"/>
                  <a:gd name="T20" fmla="*/ 9 w 9"/>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9" h="10">
                    <a:moveTo>
                      <a:pt x="9" y="0"/>
                    </a:moveTo>
                    <a:lnTo>
                      <a:pt x="0" y="0"/>
                    </a:lnTo>
                    <a:lnTo>
                      <a:pt x="0" y="10"/>
                    </a:lnTo>
                    <a:lnTo>
                      <a:pt x="9" y="10"/>
                    </a:lnTo>
                    <a:lnTo>
                      <a:pt x="9" y="0"/>
                    </a:lnTo>
                    <a:close/>
                  </a:path>
                </a:pathLst>
              </a:custGeom>
              <a:noFill/>
              <a:ln w="0">
                <a:solidFill>
                  <a:srgbClr val="000000"/>
                </a:solidFill>
                <a:round/>
                <a:headEnd/>
                <a:tailEnd/>
              </a:ln>
            </p:spPr>
            <p:txBody>
              <a:bodyPr/>
              <a:lstStyle/>
              <a:p>
                <a:endParaRPr lang="en-US"/>
              </a:p>
            </p:txBody>
          </p:sp>
          <p:sp>
            <p:nvSpPr>
              <p:cNvPr id="517" name="Line 1604"/>
              <p:cNvSpPr>
                <a:spLocks noChangeShapeType="1"/>
              </p:cNvSpPr>
              <p:nvPr/>
            </p:nvSpPr>
            <p:spPr bwMode="auto">
              <a:xfrm>
                <a:off x="4922" y="1210"/>
                <a:ext cx="0" cy="31"/>
              </a:xfrm>
              <a:prstGeom prst="line">
                <a:avLst/>
              </a:prstGeom>
              <a:noFill/>
              <a:ln w="0">
                <a:solidFill>
                  <a:srgbClr val="000000"/>
                </a:solidFill>
                <a:round/>
                <a:headEnd/>
                <a:tailEnd/>
              </a:ln>
            </p:spPr>
            <p:txBody>
              <a:bodyPr/>
              <a:lstStyle/>
              <a:p>
                <a:endParaRPr lang="en-US"/>
              </a:p>
            </p:txBody>
          </p:sp>
          <p:sp>
            <p:nvSpPr>
              <p:cNvPr id="518" name="Freeform 1605"/>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solidFill>
                <a:srgbClr val="FFFFFF"/>
              </a:solidFill>
              <a:ln w="9525">
                <a:noFill/>
                <a:round/>
                <a:headEnd/>
                <a:tailEnd/>
              </a:ln>
            </p:spPr>
            <p:txBody>
              <a:bodyPr/>
              <a:lstStyle/>
              <a:p>
                <a:endParaRPr lang="en-US"/>
              </a:p>
            </p:txBody>
          </p:sp>
          <p:sp>
            <p:nvSpPr>
              <p:cNvPr id="519" name="Freeform 1606"/>
              <p:cNvSpPr>
                <a:spLocks/>
              </p:cNvSpPr>
              <p:nvPr/>
            </p:nvSpPr>
            <p:spPr bwMode="auto">
              <a:xfrm>
                <a:off x="4852" y="1271"/>
                <a:ext cx="10" cy="10"/>
              </a:xfrm>
              <a:custGeom>
                <a:avLst/>
                <a:gdLst>
                  <a:gd name="T0" fmla="*/ 0 w 10"/>
                  <a:gd name="T1" fmla="*/ 0 h 10"/>
                  <a:gd name="T2" fmla="*/ 0 w 10"/>
                  <a:gd name="T3" fmla="*/ 10 h 10"/>
                  <a:gd name="T4" fmla="*/ 10 w 10"/>
                  <a:gd name="T5" fmla="*/ 10 h 10"/>
                  <a:gd name="T6" fmla="*/ 10 w 10"/>
                  <a:gd name="T7" fmla="*/ 0 h 10"/>
                  <a:gd name="T8" fmla="*/ 0 w 10"/>
                  <a:gd name="T9" fmla="*/ 0 h 10"/>
                  <a:gd name="T10" fmla="*/ 0 w 10"/>
                  <a:gd name="T11" fmla="*/ 0 h 10"/>
                  <a:gd name="T12" fmla="*/ 0 60000 65536"/>
                  <a:gd name="T13" fmla="*/ 0 60000 65536"/>
                  <a:gd name="T14" fmla="*/ 0 60000 65536"/>
                  <a:gd name="T15" fmla="*/ 0 60000 65536"/>
                  <a:gd name="T16" fmla="*/ 0 60000 65536"/>
                  <a:gd name="T17" fmla="*/ 0 60000 65536"/>
                  <a:gd name="T18" fmla="*/ 0 w 10"/>
                  <a:gd name="T19" fmla="*/ 0 h 10"/>
                  <a:gd name="T20" fmla="*/ 10 w 10"/>
                  <a:gd name="T21" fmla="*/ 10 h 10"/>
                </a:gdLst>
                <a:ahLst/>
                <a:cxnLst>
                  <a:cxn ang="T12">
                    <a:pos x="T0" y="T1"/>
                  </a:cxn>
                  <a:cxn ang="T13">
                    <a:pos x="T2" y="T3"/>
                  </a:cxn>
                  <a:cxn ang="T14">
                    <a:pos x="T4" y="T5"/>
                  </a:cxn>
                  <a:cxn ang="T15">
                    <a:pos x="T6" y="T7"/>
                  </a:cxn>
                  <a:cxn ang="T16">
                    <a:pos x="T8" y="T9"/>
                  </a:cxn>
                  <a:cxn ang="T17">
                    <a:pos x="T10" y="T11"/>
                  </a:cxn>
                </a:cxnLst>
                <a:rect l="T18" t="T19" r="T20" b="T21"/>
                <a:pathLst>
                  <a:path w="10" h="10">
                    <a:moveTo>
                      <a:pt x="0" y="0"/>
                    </a:moveTo>
                    <a:lnTo>
                      <a:pt x="0" y="10"/>
                    </a:lnTo>
                    <a:lnTo>
                      <a:pt x="10" y="10"/>
                    </a:lnTo>
                    <a:lnTo>
                      <a:pt x="10" y="0"/>
                    </a:lnTo>
                    <a:lnTo>
                      <a:pt x="0" y="0"/>
                    </a:lnTo>
                    <a:close/>
                  </a:path>
                </a:pathLst>
              </a:custGeom>
              <a:noFill/>
              <a:ln w="0">
                <a:solidFill>
                  <a:srgbClr val="000000"/>
                </a:solidFill>
                <a:round/>
                <a:headEnd/>
                <a:tailEnd/>
              </a:ln>
            </p:spPr>
            <p:txBody>
              <a:bodyPr/>
              <a:lstStyle/>
              <a:p>
                <a:endParaRPr lang="en-US"/>
              </a:p>
            </p:txBody>
          </p:sp>
          <p:sp>
            <p:nvSpPr>
              <p:cNvPr id="520" name="Freeform 1607"/>
              <p:cNvSpPr>
                <a:spLocks/>
              </p:cNvSpPr>
              <p:nvPr/>
            </p:nvSpPr>
            <p:spPr bwMode="auto">
              <a:xfrm>
                <a:off x="4744" y="1272"/>
                <a:ext cx="10" cy="9"/>
              </a:xfrm>
              <a:custGeom>
                <a:avLst/>
                <a:gdLst>
                  <a:gd name="T0" fmla="*/ 0 w 10"/>
                  <a:gd name="T1" fmla="*/ 0 h 9"/>
                  <a:gd name="T2" fmla="*/ 0 w 10"/>
                  <a:gd name="T3" fmla="*/ 9 h 9"/>
                  <a:gd name="T4" fmla="*/ 10 w 10"/>
                  <a:gd name="T5" fmla="*/ 9 h 9"/>
                  <a:gd name="T6" fmla="*/ 10 w 10"/>
                  <a:gd name="T7" fmla="*/ 0 h 9"/>
                  <a:gd name="T8" fmla="*/ 0 w 10"/>
                  <a:gd name="T9" fmla="*/ 0 h 9"/>
                  <a:gd name="T10" fmla="*/ 0 w 10"/>
                  <a:gd name="T11" fmla="*/ 0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0" y="0"/>
                    </a:moveTo>
                    <a:lnTo>
                      <a:pt x="0" y="9"/>
                    </a:lnTo>
                    <a:lnTo>
                      <a:pt x="10" y="9"/>
                    </a:lnTo>
                    <a:lnTo>
                      <a:pt x="10" y="0"/>
                    </a:lnTo>
                    <a:lnTo>
                      <a:pt x="0" y="0"/>
                    </a:lnTo>
                    <a:close/>
                  </a:path>
                </a:pathLst>
              </a:custGeom>
              <a:solidFill>
                <a:srgbClr val="FFFFFF"/>
              </a:solidFill>
              <a:ln w="9525">
                <a:noFill/>
                <a:round/>
                <a:headEnd/>
                <a:tailEnd/>
              </a:ln>
            </p:spPr>
            <p:txBody>
              <a:bodyPr/>
              <a:lstStyle/>
              <a:p>
                <a:endParaRPr lang="en-US"/>
              </a:p>
            </p:txBody>
          </p:sp>
          <p:sp>
            <p:nvSpPr>
              <p:cNvPr id="521" name="Freeform 1608"/>
              <p:cNvSpPr>
                <a:spLocks/>
              </p:cNvSpPr>
              <p:nvPr/>
            </p:nvSpPr>
            <p:spPr bwMode="auto">
              <a:xfrm>
                <a:off x="4744" y="1272"/>
                <a:ext cx="10" cy="9"/>
              </a:xfrm>
              <a:custGeom>
                <a:avLst/>
                <a:gdLst>
                  <a:gd name="T0" fmla="*/ 10 w 10"/>
                  <a:gd name="T1" fmla="*/ 9 h 9"/>
                  <a:gd name="T2" fmla="*/ 10 w 10"/>
                  <a:gd name="T3" fmla="*/ 0 h 9"/>
                  <a:gd name="T4" fmla="*/ 0 w 10"/>
                  <a:gd name="T5" fmla="*/ 0 h 9"/>
                  <a:gd name="T6" fmla="*/ 0 w 10"/>
                  <a:gd name="T7" fmla="*/ 9 h 9"/>
                  <a:gd name="T8" fmla="*/ 10 w 10"/>
                  <a:gd name="T9" fmla="*/ 9 h 9"/>
                  <a:gd name="T10" fmla="*/ 10 w 10"/>
                  <a:gd name="T11" fmla="*/ 9 h 9"/>
                  <a:gd name="T12" fmla="*/ 0 60000 65536"/>
                  <a:gd name="T13" fmla="*/ 0 60000 65536"/>
                  <a:gd name="T14" fmla="*/ 0 60000 65536"/>
                  <a:gd name="T15" fmla="*/ 0 60000 65536"/>
                  <a:gd name="T16" fmla="*/ 0 60000 65536"/>
                  <a:gd name="T17" fmla="*/ 0 60000 65536"/>
                  <a:gd name="T18" fmla="*/ 0 w 10"/>
                  <a:gd name="T19" fmla="*/ 0 h 9"/>
                  <a:gd name="T20" fmla="*/ 10 w 10"/>
                  <a:gd name="T21" fmla="*/ 9 h 9"/>
                </a:gdLst>
                <a:ahLst/>
                <a:cxnLst>
                  <a:cxn ang="T12">
                    <a:pos x="T0" y="T1"/>
                  </a:cxn>
                  <a:cxn ang="T13">
                    <a:pos x="T2" y="T3"/>
                  </a:cxn>
                  <a:cxn ang="T14">
                    <a:pos x="T4" y="T5"/>
                  </a:cxn>
                  <a:cxn ang="T15">
                    <a:pos x="T6" y="T7"/>
                  </a:cxn>
                  <a:cxn ang="T16">
                    <a:pos x="T8" y="T9"/>
                  </a:cxn>
                  <a:cxn ang="T17">
                    <a:pos x="T10" y="T11"/>
                  </a:cxn>
                </a:cxnLst>
                <a:rect l="T18" t="T19" r="T20" b="T21"/>
                <a:pathLst>
                  <a:path w="10" h="9">
                    <a:moveTo>
                      <a:pt x="10" y="9"/>
                    </a:moveTo>
                    <a:lnTo>
                      <a:pt x="10" y="0"/>
                    </a:lnTo>
                    <a:lnTo>
                      <a:pt x="0" y="0"/>
                    </a:lnTo>
                    <a:lnTo>
                      <a:pt x="0" y="9"/>
                    </a:lnTo>
                    <a:lnTo>
                      <a:pt x="10" y="9"/>
                    </a:lnTo>
                    <a:close/>
                  </a:path>
                </a:pathLst>
              </a:custGeom>
              <a:noFill/>
              <a:ln w="0">
                <a:solidFill>
                  <a:srgbClr val="000000"/>
                </a:solidFill>
                <a:round/>
                <a:headEnd/>
                <a:tailEnd/>
              </a:ln>
            </p:spPr>
            <p:txBody>
              <a:bodyPr/>
              <a:lstStyle/>
              <a:p>
                <a:endParaRPr lang="en-US"/>
              </a:p>
            </p:txBody>
          </p:sp>
          <p:sp>
            <p:nvSpPr>
              <p:cNvPr id="522" name="Line 1609"/>
              <p:cNvSpPr>
                <a:spLocks noChangeShapeType="1"/>
              </p:cNvSpPr>
              <p:nvPr/>
            </p:nvSpPr>
            <p:spPr bwMode="auto">
              <a:xfrm flipH="1">
                <a:off x="4754" y="1276"/>
                <a:ext cx="98" cy="0"/>
              </a:xfrm>
              <a:prstGeom prst="line">
                <a:avLst/>
              </a:prstGeom>
              <a:noFill/>
              <a:ln w="0">
                <a:solidFill>
                  <a:srgbClr val="000000"/>
                </a:solidFill>
                <a:round/>
                <a:headEnd/>
                <a:tailEnd/>
              </a:ln>
            </p:spPr>
            <p:txBody>
              <a:bodyPr/>
              <a:lstStyle/>
              <a:p>
                <a:endParaRPr lang="en-US"/>
              </a:p>
            </p:txBody>
          </p:sp>
          <p:sp>
            <p:nvSpPr>
              <p:cNvPr id="523" name="Line 1610"/>
              <p:cNvSpPr>
                <a:spLocks noChangeShapeType="1"/>
              </p:cNvSpPr>
              <p:nvPr/>
            </p:nvSpPr>
            <p:spPr bwMode="auto">
              <a:xfrm>
                <a:off x="4684" y="1310"/>
                <a:ext cx="0" cy="32"/>
              </a:xfrm>
              <a:prstGeom prst="line">
                <a:avLst/>
              </a:prstGeom>
              <a:noFill/>
              <a:ln w="0">
                <a:solidFill>
                  <a:srgbClr val="008000"/>
                </a:solidFill>
                <a:round/>
                <a:headEnd/>
                <a:tailEnd/>
              </a:ln>
            </p:spPr>
            <p:txBody>
              <a:bodyPr/>
              <a:lstStyle/>
              <a:p>
                <a:endParaRPr lang="en-US"/>
              </a:p>
            </p:txBody>
          </p:sp>
          <p:sp>
            <p:nvSpPr>
              <p:cNvPr id="524" name="Freeform 1611"/>
              <p:cNvSpPr>
                <a:spLocks/>
              </p:cNvSpPr>
              <p:nvPr/>
            </p:nvSpPr>
            <p:spPr bwMode="auto">
              <a:xfrm>
                <a:off x="4679" y="1302"/>
                <a:ext cx="10" cy="8"/>
              </a:xfrm>
              <a:custGeom>
                <a:avLst/>
                <a:gdLst>
                  <a:gd name="T0" fmla="*/ 0 w 10"/>
                  <a:gd name="T1" fmla="*/ 0 h 8"/>
                  <a:gd name="T2" fmla="*/ 0 w 10"/>
                  <a:gd name="T3" fmla="*/ 8 h 8"/>
                  <a:gd name="T4" fmla="*/ 10 w 10"/>
                  <a:gd name="T5" fmla="*/ 8 h 8"/>
                  <a:gd name="T6" fmla="*/ 10 w 10"/>
                  <a:gd name="T7" fmla="*/ 0 h 8"/>
                  <a:gd name="T8" fmla="*/ 0 w 10"/>
                  <a:gd name="T9" fmla="*/ 0 h 8"/>
                  <a:gd name="T10" fmla="*/ 0 w 10"/>
                  <a:gd name="T11" fmla="*/ 0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0"/>
                    </a:moveTo>
                    <a:lnTo>
                      <a:pt x="0" y="8"/>
                    </a:lnTo>
                    <a:lnTo>
                      <a:pt x="10" y="8"/>
                    </a:lnTo>
                    <a:lnTo>
                      <a:pt x="10" y="0"/>
                    </a:lnTo>
                    <a:lnTo>
                      <a:pt x="0" y="0"/>
                    </a:lnTo>
                    <a:close/>
                  </a:path>
                </a:pathLst>
              </a:custGeom>
              <a:solidFill>
                <a:srgbClr val="FFFFFF"/>
              </a:solidFill>
              <a:ln w="9525">
                <a:noFill/>
                <a:round/>
                <a:headEnd/>
                <a:tailEnd/>
              </a:ln>
            </p:spPr>
            <p:txBody>
              <a:bodyPr/>
              <a:lstStyle/>
              <a:p>
                <a:endParaRPr lang="en-US"/>
              </a:p>
            </p:txBody>
          </p:sp>
          <p:sp>
            <p:nvSpPr>
              <p:cNvPr id="525" name="Freeform 1612"/>
              <p:cNvSpPr>
                <a:spLocks/>
              </p:cNvSpPr>
              <p:nvPr/>
            </p:nvSpPr>
            <p:spPr bwMode="auto">
              <a:xfrm>
                <a:off x="4679" y="1302"/>
                <a:ext cx="10" cy="8"/>
              </a:xfrm>
              <a:custGeom>
                <a:avLst/>
                <a:gdLst>
                  <a:gd name="T0" fmla="*/ 0 w 10"/>
                  <a:gd name="T1" fmla="*/ 8 h 8"/>
                  <a:gd name="T2" fmla="*/ 10 w 10"/>
                  <a:gd name="T3" fmla="*/ 8 h 8"/>
                  <a:gd name="T4" fmla="*/ 10 w 10"/>
                  <a:gd name="T5" fmla="*/ 0 h 8"/>
                  <a:gd name="T6" fmla="*/ 0 w 10"/>
                  <a:gd name="T7" fmla="*/ 0 h 8"/>
                  <a:gd name="T8" fmla="*/ 0 w 10"/>
                  <a:gd name="T9" fmla="*/ 8 h 8"/>
                  <a:gd name="T10" fmla="*/ 0 w 10"/>
                  <a:gd name="T11" fmla="*/ 8 h 8"/>
                  <a:gd name="T12" fmla="*/ 0 60000 65536"/>
                  <a:gd name="T13" fmla="*/ 0 60000 65536"/>
                  <a:gd name="T14" fmla="*/ 0 60000 65536"/>
                  <a:gd name="T15" fmla="*/ 0 60000 65536"/>
                  <a:gd name="T16" fmla="*/ 0 60000 65536"/>
                  <a:gd name="T17" fmla="*/ 0 60000 65536"/>
                  <a:gd name="T18" fmla="*/ 0 w 10"/>
                  <a:gd name="T19" fmla="*/ 0 h 8"/>
                  <a:gd name="T20" fmla="*/ 10 w 10"/>
                  <a:gd name="T21" fmla="*/ 8 h 8"/>
                </a:gdLst>
                <a:ahLst/>
                <a:cxnLst>
                  <a:cxn ang="T12">
                    <a:pos x="T0" y="T1"/>
                  </a:cxn>
                  <a:cxn ang="T13">
                    <a:pos x="T2" y="T3"/>
                  </a:cxn>
                  <a:cxn ang="T14">
                    <a:pos x="T4" y="T5"/>
                  </a:cxn>
                  <a:cxn ang="T15">
                    <a:pos x="T6" y="T7"/>
                  </a:cxn>
                  <a:cxn ang="T16">
                    <a:pos x="T8" y="T9"/>
                  </a:cxn>
                  <a:cxn ang="T17">
                    <a:pos x="T10" y="T11"/>
                  </a:cxn>
                </a:cxnLst>
                <a:rect l="T18" t="T19" r="T20" b="T21"/>
                <a:pathLst>
                  <a:path w="10" h="8">
                    <a:moveTo>
                      <a:pt x="0" y="8"/>
                    </a:moveTo>
                    <a:lnTo>
                      <a:pt x="10" y="8"/>
                    </a:lnTo>
                    <a:lnTo>
                      <a:pt x="10" y="0"/>
                    </a:lnTo>
                    <a:lnTo>
                      <a:pt x="0" y="0"/>
                    </a:lnTo>
                    <a:lnTo>
                      <a:pt x="0" y="8"/>
                    </a:lnTo>
                    <a:close/>
                  </a:path>
                </a:pathLst>
              </a:custGeom>
              <a:noFill/>
              <a:ln w="0">
                <a:solidFill>
                  <a:srgbClr val="000000"/>
                </a:solidFill>
                <a:round/>
                <a:headEnd/>
                <a:tailEnd/>
              </a:ln>
            </p:spPr>
            <p:txBody>
              <a:bodyPr/>
              <a:lstStyle/>
              <a:p>
                <a:endParaRPr lang="en-US"/>
              </a:p>
            </p:txBody>
          </p:sp>
          <p:sp>
            <p:nvSpPr>
              <p:cNvPr id="526" name="Freeform 1613"/>
              <p:cNvSpPr>
                <a:spLocks/>
              </p:cNvSpPr>
              <p:nvPr/>
            </p:nvSpPr>
            <p:spPr bwMode="auto">
              <a:xfrm>
                <a:off x="4733" y="1095"/>
                <a:ext cx="79" cy="46"/>
              </a:xfrm>
              <a:custGeom>
                <a:avLst/>
                <a:gdLst>
                  <a:gd name="T0" fmla="*/ 79 w 79"/>
                  <a:gd name="T1" fmla="*/ 0 h 46"/>
                  <a:gd name="T2" fmla="*/ 79 w 79"/>
                  <a:gd name="T3" fmla="*/ 17 h 46"/>
                  <a:gd name="T4" fmla="*/ 0 w 79"/>
                  <a:gd name="T5" fmla="*/ 17 h 46"/>
                  <a:gd name="T6" fmla="*/ 0 w 79"/>
                  <a:gd name="T7" fmla="*/ 46 h 46"/>
                  <a:gd name="T8" fmla="*/ 0 60000 65536"/>
                  <a:gd name="T9" fmla="*/ 0 60000 65536"/>
                  <a:gd name="T10" fmla="*/ 0 60000 65536"/>
                  <a:gd name="T11" fmla="*/ 0 60000 65536"/>
                  <a:gd name="T12" fmla="*/ 0 w 79"/>
                  <a:gd name="T13" fmla="*/ 0 h 46"/>
                  <a:gd name="T14" fmla="*/ 79 w 79"/>
                  <a:gd name="T15" fmla="*/ 46 h 46"/>
                </a:gdLst>
                <a:ahLst/>
                <a:cxnLst>
                  <a:cxn ang="T8">
                    <a:pos x="T0" y="T1"/>
                  </a:cxn>
                  <a:cxn ang="T9">
                    <a:pos x="T2" y="T3"/>
                  </a:cxn>
                  <a:cxn ang="T10">
                    <a:pos x="T4" y="T5"/>
                  </a:cxn>
                  <a:cxn ang="T11">
                    <a:pos x="T6" y="T7"/>
                  </a:cxn>
                </a:cxnLst>
                <a:rect l="T12" t="T13" r="T14" b="T15"/>
                <a:pathLst>
                  <a:path w="79" h="46">
                    <a:moveTo>
                      <a:pt x="79" y="0"/>
                    </a:moveTo>
                    <a:lnTo>
                      <a:pt x="79" y="17"/>
                    </a:lnTo>
                    <a:lnTo>
                      <a:pt x="0" y="17"/>
                    </a:lnTo>
                    <a:lnTo>
                      <a:pt x="0" y="46"/>
                    </a:lnTo>
                  </a:path>
                </a:pathLst>
              </a:custGeom>
              <a:noFill/>
              <a:ln w="0">
                <a:solidFill>
                  <a:srgbClr val="000000"/>
                </a:solidFill>
                <a:round/>
                <a:headEnd/>
                <a:tailEnd/>
              </a:ln>
            </p:spPr>
            <p:txBody>
              <a:bodyPr/>
              <a:lstStyle/>
              <a:p>
                <a:endParaRPr lang="en-US"/>
              </a:p>
            </p:txBody>
          </p:sp>
          <p:sp>
            <p:nvSpPr>
              <p:cNvPr id="527" name="Freeform 1614"/>
              <p:cNvSpPr>
                <a:spLocks/>
              </p:cNvSpPr>
              <p:nvPr/>
            </p:nvSpPr>
            <p:spPr bwMode="auto">
              <a:xfrm>
                <a:off x="4683" y="1095"/>
                <a:ext cx="18" cy="46"/>
              </a:xfrm>
              <a:custGeom>
                <a:avLst/>
                <a:gdLst>
                  <a:gd name="T0" fmla="*/ 18 w 18"/>
                  <a:gd name="T1" fmla="*/ 0 h 46"/>
                  <a:gd name="T2" fmla="*/ 18 w 18"/>
                  <a:gd name="T3" fmla="*/ 17 h 46"/>
                  <a:gd name="T4" fmla="*/ 0 w 18"/>
                  <a:gd name="T5" fmla="*/ 17 h 46"/>
                  <a:gd name="T6" fmla="*/ 0 w 18"/>
                  <a:gd name="T7" fmla="*/ 46 h 46"/>
                  <a:gd name="T8" fmla="*/ 0 60000 65536"/>
                  <a:gd name="T9" fmla="*/ 0 60000 65536"/>
                  <a:gd name="T10" fmla="*/ 0 60000 65536"/>
                  <a:gd name="T11" fmla="*/ 0 60000 65536"/>
                  <a:gd name="T12" fmla="*/ 0 w 18"/>
                  <a:gd name="T13" fmla="*/ 0 h 46"/>
                  <a:gd name="T14" fmla="*/ 18 w 18"/>
                  <a:gd name="T15" fmla="*/ 46 h 46"/>
                </a:gdLst>
                <a:ahLst/>
                <a:cxnLst>
                  <a:cxn ang="T8">
                    <a:pos x="T0" y="T1"/>
                  </a:cxn>
                  <a:cxn ang="T9">
                    <a:pos x="T2" y="T3"/>
                  </a:cxn>
                  <a:cxn ang="T10">
                    <a:pos x="T4" y="T5"/>
                  </a:cxn>
                  <a:cxn ang="T11">
                    <a:pos x="T6" y="T7"/>
                  </a:cxn>
                </a:cxnLst>
                <a:rect l="T12" t="T13" r="T14" b="T15"/>
                <a:pathLst>
                  <a:path w="18" h="46">
                    <a:moveTo>
                      <a:pt x="18" y="0"/>
                    </a:moveTo>
                    <a:lnTo>
                      <a:pt x="18" y="17"/>
                    </a:lnTo>
                    <a:lnTo>
                      <a:pt x="0" y="17"/>
                    </a:lnTo>
                    <a:lnTo>
                      <a:pt x="0" y="46"/>
                    </a:lnTo>
                  </a:path>
                </a:pathLst>
              </a:custGeom>
              <a:noFill/>
              <a:ln w="0">
                <a:solidFill>
                  <a:srgbClr val="000000"/>
                </a:solidFill>
                <a:round/>
                <a:headEnd/>
                <a:tailEnd/>
              </a:ln>
            </p:spPr>
            <p:txBody>
              <a:bodyPr/>
              <a:lstStyle/>
              <a:p>
                <a:endParaRPr lang="en-US"/>
              </a:p>
            </p:txBody>
          </p:sp>
          <p:sp>
            <p:nvSpPr>
              <p:cNvPr id="528" name="Freeform 1615"/>
              <p:cNvSpPr>
                <a:spLocks/>
              </p:cNvSpPr>
              <p:nvPr/>
            </p:nvSpPr>
            <p:spPr bwMode="auto">
              <a:xfrm>
                <a:off x="4594" y="1095"/>
                <a:ext cx="63" cy="46"/>
              </a:xfrm>
              <a:custGeom>
                <a:avLst/>
                <a:gdLst>
                  <a:gd name="T0" fmla="*/ 0 w 63"/>
                  <a:gd name="T1" fmla="*/ 0 h 46"/>
                  <a:gd name="T2" fmla="*/ 0 w 63"/>
                  <a:gd name="T3" fmla="*/ 17 h 46"/>
                  <a:gd name="T4" fmla="*/ 63 w 63"/>
                  <a:gd name="T5" fmla="*/ 17 h 46"/>
                  <a:gd name="T6" fmla="*/ 63 w 63"/>
                  <a:gd name="T7" fmla="*/ 46 h 46"/>
                  <a:gd name="T8" fmla="*/ 0 60000 65536"/>
                  <a:gd name="T9" fmla="*/ 0 60000 65536"/>
                  <a:gd name="T10" fmla="*/ 0 60000 65536"/>
                  <a:gd name="T11" fmla="*/ 0 60000 65536"/>
                  <a:gd name="T12" fmla="*/ 0 w 63"/>
                  <a:gd name="T13" fmla="*/ 0 h 46"/>
                  <a:gd name="T14" fmla="*/ 63 w 63"/>
                  <a:gd name="T15" fmla="*/ 46 h 46"/>
                </a:gdLst>
                <a:ahLst/>
                <a:cxnLst>
                  <a:cxn ang="T8">
                    <a:pos x="T0" y="T1"/>
                  </a:cxn>
                  <a:cxn ang="T9">
                    <a:pos x="T2" y="T3"/>
                  </a:cxn>
                  <a:cxn ang="T10">
                    <a:pos x="T4" y="T5"/>
                  </a:cxn>
                  <a:cxn ang="T11">
                    <a:pos x="T6" y="T7"/>
                  </a:cxn>
                </a:cxnLst>
                <a:rect l="T12" t="T13" r="T14" b="T15"/>
                <a:pathLst>
                  <a:path w="63" h="46">
                    <a:moveTo>
                      <a:pt x="0" y="0"/>
                    </a:moveTo>
                    <a:lnTo>
                      <a:pt x="0" y="17"/>
                    </a:lnTo>
                    <a:lnTo>
                      <a:pt x="63" y="17"/>
                    </a:lnTo>
                    <a:lnTo>
                      <a:pt x="63" y="46"/>
                    </a:lnTo>
                  </a:path>
                </a:pathLst>
              </a:custGeom>
              <a:noFill/>
              <a:ln w="0">
                <a:solidFill>
                  <a:srgbClr val="000000"/>
                </a:solidFill>
                <a:round/>
                <a:headEnd/>
                <a:tailEnd/>
              </a:ln>
            </p:spPr>
            <p:txBody>
              <a:bodyPr/>
              <a:lstStyle/>
              <a:p>
                <a:endParaRPr lang="en-US"/>
              </a:p>
            </p:txBody>
          </p:sp>
          <p:sp>
            <p:nvSpPr>
              <p:cNvPr id="529" name="Freeform 1616"/>
              <p:cNvSpPr>
                <a:spLocks/>
              </p:cNvSpPr>
              <p:nvPr/>
            </p:nvSpPr>
            <p:spPr bwMode="auto">
              <a:xfrm>
                <a:off x="4735" y="134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0" name="Freeform 1617"/>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1" name="Freeform 1618"/>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2" name="Freeform 1619"/>
              <p:cNvSpPr>
                <a:spLocks/>
              </p:cNvSpPr>
              <p:nvPr/>
            </p:nvSpPr>
            <p:spPr bwMode="auto">
              <a:xfrm>
                <a:off x="4633" y="1376"/>
                <a:ext cx="102" cy="0"/>
              </a:xfrm>
              <a:custGeom>
                <a:avLst/>
                <a:gdLst>
                  <a:gd name="T0" fmla="*/ 102 w 102"/>
                  <a:gd name="T1" fmla="*/ 0 w 102"/>
                  <a:gd name="T2" fmla="*/ 102 w 102"/>
                  <a:gd name="T3" fmla="*/ 102 w 102"/>
                  <a:gd name="T4" fmla="*/ 0 60000 65536"/>
                  <a:gd name="T5" fmla="*/ 0 60000 65536"/>
                  <a:gd name="T6" fmla="*/ 0 60000 65536"/>
                  <a:gd name="T7" fmla="*/ 0 60000 65536"/>
                  <a:gd name="T8" fmla="*/ 0 w 102"/>
                  <a:gd name="T9" fmla="*/ 102 w 102"/>
                </a:gdLst>
                <a:ahLst/>
                <a:cxnLst>
                  <a:cxn ang="T4">
                    <a:pos x="T0" y="0"/>
                  </a:cxn>
                  <a:cxn ang="T5">
                    <a:pos x="T1" y="0"/>
                  </a:cxn>
                  <a:cxn ang="T6">
                    <a:pos x="T2" y="0"/>
                  </a:cxn>
                  <a:cxn ang="T7">
                    <a:pos x="T3" y="0"/>
                  </a:cxn>
                </a:cxnLst>
                <a:rect l="T8" t="0" r="T9" b="0"/>
                <a:pathLst>
                  <a:path w="102">
                    <a:moveTo>
                      <a:pt x="102" y="0"/>
                    </a:moveTo>
                    <a:lnTo>
                      <a:pt x="0" y="0"/>
                    </a:lnTo>
                    <a:lnTo>
                      <a:pt x="102" y="0"/>
                    </a:lnTo>
                    <a:close/>
                  </a:path>
                </a:pathLst>
              </a:custGeom>
              <a:noFill/>
              <a:ln w="0">
                <a:solidFill>
                  <a:srgbClr val="000000"/>
                </a:solidFill>
                <a:round/>
                <a:headEnd/>
                <a:tailEnd/>
              </a:ln>
            </p:spPr>
            <p:txBody>
              <a:bodyPr/>
              <a:lstStyle/>
              <a:p>
                <a:endParaRPr lang="en-US"/>
              </a:p>
            </p:txBody>
          </p:sp>
          <p:sp>
            <p:nvSpPr>
              <p:cNvPr id="533" name="Freeform 1620"/>
              <p:cNvSpPr>
                <a:spLocks noEditPoints="1"/>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w 102"/>
                  <a:gd name="T13" fmla="*/ 34 h 34"/>
                  <a:gd name="T14" fmla="*/ 0 w 102"/>
                  <a:gd name="T15" fmla="*/ 0 h 34"/>
                  <a:gd name="T16" fmla="*/ 0 w 102"/>
                  <a:gd name="T17" fmla="*/ 34 h 34"/>
                  <a:gd name="T18" fmla="*/ 0 w 102"/>
                  <a:gd name="T19" fmla="*/ 34 h 34"/>
                  <a:gd name="T20" fmla="*/ 102 w 102"/>
                  <a:gd name="T21" fmla="*/ 34 h 34"/>
                  <a:gd name="T22" fmla="*/ 102 w 102"/>
                  <a:gd name="T23" fmla="*/ 0 h 34"/>
                  <a:gd name="T24" fmla="*/ 102 w 102"/>
                  <a:gd name="T25" fmla="*/ 34 h 34"/>
                  <a:gd name="T26" fmla="*/ 102 w 102"/>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2"/>
                  <a:gd name="T43" fmla="*/ 0 h 34"/>
                  <a:gd name="T44" fmla="*/ 102 w 102"/>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2" h="34">
                    <a:moveTo>
                      <a:pt x="102" y="34"/>
                    </a:moveTo>
                    <a:lnTo>
                      <a:pt x="102" y="0"/>
                    </a:lnTo>
                    <a:lnTo>
                      <a:pt x="0" y="0"/>
                    </a:lnTo>
                    <a:lnTo>
                      <a:pt x="0" y="34"/>
                    </a:lnTo>
                    <a:lnTo>
                      <a:pt x="102" y="34"/>
                    </a:lnTo>
                    <a:close/>
                    <a:moveTo>
                      <a:pt x="0" y="34"/>
                    </a:moveTo>
                    <a:lnTo>
                      <a:pt x="0" y="0"/>
                    </a:lnTo>
                    <a:lnTo>
                      <a:pt x="0" y="34"/>
                    </a:lnTo>
                    <a:close/>
                    <a:moveTo>
                      <a:pt x="102" y="34"/>
                    </a:moveTo>
                    <a:lnTo>
                      <a:pt x="102" y="0"/>
                    </a:lnTo>
                    <a:lnTo>
                      <a:pt x="102" y="34"/>
                    </a:lnTo>
                    <a:close/>
                  </a:path>
                </a:pathLst>
              </a:custGeom>
              <a:solidFill>
                <a:srgbClr val="EAEAEA"/>
              </a:solidFill>
              <a:ln w="9525">
                <a:noFill/>
                <a:round/>
                <a:headEnd/>
                <a:tailEnd/>
              </a:ln>
            </p:spPr>
            <p:txBody>
              <a:bodyPr/>
              <a:lstStyle/>
              <a:p>
                <a:endParaRPr lang="en-US"/>
              </a:p>
            </p:txBody>
          </p:sp>
          <p:sp>
            <p:nvSpPr>
              <p:cNvPr id="534" name="Freeform 1621"/>
              <p:cNvSpPr>
                <a:spLocks/>
              </p:cNvSpPr>
              <p:nvPr/>
            </p:nvSpPr>
            <p:spPr bwMode="auto">
              <a:xfrm>
                <a:off x="4633" y="1342"/>
                <a:ext cx="102" cy="34"/>
              </a:xfrm>
              <a:custGeom>
                <a:avLst/>
                <a:gdLst>
                  <a:gd name="T0" fmla="*/ 102 w 102"/>
                  <a:gd name="T1" fmla="*/ 34 h 34"/>
                  <a:gd name="T2" fmla="*/ 102 w 102"/>
                  <a:gd name="T3" fmla="*/ 0 h 34"/>
                  <a:gd name="T4" fmla="*/ 0 w 102"/>
                  <a:gd name="T5" fmla="*/ 0 h 34"/>
                  <a:gd name="T6" fmla="*/ 0 w 102"/>
                  <a:gd name="T7" fmla="*/ 34 h 34"/>
                  <a:gd name="T8" fmla="*/ 102 w 102"/>
                  <a:gd name="T9" fmla="*/ 34 h 34"/>
                  <a:gd name="T10" fmla="*/ 102 w 102"/>
                  <a:gd name="T11" fmla="*/ 34 h 34"/>
                  <a:gd name="T12" fmla="*/ 0 60000 65536"/>
                  <a:gd name="T13" fmla="*/ 0 60000 65536"/>
                  <a:gd name="T14" fmla="*/ 0 60000 65536"/>
                  <a:gd name="T15" fmla="*/ 0 60000 65536"/>
                  <a:gd name="T16" fmla="*/ 0 60000 65536"/>
                  <a:gd name="T17" fmla="*/ 0 60000 65536"/>
                  <a:gd name="T18" fmla="*/ 0 w 102"/>
                  <a:gd name="T19" fmla="*/ 0 h 34"/>
                  <a:gd name="T20" fmla="*/ 102 w 102"/>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2" h="34">
                    <a:moveTo>
                      <a:pt x="102" y="34"/>
                    </a:moveTo>
                    <a:lnTo>
                      <a:pt x="102" y="0"/>
                    </a:lnTo>
                    <a:lnTo>
                      <a:pt x="0" y="0"/>
                    </a:lnTo>
                    <a:lnTo>
                      <a:pt x="0" y="34"/>
                    </a:lnTo>
                    <a:lnTo>
                      <a:pt x="102" y="34"/>
                    </a:lnTo>
                    <a:close/>
                  </a:path>
                </a:pathLst>
              </a:custGeom>
              <a:noFill/>
              <a:ln w="0">
                <a:solidFill>
                  <a:srgbClr val="000000"/>
                </a:solidFill>
                <a:round/>
                <a:headEnd/>
                <a:tailEnd/>
              </a:ln>
            </p:spPr>
            <p:txBody>
              <a:bodyPr/>
              <a:lstStyle/>
              <a:p>
                <a:endParaRPr lang="en-US"/>
              </a:p>
            </p:txBody>
          </p:sp>
          <p:sp>
            <p:nvSpPr>
              <p:cNvPr id="535" name="Freeform 1622"/>
              <p:cNvSpPr>
                <a:spLocks/>
              </p:cNvSpPr>
              <p:nvPr/>
            </p:nvSpPr>
            <p:spPr bwMode="auto">
              <a:xfrm>
                <a:off x="4633"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6" name="Freeform 1623"/>
              <p:cNvSpPr>
                <a:spLocks/>
              </p:cNvSpPr>
              <p:nvPr/>
            </p:nvSpPr>
            <p:spPr bwMode="auto">
              <a:xfrm>
                <a:off x="4735" y="134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7" name="Freeform 1624"/>
              <p:cNvSpPr>
                <a:spLocks/>
              </p:cNvSpPr>
              <p:nvPr/>
            </p:nvSpPr>
            <p:spPr bwMode="auto">
              <a:xfrm>
                <a:off x="4974" y="1062"/>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38" name="Freeform 1625"/>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39" name="Freeform 1626"/>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0" name="Freeform 1627"/>
              <p:cNvSpPr>
                <a:spLocks/>
              </p:cNvSpPr>
              <p:nvPr/>
            </p:nvSpPr>
            <p:spPr bwMode="auto">
              <a:xfrm>
                <a:off x="4871" y="1096"/>
                <a:ext cx="103" cy="0"/>
              </a:xfrm>
              <a:custGeom>
                <a:avLst/>
                <a:gdLst>
                  <a:gd name="T0" fmla="*/ 103 w 103"/>
                  <a:gd name="T1" fmla="*/ 0 w 103"/>
                  <a:gd name="T2" fmla="*/ 103 w 103"/>
                  <a:gd name="T3" fmla="*/ 103 w 103"/>
                  <a:gd name="T4" fmla="*/ 0 60000 65536"/>
                  <a:gd name="T5" fmla="*/ 0 60000 65536"/>
                  <a:gd name="T6" fmla="*/ 0 60000 65536"/>
                  <a:gd name="T7" fmla="*/ 0 60000 65536"/>
                  <a:gd name="T8" fmla="*/ 0 w 103"/>
                  <a:gd name="T9" fmla="*/ 103 w 103"/>
                </a:gdLst>
                <a:ahLst/>
                <a:cxnLst>
                  <a:cxn ang="T4">
                    <a:pos x="T0" y="0"/>
                  </a:cxn>
                  <a:cxn ang="T5">
                    <a:pos x="T1" y="0"/>
                  </a:cxn>
                  <a:cxn ang="T6">
                    <a:pos x="T2" y="0"/>
                  </a:cxn>
                  <a:cxn ang="T7">
                    <a:pos x="T3" y="0"/>
                  </a:cxn>
                </a:cxnLst>
                <a:rect l="T8" t="0" r="T9" b="0"/>
                <a:pathLst>
                  <a:path w="103">
                    <a:moveTo>
                      <a:pt x="103" y="0"/>
                    </a:moveTo>
                    <a:lnTo>
                      <a:pt x="0" y="0"/>
                    </a:lnTo>
                    <a:lnTo>
                      <a:pt x="103" y="0"/>
                    </a:lnTo>
                    <a:close/>
                  </a:path>
                </a:pathLst>
              </a:custGeom>
              <a:noFill/>
              <a:ln w="0">
                <a:solidFill>
                  <a:srgbClr val="000000"/>
                </a:solidFill>
                <a:round/>
                <a:headEnd/>
                <a:tailEnd/>
              </a:ln>
            </p:spPr>
            <p:txBody>
              <a:bodyPr/>
              <a:lstStyle/>
              <a:p>
                <a:endParaRPr lang="en-US"/>
              </a:p>
            </p:txBody>
          </p:sp>
          <p:sp>
            <p:nvSpPr>
              <p:cNvPr id="541" name="Freeform 1628"/>
              <p:cNvSpPr>
                <a:spLocks noEditPoints="1"/>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w 103"/>
                  <a:gd name="T13" fmla="*/ 34 h 34"/>
                  <a:gd name="T14" fmla="*/ 0 w 103"/>
                  <a:gd name="T15" fmla="*/ 0 h 34"/>
                  <a:gd name="T16" fmla="*/ 0 w 103"/>
                  <a:gd name="T17" fmla="*/ 34 h 34"/>
                  <a:gd name="T18" fmla="*/ 0 w 103"/>
                  <a:gd name="T19" fmla="*/ 34 h 34"/>
                  <a:gd name="T20" fmla="*/ 103 w 103"/>
                  <a:gd name="T21" fmla="*/ 34 h 34"/>
                  <a:gd name="T22" fmla="*/ 103 w 103"/>
                  <a:gd name="T23" fmla="*/ 0 h 34"/>
                  <a:gd name="T24" fmla="*/ 103 w 103"/>
                  <a:gd name="T25" fmla="*/ 34 h 34"/>
                  <a:gd name="T26" fmla="*/ 103 w 103"/>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3"/>
                  <a:gd name="T43" fmla="*/ 0 h 34"/>
                  <a:gd name="T44" fmla="*/ 103 w 103"/>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3" h="34">
                    <a:moveTo>
                      <a:pt x="103" y="34"/>
                    </a:moveTo>
                    <a:lnTo>
                      <a:pt x="103" y="0"/>
                    </a:lnTo>
                    <a:lnTo>
                      <a:pt x="0" y="0"/>
                    </a:lnTo>
                    <a:lnTo>
                      <a:pt x="0" y="34"/>
                    </a:lnTo>
                    <a:lnTo>
                      <a:pt x="103" y="34"/>
                    </a:lnTo>
                    <a:close/>
                    <a:moveTo>
                      <a:pt x="0" y="34"/>
                    </a:moveTo>
                    <a:lnTo>
                      <a:pt x="0" y="0"/>
                    </a:lnTo>
                    <a:lnTo>
                      <a:pt x="0" y="34"/>
                    </a:lnTo>
                    <a:close/>
                    <a:moveTo>
                      <a:pt x="103" y="34"/>
                    </a:moveTo>
                    <a:lnTo>
                      <a:pt x="103" y="0"/>
                    </a:lnTo>
                    <a:lnTo>
                      <a:pt x="103" y="34"/>
                    </a:lnTo>
                    <a:close/>
                  </a:path>
                </a:pathLst>
              </a:custGeom>
              <a:solidFill>
                <a:srgbClr val="FFFFFF"/>
              </a:solidFill>
              <a:ln w="9525">
                <a:noFill/>
                <a:round/>
                <a:headEnd/>
                <a:tailEnd/>
              </a:ln>
            </p:spPr>
            <p:txBody>
              <a:bodyPr/>
              <a:lstStyle/>
              <a:p>
                <a:endParaRPr lang="en-US"/>
              </a:p>
            </p:txBody>
          </p:sp>
          <p:sp>
            <p:nvSpPr>
              <p:cNvPr id="542" name="Freeform 1629"/>
              <p:cNvSpPr>
                <a:spLocks/>
              </p:cNvSpPr>
              <p:nvPr/>
            </p:nvSpPr>
            <p:spPr bwMode="auto">
              <a:xfrm>
                <a:off x="4871" y="1062"/>
                <a:ext cx="103" cy="34"/>
              </a:xfrm>
              <a:custGeom>
                <a:avLst/>
                <a:gdLst>
                  <a:gd name="T0" fmla="*/ 103 w 103"/>
                  <a:gd name="T1" fmla="*/ 34 h 34"/>
                  <a:gd name="T2" fmla="*/ 103 w 103"/>
                  <a:gd name="T3" fmla="*/ 0 h 34"/>
                  <a:gd name="T4" fmla="*/ 0 w 103"/>
                  <a:gd name="T5" fmla="*/ 0 h 34"/>
                  <a:gd name="T6" fmla="*/ 0 w 103"/>
                  <a:gd name="T7" fmla="*/ 34 h 34"/>
                  <a:gd name="T8" fmla="*/ 103 w 103"/>
                  <a:gd name="T9" fmla="*/ 34 h 34"/>
                  <a:gd name="T10" fmla="*/ 103 w 103"/>
                  <a:gd name="T11" fmla="*/ 34 h 34"/>
                  <a:gd name="T12" fmla="*/ 0 60000 65536"/>
                  <a:gd name="T13" fmla="*/ 0 60000 65536"/>
                  <a:gd name="T14" fmla="*/ 0 60000 65536"/>
                  <a:gd name="T15" fmla="*/ 0 60000 65536"/>
                  <a:gd name="T16" fmla="*/ 0 60000 65536"/>
                  <a:gd name="T17" fmla="*/ 0 60000 65536"/>
                  <a:gd name="T18" fmla="*/ 0 w 103"/>
                  <a:gd name="T19" fmla="*/ 0 h 34"/>
                  <a:gd name="T20" fmla="*/ 103 w 103"/>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3" h="34">
                    <a:moveTo>
                      <a:pt x="103" y="34"/>
                    </a:moveTo>
                    <a:lnTo>
                      <a:pt x="103" y="0"/>
                    </a:lnTo>
                    <a:lnTo>
                      <a:pt x="0" y="0"/>
                    </a:lnTo>
                    <a:lnTo>
                      <a:pt x="0" y="34"/>
                    </a:lnTo>
                    <a:lnTo>
                      <a:pt x="103" y="34"/>
                    </a:lnTo>
                    <a:close/>
                  </a:path>
                </a:pathLst>
              </a:custGeom>
              <a:noFill/>
              <a:ln w="0">
                <a:solidFill>
                  <a:srgbClr val="000000"/>
                </a:solidFill>
                <a:round/>
                <a:headEnd/>
                <a:tailEnd/>
              </a:ln>
            </p:spPr>
            <p:txBody>
              <a:bodyPr/>
              <a:lstStyle/>
              <a:p>
                <a:endParaRPr lang="en-US"/>
              </a:p>
            </p:txBody>
          </p:sp>
          <p:sp>
            <p:nvSpPr>
              <p:cNvPr id="543" name="Freeform 1630"/>
              <p:cNvSpPr>
                <a:spLocks/>
              </p:cNvSpPr>
              <p:nvPr/>
            </p:nvSpPr>
            <p:spPr bwMode="auto">
              <a:xfrm>
                <a:off x="4871"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4" name="Freeform 1631"/>
              <p:cNvSpPr>
                <a:spLocks/>
              </p:cNvSpPr>
              <p:nvPr/>
            </p:nvSpPr>
            <p:spPr bwMode="auto">
              <a:xfrm>
                <a:off x="4974" y="1062"/>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5" name="Freeform 1632"/>
              <p:cNvSpPr>
                <a:spLocks/>
              </p:cNvSpPr>
              <p:nvPr/>
            </p:nvSpPr>
            <p:spPr bwMode="auto">
              <a:xfrm>
                <a:off x="4638"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46" name="Freeform 1633"/>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7" name="Freeform 1634"/>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8" name="Freeform 1635"/>
              <p:cNvSpPr>
                <a:spLocks/>
              </p:cNvSpPr>
              <p:nvPr/>
            </p:nvSpPr>
            <p:spPr bwMode="auto">
              <a:xfrm>
                <a:off x="4549" y="1095"/>
                <a:ext cx="89" cy="0"/>
              </a:xfrm>
              <a:custGeom>
                <a:avLst/>
                <a:gdLst>
                  <a:gd name="T0" fmla="*/ 89 w 89"/>
                  <a:gd name="T1" fmla="*/ 0 w 89"/>
                  <a:gd name="T2" fmla="*/ 89 w 89"/>
                  <a:gd name="T3" fmla="*/ 89 w 89"/>
                  <a:gd name="T4" fmla="*/ 0 60000 65536"/>
                  <a:gd name="T5" fmla="*/ 0 60000 65536"/>
                  <a:gd name="T6" fmla="*/ 0 60000 65536"/>
                  <a:gd name="T7" fmla="*/ 0 60000 65536"/>
                  <a:gd name="T8" fmla="*/ 0 w 89"/>
                  <a:gd name="T9" fmla="*/ 89 w 89"/>
                </a:gdLst>
                <a:ahLst/>
                <a:cxnLst>
                  <a:cxn ang="T4">
                    <a:pos x="T0" y="0"/>
                  </a:cxn>
                  <a:cxn ang="T5">
                    <a:pos x="T1" y="0"/>
                  </a:cxn>
                  <a:cxn ang="T6">
                    <a:pos x="T2" y="0"/>
                  </a:cxn>
                  <a:cxn ang="T7">
                    <a:pos x="T3" y="0"/>
                  </a:cxn>
                </a:cxnLst>
                <a:rect l="T8" t="0" r="T9" b="0"/>
                <a:pathLst>
                  <a:path w="89">
                    <a:moveTo>
                      <a:pt x="89" y="0"/>
                    </a:moveTo>
                    <a:lnTo>
                      <a:pt x="0" y="0"/>
                    </a:lnTo>
                    <a:lnTo>
                      <a:pt x="89" y="0"/>
                    </a:lnTo>
                    <a:close/>
                  </a:path>
                </a:pathLst>
              </a:custGeom>
              <a:noFill/>
              <a:ln w="0">
                <a:solidFill>
                  <a:srgbClr val="000000"/>
                </a:solidFill>
                <a:round/>
                <a:headEnd/>
                <a:tailEnd/>
              </a:ln>
            </p:spPr>
            <p:txBody>
              <a:bodyPr/>
              <a:lstStyle/>
              <a:p>
                <a:endParaRPr lang="en-US"/>
              </a:p>
            </p:txBody>
          </p:sp>
          <p:sp>
            <p:nvSpPr>
              <p:cNvPr id="549" name="Freeform 1636"/>
              <p:cNvSpPr>
                <a:spLocks noEditPoints="1"/>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w 89"/>
                  <a:gd name="T13" fmla="*/ 34 h 34"/>
                  <a:gd name="T14" fmla="*/ 0 w 89"/>
                  <a:gd name="T15" fmla="*/ 0 h 34"/>
                  <a:gd name="T16" fmla="*/ 0 w 89"/>
                  <a:gd name="T17" fmla="*/ 34 h 34"/>
                  <a:gd name="T18" fmla="*/ 0 w 89"/>
                  <a:gd name="T19" fmla="*/ 34 h 34"/>
                  <a:gd name="T20" fmla="*/ 89 w 89"/>
                  <a:gd name="T21" fmla="*/ 34 h 34"/>
                  <a:gd name="T22" fmla="*/ 89 w 89"/>
                  <a:gd name="T23" fmla="*/ 0 h 34"/>
                  <a:gd name="T24" fmla="*/ 89 w 89"/>
                  <a:gd name="T25" fmla="*/ 34 h 34"/>
                  <a:gd name="T26" fmla="*/ 89 w 89"/>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9"/>
                  <a:gd name="T43" fmla="*/ 0 h 34"/>
                  <a:gd name="T44" fmla="*/ 89 w 89"/>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9" h="34">
                    <a:moveTo>
                      <a:pt x="89" y="34"/>
                    </a:moveTo>
                    <a:lnTo>
                      <a:pt x="89" y="0"/>
                    </a:lnTo>
                    <a:lnTo>
                      <a:pt x="0" y="0"/>
                    </a:lnTo>
                    <a:lnTo>
                      <a:pt x="0" y="34"/>
                    </a:lnTo>
                    <a:lnTo>
                      <a:pt x="89" y="34"/>
                    </a:lnTo>
                    <a:close/>
                    <a:moveTo>
                      <a:pt x="0" y="34"/>
                    </a:moveTo>
                    <a:lnTo>
                      <a:pt x="0" y="0"/>
                    </a:lnTo>
                    <a:lnTo>
                      <a:pt x="0" y="34"/>
                    </a:lnTo>
                    <a:close/>
                    <a:moveTo>
                      <a:pt x="89" y="34"/>
                    </a:moveTo>
                    <a:lnTo>
                      <a:pt x="89" y="0"/>
                    </a:lnTo>
                    <a:lnTo>
                      <a:pt x="89" y="34"/>
                    </a:lnTo>
                    <a:close/>
                  </a:path>
                </a:pathLst>
              </a:custGeom>
              <a:solidFill>
                <a:srgbClr val="FFFFFF"/>
              </a:solidFill>
              <a:ln w="9525">
                <a:noFill/>
                <a:round/>
                <a:headEnd/>
                <a:tailEnd/>
              </a:ln>
            </p:spPr>
            <p:txBody>
              <a:bodyPr/>
              <a:lstStyle/>
              <a:p>
                <a:endParaRPr lang="en-US"/>
              </a:p>
            </p:txBody>
          </p:sp>
          <p:sp>
            <p:nvSpPr>
              <p:cNvPr id="550" name="Freeform 1637"/>
              <p:cNvSpPr>
                <a:spLocks/>
              </p:cNvSpPr>
              <p:nvPr/>
            </p:nvSpPr>
            <p:spPr bwMode="auto">
              <a:xfrm>
                <a:off x="4549" y="1061"/>
                <a:ext cx="89" cy="34"/>
              </a:xfrm>
              <a:custGeom>
                <a:avLst/>
                <a:gdLst>
                  <a:gd name="T0" fmla="*/ 89 w 89"/>
                  <a:gd name="T1" fmla="*/ 34 h 34"/>
                  <a:gd name="T2" fmla="*/ 89 w 89"/>
                  <a:gd name="T3" fmla="*/ 0 h 34"/>
                  <a:gd name="T4" fmla="*/ 0 w 89"/>
                  <a:gd name="T5" fmla="*/ 0 h 34"/>
                  <a:gd name="T6" fmla="*/ 0 w 89"/>
                  <a:gd name="T7" fmla="*/ 34 h 34"/>
                  <a:gd name="T8" fmla="*/ 89 w 89"/>
                  <a:gd name="T9" fmla="*/ 34 h 34"/>
                  <a:gd name="T10" fmla="*/ 89 w 89"/>
                  <a:gd name="T11" fmla="*/ 34 h 34"/>
                  <a:gd name="T12" fmla="*/ 0 60000 65536"/>
                  <a:gd name="T13" fmla="*/ 0 60000 65536"/>
                  <a:gd name="T14" fmla="*/ 0 60000 65536"/>
                  <a:gd name="T15" fmla="*/ 0 60000 65536"/>
                  <a:gd name="T16" fmla="*/ 0 60000 65536"/>
                  <a:gd name="T17" fmla="*/ 0 60000 65536"/>
                  <a:gd name="T18" fmla="*/ 0 w 89"/>
                  <a:gd name="T19" fmla="*/ 0 h 34"/>
                  <a:gd name="T20" fmla="*/ 89 w 89"/>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89" h="34">
                    <a:moveTo>
                      <a:pt x="89" y="34"/>
                    </a:moveTo>
                    <a:lnTo>
                      <a:pt x="89" y="0"/>
                    </a:lnTo>
                    <a:lnTo>
                      <a:pt x="0" y="0"/>
                    </a:lnTo>
                    <a:lnTo>
                      <a:pt x="0" y="34"/>
                    </a:lnTo>
                    <a:lnTo>
                      <a:pt x="89" y="34"/>
                    </a:lnTo>
                    <a:close/>
                  </a:path>
                </a:pathLst>
              </a:custGeom>
              <a:noFill/>
              <a:ln w="0">
                <a:solidFill>
                  <a:srgbClr val="000000"/>
                </a:solidFill>
                <a:round/>
                <a:headEnd/>
                <a:tailEnd/>
              </a:ln>
            </p:spPr>
            <p:txBody>
              <a:bodyPr/>
              <a:lstStyle/>
              <a:p>
                <a:endParaRPr lang="en-US"/>
              </a:p>
            </p:txBody>
          </p:sp>
          <p:sp>
            <p:nvSpPr>
              <p:cNvPr id="551" name="Freeform 1638"/>
              <p:cNvSpPr>
                <a:spLocks/>
              </p:cNvSpPr>
              <p:nvPr/>
            </p:nvSpPr>
            <p:spPr bwMode="auto">
              <a:xfrm>
                <a:off x="4549"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2" name="Freeform 1639"/>
              <p:cNvSpPr>
                <a:spLocks/>
              </p:cNvSpPr>
              <p:nvPr/>
            </p:nvSpPr>
            <p:spPr bwMode="auto">
              <a:xfrm>
                <a:off x="4638"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3" name="Freeform 1640"/>
              <p:cNvSpPr>
                <a:spLocks/>
              </p:cNvSpPr>
              <p:nvPr/>
            </p:nvSpPr>
            <p:spPr bwMode="auto">
              <a:xfrm>
                <a:off x="4751"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54" name="Freeform 1641"/>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5" name="Freeform 1642"/>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6" name="Freeform 1643"/>
              <p:cNvSpPr>
                <a:spLocks/>
              </p:cNvSpPr>
              <p:nvPr/>
            </p:nvSpPr>
            <p:spPr bwMode="auto">
              <a:xfrm>
                <a:off x="4651" y="1095"/>
                <a:ext cx="100" cy="0"/>
              </a:xfrm>
              <a:custGeom>
                <a:avLst/>
                <a:gdLst>
                  <a:gd name="T0" fmla="*/ 100 w 100"/>
                  <a:gd name="T1" fmla="*/ 0 w 100"/>
                  <a:gd name="T2" fmla="*/ 100 w 100"/>
                  <a:gd name="T3" fmla="*/ 100 w 100"/>
                  <a:gd name="T4" fmla="*/ 0 60000 65536"/>
                  <a:gd name="T5" fmla="*/ 0 60000 65536"/>
                  <a:gd name="T6" fmla="*/ 0 60000 65536"/>
                  <a:gd name="T7" fmla="*/ 0 60000 65536"/>
                  <a:gd name="T8" fmla="*/ 0 w 100"/>
                  <a:gd name="T9" fmla="*/ 100 w 100"/>
                </a:gdLst>
                <a:ahLst/>
                <a:cxnLst>
                  <a:cxn ang="T4">
                    <a:pos x="T0" y="0"/>
                  </a:cxn>
                  <a:cxn ang="T5">
                    <a:pos x="T1" y="0"/>
                  </a:cxn>
                  <a:cxn ang="T6">
                    <a:pos x="T2" y="0"/>
                  </a:cxn>
                  <a:cxn ang="T7">
                    <a:pos x="T3" y="0"/>
                  </a:cxn>
                </a:cxnLst>
                <a:rect l="T8" t="0" r="T9" b="0"/>
                <a:pathLst>
                  <a:path w="100">
                    <a:moveTo>
                      <a:pt x="100" y="0"/>
                    </a:moveTo>
                    <a:lnTo>
                      <a:pt x="0" y="0"/>
                    </a:lnTo>
                    <a:lnTo>
                      <a:pt x="100" y="0"/>
                    </a:lnTo>
                    <a:close/>
                  </a:path>
                </a:pathLst>
              </a:custGeom>
              <a:noFill/>
              <a:ln w="0">
                <a:solidFill>
                  <a:srgbClr val="000000"/>
                </a:solidFill>
                <a:round/>
                <a:headEnd/>
                <a:tailEnd/>
              </a:ln>
            </p:spPr>
            <p:txBody>
              <a:bodyPr/>
              <a:lstStyle/>
              <a:p>
                <a:endParaRPr lang="en-US"/>
              </a:p>
            </p:txBody>
          </p:sp>
          <p:sp>
            <p:nvSpPr>
              <p:cNvPr id="557" name="Freeform 1644"/>
              <p:cNvSpPr>
                <a:spLocks noEditPoints="1"/>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w 100"/>
                  <a:gd name="T13" fmla="*/ 34 h 34"/>
                  <a:gd name="T14" fmla="*/ 0 w 100"/>
                  <a:gd name="T15" fmla="*/ 0 h 34"/>
                  <a:gd name="T16" fmla="*/ 0 w 100"/>
                  <a:gd name="T17" fmla="*/ 34 h 34"/>
                  <a:gd name="T18" fmla="*/ 0 w 100"/>
                  <a:gd name="T19" fmla="*/ 34 h 34"/>
                  <a:gd name="T20" fmla="*/ 100 w 100"/>
                  <a:gd name="T21" fmla="*/ 34 h 34"/>
                  <a:gd name="T22" fmla="*/ 100 w 100"/>
                  <a:gd name="T23" fmla="*/ 0 h 34"/>
                  <a:gd name="T24" fmla="*/ 100 w 100"/>
                  <a:gd name="T25" fmla="*/ 34 h 34"/>
                  <a:gd name="T26" fmla="*/ 100 w 100"/>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34"/>
                  <a:gd name="T44" fmla="*/ 100 w 100"/>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34">
                    <a:moveTo>
                      <a:pt x="100" y="34"/>
                    </a:moveTo>
                    <a:lnTo>
                      <a:pt x="100" y="0"/>
                    </a:lnTo>
                    <a:lnTo>
                      <a:pt x="0" y="0"/>
                    </a:lnTo>
                    <a:lnTo>
                      <a:pt x="0" y="34"/>
                    </a:lnTo>
                    <a:lnTo>
                      <a:pt x="100" y="34"/>
                    </a:lnTo>
                    <a:close/>
                    <a:moveTo>
                      <a:pt x="0" y="34"/>
                    </a:moveTo>
                    <a:lnTo>
                      <a:pt x="0" y="0"/>
                    </a:lnTo>
                    <a:lnTo>
                      <a:pt x="0" y="34"/>
                    </a:lnTo>
                    <a:close/>
                    <a:moveTo>
                      <a:pt x="100" y="34"/>
                    </a:moveTo>
                    <a:lnTo>
                      <a:pt x="100" y="0"/>
                    </a:lnTo>
                    <a:lnTo>
                      <a:pt x="100" y="34"/>
                    </a:lnTo>
                    <a:close/>
                  </a:path>
                </a:pathLst>
              </a:custGeom>
              <a:solidFill>
                <a:srgbClr val="EAEAEA"/>
              </a:solidFill>
              <a:ln w="9525">
                <a:noFill/>
                <a:round/>
                <a:headEnd/>
                <a:tailEnd/>
              </a:ln>
            </p:spPr>
            <p:txBody>
              <a:bodyPr/>
              <a:lstStyle/>
              <a:p>
                <a:endParaRPr lang="en-US"/>
              </a:p>
            </p:txBody>
          </p:sp>
          <p:sp>
            <p:nvSpPr>
              <p:cNvPr id="558" name="Freeform 1645"/>
              <p:cNvSpPr>
                <a:spLocks/>
              </p:cNvSpPr>
              <p:nvPr/>
            </p:nvSpPr>
            <p:spPr bwMode="auto">
              <a:xfrm>
                <a:off x="4651" y="1061"/>
                <a:ext cx="100" cy="34"/>
              </a:xfrm>
              <a:custGeom>
                <a:avLst/>
                <a:gdLst>
                  <a:gd name="T0" fmla="*/ 100 w 100"/>
                  <a:gd name="T1" fmla="*/ 34 h 34"/>
                  <a:gd name="T2" fmla="*/ 100 w 100"/>
                  <a:gd name="T3" fmla="*/ 0 h 34"/>
                  <a:gd name="T4" fmla="*/ 0 w 100"/>
                  <a:gd name="T5" fmla="*/ 0 h 34"/>
                  <a:gd name="T6" fmla="*/ 0 w 100"/>
                  <a:gd name="T7" fmla="*/ 34 h 34"/>
                  <a:gd name="T8" fmla="*/ 100 w 100"/>
                  <a:gd name="T9" fmla="*/ 34 h 34"/>
                  <a:gd name="T10" fmla="*/ 100 w 100"/>
                  <a:gd name="T11" fmla="*/ 34 h 34"/>
                  <a:gd name="T12" fmla="*/ 0 60000 65536"/>
                  <a:gd name="T13" fmla="*/ 0 60000 65536"/>
                  <a:gd name="T14" fmla="*/ 0 60000 65536"/>
                  <a:gd name="T15" fmla="*/ 0 60000 65536"/>
                  <a:gd name="T16" fmla="*/ 0 60000 65536"/>
                  <a:gd name="T17" fmla="*/ 0 60000 65536"/>
                  <a:gd name="T18" fmla="*/ 0 w 100"/>
                  <a:gd name="T19" fmla="*/ 0 h 34"/>
                  <a:gd name="T20" fmla="*/ 100 w 100"/>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100" h="34">
                    <a:moveTo>
                      <a:pt x="100" y="34"/>
                    </a:moveTo>
                    <a:lnTo>
                      <a:pt x="100" y="0"/>
                    </a:lnTo>
                    <a:lnTo>
                      <a:pt x="0" y="0"/>
                    </a:lnTo>
                    <a:lnTo>
                      <a:pt x="0" y="34"/>
                    </a:lnTo>
                    <a:lnTo>
                      <a:pt x="100" y="34"/>
                    </a:lnTo>
                    <a:close/>
                  </a:path>
                </a:pathLst>
              </a:custGeom>
              <a:noFill/>
              <a:ln w="0">
                <a:solidFill>
                  <a:srgbClr val="000000"/>
                </a:solidFill>
                <a:round/>
                <a:headEnd/>
                <a:tailEnd/>
              </a:ln>
            </p:spPr>
            <p:txBody>
              <a:bodyPr/>
              <a:lstStyle/>
              <a:p>
                <a:endParaRPr lang="en-US"/>
              </a:p>
            </p:txBody>
          </p:sp>
          <p:sp>
            <p:nvSpPr>
              <p:cNvPr id="559" name="Freeform 1646"/>
              <p:cNvSpPr>
                <a:spLocks/>
              </p:cNvSpPr>
              <p:nvPr/>
            </p:nvSpPr>
            <p:spPr bwMode="auto">
              <a:xfrm>
                <a:off x="46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0" name="Freeform 1647"/>
              <p:cNvSpPr>
                <a:spLocks/>
              </p:cNvSpPr>
              <p:nvPr/>
            </p:nvSpPr>
            <p:spPr bwMode="auto">
              <a:xfrm>
                <a:off x="4751"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1" name="Freeform 1648"/>
              <p:cNvSpPr>
                <a:spLocks/>
              </p:cNvSpPr>
              <p:nvPr/>
            </p:nvSpPr>
            <p:spPr bwMode="auto">
              <a:xfrm>
                <a:off x="4860" y="1061"/>
                <a:ext cx="0" cy="34"/>
              </a:xfrm>
              <a:custGeom>
                <a:avLst/>
                <a:gdLst>
                  <a:gd name="T0" fmla="*/ 34 h 34"/>
                  <a:gd name="T1" fmla="*/ 0 h 34"/>
                  <a:gd name="T2" fmla="*/ 34 h 34"/>
                  <a:gd name="T3" fmla="*/ 34 h 34"/>
                  <a:gd name="T4" fmla="*/ 0 60000 65536"/>
                  <a:gd name="T5" fmla="*/ 0 60000 65536"/>
                  <a:gd name="T6" fmla="*/ 0 60000 65536"/>
                  <a:gd name="T7" fmla="*/ 0 60000 65536"/>
                  <a:gd name="T8" fmla="*/ 0 h 34"/>
                  <a:gd name="T9" fmla="*/ 34 h 34"/>
                </a:gdLst>
                <a:ahLst/>
                <a:cxnLst>
                  <a:cxn ang="T4">
                    <a:pos x="0" y="T0"/>
                  </a:cxn>
                  <a:cxn ang="T5">
                    <a:pos x="0" y="T1"/>
                  </a:cxn>
                  <a:cxn ang="T6">
                    <a:pos x="0" y="T2"/>
                  </a:cxn>
                  <a:cxn ang="T7">
                    <a:pos x="0" y="T3"/>
                  </a:cxn>
                </a:cxnLst>
                <a:rect l="0" t="T8" r="0" b="T9"/>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2" name="Freeform 1649"/>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3" name="Freeform 1650"/>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4" name="Freeform 1651"/>
              <p:cNvSpPr>
                <a:spLocks/>
              </p:cNvSpPr>
              <p:nvPr/>
            </p:nvSpPr>
            <p:spPr bwMode="auto">
              <a:xfrm>
                <a:off x="4764" y="1095"/>
                <a:ext cx="96" cy="0"/>
              </a:xfrm>
              <a:custGeom>
                <a:avLst/>
                <a:gdLst>
                  <a:gd name="T0" fmla="*/ 96 w 96"/>
                  <a:gd name="T1" fmla="*/ 0 w 96"/>
                  <a:gd name="T2" fmla="*/ 96 w 96"/>
                  <a:gd name="T3" fmla="*/ 96 w 96"/>
                  <a:gd name="T4" fmla="*/ 0 60000 65536"/>
                  <a:gd name="T5" fmla="*/ 0 60000 65536"/>
                  <a:gd name="T6" fmla="*/ 0 60000 65536"/>
                  <a:gd name="T7" fmla="*/ 0 60000 65536"/>
                  <a:gd name="T8" fmla="*/ 0 w 96"/>
                  <a:gd name="T9" fmla="*/ 96 w 96"/>
                </a:gdLst>
                <a:ahLst/>
                <a:cxnLst>
                  <a:cxn ang="T4">
                    <a:pos x="T0" y="0"/>
                  </a:cxn>
                  <a:cxn ang="T5">
                    <a:pos x="T1" y="0"/>
                  </a:cxn>
                  <a:cxn ang="T6">
                    <a:pos x="T2" y="0"/>
                  </a:cxn>
                  <a:cxn ang="T7">
                    <a:pos x="T3" y="0"/>
                  </a:cxn>
                </a:cxnLst>
                <a:rect l="T8" t="0" r="T9" b="0"/>
                <a:pathLst>
                  <a:path w="96">
                    <a:moveTo>
                      <a:pt x="96" y="0"/>
                    </a:moveTo>
                    <a:lnTo>
                      <a:pt x="0" y="0"/>
                    </a:lnTo>
                    <a:lnTo>
                      <a:pt x="96" y="0"/>
                    </a:lnTo>
                    <a:close/>
                  </a:path>
                </a:pathLst>
              </a:custGeom>
              <a:noFill/>
              <a:ln w="0">
                <a:solidFill>
                  <a:srgbClr val="000000"/>
                </a:solidFill>
                <a:round/>
                <a:headEnd/>
                <a:tailEnd/>
              </a:ln>
            </p:spPr>
            <p:txBody>
              <a:bodyPr/>
              <a:lstStyle/>
              <a:p>
                <a:endParaRPr lang="en-US"/>
              </a:p>
            </p:txBody>
          </p:sp>
          <p:sp>
            <p:nvSpPr>
              <p:cNvPr id="565" name="Freeform 1652"/>
              <p:cNvSpPr>
                <a:spLocks noEditPoints="1"/>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w 96"/>
                  <a:gd name="T13" fmla="*/ 34 h 34"/>
                  <a:gd name="T14" fmla="*/ 0 w 96"/>
                  <a:gd name="T15" fmla="*/ 0 h 34"/>
                  <a:gd name="T16" fmla="*/ 0 w 96"/>
                  <a:gd name="T17" fmla="*/ 34 h 34"/>
                  <a:gd name="T18" fmla="*/ 0 w 96"/>
                  <a:gd name="T19" fmla="*/ 34 h 34"/>
                  <a:gd name="T20" fmla="*/ 96 w 96"/>
                  <a:gd name="T21" fmla="*/ 34 h 34"/>
                  <a:gd name="T22" fmla="*/ 96 w 96"/>
                  <a:gd name="T23" fmla="*/ 0 h 34"/>
                  <a:gd name="T24" fmla="*/ 96 w 96"/>
                  <a:gd name="T25" fmla="*/ 34 h 34"/>
                  <a:gd name="T26" fmla="*/ 96 w 96"/>
                  <a:gd name="T27" fmla="*/ 34 h 3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96"/>
                  <a:gd name="T43" fmla="*/ 0 h 34"/>
                  <a:gd name="T44" fmla="*/ 96 w 96"/>
                  <a:gd name="T45" fmla="*/ 34 h 3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96" h="34">
                    <a:moveTo>
                      <a:pt x="96" y="34"/>
                    </a:moveTo>
                    <a:lnTo>
                      <a:pt x="96" y="0"/>
                    </a:lnTo>
                    <a:lnTo>
                      <a:pt x="0" y="0"/>
                    </a:lnTo>
                    <a:lnTo>
                      <a:pt x="0" y="34"/>
                    </a:lnTo>
                    <a:lnTo>
                      <a:pt x="96" y="34"/>
                    </a:lnTo>
                    <a:close/>
                    <a:moveTo>
                      <a:pt x="0" y="34"/>
                    </a:moveTo>
                    <a:lnTo>
                      <a:pt x="0" y="0"/>
                    </a:lnTo>
                    <a:lnTo>
                      <a:pt x="0" y="34"/>
                    </a:lnTo>
                    <a:close/>
                    <a:moveTo>
                      <a:pt x="96" y="34"/>
                    </a:moveTo>
                    <a:lnTo>
                      <a:pt x="96" y="0"/>
                    </a:lnTo>
                    <a:lnTo>
                      <a:pt x="96" y="34"/>
                    </a:lnTo>
                    <a:close/>
                  </a:path>
                </a:pathLst>
              </a:custGeom>
              <a:solidFill>
                <a:srgbClr val="FFFFFF"/>
              </a:solidFill>
              <a:ln w="9525">
                <a:noFill/>
                <a:round/>
                <a:headEnd/>
                <a:tailEnd/>
              </a:ln>
            </p:spPr>
            <p:txBody>
              <a:bodyPr/>
              <a:lstStyle/>
              <a:p>
                <a:endParaRPr lang="en-US"/>
              </a:p>
            </p:txBody>
          </p:sp>
          <p:sp>
            <p:nvSpPr>
              <p:cNvPr id="566" name="Freeform 1653"/>
              <p:cNvSpPr>
                <a:spLocks/>
              </p:cNvSpPr>
              <p:nvPr/>
            </p:nvSpPr>
            <p:spPr bwMode="auto">
              <a:xfrm>
                <a:off x="4764" y="1061"/>
                <a:ext cx="96" cy="34"/>
              </a:xfrm>
              <a:custGeom>
                <a:avLst/>
                <a:gdLst>
                  <a:gd name="T0" fmla="*/ 96 w 96"/>
                  <a:gd name="T1" fmla="*/ 34 h 34"/>
                  <a:gd name="T2" fmla="*/ 96 w 96"/>
                  <a:gd name="T3" fmla="*/ 0 h 34"/>
                  <a:gd name="T4" fmla="*/ 0 w 96"/>
                  <a:gd name="T5" fmla="*/ 0 h 34"/>
                  <a:gd name="T6" fmla="*/ 0 w 96"/>
                  <a:gd name="T7" fmla="*/ 34 h 34"/>
                  <a:gd name="T8" fmla="*/ 96 w 96"/>
                  <a:gd name="T9" fmla="*/ 34 h 34"/>
                  <a:gd name="T10" fmla="*/ 96 w 96"/>
                  <a:gd name="T11" fmla="*/ 34 h 34"/>
                  <a:gd name="T12" fmla="*/ 0 60000 65536"/>
                  <a:gd name="T13" fmla="*/ 0 60000 65536"/>
                  <a:gd name="T14" fmla="*/ 0 60000 65536"/>
                  <a:gd name="T15" fmla="*/ 0 60000 65536"/>
                  <a:gd name="T16" fmla="*/ 0 60000 65536"/>
                  <a:gd name="T17" fmla="*/ 0 60000 65536"/>
                  <a:gd name="T18" fmla="*/ 0 w 96"/>
                  <a:gd name="T19" fmla="*/ 0 h 34"/>
                  <a:gd name="T20" fmla="*/ 96 w 96"/>
                  <a:gd name="T21" fmla="*/ 34 h 34"/>
                </a:gdLst>
                <a:ahLst/>
                <a:cxnLst>
                  <a:cxn ang="T12">
                    <a:pos x="T0" y="T1"/>
                  </a:cxn>
                  <a:cxn ang="T13">
                    <a:pos x="T2" y="T3"/>
                  </a:cxn>
                  <a:cxn ang="T14">
                    <a:pos x="T4" y="T5"/>
                  </a:cxn>
                  <a:cxn ang="T15">
                    <a:pos x="T6" y="T7"/>
                  </a:cxn>
                  <a:cxn ang="T16">
                    <a:pos x="T8" y="T9"/>
                  </a:cxn>
                  <a:cxn ang="T17">
                    <a:pos x="T10" y="T11"/>
                  </a:cxn>
                </a:cxnLst>
                <a:rect l="T18" t="T19" r="T20" b="T21"/>
                <a:pathLst>
                  <a:path w="96" h="34">
                    <a:moveTo>
                      <a:pt x="96" y="34"/>
                    </a:moveTo>
                    <a:lnTo>
                      <a:pt x="96" y="0"/>
                    </a:lnTo>
                    <a:lnTo>
                      <a:pt x="0" y="0"/>
                    </a:lnTo>
                    <a:lnTo>
                      <a:pt x="0" y="34"/>
                    </a:lnTo>
                    <a:lnTo>
                      <a:pt x="96" y="34"/>
                    </a:lnTo>
                    <a:close/>
                  </a:path>
                </a:pathLst>
              </a:custGeom>
              <a:noFill/>
              <a:ln w="0">
                <a:solidFill>
                  <a:srgbClr val="000000"/>
                </a:solidFill>
                <a:round/>
                <a:headEnd/>
                <a:tailEnd/>
              </a:ln>
            </p:spPr>
            <p:txBody>
              <a:bodyPr/>
              <a:lstStyle/>
              <a:p>
                <a:endParaRPr lang="en-US"/>
              </a:p>
            </p:txBody>
          </p:sp>
          <p:sp>
            <p:nvSpPr>
              <p:cNvPr id="567" name="Freeform 1654"/>
              <p:cNvSpPr>
                <a:spLocks/>
              </p:cNvSpPr>
              <p:nvPr/>
            </p:nvSpPr>
            <p:spPr bwMode="auto">
              <a:xfrm>
                <a:off x="4764"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8" name="Freeform 1655"/>
              <p:cNvSpPr>
                <a:spLocks/>
              </p:cNvSpPr>
              <p:nvPr/>
            </p:nvSpPr>
            <p:spPr bwMode="auto">
              <a:xfrm>
                <a:off x="4860" y="1061"/>
                <a:ext cx="0" cy="34"/>
              </a:xfrm>
              <a:custGeom>
                <a:avLst/>
                <a:gdLst>
                  <a:gd name="T0" fmla="*/ 34 h 34"/>
                  <a:gd name="T1" fmla="*/ 0 h 34"/>
                  <a:gd name="T2" fmla="*/ 34 h 34"/>
                  <a:gd name="T3" fmla="*/ 0 60000 65536"/>
                  <a:gd name="T4" fmla="*/ 0 60000 65536"/>
                  <a:gd name="T5" fmla="*/ 0 60000 65536"/>
                  <a:gd name="T6" fmla="*/ 0 h 34"/>
                  <a:gd name="T7" fmla="*/ 34 h 34"/>
                </a:gdLst>
                <a:ahLst/>
                <a:cxnLst>
                  <a:cxn ang="T3">
                    <a:pos x="0" y="T0"/>
                  </a:cxn>
                  <a:cxn ang="T4">
                    <a:pos x="0" y="T1"/>
                  </a:cxn>
                  <a:cxn ang="T5">
                    <a:pos x="0" y="T2"/>
                  </a:cxn>
                </a:cxnLst>
                <a:rect l="0" t="T6" r="0" b="T7"/>
                <a:pathLst>
                  <a:path h="34">
                    <a:moveTo>
                      <a:pt x="0" y="34"/>
                    </a:moveTo>
                    <a:lnTo>
                      <a:pt x="0" y="0"/>
                    </a:lnTo>
                    <a:lnTo>
                      <a:pt x="0" y="34"/>
                    </a:lnTo>
                    <a:close/>
                  </a:path>
                </a:pathLst>
              </a:custGeom>
              <a:noFill/>
              <a:ln w="0">
                <a:solidFill>
                  <a:srgbClr val="000000"/>
                </a:solidFill>
                <a:round/>
                <a:headEnd/>
                <a:tailEnd/>
              </a:ln>
            </p:spPr>
            <p:txBody>
              <a:bodyPr/>
              <a:lstStyle/>
              <a:p>
                <a:endParaRPr lang="en-US"/>
              </a:p>
            </p:txBody>
          </p:sp>
          <p:sp>
            <p:nvSpPr>
              <p:cNvPr id="569" name="Line 1656"/>
              <p:cNvSpPr>
                <a:spLocks noChangeShapeType="1"/>
              </p:cNvSpPr>
              <p:nvPr/>
            </p:nvSpPr>
            <p:spPr bwMode="auto">
              <a:xfrm flipV="1">
                <a:off x="4423" y="806"/>
                <a:ext cx="292" cy="30"/>
              </a:xfrm>
              <a:prstGeom prst="line">
                <a:avLst/>
              </a:prstGeom>
              <a:noFill/>
              <a:ln w="9525">
                <a:solidFill>
                  <a:srgbClr val="B2B2B2"/>
                </a:solidFill>
                <a:round/>
                <a:headEnd/>
                <a:tailEnd/>
              </a:ln>
            </p:spPr>
            <p:txBody>
              <a:bodyPr/>
              <a:lstStyle/>
              <a:p>
                <a:endParaRPr lang="en-US"/>
              </a:p>
            </p:txBody>
          </p:sp>
          <p:sp>
            <p:nvSpPr>
              <p:cNvPr id="570" name="Freeform 1657"/>
              <p:cNvSpPr>
                <a:spLocks/>
              </p:cNvSpPr>
              <p:nvPr/>
            </p:nvSpPr>
            <p:spPr bwMode="auto">
              <a:xfrm>
                <a:off x="4423" y="825"/>
                <a:ext cx="10" cy="19"/>
              </a:xfrm>
              <a:custGeom>
                <a:avLst/>
                <a:gdLst>
                  <a:gd name="T0" fmla="*/ 8 w 10"/>
                  <a:gd name="T1" fmla="*/ 0 h 19"/>
                  <a:gd name="T2" fmla="*/ 0 w 10"/>
                  <a:gd name="T3" fmla="*/ 11 h 19"/>
                  <a:gd name="T4" fmla="*/ 10 w 10"/>
                  <a:gd name="T5" fmla="*/ 19 h 19"/>
                  <a:gd name="T6" fmla="*/ 0 60000 65536"/>
                  <a:gd name="T7" fmla="*/ 0 60000 65536"/>
                  <a:gd name="T8" fmla="*/ 0 60000 65536"/>
                  <a:gd name="T9" fmla="*/ 0 w 10"/>
                  <a:gd name="T10" fmla="*/ 0 h 19"/>
                  <a:gd name="T11" fmla="*/ 10 w 10"/>
                  <a:gd name="T12" fmla="*/ 19 h 19"/>
                </a:gdLst>
                <a:ahLst/>
                <a:cxnLst>
                  <a:cxn ang="T6">
                    <a:pos x="T0" y="T1"/>
                  </a:cxn>
                  <a:cxn ang="T7">
                    <a:pos x="T2" y="T3"/>
                  </a:cxn>
                  <a:cxn ang="T8">
                    <a:pos x="T4" y="T5"/>
                  </a:cxn>
                </a:cxnLst>
                <a:rect l="T9" t="T10" r="T11" b="T12"/>
                <a:pathLst>
                  <a:path w="10" h="19">
                    <a:moveTo>
                      <a:pt x="8" y="0"/>
                    </a:moveTo>
                    <a:lnTo>
                      <a:pt x="0" y="11"/>
                    </a:lnTo>
                    <a:lnTo>
                      <a:pt x="10" y="19"/>
                    </a:lnTo>
                  </a:path>
                </a:pathLst>
              </a:custGeom>
              <a:noFill/>
              <a:ln w="9525">
                <a:solidFill>
                  <a:srgbClr val="B2B2B2"/>
                </a:solidFill>
                <a:round/>
                <a:headEnd/>
                <a:tailEnd/>
              </a:ln>
            </p:spPr>
            <p:txBody>
              <a:bodyPr/>
              <a:lstStyle/>
              <a:p>
                <a:endParaRPr lang="en-US"/>
              </a:p>
            </p:txBody>
          </p:sp>
          <p:sp>
            <p:nvSpPr>
              <p:cNvPr id="571" name="Freeform 1658"/>
              <p:cNvSpPr>
                <a:spLocks/>
              </p:cNvSpPr>
              <p:nvPr/>
            </p:nvSpPr>
            <p:spPr bwMode="auto">
              <a:xfrm>
                <a:off x="4424" y="806"/>
                <a:ext cx="481" cy="130"/>
              </a:xfrm>
              <a:custGeom>
                <a:avLst/>
                <a:gdLst>
                  <a:gd name="T0" fmla="*/ 0 w 481"/>
                  <a:gd name="T1" fmla="*/ 130 h 130"/>
                  <a:gd name="T2" fmla="*/ 271 w 481"/>
                  <a:gd name="T3" fmla="*/ 56 h 130"/>
                  <a:gd name="T4" fmla="*/ 271 w 481"/>
                  <a:gd name="T5" fmla="*/ 53 h 130"/>
                  <a:gd name="T6" fmla="*/ 274 w 481"/>
                  <a:gd name="T7" fmla="*/ 52 h 130"/>
                  <a:gd name="T8" fmla="*/ 277 w 481"/>
                  <a:gd name="T9" fmla="*/ 52 h 130"/>
                  <a:gd name="T10" fmla="*/ 279 w 481"/>
                  <a:gd name="T11" fmla="*/ 55 h 130"/>
                  <a:gd name="T12" fmla="*/ 481 w 481"/>
                  <a:gd name="T13" fmla="*/ 0 h 130"/>
                  <a:gd name="T14" fmla="*/ 0 60000 65536"/>
                  <a:gd name="T15" fmla="*/ 0 60000 65536"/>
                  <a:gd name="T16" fmla="*/ 0 60000 65536"/>
                  <a:gd name="T17" fmla="*/ 0 60000 65536"/>
                  <a:gd name="T18" fmla="*/ 0 60000 65536"/>
                  <a:gd name="T19" fmla="*/ 0 60000 65536"/>
                  <a:gd name="T20" fmla="*/ 0 60000 65536"/>
                  <a:gd name="T21" fmla="*/ 0 w 481"/>
                  <a:gd name="T22" fmla="*/ 0 h 130"/>
                  <a:gd name="T23" fmla="*/ 481 w 481"/>
                  <a:gd name="T24" fmla="*/ 130 h 13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1" h="130">
                    <a:moveTo>
                      <a:pt x="0" y="130"/>
                    </a:moveTo>
                    <a:lnTo>
                      <a:pt x="271" y="56"/>
                    </a:lnTo>
                    <a:lnTo>
                      <a:pt x="271" y="53"/>
                    </a:lnTo>
                    <a:lnTo>
                      <a:pt x="274" y="52"/>
                    </a:lnTo>
                    <a:lnTo>
                      <a:pt x="277" y="52"/>
                    </a:lnTo>
                    <a:lnTo>
                      <a:pt x="279" y="55"/>
                    </a:lnTo>
                    <a:lnTo>
                      <a:pt x="481" y="0"/>
                    </a:lnTo>
                  </a:path>
                </a:pathLst>
              </a:custGeom>
              <a:noFill/>
              <a:ln w="9525">
                <a:solidFill>
                  <a:srgbClr val="B2B2B2"/>
                </a:solidFill>
                <a:round/>
                <a:headEnd/>
                <a:tailEnd/>
              </a:ln>
            </p:spPr>
            <p:txBody>
              <a:bodyPr/>
              <a:lstStyle/>
              <a:p>
                <a:endParaRPr lang="en-US"/>
              </a:p>
            </p:txBody>
          </p:sp>
          <p:sp>
            <p:nvSpPr>
              <p:cNvPr id="572" name="Freeform 1659"/>
              <p:cNvSpPr>
                <a:spLocks/>
              </p:cNvSpPr>
              <p:nvPr/>
            </p:nvSpPr>
            <p:spPr bwMode="auto">
              <a:xfrm>
                <a:off x="4424" y="925"/>
                <a:ext cx="11" cy="18"/>
              </a:xfrm>
              <a:custGeom>
                <a:avLst/>
                <a:gdLst>
                  <a:gd name="T0" fmla="*/ 7 w 11"/>
                  <a:gd name="T1" fmla="*/ 0 h 18"/>
                  <a:gd name="T2" fmla="*/ 0 w 11"/>
                  <a:gd name="T3" fmla="*/ 11 h 18"/>
                  <a:gd name="T4" fmla="*/ 11 w 11"/>
                  <a:gd name="T5" fmla="*/ 18 h 18"/>
                  <a:gd name="T6" fmla="*/ 0 60000 65536"/>
                  <a:gd name="T7" fmla="*/ 0 60000 65536"/>
                  <a:gd name="T8" fmla="*/ 0 60000 65536"/>
                  <a:gd name="T9" fmla="*/ 0 w 11"/>
                  <a:gd name="T10" fmla="*/ 0 h 18"/>
                  <a:gd name="T11" fmla="*/ 11 w 11"/>
                  <a:gd name="T12" fmla="*/ 18 h 18"/>
                </a:gdLst>
                <a:ahLst/>
                <a:cxnLst>
                  <a:cxn ang="T6">
                    <a:pos x="T0" y="T1"/>
                  </a:cxn>
                  <a:cxn ang="T7">
                    <a:pos x="T2" y="T3"/>
                  </a:cxn>
                  <a:cxn ang="T8">
                    <a:pos x="T4" y="T5"/>
                  </a:cxn>
                </a:cxnLst>
                <a:rect l="T9" t="T10" r="T11" b="T12"/>
                <a:pathLst>
                  <a:path w="11" h="18">
                    <a:moveTo>
                      <a:pt x="7" y="0"/>
                    </a:moveTo>
                    <a:lnTo>
                      <a:pt x="0" y="11"/>
                    </a:lnTo>
                    <a:lnTo>
                      <a:pt x="11" y="18"/>
                    </a:lnTo>
                  </a:path>
                </a:pathLst>
              </a:custGeom>
              <a:noFill/>
              <a:ln w="9525">
                <a:solidFill>
                  <a:srgbClr val="B2B2B2"/>
                </a:solidFill>
                <a:round/>
                <a:headEnd/>
                <a:tailEnd/>
              </a:ln>
            </p:spPr>
            <p:txBody>
              <a:bodyPr/>
              <a:lstStyle/>
              <a:p>
                <a:endParaRPr lang="en-US"/>
              </a:p>
            </p:txBody>
          </p:sp>
          <p:sp>
            <p:nvSpPr>
              <p:cNvPr id="573" name="Freeform 1660"/>
              <p:cNvSpPr>
                <a:spLocks/>
              </p:cNvSpPr>
              <p:nvPr/>
            </p:nvSpPr>
            <p:spPr bwMode="auto">
              <a:xfrm>
                <a:off x="4392" y="989"/>
                <a:ext cx="295" cy="123"/>
              </a:xfrm>
              <a:custGeom>
                <a:avLst/>
                <a:gdLst>
                  <a:gd name="T0" fmla="*/ 0 w 295"/>
                  <a:gd name="T1" fmla="*/ 0 h 123"/>
                  <a:gd name="T2" fmla="*/ 12 w 295"/>
                  <a:gd name="T3" fmla="*/ 10 h 123"/>
                  <a:gd name="T4" fmla="*/ 24 w 295"/>
                  <a:gd name="T5" fmla="*/ 17 h 123"/>
                  <a:gd name="T6" fmla="*/ 36 w 295"/>
                  <a:gd name="T7" fmla="*/ 22 h 123"/>
                  <a:gd name="T8" fmla="*/ 47 w 295"/>
                  <a:gd name="T9" fmla="*/ 25 h 123"/>
                  <a:gd name="T10" fmla="*/ 58 w 295"/>
                  <a:gd name="T11" fmla="*/ 28 h 123"/>
                  <a:gd name="T12" fmla="*/ 69 w 295"/>
                  <a:gd name="T13" fmla="*/ 28 h 123"/>
                  <a:gd name="T14" fmla="*/ 79 w 295"/>
                  <a:gd name="T15" fmla="*/ 27 h 123"/>
                  <a:gd name="T16" fmla="*/ 90 w 295"/>
                  <a:gd name="T17" fmla="*/ 26 h 123"/>
                  <a:gd name="T18" fmla="*/ 110 w 295"/>
                  <a:gd name="T19" fmla="*/ 21 h 123"/>
                  <a:gd name="T20" fmla="*/ 131 w 295"/>
                  <a:gd name="T21" fmla="*/ 15 h 123"/>
                  <a:gd name="T22" fmla="*/ 152 w 295"/>
                  <a:gd name="T23" fmla="*/ 11 h 123"/>
                  <a:gd name="T24" fmla="*/ 164 w 295"/>
                  <a:gd name="T25" fmla="*/ 11 h 123"/>
                  <a:gd name="T26" fmla="*/ 176 w 295"/>
                  <a:gd name="T27" fmla="*/ 11 h 123"/>
                  <a:gd name="T28" fmla="*/ 195 w 295"/>
                  <a:gd name="T29" fmla="*/ 13 h 123"/>
                  <a:gd name="T30" fmla="*/ 205 w 295"/>
                  <a:gd name="T31" fmla="*/ 15 h 123"/>
                  <a:gd name="T32" fmla="*/ 215 w 295"/>
                  <a:gd name="T33" fmla="*/ 18 h 123"/>
                  <a:gd name="T34" fmla="*/ 224 w 295"/>
                  <a:gd name="T35" fmla="*/ 22 h 123"/>
                  <a:gd name="T36" fmla="*/ 234 w 295"/>
                  <a:gd name="T37" fmla="*/ 27 h 123"/>
                  <a:gd name="T38" fmla="*/ 243 w 295"/>
                  <a:gd name="T39" fmla="*/ 33 h 123"/>
                  <a:gd name="T40" fmla="*/ 252 w 295"/>
                  <a:gd name="T41" fmla="*/ 39 h 123"/>
                  <a:gd name="T42" fmla="*/ 260 w 295"/>
                  <a:gd name="T43" fmla="*/ 47 h 123"/>
                  <a:gd name="T44" fmla="*/ 268 w 295"/>
                  <a:gd name="T45" fmla="*/ 55 h 123"/>
                  <a:gd name="T46" fmla="*/ 275 w 295"/>
                  <a:gd name="T47" fmla="*/ 64 h 123"/>
                  <a:gd name="T48" fmla="*/ 281 w 295"/>
                  <a:gd name="T49" fmla="*/ 74 h 123"/>
                  <a:gd name="T50" fmla="*/ 286 w 295"/>
                  <a:gd name="T51" fmla="*/ 85 h 123"/>
                  <a:gd name="T52" fmla="*/ 290 w 295"/>
                  <a:gd name="T53" fmla="*/ 97 h 123"/>
                  <a:gd name="T54" fmla="*/ 293 w 295"/>
                  <a:gd name="T55" fmla="*/ 110 h 123"/>
                  <a:gd name="T56" fmla="*/ 295 w 295"/>
                  <a:gd name="T57" fmla="*/ 123 h 1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95"/>
                  <a:gd name="T88" fmla="*/ 0 h 123"/>
                  <a:gd name="T89" fmla="*/ 295 w 295"/>
                  <a:gd name="T90" fmla="*/ 123 h 1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95" h="123">
                    <a:moveTo>
                      <a:pt x="0" y="0"/>
                    </a:moveTo>
                    <a:lnTo>
                      <a:pt x="12" y="10"/>
                    </a:lnTo>
                    <a:lnTo>
                      <a:pt x="24" y="17"/>
                    </a:lnTo>
                    <a:lnTo>
                      <a:pt x="36" y="22"/>
                    </a:lnTo>
                    <a:lnTo>
                      <a:pt x="47" y="25"/>
                    </a:lnTo>
                    <a:lnTo>
                      <a:pt x="58" y="28"/>
                    </a:lnTo>
                    <a:lnTo>
                      <a:pt x="69" y="28"/>
                    </a:lnTo>
                    <a:lnTo>
                      <a:pt x="79" y="27"/>
                    </a:lnTo>
                    <a:lnTo>
                      <a:pt x="90" y="26"/>
                    </a:lnTo>
                    <a:lnTo>
                      <a:pt x="110" y="21"/>
                    </a:lnTo>
                    <a:lnTo>
                      <a:pt x="131" y="15"/>
                    </a:lnTo>
                    <a:lnTo>
                      <a:pt x="152" y="11"/>
                    </a:lnTo>
                    <a:lnTo>
                      <a:pt x="164" y="11"/>
                    </a:lnTo>
                    <a:lnTo>
                      <a:pt x="176" y="11"/>
                    </a:lnTo>
                    <a:lnTo>
                      <a:pt x="195" y="13"/>
                    </a:lnTo>
                    <a:lnTo>
                      <a:pt x="205" y="15"/>
                    </a:lnTo>
                    <a:lnTo>
                      <a:pt x="215" y="18"/>
                    </a:lnTo>
                    <a:lnTo>
                      <a:pt x="224" y="22"/>
                    </a:lnTo>
                    <a:lnTo>
                      <a:pt x="234" y="27"/>
                    </a:lnTo>
                    <a:lnTo>
                      <a:pt x="243" y="33"/>
                    </a:lnTo>
                    <a:lnTo>
                      <a:pt x="252" y="39"/>
                    </a:lnTo>
                    <a:lnTo>
                      <a:pt x="260" y="47"/>
                    </a:lnTo>
                    <a:lnTo>
                      <a:pt x="268" y="55"/>
                    </a:lnTo>
                    <a:lnTo>
                      <a:pt x="275" y="64"/>
                    </a:lnTo>
                    <a:lnTo>
                      <a:pt x="281" y="74"/>
                    </a:lnTo>
                    <a:lnTo>
                      <a:pt x="286" y="85"/>
                    </a:lnTo>
                    <a:lnTo>
                      <a:pt x="290" y="97"/>
                    </a:lnTo>
                    <a:lnTo>
                      <a:pt x="293" y="110"/>
                    </a:lnTo>
                    <a:lnTo>
                      <a:pt x="295" y="123"/>
                    </a:lnTo>
                  </a:path>
                </a:pathLst>
              </a:custGeom>
              <a:noFill/>
              <a:ln w="9525">
                <a:solidFill>
                  <a:srgbClr val="B2B2B2"/>
                </a:solidFill>
                <a:round/>
                <a:headEnd/>
                <a:tailEnd/>
              </a:ln>
            </p:spPr>
            <p:txBody>
              <a:bodyPr/>
              <a:lstStyle/>
              <a:p>
                <a:endParaRPr lang="en-US"/>
              </a:p>
            </p:txBody>
          </p:sp>
          <p:sp>
            <p:nvSpPr>
              <p:cNvPr id="574" name="Freeform 1661"/>
              <p:cNvSpPr>
                <a:spLocks/>
              </p:cNvSpPr>
              <p:nvPr/>
            </p:nvSpPr>
            <p:spPr bwMode="auto">
              <a:xfrm>
                <a:off x="4677" y="1102"/>
                <a:ext cx="19" cy="10"/>
              </a:xfrm>
              <a:custGeom>
                <a:avLst/>
                <a:gdLst>
                  <a:gd name="T0" fmla="*/ 0 w 19"/>
                  <a:gd name="T1" fmla="*/ 1 h 10"/>
                  <a:gd name="T2" fmla="*/ 10 w 19"/>
                  <a:gd name="T3" fmla="*/ 10 h 10"/>
                  <a:gd name="T4" fmla="*/ 19 w 19"/>
                  <a:gd name="T5" fmla="*/ 0 h 10"/>
                  <a:gd name="T6" fmla="*/ 0 60000 65536"/>
                  <a:gd name="T7" fmla="*/ 0 60000 65536"/>
                  <a:gd name="T8" fmla="*/ 0 60000 65536"/>
                  <a:gd name="T9" fmla="*/ 0 w 19"/>
                  <a:gd name="T10" fmla="*/ 0 h 10"/>
                  <a:gd name="T11" fmla="*/ 19 w 19"/>
                  <a:gd name="T12" fmla="*/ 10 h 10"/>
                </a:gdLst>
                <a:ahLst/>
                <a:cxnLst>
                  <a:cxn ang="T6">
                    <a:pos x="T0" y="T1"/>
                  </a:cxn>
                  <a:cxn ang="T7">
                    <a:pos x="T2" y="T3"/>
                  </a:cxn>
                  <a:cxn ang="T8">
                    <a:pos x="T4" y="T5"/>
                  </a:cxn>
                </a:cxnLst>
                <a:rect l="T9" t="T10" r="T11" b="T12"/>
                <a:pathLst>
                  <a:path w="19" h="10">
                    <a:moveTo>
                      <a:pt x="0" y="1"/>
                    </a:moveTo>
                    <a:lnTo>
                      <a:pt x="10" y="10"/>
                    </a:lnTo>
                    <a:lnTo>
                      <a:pt x="19" y="0"/>
                    </a:lnTo>
                  </a:path>
                </a:pathLst>
              </a:custGeom>
              <a:noFill/>
              <a:ln w="9525">
                <a:solidFill>
                  <a:srgbClr val="B2B2B2"/>
                </a:solidFill>
                <a:round/>
                <a:headEnd/>
                <a:tailEnd/>
              </a:ln>
            </p:spPr>
            <p:txBody>
              <a:bodyPr/>
              <a:lstStyle/>
              <a:p>
                <a:endParaRPr lang="en-US"/>
              </a:p>
            </p:txBody>
          </p:sp>
          <p:sp>
            <p:nvSpPr>
              <p:cNvPr id="575" name="Freeform 1662"/>
              <p:cNvSpPr>
                <a:spLocks/>
              </p:cNvSpPr>
              <p:nvPr/>
            </p:nvSpPr>
            <p:spPr bwMode="auto">
              <a:xfrm>
                <a:off x="4181" y="1310"/>
                <a:ext cx="19" cy="28"/>
              </a:xfrm>
              <a:custGeom>
                <a:avLst/>
                <a:gdLst>
                  <a:gd name="T0" fmla="*/ 19 w 19"/>
                  <a:gd name="T1" fmla="*/ 28 h 28"/>
                  <a:gd name="T2" fmla="*/ 10 w 19"/>
                  <a:gd name="T3" fmla="*/ 0 h 28"/>
                  <a:gd name="T4" fmla="*/ 0 w 19"/>
                  <a:gd name="T5" fmla="*/ 28 h 28"/>
                  <a:gd name="T6" fmla="*/ 0 60000 65536"/>
                  <a:gd name="T7" fmla="*/ 0 60000 65536"/>
                  <a:gd name="T8" fmla="*/ 0 60000 65536"/>
                  <a:gd name="T9" fmla="*/ 0 w 19"/>
                  <a:gd name="T10" fmla="*/ 0 h 28"/>
                  <a:gd name="T11" fmla="*/ 19 w 19"/>
                  <a:gd name="T12" fmla="*/ 28 h 28"/>
                </a:gdLst>
                <a:ahLst/>
                <a:cxnLst>
                  <a:cxn ang="T6">
                    <a:pos x="T0" y="T1"/>
                  </a:cxn>
                  <a:cxn ang="T7">
                    <a:pos x="T2" y="T3"/>
                  </a:cxn>
                  <a:cxn ang="T8">
                    <a:pos x="T4" y="T5"/>
                  </a:cxn>
                </a:cxnLst>
                <a:rect l="T9" t="T10" r="T11" b="T12"/>
                <a:pathLst>
                  <a:path w="19" h="28">
                    <a:moveTo>
                      <a:pt x="19" y="28"/>
                    </a:moveTo>
                    <a:lnTo>
                      <a:pt x="10" y="0"/>
                    </a:lnTo>
                    <a:lnTo>
                      <a:pt x="0" y="28"/>
                    </a:lnTo>
                  </a:path>
                </a:pathLst>
              </a:custGeom>
              <a:noFill/>
              <a:ln w="9525">
                <a:solidFill>
                  <a:srgbClr val="B2B2B2"/>
                </a:solidFill>
                <a:round/>
                <a:headEnd/>
                <a:tailEnd/>
              </a:ln>
            </p:spPr>
            <p:txBody>
              <a:bodyPr/>
              <a:lstStyle/>
              <a:p>
                <a:endParaRPr lang="en-US"/>
              </a:p>
            </p:txBody>
          </p:sp>
          <p:sp>
            <p:nvSpPr>
              <p:cNvPr id="576" name="Freeform 1663"/>
              <p:cNvSpPr>
                <a:spLocks/>
              </p:cNvSpPr>
              <p:nvPr/>
            </p:nvSpPr>
            <p:spPr bwMode="auto">
              <a:xfrm>
                <a:off x="4224" y="768"/>
                <a:ext cx="124" cy="534"/>
              </a:xfrm>
              <a:custGeom>
                <a:avLst/>
                <a:gdLst>
                  <a:gd name="T0" fmla="*/ 119 w 124"/>
                  <a:gd name="T1" fmla="*/ 530 h 534"/>
                  <a:gd name="T2" fmla="*/ 119 w 124"/>
                  <a:gd name="T3" fmla="*/ 533 h 534"/>
                  <a:gd name="T4" fmla="*/ 117 w 124"/>
                  <a:gd name="T5" fmla="*/ 533 h 534"/>
                  <a:gd name="T6" fmla="*/ 117 w 124"/>
                  <a:gd name="T7" fmla="*/ 532 h 534"/>
                  <a:gd name="T8" fmla="*/ 121 w 124"/>
                  <a:gd name="T9" fmla="*/ 530 h 534"/>
                  <a:gd name="T10" fmla="*/ 124 w 124"/>
                  <a:gd name="T11" fmla="*/ 529 h 534"/>
                  <a:gd name="T12" fmla="*/ 122 w 124"/>
                  <a:gd name="T13" fmla="*/ 528 h 534"/>
                  <a:gd name="T14" fmla="*/ 114 w 124"/>
                  <a:gd name="T15" fmla="*/ 525 h 534"/>
                  <a:gd name="T16" fmla="*/ 96 w 124"/>
                  <a:gd name="T17" fmla="*/ 521 h 534"/>
                  <a:gd name="T18" fmla="*/ 75 w 124"/>
                  <a:gd name="T19" fmla="*/ 512 h 534"/>
                  <a:gd name="T20" fmla="*/ 56 w 124"/>
                  <a:gd name="T21" fmla="*/ 497 h 534"/>
                  <a:gd name="T22" fmla="*/ 40 w 124"/>
                  <a:gd name="T23" fmla="*/ 477 h 534"/>
                  <a:gd name="T24" fmla="*/ 27 w 124"/>
                  <a:gd name="T25" fmla="*/ 452 h 534"/>
                  <a:gd name="T26" fmla="*/ 17 w 124"/>
                  <a:gd name="T27" fmla="*/ 422 h 534"/>
                  <a:gd name="T28" fmla="*/ 10 w 124"/>
                  <a:gd name="T29" fmla="*/ 388 h 534"/>
                  <a:gd name="T30" fmla="*/ 3 w 124"/>
                  <a:gd name="T31" fmla="*/ 332 h 534"/>
                  <a:gd name="T32" fmla="*/ 0 w 124"/>
                  <a:gd name="T33" fmla="*/ 250 h 534"/>
                  <a:gd name="T34" fmla="*/ 3 w 124"/>
                  <a:gd name="T35" fmla="*/ 173 h 534"/>
                  <a:gd name="T36" fmla="*/ 9 w 124"/>
                  <a:gd name="T37" fmla="*/ 118 h 534"/>
                  <a:gd name="T38" fmla="*/ 15 w 124"/>
                  <a:gd name="T39" fmla="*/ 85 h 534"/>
                  <a:gd name="T40" fmla="*/ 24 w 124"/>
                  <a:gd name="T41" fmla="*/ 56 h 534"/>
                  <a:gd name="T42" fmla="*/ 34 w 124"/>
                  <a:gd name="T43" fmla="*/ 32 h 534"/>
                  <a:gd name="T44" fmla="*/ 48 w 124"/>
                  <a:gd name="T45" fmla="*/ 15 h 534"/>
                  <a:gd name="T46" fmla="*/ 65 w 124"/>
                  <a:gd name="T47" fmla="*/ 4 h 534"/>
                  <a:gd name="T48" fmla="*/ 84 w 124"/>
                  <a:gd name="T49" fmla="*/ 0 h 534"/>
                  <a:gd name="T50" fmla="*/ 100 w 124"/>
                  <a:gd name="T51" fmla="*/ 1 h 534"/>
                  <a:gd name="T52" fmla="*/ 107 w 124"/>
                  <a:gd name="T53" fmla="*/ 3 h 534"/>
                  <a:gd name="T54" fmla="*/ 107 w 124"/>
                  <a:gd name="T55" fmla="*/ 3 h 534"/>
                  <a:gd name="T56" fmla="*/ 104 w 124"/>
                  <a:gd name="T57" fmla="*/ 1 h 534"/>
                  <a:gd name="T58" fmla="*/ 105 w 124"/>
                  <a:gd name="T59" fmla="*/ 1 h 534"/>
                  <a:gd name="T60" fmla="*/ 110 w 124"/>
                  <a:gd name="T61" fmla="*/ 0 h 534"/>
                  <a:gd name="T62" fmla="*/ 113 w 124"/>
                  <a:gd name="T63" fmla="*/ 1 h 534"/>
                  <a:gd name="T64" fmla="*/ 112 w 124"/>
                  <a:gd name="T65" fmla="*/ 1 h 53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4"/>
                  <a:gd name="T100" fmla="*/ 0 h 534"/>
                  <a:gd name="T101" fmla="*/ 124 w 124"/>
                  <a:gd name="T102" fmla="*/ 534 h 534"/>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4" h="534">
                    <a:moveTo>
                      <a:pt x="118" y="529"/>
                    </a:moveTo>
                    <a:lnTo>
                      <a:pt x="119" y="530"/>
                    </a:lnTo>
                    <a:lnTo>
                      <a:pt x="119" y="531"/>
                    </a:lnTo>
                    <a:lnTo>
                      <a:pt x="119" y="533"/>
                    </a:lnTo>
                    <a:lnTo>
                      <a:pt x="119" y="534"/>
                    </a:lnTo>
                    <a:lnTo>
                      <a:pt x="117" y="533"/>
                    </a:lnTo>
                    <a:lnTo>
                      <a:pt x="117" y="532"/>
                    </a:lnTo>
                    <a:lnTo>
                      <a:pt x="119" y="530"/>
                    </a:lnTo>
                    <a:lnTo>
                      <a:pt x="121" y="530"/>
                    </a:lnTo>
                    <a:lnTo>
                      <a:pt x="123" y="529"/>
                    </a:lnTo>
                    <a:lnTo>
                      <a:pt x="124" y="529"/>
                    </a:lnTo>
                    <a:lnTo>
                      <a:pt x="123" y="529"/>
                    </a:lnTo>
                    <a:lnTo>
                      <a:pt x="122" y="528"/>
                    </a:lnTo>
                    <a:lnTo>
                      <a:pt x="120" y="527"/>
                    </a:lnTo>
                    <a:lnTo>
                      <a:pt x="114" y="525"/>
                    </a:lnTo>
                    <a:lnTo>
                      <a:pt x="106" y="524"/>
                    </a:lnTo>
                    <a:lnTo>
                      <a:pt x="96" y="521"/>
                    </a:lnTo>
                    <a:lnTo>
                      <a:pt x="86" y="516"/>
                    </a:lnTo>
                    <a:lnTo>
                      <a:pt x="75" y="512"/>
                    </a:lnTo>
                    <a:lnTo>
                      <a:pt x="65" y="504"/>
                    </a:lnTo>
                    <a:lnTo>
                      <a:pt x="56" y="497"/>
                    </a:lnTo>
                    <a:lnTo>
                      <a:pt x="47" y="487"/>
                    </a:lnTo>
                    <a:lnTo>
                      <a:pt x="40" y="477"/>
                    </a:lnTo>
                    <a:lnTo>
                      <a:pt x="33" y="465"/>
                    </a:lnTo>
                    <a:lnTo>
                      <a:pt x="27" y="452"/>
                    </a:lnTo>
                    <a:lnTo>
                      <a:pt x="21" y="437"/>
                    </a:lnTo>
                    <a:lnTo>
                      <a:pt x="17" y="422"/>
                    </a:lnTo>
                    <a:lnTo>
                      <a:pt x="13" y="405"/>
                    </a:lnTo>
                    <a:lnTo>
                      <a:pt x="10" y="388"/>
                    </a:lnTo>
                    <a:lnTo>
                      <a:pt x="7" y="370"/>
                    </a:lnTo>
                    <a:lnTo>
                      <a:pt x="3" y="332"/>
                    </a:lnTo>
                    <a:lnTo>
                      <a:pt x="1" y="292"/>
                    </a:lnTo>
                    <a:lnTo>
                      <a:pt x="0" y="250"/>
                    </a:lnTo>
                    <a:lnTo>
                      <a:pt x="1" y="211"/>
                    </a:lnTo>
                    <a:lnTo>
                      <a:pt x="3" y="173"/>
                    </a:lnTo>
                    <a:lnTo>
                      <a:pt x="7" y="136"/>
                    </a:lnTo>
                    <a:lnTo>
                      <a:pt x="9" y="118"/>
                    </a:lnTo>
                    <a:lnTo>
                      <a:pt x="12" y="101"/>
                    </a:lnTo>
                    <a:lnTo>
                      <a:pt x="15" y="85"/>
                    </a:lnTo>
                    <a:lnTo>
                      <a:pt x="19" y="70"/>
                    </a:lnTo>
                    <a:lnTo>
                      <a:pt x="24" y="56"/>
                    </a:lnTo>
                    <a:lnTo>
                      <a:pt x="29" y="43"/>
                    </a:lnTo>
                    <a:lnTo>
                      <a:pt x="34" y="32"/>
                    </a:lnTo>
                    <a:lnTo>
                      <a:pt x="41" y="22"/>
                    </a:lnTo>
                    <a:lnTo>
                      <a:pt x="48" y="15"/>
                    </a:lnTo>
                    <a:lnTo>
                      <a:pt x="56" y="8"/>
                    </a:lnTo>
                    <a:lnTo>
                      <a:pt x="65" y="4"/>
                    </a:lnTo>
                    <a:lnTo>
                      <a:pt x="74" y="1"/>
                    </a:lnTo>
                    <a:lnTo>
                      <a:pt x="84" y="0"/>
                    </a:lnTo>
                    <a:lnTo>
                      <a:pt x="93" y="0"/>
                    </a:lnTo>
                    <a:lnTo>
                      <a:pt x="100" y="1"/>
                    </a:lnTo>
                    <a:lnTo>
                      <a:pt x="105" y="2"/>
                    </a:lnTo>
                    <a:lnTo>
                      <a:pt x="107" y="3"/>
                    </a:lnTo>
                    <a:lnTo>
                      <a:pt x="108" y="3"/>
                    </a:lnTo>
                    <a:lnTo>
                      <a:pt x="107" y="3"/>
                    </a:lnTo>
                    <a:lnTo>
                      <a:pt x="106" y="2"/>
                    </a:lnTo>
                    <a:lnTo>
                      <a:pt x="104" y="1"/>
                    </a:lnTo>
                    <a:lnTo>
                      <a:pt x="105" y="1"/>
                    </a:lnTo>
                    <a:lnTo>
                      <a:pt x="107" y="0"/>
                    </a:lnTo>
                    <a:lnTo>
                      <a:pt x="110" y="0"/>
                    </a:lnTo>
                    <a:lnTo>
                      <a:pt x="112" y="1"/>
                    </a:lnTo>
                    <a:lnTo>
                      <a:pt x="113" y="1"/>
                    </a:lnTo>
                    <a:lnTo>
                      <a:pt x="112" y="1"/>
                    </a:lnTo>
                    <a:lnTo>
                      <a:pt x="111" y="1"/>
                    </a:lnTo>
                  </a:path>
                </a:pathLst>
              </a:custGeom>
              <a:noFill/>
              <a:ln w="9525">
                <a:solidFill>
                  <a:srgbClr val="B2B2B2"/>
                </a:solidFill>
                <a:round/>
                <a:headEnd/>
                <a:tailEnd/>
              </a:ln>
            </p:spPr>
            <p:txBody>
              <a:bodyPr/>
              <a:lstStyle/>
              <a:p>
                <a:endParaRPr lang="en-US"/>
              </a:p>
            </p:txBody>
          </p:sp>
        </p:grpSp>
      </p:grpSp>
      <p:sp>
        <p:nvSpPr>
          <p:cNvPr id="1755" name="Oval 1754"/>
          <p:cNvSpPr/>
          <p:nvPr/>
        </p:nvSpPr>
        <p:spPr>
          <a:xfrm>
            <a:off x="5410878" y="3072741"/>
            <a:ext cx="381000" cy="609600"/>
          </a:xfrm>
          <a:prstGeom prst="ellipse">
            <a:avLst/>
          </a:prstGeom>
          <a:solidFill>
            <a:srgbClr val="CB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270" lIns="0" tIns="0" rIns="0" bIns="0" rtlCol="0" anchor="ctr"/>
          <a:lstStyle/>
          <a:p>
            <a:pPr algn="ctr"/>
            <a:r>
              <a:rPr lang="en-US" sz="1200" b="1" dirty="0" smtClean="0">
                <a:solidFill>
                  <a:srgbClr val="0070C0"/>
                </a:solidFill>
              </a:rPr>
              <a:t>Test Plan</a:t>
            </a:r>
            <a:endParaRPr lang="en-US" sz="1200" b="1" dirty="0">
              <a:solidFill>
                <a:srgbClr val="0070C0"/>
              </a:solidFill>
            </a:endParaRPr>
          </a:p>
        </p:txBody>
      </p:sp>
      <p:sp>
        <p:nvSpPr>
          <p:cNvPr id="1756" name="Oval 1755"/>
          <p:cNvSpPr/>
          <p:nvPr/>
        </p:nvSpPr>
        <p:spPr>
          <a:xfrm>
            <a:off x="3303262" y="3072769"/>
            <a:ext cx="381000" cy="609600"/>
          </a:xfrm>
          <a:prstGeom prst="ellipse">
            <a:avLst/>
          </a:prstGeom>
          <a:solidFill>
            <a:srgbClr val="FF99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vert="vert" lIns="0" tIns="0" rIns="0" bIns="0" rtlCol="0" anchor="ctr"/>
          <a:lstStyle/>
          <a:p>
            <a:pPr algn="ctr"/>
            <a:r>
              <a:rPr lang="en-US" sz="1000" dirty="0" smtClean="0">
                <a:solidFill>
                  <a:srgbClr val="0070C0"/>
                </a:solidFill>
              </a:rPr>
              <a:t>Analysis Spec</a:t>
            </a:r>
            <a:endParaRPr lang="en-US" sz="1000" dirty="0">
              <a:solidFill>
                <a:srgbClr val="0070C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9" presetClass="entr" presetSubtype="0"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dissolve">
                                      <p:cBhvr>
                                        <p:cTn id="16" dur="500"/>
                                        <p:tgtEl>
                                          <p:spTgt spid="22"/>
                                        </p:tgtEl>
                                      </p:cBhvr>
                                    </p:animEffect>
                                  </p:childTnLst>
                                </p:cTn>
                              </p:par>
                              <p:par>
                                <p:cTn id="17" presetID="9" presetClass="entr" presetSubtype="0" fill="hold" nodeType="withEffect">
                                  <p:stCondLst>
                                    <p:cond delay="0"/>
                                  </p:stCondLst>
                                  <p:childTnLst>
                                    <p:set>
                                      <p:cBhvr>
                                        <p:cTn id="18" dur="1" fill="hold">
                                          <p:stCondLst>
                                            <p:cond delay="0"/>
                                          </p:stCondLst>
                                        </p:cTn>
                                        <p:tgtEl>
                                          <p:spTgt spid="11991"/>
                                        </p:tgtEl>
                                        <p:attrNameLst>
                                          <p:attrName>style.visibility</p:attrName>
                                        </p:attrNameLst>
                                      </p:cBhvr>
                                      <p:to>
                                        <p:strVal val="visible"/>
                                      </p:to>
                                    </p:set>
                                    <p:animEffect transition="in" filter="dissolve">
                                      <p:cBhvr>
                                        <p:cTn id="19" dur="500"/>
                                        <p:tgtEl>
                                          <p:spTgt spid="11991"/>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0-#ppt_w/2"/>
                                          </p:val>
                                        </p:tav>
                                        <p:tav tm="100000">
                                          <p:val>
                                            <p:strVal val="#ppt_x"/>
                                          </p:val>
                                        </p:tav>
                                      </p:tavLst>
                                    </p:anim>
                                    <p:anim calcmode="lin" valueType="num">
                                      <p:cBhvr additive="base">
                                        <p:cTn id="25" dur="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1952">
                                            <p:txEl>
                                              <p:pRg st="0" end="0"/>
                                            </p:txEl>
                                          </p:spTgt>
                                        </p:tgtEl>
                                        <p:attrNameLst>
                                          <p:attrName>style.visibility</p:attrName>
                                        </p:attrNameLst>
                                      </p:cBhvr>
                                      <p:to>
                                        <p:strVal val="visible"/>
                                      </p:to>
                                    </p:set>
                                    <p:anim calcmode="lin" valueType="num">
                                      <p:cBhvr additive="base">
                                        <p:cTn id="28" dur="500" fill="hold"/>
                                        <p:tgtEl>
                                          <p:spTgt spid="11952">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11952">
                                            <p:txEl>
                                              <p:pRg st="0" end="0"/>
                                            </p:txEl>
                                          </p:spTgt>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1952">
                                            <p:txEl>
                                              <p:pRg st="1" end="1"/>
                                            </p:txEl>
                                          </p:spTgt>
                                        </p:tgtEl>
                                        <p:attrNameLst>
                                          <p:attrName>style.visibility</p:attrName>
                                        </p:attrNameLst>
                                      </p:cBhvr>
                                      <p:to>
                                        <p:strVal val="visible"/>
                                      </p:to>
                                    </p:set>
                                    <p:anim calcmode="lin" valueType="num">
                                      <p:cBhvr additive="base">
                                        <p:cTn id="32" dur="500" fill="hold"/>
                                        <p:tgtEl>
                                          <p:spTgt spid="11952">
                                            <p:txEl>
                                              <p:pRg st="1" end="1"/>
                                            </p:txEl>
                                          </p:spTgt>
                                        </p:tgtEl>
                                        <p:attrNameLst>
                                          <p:attrName>ppt_x</p:attrName>
                                        </p:attrNameLst>
                                      </p:cBhvr>
                                      <p:tavLst>
                                        <p:tav tm="0">
                                          <p:val>
                                            <p:strVal val="0-#ppt_w/2"/>
                                          </p:val>
                                        </p:tav>
                                        <p:tav tm="100000">
                                          <p:val>
                                            <p:strVal val="#ppt_x"/>
                                          </p:val>
                                        </p:tav>
                                      </p:tavLst>
                                    </p:anim>
                                    <p:anim calcmode="lin" valueType="num">
                                      <p:cBhvr additive="base">
                                        <p:cTn id="33" dur="500" fill="hold"/>
                                        <p:tgtEl>
                                          <p:spTgt spid="11952">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500"/>
                            </p:stCondLst>
                            <p:childTnLst>
                              <p:par>
                                <p:cTn id="35" presetID="9" presetClass="entr" presetSubtype="0" fill="hold" nodeType="afterEffect">
                                  <p:stCondLst>
                                    <p:cond delay="0"/>
                                  </p:stCondLst>
                                  <p:childTnLst>
                                    <p:set>
                                      <p:cBhvr>
                                        <p:cTn id="36" dur="1" fill="hold">
                                          <p:stCondLst>
                                            <p:cond delay="0"/>
                                          </p:stCondLst>
                                        </p:cTn>
                                        <p:tgtEl>
                                          <p:spTgt spid="11988"/>
                                        </p:tgtEl>
                                        <p:attrNameLst>
                                          <p:attrName>style.visibility</p:attrName>
                                        </p:attrNameLst>
                                      </p:cBhvr>
                                      <p:to>
                                        <p:strVal val="visible"/>
                                      </p:to>
                                    </p:set>
                                    <p:animEffect transition="in" filter="dissolve">
                                      <p:cBhvr>
                                        <p:cTn id="37" dur="500"/>
                                        <p:tgtEl>
                                          <p:spTgt spid="11988"/>
                                        </p:tgtEl>
                                      </p:cBhvr>
                                    </p:animEffect>
                                  </p:childTnLst>
                                </p:cTn>
                              </p:par>
                              <p:par>
                                <p:cTn id="38" presetID="3" presetClass="entr" presetSubtype="10" fill="hold" grpId="0" nodeType="withEffect">
                                  <p:stCondLst>
                                    <p:cond delay="0"/>
                                  </p:stCondLst>
                                  <p:childTnLst>
                                    <p:set>
                                      <p:cBhvr>
                                        <p:cTn id="39" dur="1" fill="hold">
                                          <p:stCondLst>
                                            <p:cond delay="0"/>
                                          </p:stCondLst>
                                        </p:cTn>
                                        <p:tgtEl>
                                          <p:spTgt spid="1756"/>
                                        </p:tgtEl>
                                        <p:attrNameLst>
                                          <p:attrName>style.visibility</p:attrName>
                                        </p:attrNameLst>
                                      </p:cBhvr>
                                      <p:to>
                                        <p:strVal val="visible"/>
                                      </p:to>
                                    </p:set>
                                    <p:animEffect transition="in" filter="blinds(horizontal)">
                                      <p:cBhvr>
                                        <p:cTn id="40" dur="500"/>
                                        <p:tgtEl>
                                          <p:spTgt spid="1756"/>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childTnLst>
                          </p:cTn>
                        </p:par>
                        <p:par>
                          <p:cTn id="47" fill="hold">
                            <p:stCondLst>
                              <p:cond delay="500"/>
                            </p:stCondLst>
                            <p:childTnLst>
                              <p:par>
                                <p:cTn id="48" presetID="9" presetClass="entr" presetSubtype="0" fill="hold" nodeType="afterEffect">
                                  <p:stCondLst>
                                    <p:cond delay="0"/>
                                  </p:stCondLst>
                                  <p:childTnLst>
                                    <p:set>
                                      <p:cBhvr>
                                        <p:cTn id="49" dur="1" fill="hold">
                                          <p:stCondLst>
                                            <p:cond delay="0"/>
                                          </p:stCondLst>
                                        </p:cTn>
                                        <p:tgtEl>
                                          <p:spTgt spid="11989"/>
                                        </p:tgtEl>
                                        <p:attrNameLst>
                                          <p:attrName>style.visibility</p:attrName>
                                        </p:attrNameLst>
                                      </p:cBhvr>
                                      <p:to>
                                        <p:strVal val="visible"/>
                                      </p:to>
                                    </p:set>
                                    <p:animEffect transition="in" filter="dissolve">
                                      <p:cBhvr>
                                        <p:cTn id="50" dur="500"/>
                                        <p:tgtEl>
                                          <p:spTgt spid="11989"/>
                                        </p:tgtEl>
                                      </p:cBhvr>
                                    </p:animEffect>
                                  </p:childTnLst>
                                </p:cTn>
                              </p:par>
                              <p:par>
                                <p:cTn id="51" presetID="3" presetClass="entr" presetSubtype="10" fill="hold" grpId="0" nodeType="withEffect">
                                  <p:stCondLst>
                                    <p:cond delay="0"/>
                                  </p:stCondLst>
                                  <p:childTnLst>
                                    <p:set>
                                      <p:cBhvr>
                                        <p:cTn id="52" dur="1" fill="hold">
                                          <p:stCondLst>
                                            <p:cond delay="0"/>
                                          </p:stCondLst>
                                        </p:cTn>
                                        <p:tgtEl>
                                          <p:spTgt spid="1755"/>
                                        </p:tgtEl>
                                        <p:attrNameLst>
                                          <p:attrName>style.visibility</p:attrName>
                                        </p:attrNameLst>
                                      </p:cBhvr>
                                      <p:to>
                                        <p:strVal val="visible"/>
                                      </p:to>
                                    </p:set>
                                    <p:animEffect transition="in" filter="blinds(horizontal)">
                                      <p:cBhvr>
                                        <p:cTn id="53" dur="500"/>
                                        <p:tgtEl>
                                          <p:spTgt spid="1755"/>
                                        </p:tgtEl>
                                      </p:cBhvr>
                                    </p:animEffect>
                                  </p:childTnLst>
                                </p:cTn>
                              </p:par>
                            </p:childTnLst>
                          </p:cTn>
                        </p:par>
                      </p:childTnLst>
                    </p:cTn>
                  </p:par>
                  <p:par>
                    <p:cTn id="54" fill="hold">
                      <p:stCondLst>
                        <p:cond delay="indefinite"/>
                      </p:stCondLst>
                      <p:childTnLst>
                        <p:par>
                          <p:cTn id="55" fill="hold">
                            <p:stCondLst>
                              <p:cond delay="0"/>
                            </p:stCondLst>
                            <p:childTnLst>
                              <p:par>
                                <p:cTn id="56" presetID="9" presetClass="entr" presetSubtype="0" fill="hold" grpId="0" nodeType="clickEffect">
                                  <p:stCondLst>
                                    <p:cond delay="0"/>
                                  </p:stCondLst>
                                  <p:childTnLst>
                                    <p:set>
                                      <p:cBhvr>
                                        <p:cTn id="57" dur="1" fill="hold">
                                          <p:stCondLst>
                                            <p:cond delay="0"/>
                                          </p:stCondLst>
                                        </p:cTn>
                                        <p:tgtEl>
                                          <p:spTgt spid="1753"/>
                                        </p:tgtEl>
                                        <p:attrNameLst>
                                          <p:attrName>style.visibility</p:attrName>
                                        </p:attrNameLst>
                                      </p:cBhvr>
                                      <p:to>
                                        <p:strVal val="visible"/>
                                      </p:to>
                                    </p:set>
                                    <p:animEffect transition="in" filter="dissolve">
                                      <p:cBhvr>
                                        <p:cTn id="58" dur="500"/>
                                        <p:tgtEl>
                                          <p:spTgt spid="1753"/>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1754"/>
                                        </p:tgtEl>
                                        <p:attrNameLst>
                                          <p:attrName>style.visibility</p:attrName>
                                        </p:attrNameLst>
                                      </p:cBhvr>
                                      <p:to>
                                        <p:strVal val="visible"/>
                                      </p:to>
                                    </p:set>
                                    <p:animEffect transition="in" filter="dissolve">
                                      <p:cBhvr>
                                        <p:cTn id="61" dur="500"/>
                                        <p:tgtEl>
                                          <p:spTgt spid="1754"/>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nodeType="clickEffect">
                                  <p:stCondLst>
                                    <p:cond delay="0"/>
                                  </p:stCondLst>
                                  <p:childTnLst>
                                    <p:set>
                                      <p:cBhvr>
                                        <p:cTn id="65" dur="1" fill="hold">
                                          <p:stCondLst>
                                            <p:cond delay="0"/>
                                          </p:stCondLst>
                                        </p:cTn>
                                        <p:tgtEl>
                                          <p:spTgt spid="20"/>
                                        </p:tgtEl>
                                        <p:attrNameLst>
                                          <p:attrName>style.visibility</p:attrName>
                                        </p:attrNameLst>
                                      </p:cBhvr>
                                      <p:to>
                                        <p:strVal val="visible"/>
                                      </p:to>
                                    </p:set>
                                    <p:anim calcmode="lin" valueType="num">
                                      <p:cBhvr additive="base">
                                        <p:cTn id="66" dur="500" fill="hold"/>
                                        <p:tgtEl>
                                          <p:spTgt spid="20"/>
                                        </p:tgtEl>
                                        <p:attrNameLst>
                                          <p:attrName>ppt_x</p:attrName>
                                        </p:attrNameLst>
                                      </p:cBhvr>
                                      <p:tavLst>
                                        <p:tav tm="0">
                                          <p:val>
                                            <p:strVal val="0-#ppt_w/2"/>
                                          </p:val>
                                        </p:tav>
                                        <p:tav tm="100000">
                                          <p:val>
                                            <p:strVal val="#ppt_x"/>
                                          </p:val>
                                        </p:tav>
                                      </p:tavLst>
                                    </p:anim>
                                    <p:anim calcmode="lin" valueType="num">
                                      <p:cBhvr additive="base">
                                        <p:cTn id="67" dur="500" fill="hold"/>
                                        <p:tgtEl>
                                          <p:spTgt spid="20"/>
                                        </p:tgtEl>
                                        <p:attrNameLst>
                                          <p:attrName>ppt_y</p:attrName>
                                        </p:attrNameLst>
                                      </p:cBhvr>
                                      <p:tavLst>
                                        <p:tav tm="0">
                                          <p:val>
                                            <p:strVal val="#ppt_y"/>
                                          </p:val>
                                        </p:tav>
                                        <p:tav tm="100000">
                                          <p:val>
                                            <p:strVal val="#ppt_y"/>
                                          </p:val>
                                        </p:tav>
                                      </p:tavLst>
                                    </p:anim>
                                  </p:childTnLst>
                                </p:cTn>
                              </p:par>
                            </p:childTnLst>
                          </p:cTn>
                        </p:par>
                        <p:par>
                          <p:cTn id="68" fill="hold">
                            <p:stCondLst>
                              <p:cond delay="500"/>
                            </p:stCondLst>
                            <p:childTnLst>
                              <p:par>
                                <p:cTn id="69" presetID="9" presetClass="entr" presetSubtype="0" fill="hold" nodeType="afterEffect">
                                  <p:stCondLst>
                                    <p:cond delay="0"/>
                                  </p:stCondLst>
                                  <p:childTnLst>
                                    <p:set>
                                      <p:cBhvr>
                                        <p:cTn id="70" dur="1" fill="hold">
                                          <p:stCondLst>
                                            <p:cond delay="0"/>
                                          </p:stCondLst>
                                        </p:cTn>
                                        <p:tgtEl>
                                          <p:spTgt spid="1792"/>
                                        </p:tgtEl>
                                        <p:attrNameLst>
                                          <p:attrName>style.visibility</p:attrName>
                                        </p:attrNameLst>
                                      </p:cBhvr>
                                      <p:to>
                                        <p:strVal val="visible"/>
                                      </p:to>
                                    </p:set>
                                    <p:animEffect transition="in" filter="dissolve">
                                      <p:cBhvr>
                                        <p:cTn id="71" dur="500"/>
                                        <p:tgtEl>
                                          <p:spTgt spid="1792"/>
                                        </p:tgtEl>
                                      </p:cBhvr>
                                    </p:animEffect>
                                  </p:childTnLst>
                                </p:cTn>
                              </p:par>
                            </p:childTnLst>
                          </p:cTn>
                        </p:par>
                        <p:par>
                          <p:cTn id="72" fill="hold">
                            <p:stCondLst>
                              <p:cond delay="1000"/>
                            </p:stCondLst>
                            <p:childTnLst>
                              <p:par>
                                <p:cTn id="73" presetID="2" presetClass="entr" presetSubtype="4" fill="hold" nodeType="afterEffect">
                                  <p:stCondLst>
                                    <p:cond delay="0"/>
                                  </p:stCondLst>
                                  <p:childTnLst>
                                    <p:set>
                                      <p:cBhvr>
                                        <p:cTn id="74" dur="1" fill="hold">
                                          <p:stCondLst>
                                            <p:cond delay="0"/>
                                          </p:stCondLst>
                                        </p:cTn>
                                        <p:tgtEl>
                                          <p:spTgt spid="19"/>
                                        </p:tgtEl>
                                        <p:attrNameLst>
                                          <p:attrName>style.visibility</p:attrName>
                                        </p:attrNameLst>
                                      </p:cBhvr>
                                      <p:to>
                                        <p:strVal val="visible"/>
                                      </p:to>
                                    </p:set>
                                    <p:anim calcmode="lin" valueType="num">
                                      <p:cBhvr additive="base">
                                        <p:cTn id="75" dur="500" fill="hold"/>
                                        <p:tgtEl>
                                          <p:spTgt spid="19"/>
                                        </p:tgtEl>
                                        <p:attrNameLst>
                                          <p:attrName>ppt_x</p:attrName>
                                        </p:attrNameLst>
                                      </p:cBhvr>
                                      <p:tavLst>
                                        <p:tav tm="0">
                                          <p:val>
                                            <p:strVal val="#ppt_x"/>
                                          </p:val>
                                        </p:tav>
                                        <p:tav tm="100000">
                                          <p:val>
                                            <p:strVal val="#ppt_x"/>
                                          </p:val>
                                        </p:tav>
                                      </p:tavLst>
                                    </p:anim>
                                    <p:anim calcmode="lin" valueType="num">
                                      <p:cBhvr additive="base">
                                        <p:cTn id="76" dur="500" fill="hold"/>
                                        <p:tgtEl>
                                          <p:spTgt spid="19"/>
                                        </p:tgtEl>
                                        <p:attrNameLst>
                                          <p:attrName>ppt_y</p:attrName>
                                        </p:attrNameLst>
                                      </p:cBhvr>
                                      <p:tavLst>
                                        <p:tav tm="0">
                                          <p:val>
                                            <p:strVal val="1+#ppt_h/2"/>
                                          </p:val>
                                        </p:tav>
                                        <p:tav tm="100000">
                                          <p:val>
                                            <p:strVal val="#ppt_y"/>
                                          </p:val>
                                        </p:tav>
                                      </p:tavLst>
                                    </p:anim>
                                  </p:childTnLst>
                                </p:cTn>
                              </p:par>
                            </p:childTnLst>
                          </p:cTn>
                        </p:par>
                        <p:par>
                          <p:cTn id="77" fill="hold">
                            <p:stCondLst>
                              <p:cond delay="1500"/>
                            </p:stCondLst>
                            <p:childTnLst>
                              <p:par>
                                <p:cTn id="78" presetID="9" presetClass="entr" presetSubtype="0"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dissolve">
                                      <p:cBhvr>
                                        <p:cTn id="80" dur="500"/>
                                        <p:tgtEl>
                                          <p:spTgt spid="10"/>
                                        </p:tgtEl>
                                      </p:cBhvr>
                                    </p:animEffect>
                                  </p:childTnLst>
                                </p:cTn>
                              </p:par>
                            </p:childTnLst>
                          </p:cTn>
                        </p:par>
                        <p:par>
                          <p:cTn id="81" fill="hold">
                            <p:stCondLst>
                              <p:cond delay="2000"/>
                            </p:stCondLst>
                            <p:childTnLst>
                              <p:par>
                                <p:cTn id="82" presetID="2" presetClass="entr" presetSubtype="2" fill="hold" nodeType="afterEffect">
                                  <p:stCondLst>
                                    <p:cond delay="0"/>
                                  </p:stCondLst>
                                  <p:childTnLst>
                                    <p:set>
                                      <p:cBhvr>
                                        <p:cTn id="83" dur="1" fill="hold">
                                          <p:stCondLst>
                                            <p:cond delay="0"/>
                                          </p:stCondLst>
                                        </p:cTn>
                                        <p:tgtEl>
                                          <p:spTgt spid="21"/>
                                        </p:tgtEl>
                                        <p:attrNameLst>
                                          <p:attrName>style.visibility</p:attrName>
                                        </p:attrNameLst>
                                      </p:cBhvr>
                                      <p:to>
                                        <p:strVal val="visible"/>
                                      </p:to>
                                    </p:set>
                                    <p:anim calcmode="lin" valueType="num">
                                      <p:cBhvr additive="base">
                                        <p:cTn id="84" dur="500" fill="hold"/>
                                        <p:tgtEl>
                                          <p:spTgt spid="21"/>
                                        </p:tgtEl>
                                        <p:attrNameLst>
                                          <p:attrName>ppt_x</p:attrName>
                                        </p:attrNameLst>
                                      </p:cBhvr>
                                      <p:tavLst>
                                        <p:tav tm="0">
                                          <p:val>
                                            <p:strVal val="1+#ppt_w/2"/>
                                          </p:val>
                                        </p:tav>
                                        <p:tav tm="100000">
                                          <p:val>
                                            <p:strVal val="#ppt_x"/>
                                          </p:val>
                                        </p:tav>
                                      </p:tavLst>
                                    </p:anim>
                                    <p:anim calcmode="lin" valueType="num">
                                      <p:cBhvr additive="base">
                                        <p:cTn id="85" dur="500" fill="hold"/>
                                        <p:tgtEl>
                                          <p:spTgt spid="21"/>
                                        </p:tgtEl>
                                        <p:attrNameLst>
                                          <p:attrName>ppt_y</p:attrName>
                                        </p:attrNameLst>
                                      </p:cBhvr>
                                      <p:tavLst>
                                        <p:tav tm="0">
                                          <p:val>
                                            <p:strVal val="#ppt_y"/>
                                          </p:val>
                                        </p:tav>
                                        <p:tav tm="100000">
                                          <p:val>
                                            <p:strVal val="#ppt_y"/>
                                          </p:val>
                                        </p:tav>
                                      </p:tavLst>
                                    </p:anim>
                                  </p:childTnLst>
                                </p:cTn>
                              </p:par>
                            </p:childTnLst>
                          </p:cTn>
                        </p:par>
                        <p:par>
                          <p:cTn id="86" fill="hold">
                            <p:stCondLst>
                              <p:cond delay="2500"/>
                            </p:stCondLst>
                            <p:childTnLst>
                              <p:par>
                                <p:cTn id="87" presetID="9" presetClass="entr" presetSubtype="0" fill="hold" nodeType="afterEffect">
                                  <p:stCondLst>
                                    <p:cond delay="0"/>
                                  </p:stCondLst>
                                  <p:childTnLst>
                                    <p:set>
                                      <p:cBhvr>
                                        <p:cTn id="88" dur="1" fill="hold">
                                          <p:stCondLst>
                                            <p:cond delay="0"/>
                                          </p:stCondLst>
                                        </p:cTn>
                                        <p:tgtEl>
                                          <p:spTgt spid="1795"/>
                                        </p:tgtEl>
                                        <p:attrNameLst>
                                          <p:attrName>style.visibility</p:attrName>
                                        </p:attrNameLst>
                                      </p:cBhvr>
                                      <p:to>
                                        <p:strVal val="visible"/>
                                      </p:to>
                                    </p:set>
                                    <p:animEffect transition="in" filter="dissolve">
                                      <p:cBhvr>
                                        <p:cTn id="89" dur="500"/>
                                        <p:tgtEl>
                                          <p:spTgt spid="1795"/>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mph" presetSubtype="0" fill="hold" nodeType="clickEffect">
                                  <p:stCondLst>
                                    <p:cond delay="0"/>
                                  </p:stCondLst>
                                  <p:childTnLst>
                                    <p:animScale>
                                      <p:cBhvr>
                                        <p:cTn id="93" dur="2000" fill="hold"/>
                                        <p:tgtEl>
                                          <p:spTgt spid="220"/>
                                        </p:tgtEl>
                                      </p:cBhvr>
                                      <p:by x="150000" y="150000"/>
                                    </p:animScale>
                                  </p:childTnLst>
                                </p:cTn>
                              </p:par>
                              <p:par>
                                <p:cTn id="94" presetID="1" presetClass="exit" presetSubtype="0" fill="hold" grpId="1" nodeType="withEffect">
                                  <p:stCondLst>
                                    <p:cond delay="0"/>
                                  </p:stCondLst>
                                  <p:childTnLst>
                                    <p:set>
                                      <p:cBhvr>
                                        <p:cTn id="95" dur="1" fill="hold">
                                          <p:stCondLst>
                                            <p:cond delay="0"/>
                                          </p:stCondLst>
                                        </p:cTn>
                                        <p:tgtEl>
                                          <p:spTgt spid="1756"/>
                                        </p:tgtEl>
                                        <p:attrNameLst>
                                          <p:attrName>style.visibility</p:attrName>
                                        </p:attrNameLst>
                                      </p:cBhvr>
                                      <p:to>
                                        <p:strVal val="hidden"/>
                                      </p:to>
                                    </p:set>
                                  </p:childTnLst>
                                </p:cTn>
                              </p:par>
                              <p:par>
                                <p:cTn id="96" presetID="1" presetClass="exit" presetSubtype="0" fill="hold" grpId="1" nodeType="withEffect">
                                  <p:stCondLst>
                                    <p:cond delay="0"/>
                                  </p:stCondLst>
                                  <p:childTnLst>
                                    <p:set>
                                      <p:cBhvr>
                                        <p:cTn id="97" dur="1" fill="hold">
                                          <p:stCondLst>
                                            <p:cond delay="0"/>
                                          </p:stCondLst>
                                        </p:cTn>
                                        <p:tgtEl>
                                          <p:spTgt spid="175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3" grpId="0" animBg="1"/>
      <p:bldP spid="11952" grpId="0" build="allAtOnce"/>
      <p:bldP spid="1754" grpId="0"/>
      <p:bldP spid="1755" grpId="0" animBg="1"/>
      <p:bldP spid="1755" grpId="1" animBg="1"/>
      <p:bldP spid="1756" grpId="0" animBg="1"/>
      <p:bldP spid="1756"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Architectural Model Value Added </a:t>
            </a:r>
            <a:endParaRPr lang="en-US" b="1" dirty="0"/>
          </a:p>
        </p:txBody>
      </p:sp>
      <p:sp>
        <p:nvSpPr>
          <p:cNvPr id="3" name="Content Placeholder 2"/>
          <p:cNvSpPr>
            <a:spLocks noGrp="1"/>
          </p:cNvSpPr>
          <p:nvPr>
            <p:ph idx="1"/>
          </p:nvPr>
        </p:nvSpPr>
        <p:spPr>
          <a:xfrm>
            <a:off x="457200" y="1371601"/>
            <a:ext cx="8229600" cy="4735286"/>
          </a:xfrm>
        </p:spPr>
        <p:txBody>
          <a:bodyPr>
            <a:normAutofit fontScale="92500" lnSpcReduction="10000"/>
          </a:bodyPr>
          <a:lstStyle/>
          <a:p>
            <a:r>
              <a:rPr lang="en-US" dirty="0" smtClean="0"/>
              <a:t>Improve communications across all domains</a:t>
            </a:r>
          </a:p>
          <a:p>
            <a:pPr lvl="1"/>
            <a:r>
              <a:rPr lang="en-US" dirty="0" smtClean="0"/>
              <a:t>engineering, manufacturing, management and support</a:t>
            </a:r>
          </a:p>
          <a:p>
            <a:r>
              <a:rPr lang="en-US" dirty="0" smtClean="0"/>
              <a:t>Uniform and Consistent Repository of the “Truth” integrated across all engineering domains</a:t>
            </a:r>
          </a:p>
          <a:p>
            <a:r>
              <a:rPr lang="en-US" dirty="0" smtClean="0"/>
              <a:t>Improve ability to Measure Change Impact </a:t>
            </a:r>
          </a:p>
          <a:p>
            <a:pPr lvl="1"/>
            <a:r>
              <a:rPr lang="en-US" dirty="0" smtClean="0"/>
              <a:t>A more thorough and complete assessment</a:t>
            </a:r>
          </a:p>
          <a:p>
            <a:pPr lvl="1"/>
            <a:r>
              <a:rPr lang="en-US" dirty="0" smtClean="0"/>
              <a:t>Reduce time to access the change </a:t>
            </a:r>
          </a:p>
          <a:p>
            <a:r>
              <a:rPr lang="en-US" dirty="0" smtClean="0"/>
              <a:t>Reduce the number of  defects and detect them earlier</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Line 2"/>
          <p:cNvSpPr>
            <a:spLocks noChangeShapeType="1"/>
          </p:cNvSpPr>
          <p:nvPr/>
        </p:nvSpPr>
        <p:spPr bwMode="auto">
          <a:xfrm>
            <a:off x="0" y="2054225"/>
            <a:ext cx="9144000" cy="7938"/>
          </a:xfrm>
          <a:prstGeom prst="line">
            <a:avLst/>
          </a:prstGeom>
          <a:noFill/>
          <a:ln w="28575">
            <a:solidFill>
              <a:srgbClr val="00B0F0"/>
            </a:solidFill>
            <a:prstDash val="dashDot"/>
            <a:round/>
            <a:headEnd/>
            <a:tailEnd/>
          </a:ln>
          <a:effectLst/>
        </p:spPr>
        <p:txBody>
          <a:bodyPr/>
          <a:lstStyle/>
          <a:p>
            <a:endParaRPr lang="en-US"/>
          </a:p>
        </p:txBody>
      </p:sp>
      <p:sp>
        <p:nvSpPr>
          <p:cNvPr id="125955" name="Line 3"/>
          <p:cNvSpPr>
            <a:spLocks noChangeShapeType="1"/>
          </p:cNvSpPr>
          <p:nvPr/>
        </p:nvSpPr>
        <p:spPr bwMode="auto">
          <a:xfrm>
            <a:off x="0" y="3011488"/>
            <a:ext cx="9144000" cy="76200"/>
          </a:xfrm>
          <a:prstGeom prst="line">
            <a:avLst/>
          </a:prstGeom>
          <a:noFill/>
          <a:ln w="28575">
            <a:solidFill>
              <a:srgbClr val="00B0F0"/>
            </a:solidFill>
            <a:prstDash val="dashDot"/>
            <a:round/>
            <a:headEnd/>
            <a:tailEnd/>
          </a:ln>
          <a:effectLst/>
        </p:spPr>
        <p:txBody>
          <a:bodyPr/>
          <a:lstStyle/>
          <a:p>
            <a:endParaRPr lang="en-US"/>
          </a:p>
        </p:txBody>
      </p:sp>
      <p:sp>
        <p:nvSpPr>
          <p:cNvPr id="125956" name="Line 4"/>
          <p:cNvSpPr>
            <a:spLocks noChangeShapeType="1"/>
          </p:cNvSpPr>
          <p:nvPr/>
        </p:nvSpPr>
        <p:spPr bwMode="auto">
          <a:xfrm>
            <a:off x="0" y="4506913"/>
            <a:ext cx="9144000" cy="58737"/>
          </a:xfrm>
          <a:prstGeom prst="line">
            <a:avLst/>
          </a:prstGeom>
          <a:noFill/>
          <a:ln w="28575">
            <a:solidFill>
              <a:srgbClr val="00B0F0"/>
            </a:solidFill>
            <a:prstDash val="dashDot"/>
            <a:round/>
            <a:headEnd/>
            <a:tailEnd/>
          </a:ln>
          <a:effectLst/>
        </p:spPr>
        <p:txBody>
          <a:bodyPr/>
          <a:lstStyle/>
          <a:p>
            <a:endParaRPr lang="en-US"/>
          </a:p>
        </p:txBody>
      </p:sp>
      <p:sp>
        <p:nvSpPr>
          <p:cNvPr id="125957" name="Rectangle 5"/>
          <p:cNvSpPr>
            <a:spLocks noGrp="1" noChangeArrowheads="1"/>
          </p:cNvSpPr>
          <p:nvPr>
            <p:ph type="title"/>
          </p:nvPr>
        </p:nvSpPr>
        <p:spPr>
          <a:xfrm>
            <a:off x="409575" y="0"/>
            <a:ext cx="8229600" cy="838200"/>
          </a:xfrm>
        </p:spPr>
        <p:txBody>
          <a:bodyPr/>
          <a:lstStyle/>
          <a:p>
            <a:r>
              <a:rPr lang="en-US" dirty="0" smtClean="0"/>
              <a:t>A Model </a:t>
            </a:r>
            <a:r>
              <a:rPr lang="en-US" dirty="0"/>
              <a:t>Tree</a:t>
            </a:r>
          </a:p>
        </p:txBody>
      </p:sp>
      <p:sp>
        <p:nvSpPr>
          <p:cNvPr id="125964" name="Text Box 12"/>
          <p:cNvSpPr txBox="1">
            <a:spLocks noChangeArrowheads="1"/>
          </p:cNvSpPr>
          <p:nvPr/>
        </p:nvSpPr>
        <p:spPr bwMode="auto">
          <a:xfrm>
            <a:off x="-66675" y="1208088"/>
            <a:ext cx="19399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SoS Level</a:t>
            </a:r>
          </a:p>
        </p:txBody>
      </p:sp>
      <p:sp>
        <p:nvSpPr>
          <p:cNvPr id="125965" name="Text Box 13"/>
          <p:cNvSpPr txBox="1">
            <a:spLocks noChangeArrowheads="1"/>
          </p:cNvSpPr>
          <p:nvPr/>
        </p:nvSpPr>
        <p:spPr bwMode="auto">
          <a:xfrm>
            <a:off x="225425" y="1589088"/>
            <a:ext cx="2663825"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b="0"/>
              <a:t>-  </a:t>
            </a:r>
            <a:r>
              <a:rPr lang="en-US" sz="1600" b="0"/>
              <a:t>System Specification</a:t>
            </a:r>
          </a:p>
        </p:txBody>
      </p:sp>
      <p:sp>
        <p:nvSpPr>
          <p:cNvPr id="125966" name="Text Box 14"/>
          <p:cNvSpPr txBox="1">
            <a:spLocks noChangeArrowheads="1"/>
          </p:cNvSpPr>
          <p:nvPr/>
        </p:nvSpPr>
        <p:spPr bwMode="auto">
          <a:xfrm>
            <a:off x="0" y="2208213"/>
            <a:ext cx="20256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a:t>System Level</a:t>
            </a:r>
          </a:p>
        </p:txBody>
      </p:sp>
      <p:sp>
        <p:nvSpPr>
          <p:cNvPr id="125967" name="Text Box 15"/>
          <p:cNvSpPr txBox="1">
            <a:spLocks noChangeArrowheads="1"/>
          </p:cNvSpPr>
          <p:nvPr/>
        </p:nvSpPr>
        <p:spPr bwMode="auto">
          <a:xfrm>
            <a:off x="225425" y="2636838"/>
            <a:ext cx="2835275" cy="336550"/>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600" b="0"/>
              <a:t>-  Subsystem Specification</a:t>
            </a:r>
          </a:p>
        </p:txBody>
      </p:sp>
      <p:sp>
        <p:nvSpPr>
          <p:cNvPr id="125968" name="Text Box 16"/>
          <p:cNvSpPr txBox="1">
            <a:spLocks noChangeArrowheads="1"/>
          </p:cNvSpPr>
          <p:nvPr/>
        </p:nvSpPr>
        <p:spPr bwMode="auto">
          <a:xfrm>
            <a:off x="-66675" y="3275013"/>
            <a:ext cx="2482850" cy="366712"/>
          </a:xfrm>
          <a:prstGeom prst="rect">
            <a:avLst/>
          </a:prstGeom>
          <a:noFill/>
          <a:ln w="28575" algn="ctr">
            <a:noFill/>
            <a:miter lim="800000"/>
            <a:headEnd/>
            <a:tailEnd/>
          </a:ln>
          <a:effectLst/>
        </p:spPr>
        <p:txBody>
          <a:bodyPr>
            <a:spAutoFit/>
          </a:bodyPr>
          <a:lstStyle/>
          <a:p>
            <a:pPr eaLnBrk="0" hangingPunct="0">
              <a:lnSpc>
                <a:spcPct val="100000"/>
              </a:lnSpc>
              <a:spcBef>
                <a:spcPct val="20000"/>
              </a:spcBef>
              <a:buClrTx/>
              <a:buSzTx/>
              <a:buFontTx/>
              <a:buNone/>
            </a:pPr>
            <a:r>
              <a:rPr lang="en-US" sz="1800" dirty="0"/>
              <a:t>Subsystem Level</a:t>
            </a:r>
          </a:p>
        </p:txBody>
      </p:sp>
      <p:sp>
        <p:nvSpPr>
          <p:cNvPr id="125969" name="Text Box 17"/>
          <p:cNvSpPr txBox="1">
            <a:spLocks noChangeArrowheads="1"/>
          </p:cNvSpPr>
          <p:nvPr/>
        </p:nvSpPr>
        <p:spPr bwMode="auto">
          <a:xfrm>
            <a:off x="225425" y="3865563"/>
            <a:ext cx="2835275" cy="484187"/>
          </a:xfrm>
          <a:prstGeom prst="rect">
            <a:avLst/>
          </a:prstGeom>
          <a:noFill/>
          <a:ln w="28575" algn="ctr">
            <a:noFill/>
            <a:miter lim="800000"/>
            <a:headEnd/>
            <a:tailEnd/>
          </a:ln>
          <a:effectLst/>
        </p:spPr>
        <p:txBody>
          <a:bodyPr>
            <a:spAutoFit/>
          </a:bodyPr>
          <a:lstStyle/>
          <a:p>
            <a:pPr eaLnBrk="0" hangingPunct="0">
              <a:lnSpc>
                <a:spcPct val="70000"/>
              </a:lnSpc>
              <a:spcBef>
                <a:spcPct val="20000"/>
              </a:spcBef>
              <a:buClrTx/>
              <a:buSzTx/>
              <a:buFontTx/>
              <a:buChar char="-"/>
            </a:pPr>
            <a:r>
              <a:rPr lang="en-US" sz="1600" b="0" dirty="0"/>
              <a:t>  Component </a:t>
            </a:r>
          </a:p>
          <a:p>
            <a:pPr eaLnBrk="0" hangingPunct="0">
              <a:lnSpc>
                <a:spcPct val="70000"/>
              </a:lnSpc>
              <a:spcBef>
                <a:spcPct val="20000"/>
              </a:spcBef>
              <a:buClrTx/>
              <a:buSzTx/>
              <a:buFontTx/>
              <a:buNone/>
            </a:pPr>
            <a:r>
              <a:rPr lang="en-US" sz="1600" b="0" dirty="0"/>
              <a:t>     Specification</a:t>
            </a:r>
          </a:p>
        </p:txBody>
      </p:sp>
      <p:grpSp>
        <p:nvGrpSpPr>
          <p:cNvPr id="57" name="Group 56"/>
          <p:cNvGrpSpPr/>
          <p:nvPr/>
        </p:nvGrpSpPr>
        <p:grpSpPr>
          <a:xfrm>
            <a:off x="2114551" y="4898122"/>
            <a:ext cx="1695449" cy="1255028"/>
            <a:chOff x="2114551" y="4898122"/>
            <a:chExt cx="1695449" cy="1255028"/>
          </a:xfrm>
        </p:grpSpPr>
        <p:grpSp>
          <p:nvGrpSpPr>
            <p:cNvPr id="2" name="Group 6"/>
            <p:cNvGrpSpPr>
              <a:grpSpLocks/>
            </p:cNvGrpSpPr>
            <p:nvPr/>
          </p:nvGrpSpPr>
          <p:grpSpPr bwMode="auto">
            <a:xfrm>
              <a:off x="2371725" y="5381625"/>
              <a:ext cx="1438275" cy="771525"/>
              <a:chOff x="642" y="3144"/>
              <a:chExt cx="906" cy="486"/>
            </a:xfrm>
          </p:grpSpPr>
          <p:sp>
            <p:nvSpPr>
              <p:cNvPr id="125959" name="Rectangle 7"/>
              <p:cNvSpPr>
                <a:spLocks noChangeArrowheads="1"/>
              </p:cNvSpPr>
              <p:nvPr/>
            </p:nvSpPr>
            <p:spPr bwMode="auto">
              <a:xfrm>
                <a:off x="642"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0" name="Rectangle 8"/>
              <p:cNvSpPr>
                <a:spLocks noChangeArrowheads="1"/>
              </p:cNvSpPr>
              <p:nvPr/>
            </p:nvSpPr>
            <p:spPr bwMode="auto">
              <a:xfrm>
                <a:off x="1230" y="3478"/>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61" name="Text Box 9"/>
              <p:cNvSpPr txBox="1">
                <a:spLocks noChangeArrowheads="1"/>
              </p:cNvSpPr>
              <p:nvPr/>
            </p:nvSpPr>
            <p:spPr bwMode="auto">
              <a:xfrm>
                <a:off x="858" y="3213"/>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dirty="0"/>
                  <a:t>…</a:t>
                </a:r>
              </a:p>
            </p:txBody>
          </p:sp>
          <p:sp>
            <p:nvSpPr>
              <p:cNvPr id="125962" name="Line 10"/>
              <p:cNvSpPr>
                <a:spLocks noChangeShapeType="1"/>
              </p:cNvSpPr>
              <p:nvPr/>
            </p:nvSpPr>
            <p:spPr bwMode="auto">
              <a:xfrm flipH="1">
                <a:off x="744" y="3144"/>
                <a:ext cx="288" cy="282"/>
              </a:xfrm>
              <a:prstGeom prst="line">
                <a:avLst/>
              </a:prstGeom>
              <a:noFill/>
              <a:ln w="57150">
                <a:solidFill>
                  <a:srgbClr val="FF3300"/>
                </a:solidFill>
                <a:round/>
                <a:headEnd/>
                <a:tailEnd type="triangle" w="med" len="med"/>
              </a:ln>
              <a:effectLst/>
            </p:spPr>
            <p:txBody>
              <a:bodyPr/>
              <a:lstStyle/>
              <a:p>
                <a:endParaRPr lang="en-US"/>
              </a:p>
            </p:txBody>
          </p:sp>
          <p:sp>
            <p:nvSpPr>
              <p:cNvPr id="125963" name="Line 11"/>
              <p:cNvSpPr>
                <a:spLocks noChangeShapeType="1"/>
              </p:cNvSpPr>
              <p:nvPr/>
            </p:nvSpPr>
            <p:spPr bwMode="auto">
              <a:xfrm>
                <a:off x="1104" y="3162"/>
                <a:ext cx="240" cy="258"/>
              </a:xfrm>
              <a:prstGeom prst="line">
                <a:avLst/>
              </a:prstGeom>
              <a:noFill/>
              <a:ln w="57150">
                <a:solidFill>
                  <a:srgbClr val="FF3300"/>
                </a:solidFill>
                <a:round/>
                <a:headEnd/>
                <a:tailEnd type="triangle" w="med" len="med"/>
              </a:ln>
              <a:effectLst/>
            </p:spPr>
            <p:txBody>
              <a:bodyPr/>
              <a:lstStyle/>
              <a:p>
                <a:endParaRPr lang="en-US"/>
              </a:p>
            </p:txBody>
          </p:sp>
        </p:grpSp>
        <p:sp>
          <p:nvSpPr>
            <p:cNvPr id="125970" name="Rectangle 18"/>
            <p:cNvSpPr>
              <a:spLocks noChangeArrowheads="1"/>
            </p:cNvSpPr>
            <p:nvPr/>
          </p:nvSpPr>
          <p:spPr bwMode="auto">
            <a:xfrm>
              <a:off x="2114551" y="4898122"/>
              <a:ext cx="1524000" cy="646331"/>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Model </a:t>
              </a:r>
              <a:r>
                <a:rPr lang="en-US" sz="1400" dirty="0" smtClean="0">
                  <a:latin typeface="Times New Roman" pitchFamily="18" charset="0"/>
                </a:rPr>
                <a:t>1</a:t>
              </a:r>
            </a:p>
            <a:p>
              <a:pPr algn="ctr" eaLnBrk="0" hangingPunct="0">
                <a:lnSpc>
                  <a:spcPct val="100000"/>
                </a:lnSpc>
                <a:spcBef>
                  <a:spcPct val="0"/>
                </a:spcBef>
                <a:buClrTx/>
                <a:buSzTx/>
                <a:buFontTx/>
                <a:buNone/>
              </a:pPr>
              <a:endParaRPr lang="en-US" sz="1400" dirty="0">
                <a:latin typeface="Times New Roman" pitchFamily="18" charset="0"/>
              </a:endParaRPr>
            </a:p>
          </p:txBody>
        </p:sp>
      </p:grpSp>
      <p:grpSp>
        <p:nvGrpSpPr>
          <p:cNvPr id="3" name="Group 19"/>
          <p:cNvGrpSpPr>
            <a:grpSpLocks/>
          </p:cNvGrpSpPr>
          <p:nvPr/>
        </p:nvGrpSpPr>
        <p:grpSpPr bwMode="auto">
          <a:xfrm>
            <a:off x="3819525" y="4897438"/>
            <a:ext cx="2247900" cy="1255712"/>
            <a:chOff x="2406" y="2851"/>
            <a:chExt cx="1416" cy="791"/>
          </a:xfrm>
        </p:grpSpPr>
        <p:sp>
          <p:nvSpPr>
            <p:cNvPr id="125972" name="Rectangle 20"/>
            <p:cNvSpPr>
              <a:spLocks noChangeArrowheads="1"/>
            </p:cNvSpPr>
            <p:nvPr/>
          </p:nvSpPr>
          <p:spPr bwMode="auto">
            <a:xfrm>
              <a:off x="3504" y="3489"/>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H/W</a:t>
              </a:r>
            </a:p>
          </p:txBody>
        </p:sp>
        <p:sp>
          <p:nvSpPr>
            <p:cNvPr id="125973" name="Rectangle 21"/>
            <p:cNvSpPr>
              <a:spLocks noChangeArrowheads="1"/>
            </p:cNvSpPr>
            <p:nvPr/>
          </p:nvSpPr>
          <p:spPr bwMode="auto">
            <a:xfrm>
              <a:off x="2544"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4" name="Rectangle 22"/>
            <p:cNvSpPr>
              <a:spLocks noChangeArrowheads="1"/>
            </p:cNvSpPr>
            <p:nvPr/>
          </p:nvSpPr>
          <p:spPr bwMode="auto">
            <a:xfrm>
              <a:off x="3132" y="3490"/>
              <a:ext cx="318" cy="15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a:latin typeface="Times New Roman" pitchFamily="18" charset="0"/>
                </a:rPr>
                <a:t>S/W</a:t>
              </a:r>
            </a:p>
          </p:txBody>
        </p:sp>
        <p:sp>
          <p:nvSpPr>
            <p:cNvPr id="125975" name="Text Box 23"/>
            <p:cNvSpPr txBox="1">
              <a:spLocks noChangeArrowheads="1"/>
            </p:cNvSpPr>
            <p:nvPr/>
          </p:nvSpPr>
          <p:spPr bwMode="auto">
            <a:xfrm>
              <a:off x="2760" y="3225"/>
              <a:ext cx="444" cy="404"/>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3600" b="0"/>
                <a:t>…</a:t>
              </a:r>
            </a:p>
          </p:txBody>
        </p:sp>
        <p:sp>
          <p:nvSpPr>
            <p:cNvPr id="125976" name="Line 24"/>
            <p:cNvSpPr>
              <a:spLocks noChangeShapeType="1"/>
            </p:cNvSpPr>
            <p:nvPr/>
          </p:nvSpPr>
          <p:spPr bwMode="auto">
            <a:xfrm flipH="1">
              <a:off x="2646" y="3156"/>
              <a:ext cx="57" cy="282"/>
            </a:xfrm>
            <a:prstGeom prst="line">
              <a:avLst/>
            </a:prstGeom>
            <a:noFill/>
            <a:ln w="57150">
              <a:solidFill>
                <a:srgbClr val="FF3300"/>
              </a:solidFill>
              <a:round/>
              <a:headEnd/>
              <a:tailEnd type="triangle" w="med" len="med"/>
            </a:ln>
            <a:effectLst/>
          </p:spPr>
          <p:txBody>
            <a:bodyPr/>
            <a:lstStyle/>
            <a:p>
              <a:endParaRPr lang="en-US"/>
            </a:p>
          </p:txBody>
        </p:sp>
        <p:sp>
          <p:nvSpPr>
            <p:cNvPr id="125977" name="Line 25"/>
            <p:cNvSpPr>
              <a:spLocks noChangeShapeType="1"/>
            </p:cNvSpPr>
            <p:nvPr/>
          </p:nvSpPr>
          <p:spPr bwMode="auto">
            <a:xfrm>
              <a:off x="3006" y="3174"/>
              <a:ext cx="240" cy="258"/>
            </a:xfrm>
            <a:prstGeom prst="line">
              <a:avLst/>
            </a:prstGeom>
            <a:noFill/>
            <a:ln w="57150">
              <a:solidFill>
                <a:srgbClr val="FF3300"/>
              </a:solidFill>
              <a:round/>
              <a:headEnd/>
              <a:tailEnd type="triangle" w="med" len="med"/>
            </a:ln>
            <a:effectLst/>
          </p:spPr>
          <p:txBody>
            <a:bodyPr/>
            <a:lstStyle/>
            <a:p>
              <a:endParaRPr lang="en-US"/>
            </a:p>
          </p:txBody>
        </p:sp>
        <p:sp>
          <p:nvSpPr>
            <p:cNvPr id="125978" name="Line 26"/>
            <p:cNvSpPr>
              <a:spLocks noChangeShapeType="1"/>
            </p:cNvSpPr>
            <p:nvPr/>
          </p:nvSpPr>
          <p:spPr bwMode="auto">
            <a:xfrm>
              <a:off x="3352" y="3231"/>
              <a:ext cx="250" cy="212"/>
            </a:xfrm>
            <a:prstGeom prst="line">
              <a:avLst/>
            </a:prstGeom>
            <a:noFill/>
            <a:ln w="57150">
              <a:solidFill>
                <a:srgbClr val="FF3300"/>
              </a:solidFill>
              <a:round/>
              <a:headEnd/>
              <a:tailEnd type="triangle" w="med" len="med"/>
            </a:ln>
            <a:effectLst/>
          </p:spPr>
          <p:txBody>
            <a:bodyPr/>
            <a:lstStyle/>
            <a:p>
              <a:endParaRPr lang="en-US"/>
            </a:p>
          </p:txBody>
        </p:sp>
        <p:sp>
          <p:nvSpPr>
            <p:cNvPr id="125979" name="Rectangle 27"/>
            <p:cNvSpPr>
              <a:spLocks noChangeArrowheads="1"/>
            </p:cNvSpPr>
            <p:nvPr/>
          </p:nvSpPr>
          <p:spPr bwMode="auto">
            <a:xfrm>
              <a:off x="2406" y="2851"/>
              <a:ext cx="1009" cy="4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lIns="0" tIns="0" rIns="0" bIns="0"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Component Domain </a:t>
              </a:r>
            </a:p>
            <a:p>
              <a:pPr algn="ctr" eaLnBrk="0" hangingPunct="0">
                <a:lnSpc>
                  <a:spcPct val="100000"/>
                </a:lnSpc>
                <a:spcBef>
                  <a:spcPct val="0"/>
                </a:spcBef>
                <a:buClrTx/>
                <a:buSzTx/>
                <a:buFontTx/>
                <a:buNone/>
              </a:pPr>
              <a:r>
                <a:rPr lang="en-US" sz="1400" dirty="0">
                  <a:latin typeface="Times New Roman" pitchFamily="18" charset="0"/>
                </a:rPr>
                <a:t>Model 2</a:t>
              </a:r>
            </a:p>
            <a:p>
              <a:pPr algn="ctr" eaLnBrk="0" hangingPunct="0">
                <a:lnSpc>
                  <a:spcPct val="100000"/>
                </a:lnSpc>
                <a:spcBef>
                  <a:spcPct val="0"/>
                </a:spcBef>
                <a:buClrTx/>
                <a:buSzTx/>
                <a:buFontTx/>
                <a:buNone/>
              </a:pPr>
              <a:endParaRPr lang="en-US" sz="1400" dirty="0">
                <a:latin typeface="Times New Roman" pitchFamily="18" charset="0"/>
              </a:endParaRPr>
            </a:p>
          </p:txBody>
        </p:sp>
      </p:grpSp>
      <p:sp>
        <p:nvSpPr>
          <p:cNvPr id="125980" name="AutoShape 28"/>
          <p:cNvSpPr>
            <a:spLocks noChangeArrowheads="1"/>
          </p:cNvSpPr>
          <p:nvPr/>
        </p:nvSpPr>
        <p:spPr bwMode="auto">
          <a:xfrm>
            <a:off x="3854450" y="4448175"/>
            <a:ext cx="1085850" cy="350838"/>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1" name="AutoShape 29"/>
          <p:cNvSpPr>
            <a:spLocks noChangeArrowheads="1"/>
          </p:cNvSpPr>
          <p:nvPr/>
        </p:nvSpPr>
        <p:spPr bwMode="auto">
          <a:xfrm>
            <a:off x="2290763" y="4452938"/>
            <a:ext cx="1085850" cy="350837"/>
          </a:xfrm>
          <a:prstGeom prst="downArrow">
            <a:avLst>
              <a:gd name="adj1" fmla="val 64037"/>
              <a:gd name="adj2" fmla="val 54301"/>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82" name="Rectangle 30"/>
          <p:cNvSpPr>
            <a:spLocks noChangeArrowheads="1"/>
          </p:cNvSpPr>
          <p:nvPr/>
        </p:nvSpPr>
        <p:spPr bwMode="auto">
          <a:xfrm>
            <a:off x="75501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3" name="Rectangle 31"/>
          <p:cNvSpPr>
            <a:spLocks noChangeArrowheads="1"/>
          </p:cNvSpPr>
          <p:nvPr/>
        </p:nvSpPr>
        <p:spPr bwMode="auto">
          <a:xfrm>
            <a:off x="64166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4" name="Rectangle 32"/>
          <p:cNvSpPr>
            <a:spLocks noChangeArrowheads="1"/>
          </p:cNvSpPr>
          <p:nvPr/>
        </p:nvSpPr>
        <p:spPr bwMode="auto">
          <a:xfrm>
            <a:off x="5454650" y="38084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5" name="Rectangle 33"/>
          <p:cNvSpPr>
            <a:spLocks noChangeArrowheads="1"/>
          </p:cNvSpPr>
          <p:nvPr/>
        </p:nvSpPr>
        <p:spPr bwMode="auto">
          <a:xfrm>
            <a:off x="30924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3</a:t>
            </a:r>
          </a:p>
        </p:txBody>
      </p:sp>
      <p:sp>
        <p:nvSpPr>
          <p:cNvPr id="125986" name="Rectangle 34"/>
          <p:cNvSpPr>
            <a:spLocks noChangeArrowheads="1"/>
          </p:cNvSpPr>
          <p:nvPr/>
        </p:nvSpPr>
        <p:spPr bwMode="auto">
          <a:xfrm>
            <a:off x="8550275" y="3817938"/>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n</a:t>
            </a:r>
          </a:p>
        </p:txBody>
      </p:sp>
      <p:sp>
        <p:nvSpPr>
          <p:cNvPr id="125987" name="Rectangle 35"/>
          <p:cNvSpPr>
            <a:spLocks noChangeArrowheads="1"/>
          </p:cNvSpPr>
          <p:nvPr/>
        </p:nvSpPr>
        <p:spPr bwMode="auto">
          <a:xfrm>
            <a:off x="273050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2</a:t>
            </a:r>
          </a:p>
        </p:txBody>
      </p:sp>
      <p:sp>
        <p:nvSpPr>
          <p:cNvPr id="125988" name="Rectangle 36"/>
          <p:cNvSpPr>
            <a:spLocks noChangeArrowheads="1"/>
          </p:cNvSpPr>
          <p:nvPr/>
        </p:nvSpPr>
        <p:spPr bwMode="auto">
          <a:xfrm>
            <a:off x="2368550" y="3803650"/>
            <a:ext cx="288925" cy="684213"/>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1</a:t>
            </a:r>
          </a:p>
        </p:txBody>
      </p:sp>
      <p:sp>
        <p:nvSpPr>
          <p:cNvPr id="125989" name="Rectangle 37"/>
          <p:cNvSpPr>
            <a:spLocks noChangeArrowheads="1"/>
          </p:cNvSpPr>
          <p:nvPr/>
        </p:nvSpPr>
        <p:spPr bwMode="auto">
          <a:xfrm>
            <a:off x="46355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6</a:t>
            </a:r>
          </a:p>
        </p:txBody>
      </p:sp>
      <p:sp>
        <p:nvSpPr>
          <p:cNvPr id="125990" name="Rectangle 38"/>
          <p:cNvSpPr>
            <a:spLocks noChangeArrowheads="1"/>
          </p:cNvSpPr>
          <p:nvPr/>
        </p:nvSpPr>
        <p:spPr bwMode="auto">
          <a:xfrm>
            <a:off x="427355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5</a:t>
            </a:r>
          </a:p>
        </p:txBody>
      </p:sp>
      <p:sp>
        <p:nvSpPr>
          <p:cNvPr id="125991" name="Rectangle 39"/>
          <p:cNvSpPr>
            <a:spLocks noChangeArrowheads="1"/>
          </p:cNvSpPr>
          <p:nvPr/>
        </p:nvSpPr>
        <p:spPr bwMode="auto">
          <a:xfrm>
            <a:off x="3911600" y="3770313"/>
            <a:ext cx="288925" cy="684212"/>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vert="eaVert" lIns="0" tIns="0" rIns="0" bIns="0" anchor="ctr">
            <a:flatTx/>
          </a:bodyPr>
          <a:lstStyle/>
          <a:p>
            <a:pPr algn="ctr" eaLnBrk="0" hangingPunct="0">
              <a:lnSpc>
                <a:spcPct val="100000"/>
              </a:lnSpc>
              <a:spcBef>
                <a:spcPct val="0"/>
              </a:spcBef>
              <a:buClrTx/>
              <a:buSzTx/>
              <a:buFontTx/>
              <a:buNone/>
            </a:pPr>
            <a:r>
              <a:rPr lang="en-US" sz="1400">
                <a:latin typeface="Times New Roman" pitchFamily="18" charset="0"/>
              </a:rPr>
              <a:t>Spec 4</a:t>
            </a:r>
          </a:p>
        </p:txBody>
      </p:sp>
      <p:sp>
        <p:nvSpPr>
          <p:cNvPr id="125992" name="Text Box 40"/>
          <p:cNvSpPr txBox="1">
            <a:spLocks noChangeArrowheads="1"/>
          </p:cNvSpPr>
          <p:nvPr/>
        </p:nvSpPr>
        <p:spPr bwMode="auto">
          <a:xfrm>
            <a:off x="7820025" y="3729038"/>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3" name="Text Box 41"/>
          <p:cNvSpPr txBox="1">
            <a:spLocks noChangeArrowheads="1"/>
          </p:cNvSpPr>
          <p:nvPr/>
        </p:nvSpPr>
        <p:spPr bwMode="auto">
          <a:xfrm>
            <a:off x="5715000" y="3757613"/>
            <a:ext cx="704850"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5994" name="Rectangle 42"/>
          <p:cNvSpPr>
            <a:spLocks noChangeArrowheads="1"/>
          </p:cNvSpPr>
          <p:nvPr/>
        </p:nvSpPr>
        <p:spPr bwMode="auto">
          <a:xfrm>
            <a:off x="7331075" y="3297565"/>
            <a:ext cx="1687513"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C</a:t>
            </a:r>
          </a:p>
          <a:p>
            <a:pPr algn="ctr" eaLnBrk="0" hangingPunct="0">
              <a:lnSpc>
                <a:spcPct val="100000"/>
              </a:lnSpc>
              <a:spcBef>
                <a:spcPct val="0"/>
              </a:spcBef>
              <a:buClrTx/>
              <a:buSzTx/>
              <a:buFontTx/>
              <a:buNone/>
            </a:pPr>
            <a:r>
              <a:rPr lang="en-US" sz="1400" dirty="0" smtClean="0">
                <a:latin typeface="Times New Roman" pitchFamily="18" charset="0"/>
              </a:rPr>
              <a:t> Model</a:t>
            </a:r>
          </a:p>
        </p:txBody>
      </p:sp>
      <p:sp>
        <p:nvSpPr>
          <p:cNvPr id="125995" name="Rectangle 43"/>
          <p:cNvSpPr>
            <a:spLocks noChangeArrowheads="1"/>
          </p:cNvSpPr>
          <p:nvPr/>
        </p:nvSpPr>
        <p:spPr bwMode="auto">
          <a:xfrm>
            <a:off x="2085975" y="3288040"/>
            <a:ext cx="2924175"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A </a:t>
            </a:r>
            <a:endParaRPr lang="en-US" sz="1400" dirty="0">
              <a:latin typeface="Times New Roman" pitchFamily="18" charset="0"/>
            </a:endParaRPr>
          </a:p>
          <a:p>
            <a:pPr algn="ctr" eaLnBrk="0" hangingPunct="0">
              <a:lnSpc>
                <a:spcPct val="100000"/>
              </a:lnSpc>
              <a:spcBef>
                <a:spcPct val="0"/>
              </a:spcBef>
              <a:buClrTx/>
              <a:buSzTx/>
              <a:buFontTx/>
              <a:buNone/>
            </a:pPr>
            <a:r>
              <a:rPr lang="en-US" sz="1400" dirty="0">
                <a:latin typeface="Times New Roman" pitchFamily="18" charset="0"/>
              </a:rPr>
              <a:t>Model</a:t>
            </a:r>
          </a:p>
        </p:txBody>
      </p:sp>
      <p:sp>
        <p:nvSpPr>
          <p:cNvPr id="125996" name="Rectangle 44"/>
          <p:cNvSpPr>
            <a:spLocks noChangeArrowheads="1"/>
          </p:cNvSpPr>
          <p:nvPr/>
        </p:nvSpPr>
        <p:spPr bwMode="auto">
          <a:xfrm>
            <a:off x="5251450" y="3297565"/>
            <a:ext cx="1582738" cy="523220"/>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Subsystem B </a:t>
            </a:r>
            <a:r>
              <a:rPr lang="en-US" sz="1400" dirty="0">
                <a:latin typeface="Times New Roman" pitchFamily="18" charset="0"/>
              </a:rPr>
              <a:t>Model</a:t>
            </a:r>
          </a:p>
        </p:txBody>
      </p:sp>
      <p:sp>
        <p:nvSpPr>
          <p:cNvPr id="125997" name="AutoShape 45"/>
          <p:cNvSpPr>
            <a:spLocks noChangeArrowheads="1"/>
          </p:cNvSpPr>
          <p:nvPr/>
        </p:nvSpPr>
        <p:spPr bwMode="auto">
          <a:xfrm>
            <a:off x="3397250"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8" name="AutoShape 46"/>
          <p:cNvSpPr>
            <a:spLocks noChangeArrowheads="1"/>
          </p:cNvSpPr>
          <p:nvPr/>
        </p:nvSpPr>
        <p:spPr bwMode="auto">
          <a:xfrm>
            <a:off x="5889625"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5999" name="AutoShape 47"/>
          <p:cNvSpPr>
            <a:spLocks noChangeArrowheads="1"/>
          </p:cNvSpPr>
          <p:nvPr/>
        </p:nvSpPr>
        <p:spPr bwMode="auto">
          <a:xfrm>
            <a:off x="7861300" y="2857500"/>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0" name="Rectangle 48"/>
          <p:cNvSpPr>
            <a:spLocks noChangeArrowheads="1"/>
          </p:cNvSpPr>
          <p:nvPr/>
        </p:nvSpPr>
        <p:spPr bwMode="auto">
          <a:xfrm>
            <a:off x="5638800"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2</a:t>
            </a:r>
          </a:p>
        </p:txBody>
      </p:sp>
      <p:sp>
        <p:nvSpPr>
          <p:cNvPr id="126001" name="Rectangle 49"/>
          <p:cNvSpPr>
            <a:spLocks noChangeArrowheads="1"/>
          </p:cNvSpPr>
          <p:nvPr/>
        </p:nvSpPr>
        <p:spPr bwMode="auto">
          <a:xfrm>
            <a:off x="3173413"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1</a:t>
            </a:r>
          </a:p>
        </p:txBody>
      </p:sp>
      <p:sp>
        <p:nvSpPr>
          <p:cNvPr id="126002" name="Rectangle 50"/>
          <p:cNvSpPr>
            <a:spLocks noChangeArrowheads="1"/>
          </p:cNvSpPr>
          <p:nvPr/>
        </p:nvSpPr>
        <p:spPr bwMode="auto">
          <a:xfrm>
            <a:off x="7635875" y="2678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dirty="0">
                <a:latin typeface="Times New Roman" pitchFamily="18" charset="0"/>
              </a:rPr>
              <a:t>Spec n</a:t>
            </a:r>
          </a:p>
        </p:txBody>
      </p:sp>
      <p:sp>
        <p:nvSpPr>
          <p:cNvPr id="126003" name="Rectangle 51"/>
          <p:cNvSpPr>
            <a:spLocks noChangeAspect="1" noChangeArrowheads="1"/>
          </p:cNvSpPr>
          <p:nvPr/>
        </p:nvSpPr>
        <p:spPr bwMode="auto">
          <a:xfrm>
            <a:off x="2781300" y="2376587"/>
            <a:ext cx="5942013" cy="307777"/>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wrap="square" anchor="ctr">
            <a:spAutoFit/>
            <a:flatTx/>
          </a:bodyPr>
          <a:lstStyle/>
          <a:p>
            <a:pPr algn="ctr" eaLnBrk="0" hangingPunct="0">
              <a:lnSpc>
                <a:spcPct val="100000"/>
              </a:lnSpc>
              <a:spcBef>
                <a:spcPct val="0"/>
              </a:spcBef>
              <a:buClrTx/>
              <a:buSzTx/>
              <a:buFontTx/>
              <a:buNone/>
            </a:pPr>
            <a:r>
              <a:rPr lang="en-US" sz="1400" dirty="0" smtClean="0">
                <a:latin typeface="Times New Roman" pitchFamily="18" charset="0"/>
              </a:rPr>
              <a:t>System </a:t>
            </a:r>
            <a:r>
              <a:rPr lang="en-US" sz="1400" dirty="0">
                <a:latin typeface="Times New Roman" pitchFamily="18" charset="0"/>
              </a:rPr>
              <a:t>Model</a:t>
            </a:r>
          </a:p>
        </p:txBody>
      </p:sp>
      <p:sp>
        <p:nvSpPr>
          <p:cNvPr id="126004" name="AutoShape 52"/>
          <p:cNvSpPr>
            <a:spLocks noChangeArrowheads="1"/>
          </p:cNvSpPr>
          <p:nvPr/>
        </p:nvSpPr>
        <p:spPr bwMode="auto">
          <a:xfrm>
            <a:off x="5651500" y="1939925"/>
            <a:ext cx="333375" cy="379413"/>
          </a:xfrm>
          <a:prstGeom prst="downArrow">
            <a:avLst>
              <a:gd name="adj1" fmla="val 50000"/>
              <a:gd name="adj2" fmla="val 28452"/>
            </a:avLst>
          </a:prstGeom>
          <a:solidFill>
            <a:srgbClr val="FFFF00"/>
          </a:solidFill>
          <a:ln w="28575" algn="ctr">
            <a:miter lim="800000"/>
            <a:headEnd/>
            <a:tailEnd/>
          </a:ln>
          <a:effectLst/>
          <a:scene3d>
            <a:camera prst="legacyObliqueTopLeft"/>
            <a:lightRig rig="legacyFlat2" dir="t"/>
          </a:scene3d>
          <a:sp3d extrusionH="176200" prstMaterial="legacyMatte">
            <a:bevelT w="13500" h="13500" prst="angle"/>
            <a:bevelB w="13500" h="13500" prst="angle"/>
            <a:extrusionClr>
              <a:srgbClr val="FF3300"/>
            </a:extrusionClr>
          </a:sp3d>
        </p:spPr>
        <p:txBody>
          <a:bodyPr anchor="ctr">
            <a:spAutoFit/>
            <a:flatTx/>
          </a:bodyPr>
          <a:lstStyle/>
          <a:p>
            <a:endParaRPr lang="en-US"/>
          </a:p>
        </p:txBody>
      </p:sp>
      <p:sp>
        <p:nvSpPr>
          <p:cNvPr id="126005" name="Rectangle 53"/>
          <p:cNvSpPr>
            <a:spLocks noChangeArrowheads="1"/>
          </p:cNvSpPr>
          <p:nvPr/>
        </p:nvSpPr>
        <p:spPr bwMode="auto">
          <a:xfrm>
            <a:off x="5397500" y="1662113"/>
            <a:ext cx="82232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33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Spec S1</a:t>
            </a:r>
          </a:p>
        </p:txBody>
      </p:sp>
      <p:sp>
        <p:nvSpPr>
          <p:cNvPr id="126006" name="Rectangle 54"/>
          <p:cNvSpPr>
            <a:spLocks noChangeArrowheads="1"/>
          </p:cNvSpPr>
          <p:nvPr/>
        </p:nvSpPr>
        <p:spPr bwMode="auto">
          <a:xfrm>
            <a:off x="4224338" y="1339850"/>
            <a:ext cx="3241675" cy="333375"/>
          </a:xfrm>
          <a:prstGeom prst="rect">
            <a:avLst/>
          </a:prstGeom>
          <a:solidFill>
            <a:srgbClr val="FFFF00"/>
          </a:solidFill>
          <a:ln w="28575" algn="ctr">
            <a:miter lim="800000"/>
            <a:headEnd/>
            <a:tailEnd/>
          </a:ln>
          <a:effectLst/>
          <a:scene3d>
            <a:camera prst="legacyObliqueTopLeft"/>
            <a:lightRig rig="legacyFlat2" dir="t"/>
          </a:scene3d>
          <a:sp3d extrusionH="430200" prstMaterial="legacyMatte">
            <a:bevelT w="13500" h="13500" prst="angle"/>
            <a:bevelB w="13500" h="13500" prst="angle"/>
            <a:extrusionClr>
              <a:srgbClr val="FFFF00"/>
            </a:extrusionClr>
          </a:sp3d>
        </p:spPr>
        <p:txBody>
          <a:bodyPr anchor="ctr">
            <a:spAutoFit/>
            <a:flatTx/>
          </a:bodyPr>
          <a:lstStyle/>
          <a:p>
            <a:pPr algn="ctr" eaLnBrk="0" hangingPunct="0">
              <a:lnSpc>
                <a:spcPct val="100000"/>
              </a:lnSpc>
              <a:spcBef>
                <a:spcPct val="0"/>
              </a:spcBef>
              <a:buClrTx/>
              <a:buSzTx/>
              <a:buFontTx/>
              <a:buNone/>
            </a:pPr>
            <a:r>
              <a:rPr lang="en-US" sz="1400">
                <a:latin typeface="Times New Roman" pitchFamily="18" charset="0"/>
              </a:rPr>
              <a:t>System of Systems Model</a:t>
            </a:r>
          </a:p>
        </p:txBody>
      </p:sp>
      <p:sp>
        <p:nvSpPr>
          <p:cNvPr id="126007" name="Text Box 55"/>
          <p:cNvSpPr txBox="1">
            <a:spLocks noChangeArrowheads="1"/>
          </p:cNvSpPr>
          <p:nvPr/>
        </p:nvSpPr>
        <p:spPr bwMode="auto">
          <a:xfrm>
            <a:off x="6505575" y="3138488"/>
            <a:ext cx="1133475" cy="701675"/>
          </a:xfrm>
          <a:prstGeom prst="rect">
            <a:avLst/>
          </a:prstGeom>
          <a:noFill/>
          <a:ln w="28575" algn="ctr">
            <a:noFill/>
            <a:miter lim="800000"/>
            <a:headEnd/>
            <a:tailEnd/>
          </a:ln>
          <a:effectLst/>
        </p:spPr>
        <p:txBody>
          <a:bodyPr lIns="0" rIns="0">
            <a:spAutoFit/>
          </a:bodyPr>
          <a:lstStyle/>
          <a:p>
            <a:pPr algn="ctr" eaLnBrk="0" hangingPunct="0">
              <a:lnSpc>
                <a:spcPct val="100000"/>
              </a:lnSpc>
              <a:spcBef>
                <a:spcPct val="50000"/>
              </a:spcBef>
              <a:buClrTx/>
              <a:buSzTx/>
              <a:buFontTx/>
              <a:buNone/>
            </a:pPr>
            <a:r>
              <a:rPr lang="en-US" sz="4000" b="0"/>
              <a:t>...</a:t>
            </a:r>
          </a:p>
        </p:txBody>
      </p:sp>
      <p:sp>
        <p:nvSpPr>
          <p:cNvPr id="126008" name="Rectangle 56"/>
          <p:cNvSpPr>
            <a:spLocks noChangeArrowheads="1"/>
          </p:cNvSpPr>
          <p:nvPr/>
        </p:nvSpPr>
        <p:spPr bwMode="auto">
          <a:xfrm>
            <a:off x="-25400" y="4691063"/>
            <a:ext cx="2101850" cy="1247775"/>
          </a:xfrm>
          <a:prstGeom prst="rect">
            <a:avLst/>
          </a:prstGeom>
          <a:noFill/>
          <a:ln w="28575" algn="ctr">
            <a:noFill/>
            <a:miter lim="800000"/>
            <a:headEnd/>
            <a:tailEnd/>
          </a:ln>
          <a:effectLst/>
        </p:spPr>
        <p:txBody>
          <a:bodyPr wrap="none">
            <a:spAutoFit/>
          </a:bodyPr>
          <a:lstStyle/>
          <a:p>
            <a:pPr eaLnBrk="0" hangingPunct="0">
              <a:lnSpc>
                <a:spcPct val="100000"/>
              </a:lnSpc>
              <a:spcBef>
                <a:spcPct val="20000"/>
              </a:spcBef>
              <a:buClrTx/>
              <a:buSzTx/>
              <a:buFontTx/>
              <a:buNone/>
            </a:pPr>
            <a:r>
              <a:rPr lang="en-US" sz="1800" dirty="0"/>
              <a:t>Component Level</a:t>
            </a:r>
          </a:p>
          <a:p>
            <a:pPr eaLnBrk="0" hangingPunct="0">
              <a:lnSpc>
                <a:spcPct val="100000"/>
              </a:lnSpc>
              <a:spcBef>
                <a:spcPct val="20000"/>
              </a:spcBef>
              <a:buClrTx/>
              <a:buSzTx/>
              <a:buFontTx/>
              <a:buNone/>
            </a:pPr>
            <a:r>
              <a:rPr lang="en-US" sz="1600" dirty="0"/>
              <a:t>   -   Design</a:t>
            </a:r>
          </a:p>
          <a:p>
            <a:pPr eaLnBrk="0" hangingPunct="0">
              <a:lnSpc>
                <a:spcPct val="100000"/>
              </a:lnSpc>
              <a:spcBef>
                <a:spcPct val="20000"/>
              </a:spcBef>
              <a:buClrTx/>
              <a:buSzTx/>
              <a:buFontTx/>
              <a:buNone/>
            </a:pPr>
            <a:endParaRPr lang="en-US" sz="1600" dirty="0"/>
          </a:p>
          <a:p>
            <a:pPr eaLnBrk="0" hangingPunct="0">
              <a:lnSpc>
                <a:spcPct val="100000"/>
              </a:lnSpc>
              <a:spcBef>
                <a:spcPct val="20000"/>
              </a:spcBef>
              <a:buClrTx/>
              <a:buSzTx/>
              <a:buFontTx/>
              <a:buNone/>
            </a:pPr>
            <a:r>
              <a:rPr lang="en-US" sz="1600" dirty="0"/>
              <a:t>   -   Implementation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6004"/>
                                        </p:tgtEl>
                                        <p:attrNameLst>
                                          <p:attrName>style.visibility</p:attrName>
                                        </p:attrNameLst>
                                      </p:cBhvr>
                                      <p:to>
                                        <p:strVal val="visible"/>
                                      </p:to>
                                    </p:set>
                                    <p:animEffect transition="in" filter="wipe(up)">
                                      <p:cBhvr>
                                        <p:cTn id="7" dur="500"/>
                                        <p:tgtEl>
                                          <p:spTgt spid="12600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25966"/>
                                        </p:tgtEl>
                                        <p:attrNameLst>
                                          <p:attrName>style.visibility</p:attrName>
                                        </p:attrNameLst>
                                      </p:cBhvr>
                                      <p:to>
                                        <p:strVal val="visible"/>
                                      </p:to>
                                    </p:set>
                                    <p:animEffect transition="in" filter="wipe(up)">
                                      <p:cBhvr>
                                        <p:cTn id="10" dur="500"/>
                                        <p:tgtEl>
                                          <p:spTgt spid="12596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125967"/>
                                        </p:tgtEl>
                                        <p:attrNameLst>
                                          <p:attrName>style.visibility</p:attrName>
                                        </p:attrNameLst>
                                      </p:cBhvr>
                                      <p:to>
                                        <p:strVal val="visible"/>
                                      </p:to>
                                    </p:set>
                                    <p:animEffect transition="in" filter="wipe(up)">
                                      <p:cBhvr>
                                        <p:cTn id="13" dur="500"/>
                                        <p:tgtEl>
                                          <p:spTgt spid="125967"/>
                                        </p:tgtEl>
                                      </p:cBhvr>
                                    </p:animEffect>
                                  </p:childTnLst>
                                </p:cTn>
                              </p:par>
                            </p:childTnLst>
                          </p:cTn>
                        </p:par>
                        <p:par>
                          <p:cTn id="14" fill="hold">
                            <p:stCondLst>
                              <p:cond delay="500"/>
                            </p:stCondLst>
                            <p:childTnLst>
                              <p:par>
                                <p:cTn id="15" presetID="22" presetClass="entr" presetSubtype="1" fill="hold" grpId="0" nodeType="afterEffect">
                                  <p:stCondLst>
                                    <p:cond delay="0"/>
                                  </p:stCondLst>
                                  <p:childTnLst>
                                    <p:set>
                                      <p:cBhvr>
                                        <p:cTn id="16" dur="1" fill="hold">
                                          <p:stCondLst>
                                            <p:cond delay="0"/>
                                          </p:stCondLst>
                                        </p:cTn>
                                        <p:tgtEl>
                                          <p:spTgt spid="126003"/>
                                        </p:tgtEl>
                                        <p:attrNameLst>
                                          <p:attrName>style.visibility</p:attrName>
                                        </p:attrNameLst>
                                      </p:cBhvr>
                                      <p:to>
                                        <p:strVal val="visible"/>
                                      </p:to>
                                    </p:set>
                                    <p:animEffect transition="in" filter="wipe(up)">
                                      <p:cBhvr>
                                        <p:cTn id="17" dur="500"/>
                                        <p:tgtEl>
                                          <p:spTgt spid="126003"/>
                                        </p:tgtEl>
                                      </p:cBhvr>
                                    </p:animEffect>
                                  </p:childTnLst>
                                </p:cTn>
                              </p:par>
                            </p:childTnLst>
                          </p:cTn>
                        </p:par>
                        <p:par>
                          <p:cTn id="18" fill="hold">
                            <p:stCondLst>
                              <p:cond delay="1000"/>
                            </p:stCondLst>
                            <p:childTnLst>
                              <p:par>
                                <p:cTn id="19" presetID="22" presetClass="entr" presetSubtype="1" fill="hold" grpId="0" nodeType="afterEffect">
                                  <p:stCondLst>
                                    <p:cond delay="0"/>
                                  </p:stCondLst>
                                  <p:childTnLst>
                                    <p:set>
                                      <p:cBhvr>
                                        <p:cTn id="20" dur="1" fill="hold">
                                          <p:stCondLst>
                                            <p:cond delay="0"/>
                                          </p:stCondLst>
                                        </p:cTn>
                                        <p:tgtEl>
                                          <p:spTgt spid="126001"/>
                                        </p:tgtEl>
                                        <p:attrNameLst>
                                          <p:attrName>style.visibility</p:attrName>
                                        </p:attrNameLst>
                                      </p:cBhvr>
                                      <p:to>
                                        <p:strVal val="visible"/>
                                      </p:to>
                                    </p:set>
                                    <p:animEffect transition="in" filter="wipe(up)">
                                      <p:cBhvr>
                                        <p:cTn id="21" dur="500"/>
                                        <p:tgtEl>
                                          <p:spTgt spid="126001"/>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6000"/>
                                        </p:tgtEl>
                                        <p:attrNameLst>
                                          <p:attrName>style.visibility</p:attrName>
                                        </p:attrNameLst>
                                      </p:cBhvr>
                                      <p:to>
                                        <p:strVal val="visible"/>
                                      </p:to>
                                    </p:set>
                                    <p:animEffect transition="in" filter="wipe(up)">
                                      <p:cBhvr>
                                        <p:cTn id="24" dur="500"/>
                                        <p:tgtEl>
                                          <p:spTgt spid="126000"/>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26002"/>
                                        </p:tgtEl>
                                        <p:attrNameLst>
                                          <p:attrName>style.visibility</p:attrName>
                                        </p:attrNameLst>
                                      </p:cBhvr>
                                      <p:to>
                                        <p:strVal val="visible"/>
                                      </p:to>
                                    </p:set>
                                    <p:animEffect transition="in" filter="wipe(up)">
                                      <p:cBhvr>
                                        <p:cTn id="27" dur="500"/>
                                        <p:tgtEl>
                                          <p:spTgt spid="126002"/>
                                        </p:tgtEl>
                                      </p:cBhvr>
                                    </p:animEffect>
                                  </p:childTnLst>
                                </p:cTn>
                              </p:par>
                            </p:childTnLst>
                          </p:cTn>
                        </p:par>
                        <p:par>
                          <p:cTn id="28" fill="hold">
                            <p:stCondLst>
                              <p:cond delay="1500"/>
                            </p:stCondLst>
                            <p:childTnLst>
                              <p:par>
                                <p:cTn id="29" presetID="22" presetClass="entr" presetSubtype="1" fill="hold" grpId="0" nodeType="afterEffect">
                                  <p:stCondLst>
                                    <p:cond delay="0"/>
                                  </p:stCondLst>
                                  <p:childTnLst>
                                    <p:set>
                                      <p:cBhvr>
                                        <p:cTn id="30" dur="1" fill="hold">
                                          <p:stCondLst>
                                            <p:cond delay="0"/>
                                          </p:stCondLst>
                                        </p:cTn>
                                        <p:tgtEl>
                                          <p:spTgt spid="125955"/>
                                        </p:tgtEl>
                                        <p:attrNameLst>
                                          <p:attrName>style.visibility</p:attrName>
                                        </p:attrNameLst>
                                      </p:cBhvr>
                                      <p:to>
                                        <p:strVal val="visible"/>
                                      </p:to>
                                    </p:set>
                                    <p:animEffect transition="in" filter="wipe(up)">
                                      <p:cBhvr>
                                        <p:cTn id="31" dur="500"/>
                                        <p:tgtEl>
                                          <p:spTgt spid="125955"/>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1" fill="hold" grpId="0" nodeType="clickEffect">
                                  <p:stCondLst>
                                    <p:cond delay="0"/>
                                  </p:stCondLst>
                                  <p:childTnLst>
                                    <p:set>
                                      <p:cBhvr>
                                        <p:cTn id="35" dur="1" fill="hold">
                                          <p:stCondLst>
                                            <p:cond delay="0"/>
                                          </p:stCondLst>
                                        </p:cTn>
                                        <p:tgtEl>
                                          <p:spTgt spid="125968"/>
                                        </p:tgtEl>
                                        <p:attrNameLst>
                                          <p:attrName>style.visibility</p:attrName>
                                        </p:attrNameLst>
                                      </p:cBhvr>
                                      <p:to>
                                        <p:strVal val="visible"/>
                                      </p:to>
                                    </p:set>
                                    <p:animEffect transition="in" filter="wipe(up)">
                                      <p:cBhvr>
                                        <p:cTn id="36" dur="500"/>
                                        <p:tgtEl>
                                          <p:spTgt spid="125968"/>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125969"/>
                                        </p:tgtEl>
                                        <p:attrNameLst>
                                          <p:attrName>style.visibility</p:attrName>
                                        </p:attrNameLst>
                                      </p:cBhvr>
                                      <p:to>
                                        <p:strVal val="visible"/>
                                      </p:to>
                                    </p:set>
                                    <p:animEffect transition="in" filter="wipe(up)">
                                      <p:cBhvr>
                                        <p:cTn id="39" dur="500"/>
                                        <p:tgtEl>
                                          <p:spTgt spid="125969"/>
                                        </p:tgtEl>
                                      </p:cBhvr>
                                    </p:animEffect>
                                  </p:childTnLst>
                                </p:cTn>
                              </p:par>
                            </p:childTnLst>
                          </p:cTn>
                        </p:par>
                        <p:par>
                          <p:cTn id="40" fill="hold">
                            <p:stCondLst>
                              <p:cond delay="500"/>
                            </p:stCondLst>
                            <p:childTnLst>
                              <p:par>
                                <p:cTn id="41" presetID="22" presetClass="entr" presetSubtype="1" fill="hold" grpId="0" nodeType="afterEffect">
                                  <p:stCondLst>
                                    <p:cond delay="0"/>
                                  </p:stCondLst>
                                  <p:childTnLst>
                                    <p:set>
                                      <p:cBhvr>
                                        <p:cTn id="42" dur="1" fill="hold">
                                          <p:stCondLst>
                                            <p:cond delay="0"/>
                                          </p:stCondLst>
                                        </p:cTn>
                                        <p:tgtEl>
                                          <p:spTgt spid="125997"/>
                                        </p:tgtEl>
                                        <p:attrNameLst>
                                          <p:attrName>style.visibility</p:attrName>
                                        </p:attrNameLst>
                                      </p:cBhvr>
                                      <p:to>
                                        <p:strVal val="visible"/>
                                      </p:to>
                                    </p:set>
                                    <p:animEffect transition="in" filter="wipe(up)">
                                      <p:cBhvr>
                                        <p:cTn id="43" dur="500"/>
                                        <p:tgtEl>
                                          <p:spTgt spid="125997"/>
                                        </p:tgtEl>
                                      </p:cBhvr>
                                    </p:animEffect>
                                  </p:childTnLst>
                                </p:cTn>
                              </p:par>
                              <p:par>
                                <p:cTn id="44" presetID="22" presetClass="entr" presetSubtype="1" fill="hold" grpId="0" nodeType="withEffect">
                                  <p:stCondLst>
                                    <p:cond delay="0"/>
                                  </p:stCondLst>
                                  <p:childTnLst>
                                    <p:set>
                                      <p:cBhvr>
                                        <p:cTn id="45" dur="1" fill="hold">
                                          <p:stCondLst>
                                            <p:cond delay="0"/>
                                          </p:stCondLst>
                                        </p:cTn>
                                        <p:tgtEl>
                                          <p:spTgt spid="125998"/>
                                        </p:tgtEl>
                                        <p:attrNameLst>
                                          <p:attrName>style.visibility</p:attrName>
                                        </p:attrNameLst>
                                      </p:cBhvr>
                                      <p:to>
                                        <p:strVal val="visible"/>
                                      </p:to>
                                    </p:set>
                                    <p:animEffect transition="in" filter="wipe(up)">
                                      <p:cBhvr>
                                        <p:cTn id="46" dur="500"/>
                                        <p:tgtEl>
                                          <p:spTgt spid="125998"/>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125999"/>
                                        </p:tgtEl>
                                        <p:attrNameLst>
                                          <p:attrName>style.visibility</p:attrName>
                                        </p:attrNameLst>
                                      </p:cBhvr>
                                      <p:to>
                                        <p:strVal val="visible"/>
                                      </p:to>
                                    </p:set>
                                    <p:animEffect transition="in" filter="wipe(up)">
                                      <p:cBhvr>
                                        <p:cTn id="49" dur="500"/>
                                        <p:tgtEl>
                                          <p:spTgt spid="125999"/>
                                        </p:tgtEl>
                                      </p:cBhvr>
                                    </p:animEffect>
                                  </p:childTnLst>
                                </p:cTn>
                              </p:par>
                            </p:childTnLst>
                          </p:cTn>
                        </p:par>
                        <p:par>
                          <p:cTn id="50" fill="hold">
                            <p:stCondLst>
                              <p:cond delay="1000"/>
                            </p:stCondLst>
                            <p:childTnLst>
                              <p:par>
                                <p:cTn id="51" presetID="22" presetClass="entr" presetSubtype="1" fill="hold" grpId="0" nodeType="afterEffect">
                                  <p:stCondLst>
                                    <p:cond delay="0"/>
                                  </p:stCondLst>
                                  <p:childTnLst>
                                    <p:set>
                                      <p:cBhvr>
                                        <p:cTn id="52" dur="1" fill="hold">
                                          <p:stCondLst>
                                            <p:cond delay="0"/>
                                          </p:stCondLst>
                                        </p:cTn>
                                        <p:tgtEl>
                                          <p:spTgt spid="125982"/>
                                        </p:tgtEl>
                                        <p:attrNameLst>
                                          <p:attrName>style.visibility</p:attrName>
                                        </p:attrNameLst>
                                      </p:cBhvr>
                                      <p:to>
                                        <p:strVal val="visible"/>
                                      </p:to>
                                    </p:set>
                                    <p:animEffect transition="in" filter="wipe(up)">
                                      <p:cBhvr>
                                        <p:cTn id="53" dur="500"/>
                                        <p:tgtEl>
                                          <p:spTgt spid="125982"/>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25994"/>
                                        </p:tgtEl>
                                        <p:attrNameLst>
                                          <p:attrName>style.visibility</p:attrName>
                                        </p:attrNameLst>
                                      </p:cBhvr>
                                      <p:to>
                                        <p:strVal val="visible"/>
                                      </p:to>
                                    </p:set>
                                    <p:animEffect transition="in" filter="wipe(up)">
                                      <p:cBhvr>
                                        <p:cTn id="56" dur="500"/>
                                        <p:tgtEl>
                                          <p:spTgt spid="125994"/>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125995"/>
                                        </p:tgtEl>
                                        <p:attrNameLst>
                                          <p:attrName>style.visibility</p:attrName>
                                        </p:attrNameLst>
                                      </p:cBhvr>
                                      <p:to>
                                        <p:strVal val="visible"/>
                                      </p:to>
                                    </p:set>
                                    <p:animEffect transition="in" filter="wipe(up)">
                                      <p:cBhvr>
                                        <p:cTn id="59" dur="500"/>
                                        <p:tgtEl>
                                          <p:spTgt spid="125995"/>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125996"/>
                                        </p:tgtEl>
                                        <p:attrNameLst>
                                          <p:attrName>style.visibility</p:attrName>
                                        </p:attrNameLst>
                                      </p:cBhvr>
                                      <p:to>
                                        <p:strVal val="visible"/>
                                      </p:to>
                                    </p:set>
                                    <p:animEffect transition="in" filter="wipe(up)">
                                      <p:cBhvr>
                                        <p:cTn id="62" dur="500"/>
                                        <p:tgtEl>
                                          <p:spTgt spid="125996"/>
                                        </p:tgtEl>
                                      </p:cBhvr>
                                    </p:animEffect>
                                  </p:childTnLst>
                                </p:cTn>
                              </p:par>
                            </p:childTnLst>
                          </p:cTn>
                        </p:par>
                        <p:par>
                          <p:cTn id="63" fill="hold">
                            <p:stCondLst>
                              <p:cond delay="1500"/>
                            </p:stCondLst>
                            <p:childTnLst>
                              <p:par>
                                <p:cTn id="64" presetID="22" presetClass="entr" presetSubtype="1" fill="hold" grpId="0" nodeType="afterEffect">
                                  <p:stCondLst>
                                    <p:cond delay="0"/>
                                  </p:stCondLst>
                                  <p:childTnLst>
                                    <p:set>
                                      <p:cBhvr>
                                        <p:cTn id="65" dur="1" fill="hold">
                                          <p:stCondLst>
                                            <p:cond delay="0"/>
                                          </p:stCondLst>
                                        </p:cTn>
                                        <p:tgtEl>
                                          <p:spTgt spid="125983"/>
                                        </p:tgtEl>
                                        <p:attrNameLst>
                                          <p:attrName>style.visibility</p:attrName>
                                        </p:attrNameLst>
                                      </p:cBhvr>
                                      <p:to>
                                        <p:strVal val="visible"/>
                                      </p:to>
                                    </p:set>
                                    <p:animEffect transition="in" filter="wipe(up)">
                                      <p:cBhvr>
                                        <p:cTn id="66" dur="500"/>
                                        <p:tgtEl>
                                          <p:spTgt spid="125983"/>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125984"/>
                                        </p:tgtEl>
                                        <p:attrNameLst>
                                          <p:attrName>style.visibility</p:attrName>
                                        </p:attrNameLst>
                                      </p:cBhvr>
                                      <p:to>
                                        <p:strVal val="visible"/>
                                      </p:to>
                                    </p:set>
                                    <p:animEffect transition="in" filter="wipe(up)">
                                      <p:cBhvr>
                                        <p:cTn id="69" dur="500"/>
                                        <p:tgtEl>
                                          <p:spTgt spid="125984"/>
                                        </p:tgtEl>
                                      </p:cBhvr>
                                    </p:animEffect>
                                  </p:childTnLst>
                                </p:cTn>
                              </p:par>
                              <p:par>
                                <p:cTn id="70" presetID="22" presetClass="entr" presetSubtype="1" fill="hold" grpId="0" nodeType="withEffect">
                                  <p:stCondLst>
                                    <p:cond delay="0"/>
                                  </p:stCondLst>
                                  <p:childTnLst>
                                    <p:set>
                                      <p:cBhvr>
                                        <p:cTn id="71" dur="1" fill="hold">
                                          <p:stCondLst>
                                            <p:cond delay="0"/>
                                          </p:stCondLst>
                                        </p:cTn>
                                        <p:tgtEl>
                                          <p:spTgt spid="125985"/>
                                        </p:tgtEl>
                                        <p:attrNameLst>
                                          <p:attrName>style.visibility</p:attrName>
                                        </p:attrNameLst>
                                      </p:cBhvr>
                                      <p:to>
                                        <p:strVal val="visible"/>
                                      </p:to>
                                    </p:set>
                                    <p:animEffect transition="in" filter="wipe(up)">
                                      <p:cBhvr>
                                        <p:cTn id="72" dur="500"/>
                                        <p:tgtEl>
                                          <p:spTgt spid="125985"/>
                                        </p:tgtEl>
                                      </p:cBhvr>
                                    </p:animEffect>
                                  </p:childTnLst>
                                </p:cTn>
                              </p:par>
                              <p:par>
                                <p:cTn id="73" presetID="22" presetClass="entr" presetSubtype="1" fill="hold" grpId="0" nodeType="withEffect">
                                  <p:stCondLst>
                                    <p:cond delay="0"/>
                                  </p:stCondLst>
                                  <p:childTnLst>
                                    <p:set>
                                      <p:cBhvr>
                                        <p:cTn id="74" dur="1" fill="hold">
                                          <p:stCondLst>
                                            <p:cond delay="0"/>
                                          </p:stCondLst>
                                        </p:cTn>
                                        <p:tgtEl>
                                          <p:spTgt spid="125986"/>
                                        </p:tgtEl>
                                        <p:attrNameLst>
                                          <p:attrName>style.visibility</p:attrName>
                                        </p:attrNameLst>
                                      </p:cBhvr>
                                      <p:to>
                                        <p:strVal val="visible"/>
                                      </p:to>
                                    </p:set>
                                    <p:animEffect transition="in" filter="wipe(up)">
                                      <p:cBhvr>
                                        <p:cTn id="75" dur="500"/>
                                        <p:tgtEl>
                                          <p:spTgt spid="125986"/>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125987"/>
                                        </p:tgtEl>
                                        <p:attrNameLst>
                                          <p:attrName>style.visibility</p:attrName>
                                        </p:attrNameLst>
                                      </p:cBhvr>
                                      <p:to>
                                        <p:strVal val="visible"/>
                                      </p:to>
                                    </p:set>
                                    <p:animEffect transition="in" filter="wipe(up)">
                                      <p:cBhvr>
                                        <p:cTn id="78" dur="500"/>
                                        <p:tgtEl>
                                          <p:spTgt spid="125987"/>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125988"/>
                                        </p:tgtEl>
                                        <p:attrNameLst>
                                          <p:attrName>style.visibility</p:attrName>
                                        </p:attrNameLst>
                                      </p:cBhvr>
                                      <p:to>
                                        <p:strVal val="visible"/>
                                      </p:to>
                                    </p:set>
                                    <p:animEffect transition="in" filter="wipe(up)">
                                      <p:cBhvr>
                                        <p:cTn id="81" dur="500"/>
                                        <p:tgtEl>
                                          <p:spTgt spid="125988"/>
                                        </p:tgtEl>
                                      </p:cBhvr>
                                    </p:animEffect>
                                  </p:childTnLst>
                                </p:cTn>
                              </p:par>
                              <p:par>
                                <p:cTn id="82" presetID="22" presetClass="entr" presetSubtype="1" fill="hold" grpId="0" nodeType="withEffect">
                                  <p:stCondLst>
                                    <p:cond delay="0"/>
                                  </p:stCondLst>
                                  <p:childTnLst>
                                    <p:set>
                                      <p:cBhvr>
                                        <p:cTn id="83" dur="1" fill="hold">
                                          <p:stCondLst>
                                            <p:cond delay="0"/>
                                          </p:stCondLst>
                                        </p:cTn>
                                        <p:tgtEl>
                                          <p:spTgt spid="125989"/>
                                        </p:tgtEl>
                                        <p:attrNameLst>
                                          <p:attrName>style.visibility</p:attrName>
                                        </p:attrNameLst>
                                      </p:cBhvr>
                                      <p:to>
                                        <p:strVal val="visible"/>
                                      </p:to>
                                    </p:set>
                                    <p:animEffect transition="in" filter="wipe(up)">
                                      <p:cBhvr>
                                        <p:cTn id="84" dur="500"/>
                                        <p:tgtEl>
                                          <p:spTgt spid="125989"/>
                                        </p:tgtEl>
                                      </p:cBhvr>
                                    </p:animEffect>
                                  </p:childTnLst>
                                </p:cTn>
                              </p:par>
                              <p:par>
                                <p:cTn id="85" presetID="22" presetClass="entr" presetSubtype="1" fill="hold" grpId="0" nodeType="withEffect">
                                  <p:stCondLst>
                                    <p:cond delay="0"/>
                                  </p:stCondLst>
                                  <p:childTnLst>
                                    <p:set>
                                      <p:cBhvr>
                                        <p:cTn id="86" dur="1" fill="hold">
                                          <p:stCondLst>
                                            <p:cond delay="0"/>
                                          </p:stCondLst>
                                        </p:cTn>
                                        <p:tgtEl>
                                          <p:spTgt spid="125990"/>
                                        </p:tgtEl>
                                        <p:attrNameLst>
                                          <p:attrName>style.visibility</p:attrName>
                                        </p:attrNameLst>
                                      </p:cBhvr>
                                      <p:to>
                                        <p:strVal val="visible"/>
                                      </p:to>
                                    </p:set>
                                    <p:animEffect transition="in" filter="wipe(up)">
                                      <p:cBhvr>
                                        <p:cTn id="87" dur="500"/>
                                        <p:tgtEl>
                                          <p:spTgt spid="125990"/>
                                        </p:tgtEl>
                                      </p:cBhvr>
                                    </p:animEffect>
                                  </p:childTnLst>
                                </p:cTn>
                              </p:par>
                              <p:par>
                                <p:cTn id="88" presetID="22" presetClass="entr" presetSubtype="1" fill="hold" grpId="0" nodeType="withEffect">
                                  <p:stCondLst>
                                    <p:cond delay="0"/>
                                  </p:stCondLst>
                                  <p:childTnLst>
                                    <p:set>
                                      <p:cBhvr>
                                        <p:cTn id="89" dur="1" fill="hold">
                                          <p:stCondLst>
                                            <p:cond delay="0"/>
                                          </p:stCondLst>
                                        </p:cTn>
                                        <p:tgtEl>
                                          <p:spTgt spid="125991"/>
                                        </p:tgtEl>
                                        <p:attrNameLst>
                                          <p:attrName>style.visibility</p:attrName>
                                        </p:attrNameLst>
                                      </p:cBhvr>
                                      <p:to>
                                        <p:strVal val="visible"/>
                                      </p:to>
                                    </p:set>
                                    <p:animEffect transition="in" filter="wipe(up)">
                                      <p:cBhvr>
                                        <p:cTn id="90" dur="500"/>
                                        <p:tgtEl>
                                          <p:spTgt spid="125991"/>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125992"/>
                                        </p:tgtEl>
                                        <p:attrNameLst>
                                          <p:attrName>style.visibility</p:attrName>
                                        </p:attrNameLst>
                                      </p:cBhvr>
                                      <p:to>
                                        <p:strVal val="visible"/>
                                      </p:to>
                                    </p:set>
                                    <p:animEffect transition="in" filter="wipe(up)">
                                      <p:cBhvr>
                                        <p:cTn id="93" dur="500"/>
                                        <p:tgtEl>
                                          <p:spTgt spid="125992"/>
                                        </p:tgtEl>
                                      </p:cBhvr>
                                    </p:animEffect>
                                  </p:childTnLst>
                                </p:cTn>
                              </p:par>
                              <p:par>
                                <p:cTn id="94" presetID="22" presetClass="entr" presetSubtype="1" fill="hold" grpId="0" nodeType="withEffect">
                                  <p:stCondLst>
                                    <p:cond delay="0"/>
                                  </p:stCondLst>
                                  <p:childTnLst>
                                    <p:set>
                                      <p:cBhvr>
                                        <p:cTn id="95" dur="1" fill="hold">
                                          <p:stCondLst>
                                            <p:cond delay="0"/>
                                          </p:stCondLst>
                                        </p:cTn>
                                        <p:tgtEl>
                                          <p:spTgt spid="125993"/>
                                        </p:tgtEl>
                                        <p:attrNameLst>
                                          <p:attrName>style.visibility</p:attrName>
                                        </p:attrNameLst>
                                      </p:cBhvr>
                                      <p:to>
                                        <p:strVal val="visible"/>
                                      </p:to>
                                    </p:set>
                                    <p:animEffect transition="in" filter="wipe(up)">
                                      <p:cBhvr>
                                        <p:cTn id="96" dur="500"/>
                                        <p:tgtEl>
                                          <p:spTgt spid="125993"/>
                                        </p:tgtEl>
                                      </p:cBhvr>
                                    </p:animEffect>
                                  </p:childTnLst>
                                </p:cTn>
                              </p:par>
                              <p:par>
                                <p:cTn id="97" presetID="22" presetClass="entr" presetSubtype="1" fill="hold" grpId="0" nodeType="withEffect">
                                  <p:stCondLst>
                                    <p:cond delay="0"/>
                                  </p:stCondLst>
                                  <p:childTnLst>
                                    <p:set>
                                      <p:cBhvr>
                                        <p:cTn id="98" dur="1" fill="hold">
                                          <p:stCondLst>
                                            <p:cond delay="0"/>
                                          </p:stCondLst>
                                        </p:cTn>
                                        <p:tgtEl>
                                          <p:spTgt spid="126007"/>
                                        </p:tgtEl>
                                        <p:attrNameLst>
                                          <p:attrName>style.visibility</p:attrName>
                                        </p:attrNameLst>
                                      </p:cBhvr>
                                      <p:to>
                                        <p:strVal val="visible"/>
                                      </p:to>
                                    </p:set>
                                    <p:animEffect transition="in" filter="wipe(up)">
                                      <p:cBhvr>
                                        <p:cTn id="99" dur="500"/>
                                        <p:tgtEl>
                                          <p:spTgt spid="126007"/>
                                        </p:tgtEl>
                                      </p:cBhvr>
                                    </p:animEffect>
                                  </p:childTnLst>
                                </p:cTn>
                              </p:par>
                            </p:childTnLst>
                          </p:cTn>
                        </p:par>
                        <p:par>
                          <p:cTn id="100" fill="hold">
                            <p:stCondLst>
                              <p:cond delay="2000"/>
                            </p:stCondLst>
                            <p:childTnLst>
                              <p:par>
                                <p:cTn id="101" presetID="22" presetClass="entr" presetSubtype="1" fill="hold" grpId="0" nodeType="afterEffect">
                                  <p:stCondLst>
                                    <p:cond delay="0"/>
                                  </p:stCondLst>
                                  <p:childTnLst>
                                    <p:set>
                                      <p:cBhvr>
                                        <p:cTn id="102" dur="1" fill="hold">
                                          <p:stCondLst>
                                            <p:cond delay="0"/>
                                          </p:stCondLst>
                                        </p:cTn>
                                        <p:tgtEl>
                                          <p:spTgt spid="125956"/>
                                        </p:tgtEl>
                                        <p:attrNameLst>
                                          <p:attrName>style.visibility</p:attrName>
                                        </p:attrNameLst>
                                      </p:cBhvr>
                                      <p:to>
                                        <p:strVal val="visible"/>
                                      </p:to>
                                    </p:set>
                                    <p:animEffect transition="in" filter="wipe(up)">
                                      <p:cBhvr>
                                        <p:cTn id="103" dur="500"/>
                                        <p:tgtEl>
                                          <p:spTgt spid="125956"/>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1" fill="hold" grpId="0" nodeType="clickEffect">
                                  <p:stCondLst>
                                    <p:cond delay="0"/>
                                  </p:stCondLst>
                                  <p:childTnLst>
                                    <p:set>
                                      <p:cBhvr>
                                        <p:cTn id="107" dur="1" fill="hold">
                                          <p:stCondLst>
                                            <p:cond delay="0"/>
                                          </p:stCondLst>
                                        </p:cTn>
                                        <p:tgtEl>
                                          <p:spTgt spid="126008"/>
                                        </p:tgtEl>
                                        <p:attrNameLst>
                                          <p:attrName>style.visibility</p:attrName>
                                        </p:attrNameLst>
                                      </p:cBhvr>
                                      <p:to>
                                        <p:strVal val="visible"/>
                                      </p:to>
                                    </p:set>
                                    <p:animEffect transition="in" filter="wipe(up)">
                                      <p:cBhvr>
                                        <p:cTn id="108" dur="500"/>
                                        <p:tgtEl>
                                          <p:spTgt spid="126008"/>
                                        </p:tgtEl>
                                      </p:cBhvr>
                                    </p:animEffect>
                                  </p:childTnLst>
                                </p:cTn>
                              </p:par>
                            </p:childTnLst>
                          </p:cTn>
                        </p:par>
                        <p:par>
                          <p:cTn id="109" fill="hold">
                            <p:stCondLst>
                              <p:cond delay="500"/>
                            </p:stCondLst>
                            <p:childTnLst>
                              <p:par>
                                <p:cTn id="110" presetID="22" presetClass="entr" presetSubtype="1" fill="hold" grpId="0" nodeType="afterEffect">
                                  <p:stCondLst>
                                    <p:cond delay="0"/>
                                  </p:stCondLst>
                                  <p:childTnLst>
                                    <p:set>
                                      <p:cBhvr>
                                        <p:cTn id="111" dur="1" fill="hold">
                                          <p:stCondLst>
                                            <p:cond delay="0"/>
                                          </p:stCondLst>
                                        </p:cTn>
                                        <p:tgtEl>
                                          <p:spTgt spid="125981"/>
                                        </p:tgtEl>
                                        <p:attrNameLst>
                                          <p:attrName>style.visibility</p:attrName>
                                        </p:attrNameLst>
                                      </p:cBhvr>
                                      <p:to>
                                        <p:strVal val="visible"/>
                                      </p:to>
                                    </p:set>
                                    <p:animEffect transition="in" filter="wipe(up)">
                                      <p:cBhvr>
                                        <p:cTn id="112" dur="500"/>
                                        <p:tgtEl>
                                          <p:spTgt spid="125981"/>
                                        </p:tgtEl>
                                      </p:cBhvr>
                                    </p:animEffect>
                                  </p:childTnLst>
                                </p:cTn>
                              </p:par>
                              <p:par>
                                <p:cTn id="113" presetID="22" presetClass="entr" presetSubtype="1" fill="hold" grpId="0" nodeType="withEffect">
                                  <p:stCondLst>
                                    <p:cond delay="0"/>
                                  </p:stCondLst>
                                  <p:childTnLst>
                                    <p:set>
                                      <p:cBhvr>
                                        <p:cTn id="114" dur="1" fill="hold">
                                          <p:stCondLst>
                                            <p:cond delay="0"/>
                                          </p:stCondLst>
                                        </p:cTn>
                                        <p:tgtEl>
                                          <p:spTgt spid="125980"/>
                                        </p:tgtEl>
                                        <p:attrNameLst>
                                          <p:attrName>style.visibility</p:attrName>
                                        </p:attrNameLst>
                                      </p:cBhvr>
                                      <p:to>
                                        <p:strVal val="visible"/>
                                      </p:to>
                                    </p:set>
                                    <p:animEffect transition="in" filter="wipe(up)">
                                      <p:cBhvr>
                                        <p:cTn id="115" dur="500"/>
                                        <p:tgtEl>
                                          <p:spTgt spid="125980"/>
                                        </p:tgtEl>
                                      </p:cBhvr>
                                    </p:animEffect>
                                  </p:childTnLst>
                                </p:cTn>
                              </p:par>
                            </p:childTnLst>
                          </p:cTn>
                        </p:par>
                        <p:par>
                          <p:cTn id="116" fill="hold">
                            <p:stCondLst>
                              <p:cond delay="1000"/>
                            </p:stCondLst>
                            <p:childTnLst>
                              <p:par>
                                <p:cTn id="117" presetID="22" presetClass="entr" presetSubtype="1" fill="hold" nodeType="after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wipe(up)">
                                      <p:cBhvr>
                                        <p:cTn id="119" dur="500"/>
                                        <p:tgtEl>
                                          <p:spTgt spid="57"/>
                                        </p:tgtEl>
                                      </p:cBhvr>
                                    </p:animEffect>
                                  </p:childTnLst>
                                </p:cTn>
                              </p:par>
                              <p:par>
                                <p:cTn id="120" presetID="22" presetClass="entr" presetSubtype="1" fill="hold" nodeType="withEffect">
                                  <p:stCondLst>
                                    <p:cond delay="0"/>
                                  </p:stCondLst>
                                  <p:childTnLst>
                                    <p:set>
                                      <p:cBhvr>
                                        <p:cTn id="121" dur="1" fill="hold">
                                          <p:stCondLst>
                                            <p:cond delay="0"/>
                                          </p:stCondLst>
                                        </p:cTn>
                                        <p:tgtEl>
                                          <p:spTgt spid="3"/>
                                        </p:tgtEl>
                                        <p:attrNameLst>
                                          <p:attrName>style.visibility</p:attrName>
                                        </p:attrNameLst>
                                      </p:cBhvr>
                                      <p:to>
                                        <p:strVal val="visible"/>
                                      </p:to>
                                    </p:set>
                                    <p:animEffect transition="in" filter="wipe(up)">
                                      <p:cBhvr>
                                        <p:cTn id="122" dur="500"/>
                                        <p:tgtEl>
                                          <p:spTgt spid="3"/>
                                        </p:tgtEl>
                                      </p:cBhvr>
                                    </p:animEffect>
                                  </p:childTnLst>
                                </p:cTn>
                              </p:par>
                            </p:childTnLst>
                          </p:cTn>
                        </p:par>
                      </p:childTnLst>
                    </p:cTn>
                  </p:par>
                  <p:par>
                    <p:cTn id="123" fill="hold">
                      <p:stCondLst>
                        <p:cond delay="indefinite"/>
                      </p:stCondLst>
                      <p:childTnLst>
                        <p:par>
                          <p:cTn id="124" fill="hold">
                            <p:stCondLst>
                              <p:cond delay="0"/>
                            </p:stCondLst>
                            <p:childTnLst>
                              <p:par>
                                <p:cTn id="125" presetID="1" presetClass="emph" presetSubtype="2" fill="hold" nodeType="clickEffect">
                                  <p:stCondLst>
                                    <p:cond delay="0"/>
                                  </p:stCondLst>
                                  <p:childTnLst>
                                    <p:animClr clrSpc="rgb">
                                      <p:cBhvr>
                                        <p:cTn id="126" dur="2000" fill="hold"/>
                                        <p:tgtEl>
                                          <p:spTgt spid="125994"/>
                                        </p:tgtEl>
                                        <p:attrNameLst>
                                          <p:attrName>fillcolor</p:attrName>
                                        </p:attrNameLst>
                                      </p:cBhvr>
                                      <p:to>
                                        <a:srgbClr val="66FFFF"/>
                                      </p:to>
                                    </p:animClr>
                                    <p:set>
                                      <p:cBhvr>
                                        <p:cTn id="127" dur="2000" fill="hold"/>
                                        <p:tgtEl>
                                          <p:spTgt spid="125994"/>
                                        </p:tgtEl>
                                        <p:attrNameLst>
                                          <p:attrName>fill.type</p:attrName>
                                        </p:attrNameLst>
                                      </p:cBhvr>
                                      <p:to>
                                        <p:strVal val="solid"/>
                                      </p:to>
                                    </p:set>
                                    <p:set>
                                      <p:cBhvr>
                                        <p:cTn id="128" dur="2000" fill="hold"/>
                                        <p:tgtEl>
                                          <p:spTgt spid="125994"/>
                                        </p:tgtEl>
                                        <p:attrNameLst>
                                          <p:attrName>fill.on</p:attrName>
                                        </p:attrNameLst>
                                      </p:cBhvr>
                                      <p:to>
                                        <p:strVal val="true"/>
                                      </p:to>
                                    </p:set>
                                  </p:childTnLst>
                                </p:cTn>
                              </p:par>
                              <p:par>
                                <p:cTn id="129" presetID="1" presetClass="emph" presetSubtype="2" fill="hold" nodeType="withEffect">
                                  <p:stCondLst>
                                    <p:cond delay="0"/>
                                  </p:stCondLst>
                                  <p:childTnLst>
                                    <p:animClr clrSpc="rgb">
                                      <p:cBhvr>
                                        <p:cTn id="130" dur="2000" fill="hold"/>
                                        <p:tgtEl>
                                          <p:spTgt spid="125986"/>
                                        </p:tgtEl>
                                        <p:attrNameLst>
                                          <p:attrName>fillcolor</p:attrName>
                                        </p:attrNameLst>
                                      </p:cBhvr>
                                      <p:to>
                                        <a:srgbClr val="66FFFF"/>
                                      </p:to>
                                    </p:animClr>
                                    <p:set>
                                      <p:cBhvr>
                                        <p:cTn id="131" dur="2000" fill="hold"/>
                                        <p:tgtEl>
                                          <p:spTgt spid="125986"/>
                                        </p:tgtEl>
                                        <p:attrNameLst>
                                          <p:attrName>fill.type</p:attrName>
                                        </p:attrNameLst>
                                      </p:cBhvr>
                                      <p:to>
                                        <p:strVal val="solid"/>
                                      </p:to>
                                    </p:set>
                                    <p:set>
                                      <p:cBhvr>
                                        <p:cTn id="132" dur="2000" fill="hold"/>
                                        <p:tgtEl>
                                          <p:spTgt spid="125986"/>
                                        </p:tgtEl>
                                        <p:attrNameLst>
                                          <p:attrName>fill.on</p:attrName>
                                        </p:attrNameLst>
                                      </p:cBhvr>
                                      <p:to>
                                        <p:strVal val="true"/>
                                      </p:to>
                                    </p:set>
                                  </p:childTnLst>
                                </p:cTn>
                              </p:par>
                              <p:par>
                                <p:cTn id="133" presetID="1" presetClass="emph" presetSubtype="2" fill="hold" nodeType="withEffect">
                                  <p:stCondLst>
                                    <p:cond delay="0"/>
                                  </p:stCondLst>
                                  <p:childTnLst>
                                    <p:animClr clrSpc="rgb">
                                      <p:cBhvr>
                                        <p:cTn id="134" dur="2000" fill="hold"/>
                                        <p:tgtEl>
                                          <p:spTgt spid="125982"/>
                                        </p:tgtEl>
                                        <p:attrNameLst>
                                          <p:attrName>fillcolor</p:attrName>
                                        </p:attrNameLst>
                                      </p:cBhvr>
                                      <p:to>
                                        <a:srgbClr val="66FFFF"/>
                                      </p:to>
                                    </p:animClr>
                                    <p:set>
                                      <p:cBhvr>
                                        <p:cTn id="135" dur="2000" fill="hold"/>
                                        <p:tgtEl>
                                          <p:spTgt spid="125982"/>
                                        </p:tgtEl>
                                        <p:attrNameLst>
                                          <p:attrName>fill.type</p:attrName>
                                        </p:attrNameLst>
                                      </p:cBhvr>
                                      <p:to>
                                        <p:strVal val="solid"/>
                                      </p:to>
                                    </p:set>
                                    <p:set>
                                      <p:cBhvr>
                                        <p:cTn id="136" dur="2000" fill="hold"/>
                                        <p:tgtEl>
                                          <p:spTgt spid="125982"/>
                                        </p:tgtEl>
                                        <p:attrNameLst>
                                          <p:attrName>fill.on</p:attrName>
                                        </p:attrNameLst>
                                      </p:cBhvr>
                                      <p:to>
                                        <p:strVal val="true"/>
                                      </p:to>
                                    </p:set>
                                  </p:childTnLst>
                                </p:cTn>
                              </p:par>
                              <p:par>
                                <p:cTn id="137" presetID="7" presetClass="emph" presetSubtype="2" fill="hold" nodeType="withEffect">
                                  <p:stCondLst>
                                    <p:cond delay="0"/>
                                  </p:stCondLst>
                                  <p:childTnLst>
                                    <p:animClr clrSpc="rgb">
                                      <p:cBhvr>
                                        <p:cTn id="138" dur="2000" fill="hold"/>
                                        <p:tgtEl>
                                          <p:spTgt spid="125994"/>
                                        </p:tgtEl>
                                        <p:attrNameLst>
                                          <p:attrName>stroke.color</p:attrName>
                                        </p:attrNameLst>
                                      </p:cBhvr>
                                      <p:to>
                                        <a:schemeClr val="accent2"/>
                                      </p:to>
                                    </p:animClr>
                                    <p:set>
                                      <p:cBhvr>
                                        <p:cTn id="139" dur="2000" fill="hold"/>
                                        <p:tgtEl>
                                          <p:spTgt spid="125994"/>
                                        </p:tgtEl>
                                        <p:attrNameLst>
                                          <p:attrName>stroke.on</p:attrName>
                                        </p:attrNameLst>
                                      </p:cBhvr>
                                      <p:to>
                                        <p:strVal val="true"/>
                                      </p:to>
                                    </p:set>
                                  </p:childTnLst>
                                </p:cTn>
                              </p:par>
                              <p:par>
                                <p:cTn id="140" presetID="7" presetClass="emph" presetSubtype="2" fill="hold" nodeType="withEffect">
                                  <p:stCondLst>
                                    <p:cond delay="0"/>
                                  </p:stCondLst>
                                  <p:childTnLst>
                                    <p:animClr clrSpc="rgb">
                                      <p:cBhvr>
                                        <p:cTn id="141" dur="2000" fill="hold"/>
                                        <p:tgtEl>
                                          <p:spTgt spid="125986"/>
                                        </p:tgtEl>
                                        <p:attrNameLst>
                                          <p:attrName>stroke.color</p:attrName>
                                        </p:attrNameLst>
                                      </p:cBhvr>
                                      <p:to>
                                        <a:schemeClr val="accent2"/>
                                      </p:to>
                                    </p:animClr>
                                    <p:set>
                                      <p:cBhvr>
                                        <p:cTn id="142" dur="2000" fill="hold"/>
                                        <p:tgtEl>
                                          <p:spTgt spid="125986"/>
                                        </p:tgtEl>
                                        <p:attrNameLst>
                                          <p:attrName>stroke.on</p:attrName>
                                        </p:attrNameLst>
                                      </p:cBhvr>
                                      <p:to>
                                        <p:strVal val="true"/>
                                      </p:to>
                                    </p:set>
                                  </p:childTnLst>
                                </p:cTn>
                              </p:par>
                              <p:par>
                                <p:cTn id="143" presetID="7" presetClass="emph" presetSubtype="2" fill="hold" nodeType="withEffect">
                                  <p:stCondLst>
                                    <p:cond delay="0"/>
                                  </p:stCondLst>
                                  <p:childTnLst>
                                    <p:animClr clrSpc="rgb">
                                      <p:cBhvr>
                                        <p:cTn id="144" dur="2000" fill="hold"/>
                                        <p:tgtEl>
                                          <p:spTgt spid="125982"/>
                                        </p:tgtEl>
                                        <p:attrNameLst>
                                          <p:attrName>stroke.color</p:attrName>
                                        </p:attrNameLst>
                                      </p:cBhvr>
                                      <p:to>
                                        <a:schemeClr val="accent2"/>
                                      </p:to>
                                    </p:animClr>
                                    <p:set>
                                      <p:cBhvr>
                                        <p:cTn id="145" dur="2000" fill="hold"/>
                                        <p:tgtEl>
                                          <p:spTgt spid="125982"/>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5" grpId="0" animBg="1"/>
      <p:bldP spid="125956" grpId="0" animBg="1"/>
      <p:bldP spid="125966" grpId="0"/>
      <p:bldP spid="125967" grpId="0"/>
      <p:bldP spid="125968" grpId="0"/>
      <p:bldP spid="125969" grpId="0"/>
      <p:bldP spid="125980" grpId="0" animBg="1"/>
      <p:bldP spid="125981" grpId="0" animBg="1"/>
      <p:bldP spid="125982" grpId="0" animBg="1"/>
      <p:bldP spid="125983" grpId="0" animBg="1"/>
      <p:bldP spid="125984" grpId="0" animBg="1"/>
      <p:bldP spid="125985" grpId="0" animBg="1"/>
      <p:bldP spid="125986" grpId="0" animBg="1"/>
      <p:bldP spid="125987" grpId="0" animBg="1"/>
      <p:bldP spid="125988" grpId="0" animBg="1"/>
      <p:bldP spid="125989" grpId="0" animBg="1"/>
      <p:bldP spid="125990" grpId="0" animBg="1"/>
      <p:bldP spid="125991" grpId="0" animBg="1"/>
      <p:bldP spid="125992" grpId="0"/>
      <p:bldP spid="125993" grpId="0"/>
      <p:bldP spid="125994" grpId="0" animBg="1"/>
      <p:bldP spid="125995" grpId="0" animBg="1"/>
      <p:bldP spid="125996" grpId="0" animBg="1"/>
      <p:bldP spid="125997" grpId="0" animBg="1"/>
      <p:bldP spid="125998" grpId="0" animBg="1"/>
      <p:bldP spid="125999" grpId="0" animBg="1"/>
      <p:bldP spid="126000" grpId="0" animBg="1"/>
      <p:bldP spid="126001" grpId="0" animBg="1"/>
      <p:bldP spid="126002" grpId="0" animBg="1"/>
      <p:bldP spid="126003" grpId="0" animBg="1"/>
      <p:bldP spid="126004" grpId="0" animBg="1"/>
      <p:bldP spid="126007" grpId="0"/>
      <p:bldP spid="1260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2400"/>
            <a:ext cx="8893629" cy="838200"/>
          </a:xfrm>
        </p:spPr>
        <p:txBody>
          <a:bodyPr/>
          <a:lstStyle/>
          <a:p>
            <a:r>
              <a:rPr lang="en-US" dirty="0" smtClean="0"/>
              <a:t>SAM </a:t>
            </a:r>
            <a:r>
              <a:rPr lang="en-US" dirty="0" smtClean="0">
                <a:latin typeface="+mn-lt"/>
                <a:ea typeface="+mn-ea"/>
                <a:cs typeface="+mn-cs"/>
              </a:rPr>
              <a:t>Goal - Derive Component Requirements</a:t>
            </a:r>
            <a:endParaRPr lang="en-US" dirty="0"/>
          </a:p>
        </p:txBody>
      </p:sp>
      <p:pic>
        <p:nvPicPr>
          <p:cNvPr id="5" name="Picture 4" descr="SAM Only.jpg"/>
          <p:cNvPicPr>
            <a:picLocks noChangeAspect="1"/>
          </p:cNvPicPr>
          <p:nvPr/>
        </p:nvPicPr>
        <p:blipFill>
          <a:blip r:embed="rId3" cstate="print"/>
          <a:stretch>
            <a:fillRect/>
          </a:stretch>
        </p:blipFill>
        <p:spPr>
          <a:xfrm>
            <a:off x="6955122" y="1139892"/>
            <a:ext cx="2124484" cy="1481614"/>
          </a:xfrm>
          <a:prstGeom prst="rect">
            <a:avLst/>
          </a:prstGeom>
        </p:spPr>
      </p:pic>
      <p:sp>
        <p:nvSpPr>
          <p:cNvPr id="1561" name="Content Placeholder 2"/>
          <p:cNvSpPr txBox="1">
            <a:spLocks/>
          </p:cNvSpPr>
          <p:nvPr/>
        </p:nvSpPr>
        <p:spPr>
          <a:xfrm>
            <a:off x="196577" y="1334561"/>
            <a:ext cx="7543626" cy="4314305"/>
          </a:xfrm>
          <a:prstGeom prst="rect">
            <a:avLst/>
          </a:prstGeom>
        </p:spPr>
        <p:txBody>
          <a:bodyPr vert="horz" lIns="91440" tIns="45720" rIns="91440" bIns="45720" rtlCol="0">
            <a:normAutofit/>
          </a:bodyPr>
          <a:lstStyle/>
          <a:p>
            <a:pPr marL="342900" lvl="0" indent="-342900">
              <a:spcBef>
                <a:spcPct val="20000"/>
              </a:spcBef>
              <a:buFont typeface="Arial" pitchFamily="34" charset="0"/>
              <a:buChar char="•"/>
              <a:defRPr/>
            </a:pPr>
            <a:r>
              <a:rPr lang="en-US" sz="3200" dirty="0" smtClean="0"/>
              <a:t>The Requirement Flow Down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Analyze Customer Needs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Define System Requirements</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Refine Logical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Synthesize Allocated Architecture</a:t>
            </a:r>
          </a:p>
          <a:p>
            <a:pPr marL="742950" marR="0" lvl="1" indent="-28575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Results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A derived Set of Component Specifications </a:t>
            </a:r>
          </a:p>
          <a:p>
            <a:pPr marL="1143000" marR="0" lvl="2" indent="-2286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Used to Buy, Modify or Build Components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Grp="1" noChangeArrowheads="1"/>
          </p:cNvSpPr>
          <p:nvPr>
            <p:ph type="title"/>
          </p:nvPr>
        </p:nvSpPr>
        <p:spPr/>
        <p:txBody>
          <a:bodyPr/>
          <a:lstStyle/>
          <a:p>
            <a:pPr eaLnBrk="1" hangingPunct="1"/>
            <a:r>
              <a:rPr lang="en-US" sz="3000" dirty="0" smtClean="0"/>
              <a:t>System Architecture Model Content</a:t>
            </a:r>
          </a:p>
        </p:txBody>
      </p:sp>
      <p:sp>
        <p:nvSpPr>
          <p:cNvPr id="1002500" name="Rectangle 4"/>
          <p:cNvSpPr>
            <a:spLocks noGrp="1" noChangeArrowheads="1"/>
          </p:cNvSpPr>
          <p:nvPr>
            <p:ph type="body" sz="half" idx="2"/>
          </p:nvPr>
        </p:nvSpPr>
        <p:spPr>
          <a:xfrm>
            <a:off x="794343" y="2261268"/>
            <a:ext cx="7845425" cy="3602998"/>
          </a:xfrm>
        </p:spPr>
        <p:txBody>
          <a:bodyPr>
            <a:normAutofit/>
          </a:bodyPr>
          <a:lstStyle/>
          <a:p>
            <a:pPr eaLnBrk="1" hangingPunct="1">
              <a:lnSpc>
                <a:spcPct val="75000"/>
              </a:lnSpc>
            </a:pPr>
            <a:r>
              <a:rPr lang="en-US" sz="1800" dirty="0" smtClean="0"/>
              <a:t>Requirements</a:t>
            </a:r>
          </a:p>
          <a:p>
            <a:pPr lvl="1" eaLnBrk="1" hangingPunct="1">
              <a:lnSpc>
                <a:spcPct val="75000"/>
              </a:lnSpc>
            </a:pPr>
            <a:r>
              <a:rPr lang="en-US" sz="1400" dirty="0" smtClean="0"/>
              <a:t>What are the stakeholder goals, purposes, and success conditions for the system</a:t>
            </a:r>
          </a:p>
          <a:p>
            <a:pPr lvl="1" eaLnBrk="1" hangingPunct="1">
              <a:lnSpc>
                <a:spcPct val="75000"/>
              </a:lnSpc>
            </a:pPr>
            <a:r>
              <a:rPr lang="en-US" sz="1400" dirty="0" smtClean="0"/>
              <a:t>Specification of black box behavior and characteristics for each component</a:t>
            </a:r>
          </a:p>
          <a:p>
            <a:pPr eaLnBrk="1" hangingPunct="1">
              <a:lnSpc>
                <a:spcPct val="75000"/>
              </a:lnSpc>
            </a:pPr>
            <a:r>
              <a:rPr lang="en-US" sz="1800" dirty="0" smtClean="0"/>
              <a:t>Behavior</a:t>
            </a:r>
          </a:p>
          <a:p>
            <a:pPr lvl="1" eaLnBrk="1" hangingPunct="1">
              <a:lnSpc>
                <a:spcPct val="75000"/>
              </a:lnSpc>
            </a:pPr>
            <a:r>
              <a:rPr lang="en-US" sz="1400" dirty="0" smtClean="0"/>
              <a:t>What the system has to do to meet the requirements</a:t>
            </a:r>
          </a:p>
          <a:p>
            <a:pPr lvl="1" eaLnBrk="1" hangingPunct="1">
              <a:lnSpc>
                <a:spcPct val="75000"/>
              </a:lnSpc>
            </a:pPr>
            <a:r>
              <a:rPr lang="en-US" sz="1400" dirty="0" smtClean="0"/>
              <a:t>Transformations of inputs to outputs (functional/activity models)</a:t>
            </a:r>
          </a:p>
          <a:p>
            <a:pPr lvl="1" eaLnBrk="1" hangingPunct="1">
              <a:lnSpc>
                <a:spcPct val="75000"/>
              </a:lnSpc>
            </a:pPr>
            <a:r>
              <a:rPr lang="en-US" sz="1400" dirty="0" smtClean="0"/>
              <a:t>State/Mode-based behavioral differences (state models) </a:t>
            </a:r>
          </a:p>
          <a:p>
            <a:pPr lvl="1" eaLnBrk="1" hangingPunct="1">
              <a:lnSpc>
                <a:spcPct val="75000"/>
              </a:lnSpc>
            </a:pPr>
            <a:r>
              <a:rPr lang="en-US" sz="1400" dirty="0" smtClean="0"/>
              <a:t>Responses to incoming requests for services (message models)</a:t>
            </a:r>
          </a:p>
          <a:p>
            <a:pPr eaLnBrk="1" hangingPunct="1">
              <a:lnSpc>
                <a:spcPct val="75000"/>
              </a:lnSpc>
            </a:pPr>
            <a:r>
              <a:rPr lang="en-US" sz="1800" dirty="0" smtClean="0"/>
              <a:t>Structure </a:t>
            </a:r>
          </a:p>
          <a:p>
            <a:pPr lvl="1" eaLnBrk="1" hangingPunct="1">
              <a:lnSpc>
                <a:spcPct val="75000"/>
              </a:lnSpc>
            </a:pPr>
            <a:r>
              <a:rPr lang="en-US" sz="1400" dirty="0" smtClean="0"/>
              <a:t>The parts that exhibit the behavior</a:t>
            </a:r>
          </a:p>
          <a:p>
            <a:pPr lvl="1" eaLnBrk="1" hangingPunct="1">
              <a:lnSpc>
                <a:spcPct val="75000"/>
              </a:lnSpc>
            </a:pPr>
            <a:r>
              <a:rPr lang="en-US" sz="1400" dirty="0" smtClean="0"/>
              <a:t>The component hierarchy, elements, interfaces and stores</a:t>
            </a:r>
          </a:p>
          <a:p>
            <a:pPr eaLnBrk="1" hangingPunct="1">
              <a:lnSpc>
                <a:spcPct val="75000"/>
              </a:lnSpc>
            </a:pPr>
            <a:r>
              <a:rPr lang="en-US" sz="1800" dirty="0" smtClean="0"/>
              <a:t>Properties</a:t>
            </a:r>
          </a:p>
          <a:p>
            <a:pPr lvl="1" eaLnBrk="1" hangingPunct="1">
              <a:lnSpc>
                <a:spcPct val="75000"/>
              </a:lnSpc>
            </a:pPr>
            <a:r>
              <a:rPr lang="en-US" sz="1400" dirty="0" smtClean="0"/>
              <a:t>The performance, physical characteristics and governing rules that constrain the structure and behavior</a:t>
            </a:r>
          </a:p>
          <a:p>
            <a:pPr eaLnBrk="1" hangingPunct="1">
              <a:lnSpc>
                <a:spcPct val="75000"/>
              </a:lnSpc>
            </a:pPr>
            <a:r>
              <a:rPr lang="en-US" sz="1800" dirty="0" smtClean="0"/>
              <a:t>Interrelationships </a:t>
            </a:r>
          </a:p>
          <a:p>
            <a:pPr lvl="1" eaLnBrk="1" hangingPunct="1">
              <a:lnSpc>
                <a:spcPct val="75000"/>
              </a:lnSpc>
            </a:pPr>
            <a:r>
              <a:rPr lang="en-US" sz="1400" dirty="0" smtClean="0"/>
              <a:t>Including all UML/SysML relationships between model elements. </a:t>
            </a:r>
          </a:p>
        </p:txBody>
      </p:sp>
      <p:sp>
        <p:nvSpPr>
          <p:cNvPr id="10246" name="AutoShape 24"/>
          <p:cNvSpPr>
            <a:spLocks noGrp="1" noChangeArrowheads="1"/>
          </p:cNvSpPr>
          <p:nvPr>
            <p:ph type="body" sz="half" idx="1"/>
          </p:nvPr>
        </p:nvSpPr>
        <p:spPr bwMode="ltGray">
          <a:xfrm>
            <a:off x="649357" y="954088"/>
            <a:ext cx="7765773" cy="1300162"/>
          </a:xfrm>
          <a:prstGeom prst="bevel">
            <a:avLst>
              <a:gd name="adj" fmla="val 11426"/>
            </a:avLst>
          </a:prstGeom>
          <a:solidFill>
            <a:srgbClr val="0070C0"/>
          </a:solidFill>
        </p:spPr>
        <p:txBody>
          <a:bodyPr lIns="92075" tIns="46038" rIns="92075" bIns="46038">
            <a:normAutofit/>
          </a:bodyPr>
          <a:lstStyle/>
          <a:p>
            <a:pPr marL="803275" lvl="1" indent="-346075" eaLnBrk="1" hangingPunct="1">
              <a:lnSpc>
                <a:spcPct val="95000"/>
              </a:lnSpc>
              <a:buFont typeface="Wingdings" pitchFamily="2" charset="2"/>
              <a:buNone/>
            </a:pPr>
            <a:r>
              <a:rPr lang="en-US" sz="2100" dirty="0" smtClean="0">
                <a:solidFill>
                  <a:schemeClr val="bg1"/>
                </a:solidFill>
              </a:rPr>
              <a:t>	System Architecture Model  –  A  structured  representation </a:t>
            </a:r>
            <a:br>
              <a:rPr lang="en-US" sz="2100" dirty="0" smtClean="0">
                <a:solidFill>
                  <a:schemeClr val="bg1"/>
                </a:solidFill>
              </a:rPr>
            </a:br>
            <a:r>
              <a:rPr lang="en-US" sz="2100" dirty="0" smtClean="0">
                <a:solidFill>
                  <a:schemeClr val="bg1"/>
                </a:solidFill>
              </a:rPr>
              <a:t>that focuses on the overall system </a:t>
            </a:r>
          </a:p>
        </p:txBody>
      </p:sp>
      <p:pic>
        <p:nvPicPr>
          <p:cNvPr id="10247" name="Picture 25"/>
          <p:cNvPicPr>
            <a:picLocks noChangeArrowheads="1"/>
          </p:cNvPicPr>
          <p:nvPr/>
        </p:nvPicPr>
        <p:blipFill>
          <a:blip r:embed="rId3" cstate="print"/>
          <a:srcRect/>
          <a:stretch>
            <a:fillRect/>
          </a:stretch>
        </p:blipFill>
        <p:spPr bwMode="auto">
          <a:xfrm>
            <a:off x="862081" y="1360488"/>
            <a:ext cx="857250" cy="641350"/>
          </a:xfrm>
          <a:prstGeom prst="rect">
            <a:avLst/>
          </a:prstGeom>
          <a:noFill/>
          <a:ln w="9525">
            <a:noFill/>
            <a:miter lim="800000"/>
            <a:headEnd/>
            <a:tailEnd/>
          </a:ln>
        </p:spPr>
      </p:pic>
      <p:sp>
        <p:nvSpPr>
          <p:cNvPr id="1002522" name="Text Box 26"/>
          <p:cNvSpPr txBox="1">
            <a:spLocks noChangeArrowheads="1"/>
          </p:cNvSpPr>
          <p:nvPr/>
        </p:nvSpPr>
        <p:spPr bwMode="gray">
          <a:xfrm>
            <a:off x="5384185" y="1421366"/>
            <a:ext cx="1811337"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a:solidFill>
                  <a:schemeClr val="bg1"/>
                </a:solidFill>
              </a:rPr>
              <a:t>requirements,</a:t>
            </a:r>
          </a:p>
        </p:txBody>
      </p:sp>
      <p:sp>
        <p:nvSpPr>
          <p:cNvPr id="1002523" name="Text Box 27"/>
          <p:cNvSpPr txBox="1">
            <a:spLocks noChangeArrowheads="1"/>
          </p:cNvSpPr>
          <p:nvPr/>
        </p:nvSpPr>
        <p:spPr bwMode="gray">
          <a:xfrm>
            <a:off x="1825625" y="1727200"/>
            <a:ext cx="1277938"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bg1"/>
                </a:solidFill>
              </a:rPr>
              <a:t>behavior,</a:t>
            </a:r>
          </a:p>
        </p:txBody>
      </p:sp>
      <p:sp>
        <p:nvSpPr>
          <p:cNvPr id="1002524" name="Text Box 28"/>
          <p:cNvSpPr txBox="1">
            <a:spLocks noChangeArrowheads="1"/>
          </p:cNvSpPr>
          <p:nvPr/>
        </p:nvSpPr>
        <p:spPr bwMode="gray">
          <a:xfrm>
            <a:off x="3100388" y="1727200"/>
            <a:ext cx="129540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bg1"/>
                </a:solidFill>
              </a:rPr>
              <a:t>structure,</a:t>
            </a:r>
          </a:p>
        </p:txBody>
      </p:sp>
      <p:sp>
        <p:nvSpPr>
          <p:cNvPr id="1002525" name="Text Box 29"/>
          <p:cNvSpPr txBox="1">
            <a:spLocks noChangeArrowheads="1"/>
          </p:cNvSpPr>
          <p:nvPr/>
        </p:nvSpPr>
        <p:spPr bwMode="gray">
          <a:xfrm>
            <a:off x="4371975" y="1727200"/>
            <a:ext cx="14414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bg1"/>
                </a:solidFill>
              </a:rPr>
              <a:t>properties,</a:t>
            </a:r>
          </a:p>
        </p:txBody>
      </p:sp>
      <p:sp>
        <p:nvSpPr>
          <p:cNvPr id="10252" name="Text Box 30"/>
          <p:cNvSpPr txBox="1">
            <a:spLocks noChangeArrowheads="1"/>
          </p:cNvSpPr>
          <p:nvPr/>
        </p:nvSpPr>
        <p:spPr bwMode="gray">
          <a:xfrm>
            <a:off x="5694363" y="1727200"/>
            <a:ext cx="361950" cy="381000"/>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a:solidFill>
                  <a:schemeClr val="bg1"/>
                </a:solidFill>
              </a:rPr>
              <a:t>&amp;</a:t>
            </a:r>
          </a:p>
        </p:txBody>
      </p:sp>
      <p:sp>
        <p:nvSpPr>
          <p:cNvPr id="1002527" name="Text Box 31"/>
          <p:cNvSpPr txBox="1">
            <a:spLocks noChangeArrowheads="1"/>
          </p:cNvSpPr>
          <p:nvPr/>
        </p:nvSpPr>
        <p:spPr bwMode="gray">
          <a:xfrm>
            <a:off x="5949437" y="1727200"/>
            <a:ext cx="2106731" cy="383182"/>
          </a:xfrm>
          <a:prstGeom prst="rect">
            <a:avLst/>
          </a:prstGeom>
          <a:noFill/>
          <a:ln w="12700" algn="ctr">
            <a:noFill/>
            <a:miter lim="800000"/>
            <a:headEnd/>
            <a:tailEnd/>
          </a:ln>
        </p:spPr>
        <p:txBody>
          <a:bodyPr wrap="none">
            <a:spAutoFit/>
          </a:bodyPr>
          <a:lstStyle/>
          <a:p>
            <a:pPr algn="ctr">
              <a:lnSpc>
                <a:spcPct val="90000"/>
              </a:lnSpc>
              <a:spcBef>
                <a:spcPct val="50000"/>
              </a:spcBef>
            </a:pPr>
            <a:r>
              <a:rPr lang="en-US" sz="2100" b="0" i="0" dirty="0" smtClean="0">
                <a:solidFill>
                  <a:schemeClr val="bg1"/>
                </a:solidFill>
              </a:rPr>
              <a:t>interrelationships</a:t>
            </a:r>
            <a:endParaRPr lang="en-US" sz="2100" b="0" i="0" dirty="0">
              <a:solidFill>
                <a:schemeClr val="bg1"/>
              </a:solidFill>
            </a:endParaRPr>
          </a:p>
        </p:txBody>
      </p:sp>
      <p:sp>
        <p:nvSpPr>
          <p:cNvPr id="12" name="AutoShape 24"/>
          <p:cNvSpPr txBox="1">
            <a:spLocks noChangeArrowheads="1"/>
          </p:cNvSpPr>
          <p:nvPr/>
        </p:nvSpPr>
        <p:spPr bwMode="ltGray">
          <a:xfrm>
            <a:off x="533398" y="5807965"/>
            <a:ext cx="8196943" cy="488882"/>
          </a:xfrm>
          <a:prstGeom prst="bevel">
            <a:avLst>
              <a:gd name="adj" fmla="val 11426"/>
            </a:avLst>
          </a:prstGeom>
          <a:solidFill>
            <a:srgbClr val="0070C0"/>
          </a:solidFill>
        </p:spPr>
        <p:txBody>
          <a:bodyPr vert="horz" lIns="92075" tIns="46038" rIns="92075" bIns="46038" rtlCol="0" anchor="ctr">
            <a:noAutofit/>
          </a:bodyPr>
          <a:lstStyle/>
          <a:p>
            <a:pPr marL="803275" marR="0" lvl="1" indent="-346075" algn="ctr" defTabSz="914400" rtl="0" eaLnBrk="1" fontAlgn="auto" latinLnBrk="0" hangingPunct="1">
              <a:lnSpc>
                <a:spcPct val="95000"/>
              </a:lnSpc>
              <a:spcBef>
                <a:spcPct val="20000"/>
              </a:spcBef>
              <a:spcAft>
                <a:spcPts val="0"/>
              </a:spcAft>
              <a:buClrTx/>
              <a:buSzTx/>
              <a:buFont typeface="Wingdings" pitchFamily="2" charset="2"/>
              <a:buNone/>
              <a:tabLst/>
              <a:defRPr/>
            </a:pPr>
            <a:r>
              <a:rPr kumimoji="0" lang="en-US" b="0" i="0" u="none" strike="noStrike" kern="1200" cap="none" spc="0" normalizeH="0" baseline="0" noProof="0" dirty="0" smtClean="0">
                <a:ln>
                  <a:noFill/>
                </a:ln>
                <a:solidFill>
                  <a:schemeClr val="bg1"/>
                </a:solidFill>
                <a:effectLst/>
                <a:uLnTx/>
                <a:uFillTx/>
                <a:latin typeface="+mn-lt"/>
                <a:ea typeface="+mn-ea"/>
                <a:cs typeface="+mn-cs"/>
              </a:rPr>
              <a:t>How do we leverage this informational foundation to</a:t>
            </a:r>
            <a:r>
              <a:rPr kumimoji="0" lang="en-US" b="0" i="0" u="none" strike="noStrike" kern="1200" cap="none" spc="0" normalizeH="0" noProof="0" dirty="0" smtClean="0">
                <a:ln>
                  <a:noFill/>
                </a:ln>
                <a:solidFill>
                  <a:schemeClr val="bg1"/>
                </a:solidFill>
                <a:effectLst/>
                <a:uLnTx/>
                <a:uFillTx/>
                <a:latin typeface="+mn-lt"/>
                <a:ea typeface="+mn-ea"/>
                <a:cs typeface="+mn-cs"/>
              </a:rPr>
              <a:t> Integrate  other domains?</a:t>
            </a:r>
            <a:endParaRPr kumimoji="0" lang="en-US"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02500">
                                            <p:txEl>
                                              <p:pRg st="0" end="0"/>
                                            </p:txEl>
                                          </p:spTgt>
                                        </p:tgtEl>
                                        <p:attrNameLst>
                                          <p:attrName>style.visibility</p:attrName>
                                        </p:attrNameLst>
                                      </p:cBhvr>
                                      <p:to>
                                        <p:strVal val="visible"/>
                                      </p:to>
                                    </p:set>
                                  </p:childTnLst>
                                </p:cTn>
                              </p:par>
                              <p:par>
                                <p:cTn id="7" presetID="5" presetClass="emph" presetSubtype="5" grpId="0" nodeType="withEffect">
                                  <p:stCondLst>
                                    <p:cond delay="0"/>
                                  </p:stCondLst>
                                  <p:endCondLst>
                                    <p:cond evt="onNext" delay="0">
                                      <p:tgtEl>
                                        <p:sldTgt/>
                                      </p:tgtEl>
                                    </p:cond>
                                  </p:endCondLst>
                                  <p:childTnLst>
                                    <p:set>
                                      <p:cBhvr override="childStyle">
                                        <p:cTn id="8" dur="indefinite"/>
                                        <p:tgtEl>
                                          <p:spTgt spid="1002522"/>
                                        </p:tgtEl>
                                        <p:attrNameLst>
                                          <p:attrName>style.fontStyle</p:attrName>
                                        </p:attrNameLst>
                                      </p:cBhvr>
                                      <p:to>
                                        <p:strVal val="normal"/>
                                      </p:to>
                                    </p:set>
                                    <p:set>
                                      <p:cBhvr override="childStyle">
                                        <p:cTn id="9" dur="indefinite"/>
                                        <p:tgtEl>
                                          <p:spTgt spid="1002522"/>
                                        </p:tgtEl>
                                        <p:attrNameLst>
                                          <p:attrName>style.fontWeight</p:attrName>
                                        </p:attrNameLst>
                                      </p:cBhvr>
                                      <p:to>
                                        <p:strVal val="bold"/>
                                      </p:to>
                                    </p:set>
                                    <p:set>
                                      <p:cBhvr override="childStyle">
                                        <p:cTn id="10" dur="indefinite"/>
                                        <p:tgtEl>
                                          <p:spTgt spid="1002522"/>
                                        </p:tgtEl>
                                        <p:attrNameLst>
                                          <p:attrName>style.textDecorationUnderline</p:attrName>
                                        </p:attrNameLst>
                                      </p:cBhvr>
                                      <p:to>
                                        <p:strVal val="tru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1002500">
                                            <p:txEl>
                                              <p:pRg st="1" end="1"/>
                                            </p:txEl>
                                          </p:spTgt>
                                        </p:tgtEl>
                                        <p:attrNameLst>
                                          <p:attrName>style.visibility</p:attrName>
                                        </p:attrNameLst>
                                      </p:cBhvr>
                                      <p:to>
                                        <p:strVal val="visible"/>
                                      </p:to>
                                    </p:set>
                                  </p:childTnLst>
                                </p:cTn>
                              </p:par>
                              <p:par>
                                <p:cTn id="14" presetID="5" presetClass="emph" presetSubtype="5" grpId="1" nodeType="withEffect">
                                  <p:stCondLst>
                                    <p:cond delay="0"/>
                                  </p:stCondLst>
                                  <p:endCondLst>
                                    <p:cond evt="onNext" delay="0">
                                      <p:tgtEl>
                                        <p:sldTgt/>
                                      </p:tgtEl>
                                    </p:cond>
                                  </p:endCondLst>
                                  <p:childTnLst>
                                    <p:set>
                                      <p:cBhvr override="childStyle">
                                        <p:cTn id="15" dur="indefinite"/>
                                        <p:tgtEl>
                                          <p:spTgt spid="1002522"/>
                                        </p:tgtEl>
                                        <p:attrNameLst>
                                          <p:attrName>style.fontStyle</p:attrName>
                                        </p:attrNameLst>
                                      </p:cBhvr>
                                      <p:to>
                                        <p:strVal val="normal"/>
                                      </p:to>
                                    </p:set>
                                    <p:set>
                                      <p:cBhvr override="childStyle">
                                        <p:cTn id="16" dur="indefinite"/>
                                        <p:tgtEl>
                                          <p:spTgt spid="1002522"/>
                                        </p:tgtEl>
                                        <p:attrNameLst>
                                          <p:attrName>style.fontWeight</p:attrName>
                                        </p:attrNameLst>
                                      </p:cBhvr>
                                      <p:to>
                                        <p:strVal val="bold"/>
                                      </p:to>
                                    </p:set>
                                    <p:set>
                                      <p:cBhvr override="childStyle">
                                        <p:cTn id="17" dur="indefinite"/>
                                        <p:tgtEl>
                                          <p:spTgt spid="1002522"/>
                                        </p:tgtEl>
                                        <p:attrNameLst>
                                          <p:attrName>style.textDecorationUnderline</p:attrName>
                                        </p:attrNameLst>
                                      </p:cBhvr>
                                      <p:to>
                                        <p:strVal val="true"/>
                                      </p:to>
                                    </p:set>
                                  </p:childTnLst>
                                </p:cTn>
                              </p:par>
                              <p:par>
                                <p:cTn id="18" presetID="1" presetClass="entr" presetSubtype="0" fill="hold" grpId="0" nodeType="withEffect">
                                  <p:stCondLst>
                                    <p:cond delay="0"/>
                                  </p:stCondLst>
                                  <p:childTnLst>
                                    <p:set>
                                      <p:cBhvr>
                                        <p:cTn id="19" dur="1" fill="hold">
                                          <p:stCondLst>
                                            <p:cond delay="0"/>
                                          </p:stCondLst>
                                        </p:cTn>
                                        <p:tgtEl>
                                          <p:spTgt spid="1002500">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002500">
                                            <p:txEl>
                                              <p:pRg st="3" end="3"/>
                                            </p:txEl>
                                          </p:spTgt>
                                        </p:tgtEl>
                                        <p:attrNameLst>
                                          <p:attrName>style.visibility</p:attrName>
                                        </p:attrNameLst>
                                      </p:cBhvr>
                                      <p:to>
                                        <p:strVal val="visible"/>
                                      </p:to>
                                    </p:set>
                                  </p:childTnLst>
                                </p:cTn>
                              </p:par>
                              <p:par>
                                <p:cTn id="24" presetID="5" presetClass="emph" presetSubtype="5" grpId="0" nodeType="withEffect">
                                  <p:stCondLst>
                                    <p:cond delay="0"/>
                                  </p:stCondLst>
                                  <p:endCondLst>
                                    <p:cond evt="onNext" delay="0">
                                      <p:tgtEl>
                                        <p:sldTgt/>
                                      </p:tgtEl>
                                    </p:cond>
                                  </p:endCondLst>
                                  <p:childTnLst>
                                    <p:set>
                                      <p:cBhvr override="childStyle">
                                        <p:cTn id="25" dur="indefinite"/>
                                        <p:tgtEl>
                                          <p:spTgt spid="1002523"/>
                                        </p:tgtEl>
                                        <p:attrNameLst>
                                          <p:attrName>style.fontStyle</p:attrName>
                                        </p:attrNameLst>
                                      </p:cBhvr>
                                      <p:to>
                                        <p:strVal val="normal"/>
                                      </p:to>
                                    </p:set>
                                    <p:set>
                                      <p:cBhvr override="childStyle">
                                        <p:cTn id="26" dur="indefinite"/>
                                        <p:tgtEl>
                                          <p:spTgt spid="1002523"/>
                                        </p:tgtEl>
                                        <p:attrNameLst>
                                          <p:attrName>style.fontWeight</p:attrName>
                                        </p:attrNameLst>
                                      </p:cBhvr>
                                      <p:to>
                                        <p:strVal val="bold"/>
                                      </p:to>
                                    </p:set>
                                    <p:set>
                                      <p:cBhvr override="childStyle">
                                        <p:cTn id="27" dur="indefinite"/>
                                        <p:tgtEl>
                                          <p:spTgt spid="1002523"/>
                                        </p:tgtEl>
                                        <p:attrNameLst>
                                          <p:attrName>style.textDecorationUnderline</p:attrName>
                                        </p:attrNameLst>
                                      </p:cBhvr>
                                      <p:to>
                                        <p:strVal val="tru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002500">
                                            <p:txEl>
                                              <p:pRg st="4" end="4"/>
                                            </p:txEl>
                                          </p:spTgt>
                                        </p:tgtEl>
                                        <p:attrNameLst>
                                          <p:attrName>style.visibility</p:attrName>
                                        </p:attrNameLst>
                                      </p:cBhvr>
                                      <p:to>
                                        <p:strVal val="visible"/>
                                      </p:to>
                                    </p:set>
                                  </p:childTnLst>
                                </p:cTn>
                              </p:par>
                              <p:par>
                                <p:cTn id="31" presetID="5" presetClass="emph" presetSubtype="5" grpId="1" nodeType="withEffect">
                                  <p:stCondLst>
                                    <p:cond delay="0"/>
                                  </p:stCondLst>
                                  <p:endCondLst>
                                    <p:cond evt="onNext" delay="0">
                                      <p:tgtEl>
                                        <p:sldTgt/>
                                      </p:tgtEl>
                                    </p:cond>
                                  </p:endCondLst>
                                  <p:childTnLst>
                                    <p:set>
                                      <p:cBhvr override="childStyle">
                                        <p:cTn id="32" dur="indefinite"/>
                                        <p:tgtEl>
                                          <p:spTgt spid="1002523"/>
                                        </p:tgtEl>
                                        <p:attrNameLst>
                                          <p:attrName>style.fontStyle</p:attrName>
                                        </p:attrNameLst>
                                      </p:cBhvr>
                                      <p:to>
                                        <p:strVal val="normal"/>
                                      </p:to>
                                    </p:set>
                                    <p:set>
                                      <p:cBhvr override="childStyle">
                                        <p:cTn id="33" dur="indefinite"/>
                                        <p:tgtEl>
                                          <p:spTgt spid="1002523"/>
                                        </p:tgtEl>
                                        <p:attrNameLst>
                                          <p:attrName>style.fontWeight</p:attrName>
                                        </p:attrNameLst>
                                      </p:cBhvr>
                                      <p:to>
                                        <p:strVal val="bold"/>
                                      </p:to>
                                    </p:set>
                                    <p:set>
                                      <p:cBhvr override="childStyle">
                                        <p:cTn id="34" dur="indefinite"/>
                                        <p:tgtEl>
                                          <p:spTgt spid="1002523"/>
                                        </p:tgtEl>
                                        <p:attrNameLst>
                                          <p:attrName>style.textDecorationUnderline</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002500">
                                            <p:txEl>
                                              <p:pRg st="5" end="5"/>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002500">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002500">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002500">
                                            <p:txEl>
                                              <p:pRg st="8" end="8"/>
                                            </p:txEl>
                                          </p:spTgt>
                                        </p:tgtEl>
                                        <p:attrNameLst>
                                          <p:attrName>style.visibility</p:attrName>
                                        </p:attrNameLst>
                                      </p:cBhvr>
                                      <p:to>
                                        <p:strVal val="visible"/>
                                      </p:to>
                                    </p:set>
                                  </p:childTnLst>
                                </p:cTn>
                              </p:par>
                              <p:par>
                                <p:cTn id="45" presetID="5" presetClass="emph" presetSubtype="5" grpId="0" nodeType="withEffect">
                                  <p:stCondLst>
                                    <p:cond delay="0"/>
                                  </p:stCondLst>
                                  <p:endCondLst>
                                    <p:cond evt="onNext" delay="0">
                                      <p:tgtEl>
                                        <p:sldTgt/>
                                      </p:tgtEl>
                                    </p:cond>
                                  </p:endCondLst>
                                  <p:childTnLst>
                                    <p:set>
                                      <p:cBhvr override="childStyle">
                                        <p:cTn id="46" dur="indefinite"/>
                                        <p:tgtEl>
                                          <p:spTgt spid="1002524"/>
                                        </p:tgtEl>
                                        <p:attrNameLst>
                                          <p:attrName>style.fontStyle</p:attrName>
                                        </p:attrNameLst>
                                      </p:cBhvr>
                                      <p:to>
                                        <p:strVal val="normal"/>
                                      </p:to>
                                    </p:set>
                                    <p:set>
                                      <p:cBhvr override="childStyle">
                                        <p:cTn id="47" dur="indefinite"/>
                                        <p:tgtEl>
                                          <p:spTgt spid="1002524"/>
                                        </p:tgtEl>
                                        <p:attrNameLst>
                                          <p:attrName>style.fontWeight</p:attrName>
                                        </p:attrNameLst>
                                      </p:cBhvr>
                                      <p:to>
                                        <p:strVal val="bold"/>
                                      </p:to>
                                    </p:set>
                                    <p:set>
                                      <p:cBhvr override="childStyle">
                                        <p:cTn id="48" dur="indefinite"/>
                                        <p:tgtEl>
                                          <p:spTgt spid="1002524"/>
                                        </p:tgtEl>
                                        <p:attrNameLst>
                                          <p:attrName>style.textDecorationUnderline</p:attrName>
                                        </p:attrNameLst>
                                      </p:cBhvr>
                                      <p:to>
                                        <p:strVal val="true"/>
                                      </p:to>
                                    </p:set>
                                  </p:childTnLst>
                                </p:cTn>
                              </p:par>
                            </p:childTnLst>
                          </p:cTn>
                        </p:par>
                        <p:par>
                          <p:cTn id="49" fill="hold">
                            <p:stCondLst>
                              <p:cond delay="0"/>
                            </p:stCondLst>
                            <p:childTnLst>
                              <p:par>
                                <p:cTn id="50" presetID="1" presetClass="entr" presetSubtype="0" fill="hold" grpId="0" nodeType="afterEffect">
                                  <p:stCondLst>
                                    <p:cond delay="0"/>
                                  </p:stCondLst>
                                  <p:childTnLst>
                                    <p:set>
                                      <p:cBhvr>
                                        <p:cTn id="51" dur="1" fill="hold">
                                          <p:stCondLst>
                                            <p:cond delay="0"/>
                                          </p:stCondLst>
                                        </p:cTn>
                                        <p:tgtEl>
                                          <p:spTgt spid="1002500">
                                            <p:txEl>
                                              <p:pRg st="9" end="9"/>
                                            </p:txEl>
                                          </p:spTgt>
                                        </p:tgtEl>
                                        <p:attrNameLst>
                                          <p:attrName>style.visibility</p:attrName>
                                        </p:attrNameLst>
                                      </p:cBhvr>
                                      <p:to>
                                        <p:strVal val="visible"/>
                                      </p:to>
                                    </p:set>
                                  </p:childTnLst>
                                </p:cTn>
                              </p:par>
                              <p:par>
                                <p:cTn id="52" presetID="5" presetClass="emph" presetSubtype="5" grpId="1" nodeType="withEffect">
                                  <p:stCondLst>
                                    <p:cond delay="0"/>
                                  </p:stCondLst>
                                  <p:endCondLst>
                                    <p:cond evt="onNext" delay="0">
                                      <p:tgtEl>
                                        <p:sldTgt/>
                                      </p:tgtEl>
                                    </p:cond>
                                  </p:endCondLst>
                                  <p:childTnLst>
                                    <p:set>
                                      <p:cBhvr override="childStyle">
                                        <p:cTn id="53" dur="indefinite"/>
                                        <p:tgtEl>
                                          <p:spTgt spid="1002524"/>
                                        </p:tgtEl>
                                        <p:attrNameLst>
                                          <p:attrName>style.fontStyle</p:attrName>
                                        </p:attrNameLst>
                                      </p:cBhvr>
                                      <p:to>
                                        <p:strVal val="normal"/>
                                      </p:to>
                                    </p:set>
                                    <p:set>
                                      <p:cBhvr override="childStyle">
                                        <p:cTn id="54" dur="indefinite"/>
                                        <p:tgtEl>
                                          <p:spTgt spid="1002524"/>
                                        </p:tgtEl>
                                        <p:attrNameLst>
                                          <p:attrName>style.fontWeight</p:attrName>
                                        </p:attrNameLst>
                                      </p:cBhvr>
                                      <p:to>
                                        <p:strVal val="bold"/>
                                      </p:to>
                                    </p:set>
                                    <p:set>
                                      <p:cBhvr override="childStyle">
                                        <p:cTn id="55" dur="indefinite"/>
                                        <p:tgtEl>
                                          <p:spTgt spid="1002524"/>
                                        </p:tgtEl>
                                        <p:attrNameLst>
                                          <p:attrName>style.textDecorationUnderline</p:attrName>
                                        </p:attrNameLst>
                                      </p:cBhvr>
                                      <p:to>
                                        <p:strVal val="true"/>
                                      </p:to>
                                    </p:set>
                                  </p:childTnLst>
                                </p:cTn>
                              </p:par>
                              <p:par>
                                <p:cTn id="56" presetID="1" presetClass="entr" presetSubtype="0" fill="hold" grpId="0" nodeType="withEffect">
                                  <p:stCondLst>
                                    <p:cond delay="0"/>
                                  </p:stCondLst>
                                  <p:childTnLst>
                                    <p:set>
                                      <p:cBhvr>
                                        <p:cTn id="57" dur="1" fill="hold">
                                          <p:stCondLst>
                                            <p:cond delay="0"/>
                                          </p:stCondLst>
                                        </p:cTn>
                                        <p:tgtEl>
                                          <p:spTgt spid="1002500">
                                            <p:txEl>
                                              <p:pRg st="10" end="10"/>
                                            </p:txEl>
                                          </p:spTgt>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1002500">
                                            <p:txEl>
                                              <p:pRg st="11" end="11"/>
                                            </p:txEl>
                                          </p:spTgt>
                                        </p:tgtEl>
                                        <p:attrNameLst>
                                          <p:attrName>style.visibility</p:attrName>
                                        </p:attrNameLst>
                                      </p:cBhvr>
                                      <p:to>
                                        <p:strVal val="visible"/>
                                      </p:to>
                                    </p:set>
                                  </p:childTnLst>
                                </p:cTn>
                              </p:par>
                              <p:par>
                                <p:cTn id="62" presetID="5" presetClass="emph" presetSubtype="5" grpId="0" nodeType="withEffect">
                                  <p:stCondLst>
                                    <p:cond delay="0"/>
                                  </p:stCondLst>
                                  <p:endCondLst>
                                    <p:cond evt="onNext" delay="0">
                                      <p:tgtEl>
                                        <p:sldTgt/>
                                      </p:tgtEl>
                                    </p:cond>
                                  </p:endCondLst>
                                  <p:childTnLst>
                                    <p:set>
                                      <p:cBhvr override="childStyle">
                                        <p:cTn id="63" dur="indefinite"/>
                                        <p:tgtEl>
                                          <p:spTgt spid="1002525"/>
                                        </p:tgtEl>
                                        <p:attrNameLst>
                                          <p:attrName>style.fontStyle</p:attrName>
                                        </p:attrNameLst>
                                      </p:cBhvr>
                                      <p:to>
                                        <p:strVal val="normal"/>
                                      </p:to>
                                    </p:set>
                                    <p:set>
                                      <p:cBhvr override="childStyle">
                                        <p:cTn id="64" dur="indefinite"/>
                                        <p:tgtEl>
                                          <p:spTgt spid="1002525"/>
                                        </p:tgtEl>
                                        <p:attrNameLst>
                                          <p:attrName>style.fontWeight</p:attrName>
                                        </p:attrNameLst>
                                      </p:cBhvr>
                                      <p:to>
                                        <p:strVal val="bold"/>
                                      </p:to>
                                    </p:set>
                                    <p:set>
                                      <p:cBhvr override="childStyle">
                                        <p:cTn id="65" dur="indefinite"/>
                                        <p:tgtEl>
                                          <p:spTgt spid="1002525"/>
                                        </p:tgtEl>
                                        <p:attrNameLst>
                                          <p:attrName>style.textDecorationUnderline</p:attrName>
                                        </p:attrNameLst>
                                      </p:cBhvr>
                                      <p:to>
                                        <p:strVal val="true"/>
                                      </p:to>
                                    </p:set>
                                  </p:childTnLst>
                                </p:cTn>
                              </p:par>
                            </p:childTnLst>
                          </p:cTn>
                        </p:par>
                        <p:par>
                          <p:cTn id="66" fill="hold">
                            <p:stCondLst>
                              <p:cond delay="0"/>
                            </p:stCondLst>
                            <p:childTnLst>
                              <p:par>
                                <p:cTn id="67" presetID="1" presetClass="entr" presetSubtype="0" fill="hold" grpId="0" nodeType="afterEffect">
                                  <p:stCondLst>
                                    <p:cond delay="0"/>
                                  </p:stCondLst>
                                  <p:childTnLst>
                                    <p:set>
                                      <p:cBhvr>
                                        <p:cTn id="68" dur="1" fill="hold">
                                          <p:stCondLst>
                                            <p:cond delay="0"/>
                                          </p:stCondLst>
                                        </p:cTn>
                                        <p:tgtEl>
                                          <p:spTgt spid="1002500">
                                            <p:txEl>
                                              <p:pRg st="12" end="12"/>
                                            </p:txEl>
                                          </p:spTgt>
                                        </p:tgtEl>
                                        <p:attrNameLst>
                                          <p:attrName>style.visibility</p:attrName>
                                        </p:attrNameLst>
                                      </p:cBhvr>
                                      <p:to>
                                        <p:strVal val="visible"/>
                                      </p:to>
                                    </p:set>
                                  </p:childTnLst>
                                </p:cTn>
                              </p:par>
                              <p:par>
                                <p:cTn id="69" presetID="5" presetClass="emph" presetSubtype="5" grpId="1" nodeType="withEffect">
                                  <p:stCondLst>
                                    <p:cond delay="0"/>
                                  </p:stCondLst>
                                  <p:endCondLst>
                                    <p:cond evt="onNext" delay="0">
                                      <p:tgtEl>
                                        <p:sldTgt/>
                                      </p:tgtEl>
                                    </p:cond>
                                  </p:endCondLst>
                                  <p:childTnLst>
                                    <p:set>
                                      <p:cBhvr override="childStyle">
                                        <p:cTn id="70" dur="indefinite"/>
                                        <p:tgtEl>
                                          <p:spTgt spid="1002525"/>
                                        </p:tgtEl>
                                        <p:attrNameLst>
                                          <p:attrName>style.fontStyle</p:attrName>
                                        </p:attrNameLst>
                                      </p:cBhvr>
                                      <p:to>
                                        <p:strVal val="normal"/>
                                      </p:to>
                                    </p:set>
                                    <p:set>
                                      <p:cBhvr override="childStyle">
                                        <p:cTn id="71" dur="indefinite"/>
                                        <p:tgtEl>
                                          <p:spTgt spid="1002525"/>
                                        </p:tgtEl>
                                        <p:attrNameLst>
                                          <p:attrName>style.fontWeight</p:attrName>
                                        </p:attrNameLst>
                                      </p:cBhvr>
                                      <p:to>
                                        <p:strVal val="bold"/>
                                      </p:to>
                                    </p:set>
                                    <p:set>
                                      <p:cBhvr override="childStyle">
                                        <p:cTn id="72" dur="indefinite"/>
                                        <p:tgtEl>
                                          <p:spTgt spid="1002525"/>
                                        </p:tgtEl>
                                        <p:attrNameLst>
                                          <p:attrName>style.textDecorationUnderline</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02500">
                                            <p:txEl>
                                              <p:pRg st="13" end="13"/>
                                            </p:txEl>
                                          </p:spTgt>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1002500">
                                            <p:txEl>
                                              <p:pRg st="14" end="14"/>
                                            </p:txEl>
                                          </p:spTgt>
                                        </p:tgtEl>
                                        <p:attrNameLst>
                                          <p:attrName>style.visibility</p:attrName>
                                        </p:attrNameLst>
                                      </p:cBhvr>
                                      <p:to>
                                        <p:strVal val="visible"/>
                                      </p:to>
                                    </p:set>
                                  </p:childTnLst>
                                </p:cTn>
                              </p:par>
                              <p:par>
                                <p:cTn id="79" presetID="5" presetClass="emph" presetSubtype="5" grpId="0" nodeType="withEffect">
                                  <p:stCondLst>
                                    <p:cond delay="0"/>
                                  </p:stCondLst>
                                  <p:childTnLst>
                                    <p:set>
                                      <p:cBhvr override="childStyle">
                                        <p:cTn id="80" dur="indefinite"/>
                                        <p:tgtEl>
                                          <p:spTgt spid="1002527"/>
                                        </p:tgtEl>
                                        <p:attrNameLst>
                                          <p:attrName>style.fontStyle</p:attrName>
                                        </p:attrNameLst>
                                      </p:cBhvr>
                                      <p:to>
                                        <p:strVal val="normal"/>
                                      </p:to>
                                    </p:set>
                                    <p:set>
                                      <p:cBhvr override="childStyle">
                                        <p:cTn id="81" dur="indefinite"/>
                                        <p:tgtEl>
                                          <p:spTgt spid="1002527"/>
                                        </p:tgtEl>
                                        <p:attrNameLst>
                                          <p:attrName>style.fontWeight</p:attrName>
                                        </p:attrNameLst>
                                      </p:cBhvr>
                                      <p:to>
                                        <p:strVal val="bold"/>
                                      </p:to>
                                    </p:set>
                                    <p:set>
                                      <p:cBhvr override="childStyle">
                                        <p:cTn id="82" dur="indefinite"/>
                                        <p:tgtEl>
                                          <p:spTgt spid="1002527"/>
                                        </p:tgtEl>
                                        <p:attrNameLst>
                                          <p:attrName>style.textDecorationUnderline</p:attrName>
                                        </p:attrNameLst>
                                      </p:cBhvr>
                                      <p:to>
                                        <p:strVal val="true"/>
                                      </p:to>
                                    </p:set>
                                  </p:childTnLst>
                                </p:cTn>
                              </p:par>
                              <p:par>
                                <p:cTn id="83" presetID="5" presetClass="emph" presetSubtype="5" grpId="1" nodeType="withEffect">
                                  <p:stCondLst>
                                    <p:cond delay="0"/>
                                  </p:stCondLst>
                                  <p:endCondLst>
                                    <p:cond evt="onNext" delay="0">
                                      <p:tgtEl>
                                        <p:sldTgt/>
                                      </p:tgtEl>
                                    </p:cond>
                                  </p:endCondLst>
                                  <p:childTnLst>
                                    <p:set>
                                      <p:cBhvr override="childStyle">
                                        <p:cTn id="84" dur="indefinite"/>
                                        <p:tgtEl>
                                          <p:spTgt spid="1002527"/>
                                        </p:tgtEl>
                                        <p:attrNameLst>
                                          <p:attrName>style.fontStyle</p:attrName>
                                        </p:attrNameLst>
                                      </p:cBhvr>
                                      <p:to>
                                        <p:strVal val="normal"/>
                                      </p:to>
                                    </p:set>
                                    <p:set>
                                      <p:cBhvr override="childStyle">
                                        <p:cTn id="85" dur="indefinite"/>
                                        <p:tgtEl>
                                          <p:spTgt spid="1002527"/>
                                        </p:tgtEl>
                                        <p:attrNameLst>
                                          <p:attrName>style.fontWeight</p:attrName>
                                        </p:attrNameLst>
                                      </p:cBhvr>
                                      <p:to>
                                        <p:strVal val="bold"/>
                                      </p:to>
                                    </p:set>
                                    <p:set>
                                      <p:cBhvr override="childStyle">
                                        <p:cTn id="86" dur="indefinite"/>
                                        <p:tgtEl>
                                          <p:spTgt spid="1002527"/>
                                        </p:tgtEl>
                                        <p:attrNameLst>
                                          <p:attrName>style.textDecorationUnderline</p:attrName>
                                        </p:attrNameLst>
                                      </p:cBhvr>
                                      <p:to>
                                        <p:strVal val="true"/>
                                      </p:to>
                                    </p:set>
                                  </p:childTnLst>
                                </p:cTn>
                              </p:par>
                            </p:childTnLst>
                          </p:cTn>
                        </p:par>
                      </p:childTnLst>
                    </p:cTn>
                  </p:par>
                  <p:par>
                    <p:cTn id="87" fill="hold">
                      <p:stCondLst>
                        <p:cond delay="indefinite"/>
                      </p:stCondLst>
                      <p:childTnLst>
                        <p:par>
                          <p:cTn id="88" fill="hold">
                            <p:stCondLst>
                              <p:cond delay="0"/>
                            </p:stCondLst>
                            <p:childTnLst>
                              <p:par>
                                <p:cTn id="89" presetID="3" presetClass="entr" presetSubtype="10" fill="hold" grpId="0" nodeType="clickEffect">
                                  <p:stCondLst>
                                    <p:cond delay="0"/>
                                  </p:stCondLst>
                                  <p:childTnLst>
                                    <p:set>
                                      <p:cBhvr>
                                        <p:cTn id="90" dur="1" fill="hold">
                                          <p:stCondLst>
                                            <p:cond delay="0"/>
                                          </p:stCondLst>
                                        </p:cTn>
                                        <p:tgtEl>
                                          <p:spTgt spid="12"/>
                                        </p:tgtEl>
                                        <p:attrNameLst>
                                          <p:attrName>style.visibility</p:attrName>
                                        </p:attrNameLst>
                                      </p:cBhvr>
                                      <p:to>
                                        <p:strVal val="visible"/>
                                      </p:to>
                                    </p:set>
                                    <p:animEffect transition="in" filter="blinds(horizontal)">
                                      <p:cBhvr>
                                        <p:cTn id="9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2500" grpId="0" uiExpand="1" build="p"/>
      <p:bldP spid="1002522" grpId="0" uiExpand="1"/>
      <p:bldP spid="1002522" grpId="1" uiExpand="1"/>
      <p:bldP spid="1002523" grpId="0" uiExpand="1"/>
      <p:bldP spid="1002523" grpId="1" uiExpand="1"/>
      <p:bldP spid="1002524" grpId="0" uiExpand="1"/>
      <p:bldP spid="1002524" grpId="1" uiExpand="1"/>
      <p:bldP spid="1002525" grpId="0" uiExpand="1"/>
      <p:bldP spid="1002525" grpId="1" uiExpand="1"/>
      <p:bldP spid="1002527" grpId="0"/>
      <p:bldP spid="1002527" grpId="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0" y="209550"/>
            <a:ext cx="8478982" cy="838200"/>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0" i="0" u="none" strike="noStrike" kern="1200" cap="none" spc="0" normalizeH="0" baseline="0" noProof="0" dirty="0" smtClean="0">
                <a:ln>
                  <a:noFill/>
                </a:ln>
                <a:solidFill>
                  <a:schemeClr val="bg1"/>
                </a:solidFill>
                <a:effectLst/>
                <a:uLnTx/>
                <a:uFillTx/>
                <a:latin typeface="+mj-lt"/>
                <a:ea typeface="+mj-ea"/>
                <a:cs typeface="+mj-cs"/>
              </a:rPr>
              <a:t>Integration of</a:t>
            </a:r>
            <a:r>
              <a:rPr kumimoji="0" lang="en-US" sz="3600" b="0" i="0" u="none" strike="noStrike" kern="1200" cap="none" spc="0" normalizeH="0" noProof="0" dirty="0" smtClean="0">
                <a:ln>
                  <a:noFill/>
                </a:ln>
                <a:solidFill>
                  <a:schemeClr val="bg1"/>
                </a:solidFill>
                <a:effectLst/>
                <a:uLnTx/>
                <a:uFillTx/>
                <a:latin typeface="+mj-lt"/>
                <a:ea typeface="+mj-ea"/>
                <a:cs typeface="+mj-cs"/>
              </a:rPr>
              <a:t> </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SE Domains within</a:t>
            </a:r>
            <a:r>
              <a:rPr kumimoji="0" lang="en-US" sz="3600" b="0" i="0" u="none" strike="noStrike" kern="1200" cap="none" spc="0" normalizeH="0" noProof="0" dirty="0" smtClean="0">
                <a:ln>
                  <a:noFill/>
                </a:ln>
                <a:solidFill>
                  <a:schemeClr val="bg1"/>
                </a:solidFill>
                <a:effectLst/>
                <a:uLnTx/>
                <a:uFillTx/>
                <a:latin typeface="+mj-lt"/>
                <a:ea typeface="+mj-ea"/>
                <a:cs typeface="+mj-cs"/>
              </a:rPr>
              <a:t> SAM</a:t>
            </a:r>
            <a:r>
              <a:rPr kumimoji="0" lang="en-US" sz="3600" b="0" i="0" u="none" strike="noStrike" kern="1200" cap="none" spc="0" normalizeH="0" baseline="0" noProof="0" dirty="0" smtClean="0">
                <a:ln>
                  <a:noFill/>
                </a:ln>
                <a:solidFill>
                  <a:schemeClr val="bg1"/>
                </a:solidFill>
                <a:effectLst/>
                <a:uLnTx/>
                <a:uFillTx/>
                <a:latin typeface="+mj-lt"/>
                <a:ea typeface="+mj-ea"/>
                <a:cs typeface="+mj-cs"/>
              </a:rPr>
              <a:t> </a:t>
            </a:r>
            <a:endParaRPr kumimoji="0" lang="en-US" sz="3600" b="0" i="0" u="none" strike="noStrike" kern="1200" cap="none" spc="0" normalizeH="0" baseline="0" noProof="0" dirty="0">
              <a:ln>
                <a:noFill/>
              </a:ln>
              <a:solidFill>
                <a:schemeClr val="bg1"/>
              </a:solidFill>
              <a:effectLst/>
              <a:uLnTx/>
              <a:uFillTx/>
              <a:latin typeface="+mj-lt"/>
              <a:ea typeface="+mj-ea"/>
              <a:cs typeface="+mj-cs"/>
            </a:endParaRPr>
          </a:p>
        </p:txBody>
      </p:sp>
      <p:pic>
        <p:nvPicPr>
          <p:cNvPr id="5" name="Picture 4" descr="SAM Only.jpg"/>
          <p:cNvPicPr>
            <a:picLocks noChangeAspect="1"/>
          </p:cNvPicPr>
          <p:nvPr/>
        </p:nvPicPr>
        <p:blipFill>
          <a:blip r:embed="rId3" cstate="print"/>
          <a:stretch>
            <a:fillRect/>
          </a:stretch>
        </p:blipFill>
        <p:spPr>
          <a:xfrm>
            <a:off x="6942243" y="1500500"/>
            <a:ext cx="2124484" cy="1481614"/>
          </a:xfrm>
          <a:prstGeom prst="rect">
            <a:avLst/>
          </a:prstGeom>
        </p:spPr>
      </p:pic>
      <p:sp>
        <p:nvSpPr>
          <p:cNvPr id="6" name="Content Placeholder 2"/>
          <p:cNvSpPr txBox="1">
            <a:spLocks/>
          </p:cNvSpPr>
          <p:nvPr/>
        </p:nvSpPr>
        <p:spPr>
          <a:xfrm>
            <a:off x="176886" y="1093000"/>
            <a:ext cx="7846652" cy="4314305"/>
          </a:xfrm>
          <a:prstGeom prst="rect">
            <a:avLst/>
          </a:prstGeom>
        </p:spPr>
        <p:txBody>
          <a:bodyPr vert="horz" lIns="91440" tIns="45720" rIns="91440" bIns="45720" rtlCol="0">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Allocate &amp; Manage System Budgets</a:t>
            </a:r>
          </a:p>
          <a:p>
            <a:pPr marL="800100" lvl="1" indent="-342900">
              <a:spcBef>
                <a:spcPct val="20000"/>
              </a:spcBef>
              <a:buFont typeface="Arial" pitchFamily="34" charset="0"/>
              <a:buChar char="•"/>
              <a:defRPr/>
            </a:pPr>
            <a:r>
              <a:rPr lang="en-US" sz="3200" dirty="0" smtClean="0"/>
              <a:t>Size</a:t>
            </a:r>
          </a:p>
          <a:p>
            <a:pPr marL="800100" lvl="1" indent="-342900">
              <a:spcBef>
                <a:spcPct val="20000"/>
              </a:spcBef>
              <a:buFont typeface="Arial" pitchFamily="34" charset="0"/>
              <a:buChar char="•"/>
              <a:defRPr/>
            </a:pPr>
            <a:r>
              <a:rPr lang="en-US" sz="3200" dirty="0" smtClean="0"/>
              <a:t>Weight </a:t>
            </a:r>
          </a:p>
          <a:p>
            <a:pPr marL="800100" lvl="1" indent="-342900">
              <a:spcBef>
                <a:spcPct val="20000"/>
              </a:spcBef>
              <a:buFont typeface="Arial" pitchFamily="34" charset="0"/>
              <a:buChar char="•"/>
              <a:defRPr/>
            </a:pPr>
            <a:r>
              <a:rPr lang="en-US" sz="3200" dirty="0" smtClean="0"/>
              <a:t>Power</a:t>
            </a:r>
          </a:p>
          <a:p>
            <a:pPr marL="800100" lvl="1" indent="-342900">
              <a:spcBef>
                <a:spcPct val="20000"/>
              </a:spcBef>
              <a:buFont typeface="Arial" pitchFamily="34" charset="0"/>
              <a:buChar char="•"/>
              <a:defRPr/>
            </a:pPr>
            <a:r>
              <a:rPr lang="en-US" sz="3200" dirty="0" smtClean="0"/>
              <a:t>System Cost</a:t>
            </a:r>
          </a:p>
          <a:p>
            <a:pPr marL="800100" lvl="1" indent="-342900">
              <a:spcBef>
                <a:spcPct val="20000"/>
              </a:spcBef>
              <a:buFont typeface="Arial" pitchFamily="34" charset="0"/>
              <a:buChar char="•"/>
              <a:defRPr/>
            </a:pPr>
            <a:r>
              <a:rPr lang="en-US" sz="3200" dirty="0" smtClean="0"/>
              <a:t>Development Costs</a:t>
            </a:r>
          </a:p>
          <a:p>
            <a:pPr marL="800100" lvl="1" indent="-342900">
              <a:spcBef>
                <a:spcPct val="20000"/>
              </a:spcBef>
              <a:buFont typeface="Arial" pitchFamily="34" charset="0"/>
              <a:buChar char="•"/>
              <a:defRPr/>
            </a:pPr>
            <a:r>
              <a:rPr lang="en-US" sz="3200" dirty="0" smtClean="0"/>
              <a:t>System Readiness Levels</a:t>
            </a:r>
          </a:p>
          <a:p>
            <a:pPr marL="800100" lvl="1" indent="-342900">
              <a:spcBef>
                <a:spcPct val="20000"/>
              </a:spcBef>
              <a:buFont typeface="Arial" pitchFamily="34" charset="0"/>
              <a:buChar char="•"/>
              <a:defRPr/>
            </a:pPr>
            <a:r>
              <a:rPr lang="en-US" sz="3200" dirty="0" smtClean="0"/>
              <a:t>Reliability, Maintainability and Availability (RMA)</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04617B"/>
      </a:dk2>
      <a:lt2>
        <a:srgbClr val="DBF5F9"/>
      </a:lt2>
      <a:accent1>
        <a:srgbClr val="0F6FC6"/>
      </a:accent1>
      <a:accent2>
        <a:srgbClr val="009DD9"/>
      </a:accent2>
      <a:accent3>
        <a:srgbClr val="A5A5A5"/>
      </a:accent3>
      <a:accent4>
        <a:srgbClr val="0B5394"/>
      </a:accent4>
      <a:accent5>
        <a:srgbClr val="0075A2"/>
      </a:accent5>
      <a:accent6>
        <a:srgbClr val="02485C"/>
      </a:accent6>
      <a:hlink>
        <a:srgbClr val="0B5394"/>
      </a:hlink>
      <a:folHlink>
        <a:srgbClr val="0B53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38100">
          <a:tailEnd type="arrow"/>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Unity_Description xmlns="8B736089-9CA3-42E8-BDB6-2EEA18E0720C" xsi:nil="true"/>
    <Tag xmlns="8B736089-9CA3-42E8-BDB6-2EEA18E0720C" xsi:nil="true"/>
    <SipLabel xmlns="9e9c2de1-700d-469a-952a-b29003181600">
      <Value>2</Value>
    </SipLabe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ustom Document" ma:contentTypeID="0x010100E6322E8F405D4D9EA89D8C83B7E1048B0020484C9585D3B24CB265B4BD22F9352A" ma:contentTypeVersion="1" ma:contentTypeDescription="Custom Document" ma:contentTypeScope="" ma:versionID="5f895eeedd67b807dc01bc1820721eee">
  <xsd:schema xmlns:xsd="http://www.w3.org/2001/XMLSchema" xmlns:p="http://schemas.microsoft.com/office/2006/metadata/properties" xmlns:ns2="8B736089-9CA3-42E8-BDB6-2EEA18E0720C" xmlns:ns3="9e9c2de1-700d-469a-952a-b29003181600" targetNamespace="http://schemas.microsoft.com/office/2006/metadata/properties" ma:root="true" ma:fieldsID="7cc8eee283d42ac56d21229e7ad3923c" ns2:_="" ns3:_="">
    <xsd:import namespace="8B736089-9CA3-42E8-BDB6-2EEA18E0720C"/>
    <xsd:import namespace="9e9c2de1-700d-469a-952a-b29003181600"/>
    <xsd:element name="properties">
      <xsd:complexType>
        <xsd:sequence>
          <xsd:element name="documentManagement">
            <xsd:complexType>
              <xsd:all>
                <xsd:element ref="ns2:Unity_Description" minOccurs="0"/>
                <xsd:element ref="ns2:Tag" minOccurs="0"/>
                <xsd:element ref="ns3:SipLabel" minOccurs="0"/>
              </xsd:all>
            </xsd:complexType>
          </xsd:element>
        </xsd:sequence>
      </xsd:complexType>
    </xsd:element>
  </xsd:schema>
  <xsd:schema xmlns:xsd="http://www.w3.org/2001/XMLSchema" xmlns:dms="http://schemas.microsoft.com/office/2006/documentManagement/types" targetNamespace="8B736089-9CA3-42E8-BDB6-2EEA18E0720C" elementFormDefault="qualified">
    <xsd:import namespace="http://schemas.microsoft.com/office/2006/documentManagement/types"/>
    <xsd:element name="Unity_Description" ma:index="8" nillable="true" ma:displayName="Description" ma:internalName="Unity_Description">
      <xsd:simpleType>
        <xsd:restriction base="dms:Text"/>
      </xsd:simpleType>
    </xsd:element>
    <xsd:element name="Tag" ma:index="9" nillable="true" ma:displayName="Tag" ma:internalName="Tag">
      <xsd:simpleType>
        <xsd:restriction base="dms:Text"/>
      </xsd:simpleType>
    </xsd:element>
  </xsd:schema>
  <xsd:schema xmlns:xsd="http://www.w3.org/2001/XMLSchema" xmlns:dms="http://schemas.microsoft.com/office/2006/documentManagement/types" targetNamespace="9e9c2de1-700d-469a-952a-b29003181600" elementFormDefault="qualified">
    <xsd:import namespace="http://schemas.microsoft.com/office/2006/documentManagement/types"/>
    <xsd:element name="SipLabel" ma:index="10" nillable="true" ma:displayName="SipLabel" ma:default="2" ma:list="{9A304FD4-D495-4B38-88C7-3399786E7F3C}" ma:internalName="SipLabel" ma:showField="SIPText" ma:web="9e9c2de1-700d-469a-952a-b29003181600" ma:requiredMultiChoice="tru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208F0209-B74A-41C3-A2BC-AF675F9ADF87}">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8B736089-9CA3-42E8-BDB6-2EEA18E0720C"/>
    <ds:schemaRef ds:uri="9e9c2de1-700d-469a-952a-b29003181600"/>
    <ds:schemaRef ds:uri="http://schemas.openxmlformats.org/package/2006/metadata/core-properties"/>
  </ds:schemaRefs>
</ds:datastoreItem>
</file>

<file path=customXml/itemProps2.xml><?xml version="1.0" encoding="utf-8"?>
<ds:datastoreItem xmlns:ds="http://schemas.openxmlformats.org/officeDocument/2006/customXml" ds:itemID="{1879CB62-597C-4190-9ABA-46A4A0124CA2}">
  <ds:schemaRefs>
    <ds:schemaRef ds:uri="http://schemas.microsoft.com/sharepoint/v3/contenttype/forms"/>
  </ds:schemaRefs>
</ds:datastoreItem>
</file>

<file path=customXml/itemProps3.xml><?xml version="1.0" encoding="utf-8"?>
<ds:datastoreItem xmlns:ds="http://schemas.openxmlformats.org/officeDocument/2006/customXml" ds:itemID="{99FEFC9A-447D-437B-A941-22552E0F6B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736089-9CA3-42E8-BDB6-2EEA18E0720C"/>
    <ds:schemaRef ds:uri="9e9c2de1-700d-469a-952a-b29003181600"/>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45814</TotalTime>
  <Words>2077</Words>
  <Application>Microsoft Office PowerPoint</Application>
  <PresentationFormat>On-screen Show (4:3)</PresentationFormat>
  <Paragraphs>556</Paragraphs>
  <Slides>29</Slides>
  <Notes>20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INCOSE IW 2012 MBSE Workshop  Systems Modeling</vt:lpstr>
      <vt:lpstr>Topics</vt:lpstr>
      <vt:lpstr>INCOSE - Integrated Systems Engineering Vision</vt:lpstr>
      <vt:lpstr>The MBSE Integration Across Domains</vt:lpstr>
      <vt:lpstr>System Architectural Model Value Added </vt:lpstr>
      <vt:lpstr>A Model Tree</vt:lpstr>
      <vt:lpstr>SAM Goal - Derive Component Requirements</vt:lpstr>
      <vt:lpstr>System Architecture Model Content</vt:lpstr>
      <vt:lpstr>Slide 9</vt:lpstr>
      <vt:lpstr>Allocate &amp;Manage System Budgets</vt:lpstr>
      <vt:lpstr>Integration to Program Change Control Process</vt:lpstr>
      <vt:lpstr>Integration of SE Domains within SAM  </vt:lpstr>
      <vt:lpstr>System Architecture Models vs. Analytical Models</vt:lpstr>
      <vt:lpstr>Analysis and Simulation Tool Integration</vt:lpstr>
      <vt:lpstr>Analysis and Simulation Tool Integration</vt:lpstr>
      <vt:lpstr>Software Domain  Integration</vt:lpstr>
      <vt:lpstr>Mechanical and Electrical Integration </vt:lpstr>
      <vt:lpstr>Integration and Test Integration</vt:lpstr>
      <vt:lpstr>Program Management</vt:lpstr>
      <vt:lpstr>Manufacturing and Support</vt:lpstr>
      <vt:lpstr>INCOSE Vision - What are the Challenges? </vt:lpstr>
      <vt:lpstr>INCOSE Vision - What are the Challenges? </vt:lpstr>
      <vt:lpstr>INCOSE Vision - What are the Challenges? </vt:lpstr>
      <vt:lpstr>INCOSE Vision - What are the Challenges? </vt:lpstr>
      <vt:lpstr>Slide 25</vt:lpstr>
      <vt:lpstr>INCOSE IW 2012 MBSE Workshop  Requirements Flowdown Breakout Session</vt:lpstr>
      <vt:lpstr>A Model Tree</vt:lpstr>
      <vt:lpstr>Questions to Explore</vt:lpstr>
      <vt:lpstr>Slide 29</vt:lpstr>
    </vt:vector>
  </TitlesOfParts>
  <Company>Lockheed Martin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Title Here</dc:title>
  <dc:creator>cooneym</dc:creator>
  <cp:lastModifiedBy>Sanford</cp:lastModifiedBy>
  <cp:revision>260</cp:revision>
  <dcterms:created xsi:type="dcterms:W3CDTF">2010-01-28T18:10:59Z</dcterms:created>
  <dcterms:modified xsi:type="dcterms:W3CDTF">2012-01-19T02:04:12Z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ACCT04\watsonjc</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lpwstr>0</vt:lpwstr>
  </property>
  <property fmtid="{D5CDD505-2E9C-101B-9397-08002B2CF9AE}" pid="8" name="Allow Footer Overwrite">
    <vt:lpwstr>0</vt:lpwstr>
  </property>
  <property fmtid="{D5CDD505-2E9C-101B-9397-08002B2CF9AE}" pid="9" name="Multiple Selected">
    <vt:lpwstr>-1</vt:lpwstr>
  </property>
  <property fmtid="{D5CDD505-2E9C-101B-9397-08002B2CF9AE}" pid="10" name="SIPHeaderWording">
    <vt:lpwstr/>
  </property>
  <property fmtid="{D5CDD505-2E9C-101B-9397-08002B2CF9AE}" pid="11" name="SIPLevel">
    <vt:lpwstr>0</vt:lpwstr>
  </property>
  <property fmtid="{D5CDD505-2E9C-101B-9397-08002B2CF9AE}" pid="12" name="ContentTypeId">
    <vt:lpwstr>0x010100E6322E8F405D4D9EA89D8C83B7E1048B0020484C9585D3B24CB265B4BD22F9352A</vt:lpwstr>
  </property>
  <property fmtid="{D5CDD505-2E9C-101B-9397-08002B2CF9AE}" pid="13" name="_AdHocReviewCycleID">
    <vt:i4>-319193360</vt:i4>
  </property>
  <property fmtid="{D5CDD505-2E9C-101B-9397-08002B2CF9AE}" pid="14" name="_NewReviewCycle">
    <vt:lpwstr/>
  </property>
  <property fmtid="{D5CDD505-2E9C-101B-9397-08002B2CF9AE}" pid="15" name="_EmailSubject">
    <vt:lpwstr>EXTERNAL: RE: Next INCOSE MBSE Leadership meeting...</vt:lpwstr>
  </property>
  <property fmtid="{D5CDD505-2E9C-101B-9397-08002B2CF9AE}" pid="16" name="_AuthorEmail">
    <vt:lpwstr>john.watson@lmco.com</vt:lpwstr>
  </property>
  <property fmtid="{D5CDD505-2E9C-101B-9397-08002B2CF9AE}" pid="17" name="_AuthorEmailDisplayName">
    <vt:lpwstr>Watson, John</vt:lpwstr>
  </property>
</Properties>
</file>