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Pacifico" panose="020B0604020202020204" charset="0"/>
      <p:regular r:id="rId30"/>
    </p:embeddedFont>
    <p:embeddedFont>
      <p:font typeface="Proxima Nova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538" autoAdjust="0"/>
  </p:normalViewPr>
  <p:slideViewPr>
    <p:cSldViewPr snapToGrid="0">
      <p:cViewPr varScale="1">
        <p:scale>
          <a:sx n="105" d="100"/>
          <a:sy n="105" d="100"/>
        </p:scale>
        <p:origin x="72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c9b9912b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c9b9912b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da9c48b0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da9c48b0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da9c48b0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da9c48b0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c9b9912b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c9b9912b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c9b9912b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c9b9912b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c9b9912b8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c9b9912b8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c9b9912b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c9b9912b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da9c48b0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da9c48b0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c9b9912b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c9b9912b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c9b9912b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c9b9912b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6e99b8f6f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6e99b8f6f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8ebceb0f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8ebceb0f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8ebceb0f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8ebceb0f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da9c48b0c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6da9c48b0c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da9c48b0c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6da9c48b0c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da9c48b0c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6da9c48b0c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443d13c3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7443d13c3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da9c48b0c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6da9c48b0c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c6f73a04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c6f73a04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da9c48b0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da9c48b0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da9c48b0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da9c48b0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da9c48b0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da9c48b0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02b2cf76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02b2cf76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02b2cf76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02b2cf76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da9c48b0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da9c48b0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da9c48b0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da9c48b0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0" y="104320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06000" y="14965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" name="Google Shape;45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ISlEM3-p52IgFhxvsjEthq8yO7YqPn6J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loud.anylogic.com/model/f648b605-35f0-4371-a8ea-876086d603e5?mode=SETTING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linkedin.com/feed/hashtag/sysml4fun/" TargetMode="External"/><Relationship Id="rId4" Type="http://schemas.openxmlformats.org/officeDocument/2006/relationships/hyperlink" Target="https://youtu.be/S0WPSYFm7i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drive/folders/1RXetE2BaMxilG6AZ9woVyU3HbTSZZEGP?usp=sharing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INCOSE India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MBSE Local Working Group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Briefing at INCOSE International Workshop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26th Jan </a:t>
            </a:r>
            <a:r>
              <a:rPr lang="en" sz="2400"/>
              <a:t>20</a:t>
            </a:r>
            <a:r>
              <a:rPr lang="en"/>
              <a:t>20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High level requirements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34" name="Google Shape;134;p23"/>
          <p:cNvCxnSpPr/>
          <p:nvPr/>
        </p:nvCxnSpPr>
        <p:spPr>
          <a:xfrm rot="10800000" flipH="1">
            <a:off x="58325" y="1014550"/>
            <a:ext cx="9003900" cy="4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950" y="1213750"/>
            <a:ext cx="7835228" cy="37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Alternate Logical Architectures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41" name="Google Shape;141;p24"/>
          <p:cNvCxnSpPr/>
          <p:nvPr/>
        </p:nvCxnSpPr>
        <p:spPr>
          <a:xfrm rot="10800000" flipH="1">
            <a:off x="58325" y="1014550"/>
            <a:ext cx="9003900" cy="4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3750"/>
            <a:ext cx="5777675" cy="28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6750" y="1105025"/>
            <a:ext cx="5830050" cy="39467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44" name="Google Shape;144;p2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5" y="1912325"/>
            <a:ext cx="9003900" cy="227795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311700" y="87200"/>
            <a:ext cx="8520600" cy="9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Sub-systems (1 level down) alternatives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Database - Understanding scope</a:t>
            </a:r>
            <a:endParaRPr sz="1800">
              <a:solidFill>
                <a:schemeClr val="lt1"/>
              </a:solidFill>
            </a:endParaRPr>
          </a:p>
        </p:txBody>
      </p:sp>
      <p:cxnSp>
        <p:nvCxnSpPr>
          <p:cNvPr id="150" name="Google Shape;150;p25"/>
          <p:cNvCxnSpPr/>
          <p:nvPr/>
        </p:nvCxnSpPr>
        <p:spPr>
          <a:xfrm rot="10800000" flipH="1">
            <a:off x="58325" y="1014550"/>
            <a:ext cx="9003900" cy="4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3750"/>
            <a:ext cx="8520599" cy="311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701" y="1841875"/>
            <a:ext cx="8455525" cy="303807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311700" y="87200"/>
            <a:ext cx="8520600" cy="9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Sub-systems (1 level down) alternatives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Reservation System - Refining behavior and requirements</a:t>
            </a:r>
            <a:endParaRPr sz="1800">
              <a:solidFill>
                <a:schemeClr val="lt1"/>
              </a:solidFill>
            </a:endParaRPr>
          </a:p>
        </p:txBody>
      </p:sp>
      <p:cxnSp>
        <p:nvCxnSpPr>
          <p:cNvPr id="158" name="Google Shape;158;p26"/>
          <p:cNvCxnSpPr/>
          <p:nvPr/>
        </p:nvCxnSpPr>
        <p:spPr>
          <a:xfrm rot="10800000" flipH="1">
            <a:off x="58325" y="1014550"/>
            <a:ext cx="9003900" cy="4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125" y="1213750"/>
            <a:ext cx="2348824" cy="377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274" y="1213750"/>
            <a:ext cx="3468442" cy="37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311700" y="87200"/>
            <a:ext cx="8520600" cy="9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Sub-systems (1 level down) alternatives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Reservation System - Refining behavior and requirements through Simulation</a:t>
            </a:r>
            <a:endParaRPr sz="1800">
              <a:solidFill>
                <a:schemeClr val="lt1"/>
              </a:solidFill>
            </a:endParaRPr>
          </a:p>
        </p:txBody>
      </p:sp>
      <p:cxnSp>
        <p:nvCxnSpPr>
          <p:cNvPr id="166" name="Google Shape;166;p27"/>
          <p:cNvCxnSpPr/>
          <p:nvPr/>
        </p:nvCxnSpPr>
        <p:spPr>
          <a:xfrm rot="10800000" flipH="1">
            <a:off x="58325" y="1014550"/>
            <a:ext cx="9003900" cy="4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8225DAF-52D5-4BD5-93DC-323D9451F91A}"/>
              </a:ext>
            </a:extLst>
          </p:cNvPr>
          <p:cNvSpPr/>
          <p:nvPr/>
        </p:nvSpPr>
        <p:spPr>
          <a:xfrm>
            <a:off x="899833" y="1863864"/>
            <a:ext cx="73208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3F3F3"/>
                </a:solidFill>
                <a:latin typeface="Arial" panose="020B0604020202020204" pitchFamily="34" charset="0"/>
              </a:rPr>
              <a:t>Link to video of simulation model: </a:t>
            </a:r>
          </a:p>
          <a:p>
            <a:r>
              <a:rPr lang="en-US" sz="1200" dirty="0">
                <a:hlinkClick r:id="rId3"/>
              </a:rPr>
              <a:t>https://drive.google.com/open?id=1ISlEM3-p52IgFhxvsjEthq8yO7YqPn6J</a:t>
            </a:r>
            <a:r>
              <a:rPr lang="en-US" sz="1200" dirty="0"/>
              <a:t> </a:t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BCD5B-7081-4128-8C87-2998F9511B92}"/>
              </a:ext>
            </a:extLst>
          </p:cNvPr>
          <p:cNvSpPr/>
          <p:nvPr/>
        </p:nvSpPr>
        <p:spPr>
          <a:xfrm>
            <a:off x="899832" y="3232416"/>
            <a:ext cx="7320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3F3F3"/>
                </a:solidFill>
                <a:latin typeface="Arial" panose="020B0604020202020204" pitchFamily="34" charset="0"/>
              </a:rPr>
              <a:t>Link to simulation model on </a:t>
            </a:r>
            <a:r>
              <a:rPr lang="en-US" sz="1600" dirty="0" err="1">
                <a:solidFill>
                  <a:srgbClr val="F3F3F3"/>
                </a:solidFill>
                <a:latin typeface="Arial" panose="020B0604020202020204" pitchFamily="34" charset="0"/>
              </a:rPr>
              <a:t>Anylogic</a:t>
            </a:r>
            <a:r>
              <a:rPr lang="en-US" sz="1600" dirty="0">
                <a:solidFill>
                  <a:srgbClr val="F3F3F3"/>
                </a:solidFill>
                <a:latin typeface="Arial" panose="020B0604020202020204" pitchFamily="34" charset="0"/>
              </a:rPr>
              <a:t> Cloud: </a:t>
            </a:r>
          </a:p>
          <a:p>
            <a:r>
              <a:rPr lang="en-US" sz="1200" dirty="0">
                <a:hlinkClick r:id="rId4"/>
              </a:rPr>
              <a:t>https://cloud.anylogic.com/model/f648b605-35f0-4371-a8ea-876086d603e5?mode=SETTINGS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311700" y="87200"/>
            <a:ext cx="8520600" cy="9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Sub-systems (1 level down) alternatives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Reservation System - Refining behavior and requirements</a:t>
            </a:r>
            <a:endParaRPr sz="1800">
              <a:solidFill>
                <a:schemeClr val="lt1"/>
              </a:solidFill>
            </a:endParaRPr>
          </a:p>
        </p:txBody>
      </p:sp>
      <p:cxnSp>
        <p:nvCxnSpPr>
          <p:cNvPr id="173" name="Google Shape;173;p28"/>
          <p:cNvCxnSpPr/>
          <p:nvPr/>
        </p:nvCxnSpPr>
        <p:spPr>
          <a:xfrm rot="10800000" flipH="1">
            <a:off x="58325" y="1014550"/>
            <a:ext cx="9003900" cy="4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4" name="Google Shape;174;p2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1170175"/>
            <a:ext cx="3433275" cy="386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1200" y="1235550"/>
            <a:ext cx="5753751" cy="36688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311700" y="87200"/>
            <a:ext cx="8520600" cy="9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Sub-systems (1 level down) alternatives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Other sub-systems</a:t>
            </a:r>
            <a:endParaRPr sz="1800">
              <a:solidFill>
                <a:schemeClr val="lt1"/>
              </a:solidFill>
            </a:endParaRPr>
          </a:p>
        </p:txBody>
      </p:sp>
      <p:cxnSp>
        <p:nvCxnSpPr>
          <p:cNvPr id="181" name="Google Shape;181;p29"/>
          <p:cNvCxnSpPr/>
          <p:nvPr/>
        </p:nvCxnSpPr>
        <p:spPr>
          <a:xfrm rot="10800000" flipH="1">
            <a:off x="58325" y="1014550"/>
            <a:ext cx="9003900" cy="4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25" y="1137475"/>
            <a:ext cx="4391611" cy="37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5286" y="1268250"/>
            <a:ext cx="3654333" cy="3777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4" name="Google Shape;184;p2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499" y="1528196"/>
            <a:ext cx="5927802" cy="31421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Proposed Reference Architecture - BDD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Combining sub-systems into a consistent system (1 level up)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90" name="Google Shape;190;p30"/>
          <p:cNvCxnSpPr/>
          <p:nvPr/>
        </p:nvCxnSpPr>
        <p:spPr>
          <a:xfrm rot="10800000" flipH="1">
            <a:off x="58325" y="1014550"/>
            <a:ext cx="9003900" cy="4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1" name="Google Shape;191;p3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175" y="863499"/>
            <a:ext cx="8062601" cy="423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Proposed Reference Architecture - IBD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97" name="Google Shape;197;p31"/>
          <p:cNvCxnSpPr/>
          <p:nvPr/>
        </p:nvCxnSpPr>
        <p:spPr>
          <a:xfrm rot="10800000" flipH="1">
            <a:off x="58325" y="1014550"/>
            <a:ext cx="9003900" cy="4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4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...</a:t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199" name="Google Shape;1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75" y="683875"/>
            <a:ext cx="8931848" cy="421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Proposed Reference Architecture - Requirements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05" name="Google Shape;205;p32"/>
          <p:cNvCxnSpPr/>
          <p:nvPr/>
        </p:nvCxnSpPr>
        <p:spPr>
          <a:xfrm rot="10800000" flipH="1">
            <a:off x="58325" y="1014550"/>
            <a:ext cx="9003900" cy="4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975" y="821000"/>
            <a:ext cx="4863600" cy="313311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7" name="Google Shape;20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6597" y="1014550"/>
            <a:ext cx="4863600" cy="1775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8" name="Google Shape;20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223395"/>
            <a:ext cx="7102701" cy="380383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9" name="Google Shape;20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47825" y="2425575"/>
            <a:ext cx="5703026" cy="2541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Agenda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4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-US" sz="2400" dirty="0">
                <a:solidFill>
                  <a:schemeClr val="lt1"/>
                </a:solidFill>
              </a:rPr>
              <a:t>Who are we ?</a:t>
            </a:r>
            <a:endParaRPr sz="2400" dirty="0"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 dirty="0">
                <a:solidFill>
                  <a:schemeClr val="lt1"/>
                </a:solidFill>
              </a:rPr>
              <a:t>Working group activities so far</a:t>
            </a:r>
            <a:endParaRPr sz="2400" dirty="0">
              <a:solidFill>
                <a:schemeClr val="lt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1800" dirty="0">
                <a:solidFill>
                  <a:schemeClr val="lt1"/>
                </a:solidFill>
              </a:rPr>
              <a:t>“Smart Parking Lot Challenge”</a:t>
            </a:r>
            <a:endParaRPr sz="1800" dirty="0">
              <a:solidFill>
                <a:schemeClr val="lt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1800" dirty="0">
                <a:solidFill>
                  <a:schemeClr val="lt1"/>
                </a:solidFill>
              </a:rPr>
              <a:t>#SysML4fun</a:t>
            </a:r>
            <a:endParaRPr sz="1800" dirty="0">
              <a:solidFill>
                <a:schemeClr val="lt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1800" dirty="0">
                <a:solidFill>
                  <a:schemeClr val="lt1"/>
                </a:solidFill>
              </a:rPr>
              <a:t>Working group aspirations - way forward </a:t>
            </a:r>
            <a:endParaRPr sz="1800" dirty="0"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 dirty="0">
                <a:solidFill>
                  <a:schemeClr val="lt1"/>
                </a:solidFill>
              </a:rPr>
              <a:t>Some learnings / thoughts for Global MBSE community</a:t>
            </a:r>
            <a:endParaRPr sz="2400" dirty="0">
              <a:solidFill>
                <a:schemeClr val="lt1"/>
              </a:solidFill>
            </a:endParaRPr>
          </a:p>
        </p:txBody>
      </p:sp>
      <p:cxnSp>
        <p:nvCxnSpPr>
          <p:cNvPr id="72" name="Google Shape;72;p15"/>
          <p:cNvCxnSpPr/>
          <p:nvPr/>
        </p:nvCxnSpPr>
        <p:spPr>
          <a:xfrm rot="10800000" flipH="1">
            <a:off x="58325" y="1014550"/>
            <a:ext cx="9003900" cy="4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#SysML4Fun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#SysML4Fun - Quiz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20" name="Google Shape;220;p34"/>
          <p:cNvCxnSpPr/>
          <p:nvPr/>
        </p:nvCxnSpPr>
        <p:spPr>
          <a:xfrm rot="10800000" flipH="1">
            <a:off x="58325" y="1014550"/>
            <a:ext cx="9003900" cy="4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1" name="Google Shape;2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6838" y="1681926"/>
            <a:ext cx="5419275" cy="19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4"/>
          <p:cNvSpPr txBox="1"/>
          <p:nvPr/>
        </p:nvSpPr>
        <p:spPr>
          <a:xfrm>
            <a:off x="1186838" y="3553047"/>
            <a:ext cx="3361713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solidFill>
                  <a:srgbClr val="F3F3F3"/>
                </a:solidFill>
                <a:latin typeface="Arial" panose="020B0604020202020204" pitchFamily="34" charset="0"/>
              </a:rPr>
              <a:t>The song :</a:t>
            </a:r>
            <a:endParaRPr lang="en" u="sng" dirty="0">
              <a:solidFill>
                <a:schemeClr val="hlink"/>
              </a:solidFill>
              <a:hlinkClick r:id="rId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https://youtu.be/S0WPSYFm7iE</a:t>
            </a:r>
            <a:r>
              <a:rPr lang="en" dirty="0"/>
              <a:t> </a:t>
            </a:r>
            <a:endParaRPr dirty="0"/>
          </a:p>
        </p:txBody>
      </p:sp>
      <p:sp>
        <p:nvSpPr>
          <p:cNvPr id="223" name="Google Shape;223;p34"/>
          <p:cNvSpPr txBox="1"/>
          <p:nvPr/>
        </p:nvSpPr>
        <p:spPr>
          <a:xfrm>
            <a:off x="5446800" y="4703500"/>
            <a:ext cx="36972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Inspiration: Jon Holt, Scarecrow Consultants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6CB232-C81D-4E59-8C8D-5CB60B6A3107}"/>
              </a:ext>
            </a:extLst>
          </p:cNvPr>
          <p:cNvSpPr/>
          <p:nvPr/>
        </p:nvSpPr>
        <p:spPr>
          <a:xfrm>
            <a:off x="58325" y="4392762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F3F3F3"/>
                </a:solidFill>
                <a:latin typeface="Arial" panose="020B0604020202020204" pitchFamily="34" charset="0"/>
              </a:rPr>
              <a:t>Follow us here : </a:t>
            </a:r>
            <a:r>
              <a:rPr lang="en-US" sz="1200" u="sng" dirty="0">
                <a:solidFill>
                  <a:srgbClr val="FF5252"/>
                </a:solidFill>
                <a:latin typeface="Arial" panose="020B0604020202020204" pitchFamily="34" charset="0"/>
                <a:hlinkClick r:id="rId5"/>
              </a:rPr>
              <a:t>https://www.linkedin.com/feed/hashtag/sysml4fun/</a:t>
            </a:r>
            <a:endParaRPr lang="en-US" sz="1200" dirty="0"/>
          </a:p>
          <a:p>
            <a:br>
              <a:rPr lang="en-US" sz="1200" dirty="0"/>
            </a:br>
            <a:endParaRPr lang="en-US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Group Aspirations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do we do next ?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34" name="Google Shape;234;p36"/>
          <p:cNvCxnSpPr/>
          <p:nvPr/>
        </p:nvCxnSpPr>
        <p:spPr>
          <a:xfrm rot="10800000" flipH="1">
            <a:off x="58325" y="1014550"/>
            <a:ext cx="9003900" cy="4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" name="Google Shape;235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4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“Smart Parking Lot”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>
                <a:solidFill>
                  <a:schemeClr val="lt1"/>
                </a:solidFill>
              </a:rPr>
              <a:t>Prepare formal case study / reference product for INCOSE/OMG ?</a:t>
            </a:r>
            <a:endParaRPr sz="18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MBSE for INCOSE Grand Challenges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Support SysML v2 evaluation</a:t>
            </a:r>
            <a:endParaRPr sz="2400">
              <a:solidFill>
                <a:schemeClr val="lt1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Trainings/ guidance from MBSE experts </a:t>
            </a:r>
            <a:endParaRPr sz="2400">
              <a:solidFill>
                <a:schemeClr val="lt1"/>
              </a:solidFill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>
                <a:solidFill>
                  <a:schemeClr val="lt1"/>
                </a:solidFill>
              </a:rPr>
              <a:t>Let us know if you are travelling to India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Nikhil’s learnings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“People” struggle with </a:t>
            </a:r>
            <a:r>
              <a:rPr lang="en-US" dirty="0" err="1">
                <a:solidFill>
                  <a:schemeClr val="lt1"/>
                </a:solidFill>
              </a:rPr>
              <a:t>SysML</a:t>
            </a:r>
            <a:endParaRPr dirty="0">
              <a:solidFill>
                <a:schemeClr val="lt1"/>
              </a:solidFill>
            </a:endParaRPr>
          </a:p>
        </p:txBody>
      </p:sp>
      <p:cxnSp>
        <p:nvCxnSpPr>
          <p:cNvPr id="246" name="Google Shape;246;p38"/>
          <p:cNvCxnSpPr/>
          <p:nvPr/>
        </p:nvCxnSpPr>
        <p:spPr>
          <a:xfrm rot="10800000" flipH="1">
            <a:off x="58325" y="1014550"/>
            <a:ext cx="9003900" cy="4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" name="Google Shape;247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4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42900">
              <a:buClr>
                <a:schemeClr val="lt1"/>
              </a:buClr>
              <a:buSzPts val="1800"/>
            </a:pPr>
            <a:r>
              <a:rPr lang="en-US" sz="1800" dirty="0">
                <a:solidFill>
                  <a:schemeClr val="lt1"/>
                </a:solidFill>
              </a:rPr>
              <a:t>Are we good architects ?</a:t>
            </a:r>
          </a:p>
          <a:p>
            <a:pPr lvl="1" indent="-342900">
              <a:spcBef>
                <a:spcPts val="0"/>
              </a:spcBef>
              <a:buClr>
                <a:schemeClr val="lt1"/>
              </a:buClr>
              <a:buSzPts val="1800"/>
            </a:pPr>
            <a:r>
              <a:rPr lang="en-US" sz="1800" dirty="0">
                <a:solidFill>
                  <a:schemeClr val="lt1"/>
                </a:solidFill>
              </a:rPr>
              <a:t>Level of detail (what all to model ?)</a:t>
            </a:r>
          </a:p>
          <a:p>
            <a:pPr lvl="1" indent="-342900">
              <a:spcBef>
                <a:spcPts val="0"/>
              </a:spcBef>
              <a:buClr>
                <a:schemeClr val="lt1"/>
              </a:buClr>
              <a:buSzPts val="1800"/>
            </a:pPr>
            <a:r>
              <a:rPr lang="en-US" sz="1800" dirty="0">
                <a:solidFill>
                  <a:schemeClr val="lt1"/>
                </a:solidFill>
              </a:rPr>
              <a:t>Linear/Step-by-step thinking v/s Flexible and iterative</a:t>
            </a:r>
          </a:p>
          <a:p>
            <a:pPr lvl="1" indent="-342900">
              <a:spcBef>
                <a:spcPts val="0"/>
              </a:spcBef>
              <a:buClr>
                <a:schemeClr val="lt1"/>
              </a:buClr>
              <a:buSzPts val="1800"/>
            </a:pPr>
            <a:r>
              <a:rPr lang="en-US" sz="1800" dirty="0">
                <a:solidFill>
                  <a:schemeClr val="lt1"/>
                </a:solidFill>
              </a:rPr>
              <a:t>How can we tell if we did a good job (architecting OR modeling) ? </a:t>
            </a:r>
          </a:p>
          <a:p>
            <a:pPr lvl="0" indent="-342900">
              <a:buClr>
                <a:schemeClr val="lt1"/>
              </a:buClr>
              <a:buSzPts val="1800"/>
            </a:pPr>
            <a:r>
              <a:rPr lang="en-US" sz="1800" dirty="0">
                <a:solidFill>
                  <a:schemeClr val="lt1"/>
                </a:solidFill>
              </a:rPr>
              <a:t>Architecting process differs by domain</a:t>
            </a:r>
          </a:p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US" sz="1800" dirty="0">
                <a:solidFill>
                  <a:schemeClr val="lt1"/>
                </a:solidFill>
              </a:rPr>
              <a:t>Veterans</a:t>
            </a:r>
            <a:r>
              <a:rPr lang="en" sz="1800" dirty="0">
                <a:solidFill>
                  <a:schemeClr val="lt1"/>
                </a:solidFill>
              </a:rPr>
              <a:t> find it insufficient </a:t>
            </a:r>
            <a:endParaRPr sz="1800" dirty="0"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 dirty="0">
                <a:solidFill>
                  <a:schemeClr val="lt1"/>
                </a:solidFill>
              </a:rPr>
              <a:t>Can’t do MBSE the way SE is taught 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-US" sz="1800" dirty="0">
                <a:solidFill>
                  <a:schemeClr val="lt1"/>
                </a:solidFill>
              </a:rPr>
              <a:t>Too much to </a:t>
            </a:r>
            <a:r>
              <a:rPr lang="en" sz="1800" dirty="0">
                <a:solidFill>
                  <a:schemeClr val="lt1"/>
                </a:solidFill>
              </a:rPr>
              <a:t>learn</a:t>
            </a:r>
            <a:endParaRPr sz="1800" dirty="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US" sz="1800" dirty="0">
                <a:solidFill>
                  <a:schemeClr val="lt1"/>
                </a:solidFill>
              </a:rPr>
              <a:t>Youngsters</a:t>
            </a:r>
            <a:r>
              <a:rPr lang="en" sz="1800" dirty="0">
                <a:solidFill>
                  <a:schemeClr val="lt1"/>
                </a:solidFill>
              </a:rPr>
              <a:t> </a:t>
            </a:r>
            <a:r>
              <a:rPr lang="en-US" sz="1800" dirty="0">
                <a:solidFill>
                  <a:schemeClr val="lt1"/>
                </a:solidFill>
              </a:rPr>
              <a:t>have</a:t>
            </a:r>
            <a:r>
              <a:rPr lang="en" sz="1800" dirty="0">
                <a:solidFill>
                  <a:schemeClr val="lt1"/>
                </a:solidFill>
              </a:rPr>
              <a:t> roles </a:t>
            </a:r>
            <a:r>
              <a:rPr lang="en-US" sz="1800" dirty="0">
                <a:solidFill>
                  <a:schemeClr val="lt1"/>
                </a:solidFill>
              </a:rPr>
              <a:t>with</a:t>
            </a:r>
            <a:r>
              <a:rPr lang="en" sz="1800" dirty="0">
                <a:solidFill>
                  <a:schemeClr val="lt1"/>
                </a:solidFill>
              </a:rPr>
              <a:t> limited scope</a:t>
            </a:r>
            <a:endParaRPr sz="1800" dirty="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Tool variability is confusing &amp; distracting – </a:t>
            </a:r>
            <a:r>
              <a:rPr lang="en-US" sz="1800" dirty="0">
                <a:solidFill>
                  <a:schemeClr val="lt1"/>
                </a:solidFill>
              </a:rPr>
              <a:t>sharing across tools difficult</a:t>
            </a: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Challenges for MBSE community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53" name="Google Shape;253;p39"/>
          <p:cNvCxnSpPr/>
          <p:nvPr/>
        </p:nvCxnSpPr>
        <p:spPr>
          <a:xfrm rot="10800000" flipH="1">
            <a:off x="58325" y="1014550"/>
            <a:ext cx="9003900" cy="4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4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Create examples showing how to use models</a:t>
            </a:r>
            <a:endParaRPr sz="1800" dirty="0"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 dirty="0">
                <a:solidFill>
                  <a:schemeClr val="lt1"/>
                </a:solidFill>
              </a:rPr>
              <a:t>Not “how to model” - but “how model helps to …”</a:t>
            </a:r>
            <a:endParaRPr sz="1800" dirty="0"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 dirty="0">
                <a:solidFill>
                  <a:schemeClr val="lt1"/>
                </a:solidFill>
              </a:rPr>
              <a:t>Especially within limited scope / role </a:t>
            </a:r>
            <a:r>
              <a:rPr lang="en-US" sz="1800" dirty="0">
                <a:solidFill>
                  <a:schemeClr val="lt1"/>
                </a:solidFill>
              </a:rPr>
              <a:t>of young early adopters</a:t>
            </a:r>
            <a:endParaRPr sz="1800" dirty="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Support for work in progress</a:t>
            </a:r>
            <a:endParaRPr sz="1800" dirty="0"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 dirty="0">
                <a:solidFill>
                  <a:schemeClr val="lt1"/>
                </a:solidFill>
              </a:rPr>
              <a:t>Alternatives, attributes, selection rationale</a:t>
            </a:r>
            <a:endParaRPr sz="1800" dirty="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dirty="0">
                <a:solidFill>
                  <a:schemeClr val="lt1"/>
                </a:solidFill>
              </a:rPr>
              <a:t>Support for collaboration and hand-offs</a:t>
            </a:r>
            <a:endParaRPr sz="1800" dirty="0">
              <a:solidFill>
                <a:schemeClr val="lt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 dirty="0">
                <a:solidFill>
                  <a:schemeClr val="lt1"/>
                </a:solidFill>
              </a:rPr>
              <a:t>Back and forth: System&lt;-&gt;sub-system, interacting &lt;sub-systems&gt; </a:t>
            </a:r>
            <a:endParaRPr sz="1800" dirty="0"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Demonstrate how MBSE fits in overall SE methodology</a:t>
            </a:r>
            <a:endParaRPr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Back and forth between SysML models -and- performance models/actual tests/program management/…</a:t>
            </a:r>
            <a:endParaRPr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Temporal aspects of structure (and behavior)</a:t>
            </a:r>
            <a:endParaRPr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/>
          <p:nvPr/>
        </p:nvSpPr>
        <p:spPr>
          <a:xfrm>
            <a:off x="695525" y="1977088"/>
            <a:ext cx="73386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acifico"/>
                <a:ea typeface="Pacifico"/>
                <a:cs typeface="Pacifico"/>
                <a:sym typeface="Pacifico"/>
              </a:rPr>
              <a:t>Thanks !</a:t>
            </a:r>
            <a:endParaRPr sz="48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60" name="Google Shape;260;p4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80" y="2971324"/>
            <a:ext cx="3630495" cy="20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60"/>
          <a:stretch/>
        </p:blipFill>
        <p:spPr>
          <a:xfrm>
            <a:off x="5745600" y="1370275"/>
            <a:ext cx="3467606" cy="19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638" y="121957"/>
            <a:ext cx="3724576" cy="150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0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38" y="1370276"/>
            <a:ext cx="2415137" cy="160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0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375" y="3128293"/>
            <a:ext cx="3724574" cy="204002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0"/>
          <p:cNvSpPr txBox="1"/>
          <p:nvPr/>
        </p:nvSpPr>
        <p:spPr>
          <a:xfrm>
            <a:off x="7952950" y="172525"/>
            <a:ext cx="8739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Visit us 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Context and Background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78" name="Google Shape;78;p16"/>
          <p:cNvCxnSpPr/>
          <p:nvPr/>
        </p:nvCxnSpPr>
        <p:spPr>
          <a:xfrm rot="10800000" flipH="1">
            <a:off x="58325" y="1014550"/>
            <a:ext cx="9003900" cy="4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4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 dirty="0">
                <a:solidFill>
                  <a:schemeClr val="lt1"/>
                </a:solidFill>
              </a:rPr>
              <a:t>INCOSE India  (~160</a:t>
            </a:r>
            <a:r>
              <a:rPr lang="en-US" sz="2400" dirty="0">
                <a:solidFill>
                  <a:schemeClr val="lt1"/>
                </a:solidFill>
              </a:rPr>
              <a:t> members)</a:t>
            </a:r>
            <a:endParaRPr sz="2400" dirty="0"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 dirty="0">
                <a:solidFill>
                  <a:schemeClr val="lt1"/>
                </a:solidFill>
              </a:rPr>
              <a:t>Aerospace to Healthcare/Automotive/IT</a:t>
            </a:r>
            <a:endParaRPr sz="2400" dirty="0"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 dirty="0">
                <a:solidFill>
                  <a:schemeClr val="lt1"/>
                </a:solidFill>
              </a:rPr>
              <a:t>Interest in MBSE</a:t>
            </a:r>
            <a:endParaRPr sz="2400" dirty="0">
              <a:solidFill>
                <a:schemeClr val="lt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1800" dirty="0">
                <a:solidFill>
                  <a:schemeClr val="lt1"/>
                </a:solidFill>
              </a:rPr>
              <a:t>Pushed by industry / parent company</a:t>
            </a:r>
            <a:endParaRPr sz="1800" dirty="0">
              <a:solidFill>
                <a:schemeClr val="lt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1800" dirty="0">
                <a:solidFill>
                  <a:schemeClr val="lt1"/>
                </a:solidFill>
              </a:rPr>
              <a:t>Prove quality of system engineering (a.k.a. ISO)</a:t>
            </a:r>
            <a:endParaRPr sz="1800" dirty="0">
              <a:solidFill>
                <a:schemeClr val="lt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1800" dirty="0">
                <a:solidFill>
                  <a:schemeClr val="lt1"/>
                </a:solidFill>
              </a:rPr>
              <a:t>Solve my system design problem</a:t>
            </a:r>
            <a:endParaRPr sz="1800" dirty="0">
              <a:solidFill>
                <a:schemeClr val="lt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1800" dirty="0">
                <a:solidFill>
                  <a:schemeClr val="lt1"/>
                </a:solidFill>
              </a:rPr>
              <a:t>Documentation, Communication within teams</a:t>
            </a:r>
            <a:endParaRPr sz="24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Who are we ?</a:t>
            </a:r>
            <a:endParaRPr dirty="0">
              <a:solidFill>
                <a:schemeClr val="lt1"/>
              </a:solidFill>
            </a:endParaRPr>
          </a:p>
        </p:txBody>
      </p:sp>
      <p:cxnSp>
        <p:nvCxnSpPr>
          <p:cNvPr id="85" name="Google Shape;85;p17"/>
          <p:cNvCxnSpPr/>
          <p:nvPr/>
        </p:nvCxnSpPr>
        <p:spPr>
          <a:xfrm rot="10800000" flipH="1">
            <a:off x="58325" y="1014550"/>
            <a:ext cx="9003900" cy="4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3916425"/>
            <a:ext cx="8242800" cy="10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Interesting divide</a:t>
            </a:r>
            <a:endParaRPr sz="1800"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sz="1400">
                <a:solidFill>
                  <a:schemeClr val="lt1"/>
                </a:solidFill>
              </a:rPr>
              <a:t>Experienced SE professionals - busy, cynical, custom/domain specific MBSE</a:t>
            </a:r>
            <a:endParaRPr sz="1400"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sz="1400">
                <a:solidFill>
                  <a:schemeClr val="lt1"/>
                </a:solidFill>
              </a:rPr>
              <a:t>New to SE - enthusiastic, comfortable with models, limited scope</a:t>
            </a:r>
            <a:endParaRPr sz="1400">
              <a:solidFill>
                <a:schemeClr val="lt1"/>
              </a:solidFill>
            </a:endParaRPr>
          </a:p>
        </p:txBody>
      </p:sp>
      <p:pic>
        <p:nvPicPr>
          <p:cNvPr id="87" name="Google Shape;87;p17" title="Chart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25" y="1362825"/>
            <a:ext cx="3910275" cy="241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375" y="1362825"/>
            <a:ext cx="3312108" cy="24840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5092375" y="1263775"/>
            <a:ext cx="32703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Participating for</a:t>
            </a:r>
            <a:endParaRPr>
              <a:solidFill>
                <a:srgbClr val="99999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Group Activities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Initial few meetings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00" name="Google Shape;100;p19"/>
          <p:cNvCxnSpPr/>
          <p:nvPr/>
        </p:nvCxnSpPr>
        <p:spPr>
          <a:xfrm rot="10800000" flipH="1">
            <a:off x="58325" y="1014550"/>
            <a:ext cx="9003900" cy="4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24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Past and ongoing MBSE efforts (INCOSE, OMG)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Review of some MBSE webinars</a:t>
            </a:r>
            <a:endParaRPr sz="2400">
              <a:solidFill>
                <a:schemeClr val="lt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Overview of SysML</a:t>
            </a:r>
            <a:endParaRPr sz="24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500"/>
              </a:spcBef>
              <a:spcAft>
                <a:spcPts val="2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...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332975" y="3629450"/>
            <a:ext cx="8454600" cy="1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Char char="●"/>
            </a:pP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Challenge - </a:t>
            </a:r>
            <a:b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Use MBSE to define “Smart Parking Lot” architecture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Where to start ?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08" name="Google Shape;108;p20"/>
          <p:cNvCxnSpPr/>
          <p:nvPr/>
        </p:nvCxnSpPr>
        <p:spPr>
          <a:xfrm rot="10800000" flipH="1">
            <a:off x="58325" y="1014550"/>
            <a:ext cx="9003900" cy="4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75" y="1123125"/>
            <a:ext cx="6772940" cy="377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600" y="1219625"/>
            <a:ext cx="6971875" cy="3923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1" name="Google Shape;111;p2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225" y="1123125"/>
            <a:ext cx="6111758" cy="39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Defining the context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17" name="Google Shape;117;p21"/>
          <p:cNvCxnSpPr/>
          <p:nvPr/>
        </p:nvCxnSpPr>
        <p:spPr>
          <a:xfrm rot="10800000" flipH="1">
            <a:off x="58325" y="1014550"/>
            <a:ext cx="9003900" cy="4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8" name="Google Shape;118;p2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25" y="1109700"/>
            <a:ext cx="9003901" cy="397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 cases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24" name="Google Shape;124;p22"/>
          <p:cNvCxnSpPr/>
          <p:nvPr/>
        </p:nvCxnSpPr>
        <p:spPr>
          <a:xfrm rot="10800000" flipH="1">
            <a:off x="58325" y="1014550"/>
            <a:ext cx="9003900" cy="4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5" name="Google Shape;125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50" b="-3050"/>
          <a:stretch/>
        </p:blipFill>
        <p:spPr>
          <a:xfrm>
            <a:off x="58325" y="1324525"/>
            <a:ext cx="5638800" cy="3190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6" name="Google Shape;126;p2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50" y="1108675"/>
            <a:ext cx="4212850" cy="3896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7" name="Google Shape;12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6775" y="1223825"/>
            <a:ext cx="4331725" cy="3577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8" name="Google Shape;12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29097" y="1135488"/>
            <a:ext cx="2412700" cy="38427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582</Words>
  <Application>Microsoft Office PowerPoint</Application>
  <PresentationFormat>On-screen Show (16:9)</PresentationFormat>
  <Paragraphs>96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Pacifico</vt:lpstr>
      <vt:lpstr>Proxima Nova</vt:lpstr>
      <vt:lpstr>Arial</vt:lpstr>
      <vt:lpstr>Spearmint</vt:lpstr>
      <vt:lpstr>INCOSE India MBSE Local Working Group</vt:lpstr>
      <vt:lpstr>Agenda</vt:lpstr>
      <vt:lpstr>Context and Background</vt:lpstr>
      <vt:lpstr>Who are we ?</vt:lpstr>
      <vt:lpstr>Working Group Activities</vt:lpstr>
      <vt:lpstr>Initial few meetings</vt:lpstr>
      <vt:lpstr>Where to start ?</vt:lpstr>
      <vt:lpstr>Defining the context</vt:lpstr>
      <vt:lpstr>Use cases</vt:lpstr>
      <vt:lpstr>High level requirements</vt:lpstr>
      <vt:lpstr>Alternate Logical Architectures</vt:lpstr>
      <vt:lpstr>Sub-systems (1 level down) alternatives Database - Understanding scope</vt:lpstr>
      <vt:lpstr>Sub-systems (1 level down) alternatives Reservation System - Refining behavior and requirements</vt:lpstr>
      <vt:lpstr>Sub-systems (1 level down) alternatives Reservation System - Refining behavior and requirements through Simulation</vt:lpstr>
      <vt:lpstr>Sub-systems (1 level down) alternatives Reservation System - Refining behavior and requirements</vt:lpstr>
      <vt:lpstr>Sub-systems (1 level down) alternatives Other sub-systems</vt:lpstr>
      <vt:lpstr>Proposed Reference Architecture - BDD Combining sub-systems into a consistent system (1 level up)</vt:lpstr>
      <vt:lpstr>Proposed Reference Architecture - IBD</vt:lpstr>
      <vt:lpstr>Proposed Reference Architecture - Requirements</vt:lpstr>
      <vt:lpstr>#SysML4Fun</vt:lpstr>
      <vt:lpstr>#SysML4Fun - Quiz</vt:lpstr>
      <vt:lpstr>Working Group Aspirations </vt:lpstr>
      <vt:lpstr>What do we do next ?</vt:lpstr>
      <vt:lpstr>Nikhil’s learnings</vt:lpstr>
      <vt:lpstr>“People” struggle with SysML</vt:lpstr>
      <vt:lpstr>Challenges for MBSE community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INCOSE India MBSE Local Working Group</dc:title>
  <dc:creator>Joshi Nikhil</dc:creator>
  <cp:lastModifiedBy>Joshi Nikhil</cp:lastModifiedBy>
  <cp:revision>13</cp:revision>
  <dcterms:modified xsi:type="dcterms:W3CDTF">2020-01-26T21:56:12Z</dcterms:modified>
</cp:coreProperties>
</file>