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32" r:id="rId2"/>
  </p:sldMasterIdLst>
  <p:notesMasterIdLst>
    <p:notesMasterId r:id="rId15"/>
  </p:notesMasterIdLst>
  <p:handoutMasterIdLst>
    <p:handoutMasterId r:id="rId16"/>
  </p:handoutMasterIdLst>
  <p:sldIdLst>
    <p:sldId id="347" r:id="rId3"/>
    <p:sldId id="409" r:id="rId4"/>
    <p:sldId id="411" r:id="rId5"/>
    <p:sldId id="410" r:id="rId6"/>
    <p:sldId id="394" r:id="rId7"/>
    <p:sldId id="395" r:id="rId8"/>
    <p:sldId id="412" r:id="rId9"/>
    <p:sldId id="359" r:id="rId10"/>
    <p:sldId id="381" r:id="rId11"/>
    <p:sldId id="372" r:id="rId12"/>
    <p:sldId id="357" r:id="rId13"/>
    <p:sldId id="397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2D774"/>
    <a:srgbClr val="0066FF"/>
    <a:srgbClr val="0000FF"/>
    <a:srgbClr val="FF0066"/>
    <a:srgbClr val="FF3300"/>
    <a:srgbClr val="0000CC"/>
    <a:srgbClr val="CCE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248" autoAdjust="0"/>
    <p:restoredTop sz="92607" autoAdjust="0"/>
  </p:normalViewPr>
  <p:slideViewPr>
    <p:cSldViewPr snapToGrid="0" snapToObjects="1">
      <p:cViewPr varScale="1">
        <p:scale>
          <a:sx n="104" d="100"/>
          <a:sy n="104" d="100"/>
        </p:scale>
        <p:origin x="-67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418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 dirty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83" y="0"/>
            <a:ext cx="3037628" cy="46418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FE32B22-597F-4C77-A355-7506E6A4371D}" type="datetimeFigureOut">
              <a:rPr lang="en-US"/>
              <a:pPr>
                <a:defRPr/>
              </a:pPr>
              <a:t>1/23/2017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7628" cy="46418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 dirty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83" y="8830627"/>
            <a:ext cx="3037628" cy="46418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E526855-EE30-4F0D-952F-87E2B3B944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163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4184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4184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4EB96C-F891-4E88-8C61-054437C8E8E2}" type="datetimeFigureOut">
              <a:rPr lang="en-US"/>
              <a:pPr>
                <a:defRPr/>
              </a:pPr>
              <a:t>1/23/2017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1" tIns="46586" rIns="93171" bIns="4658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6108"/>
            <a:ext cx="5607684" cy="4182427"/>
          </a:xfrm>
          <a:prstGeom prst="rect">
            <a:avLst/>
          </a:prstGeom>
        </p:spPr>
        <p:txBody>
          <a:bodyPr vert="horz" lIns="93171" tIns="46586" rIns="93171" bIns="4658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7"/>
            <a:ext cx="3037628" cy="464184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30627"/>
            <a:ext cx="3037628" cy="464184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D0C6BE-01F5-4ABD-AD5E-96359A0C9B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021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725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700088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reasons behind our need to do business – differently in the future.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Where do we find the next technological edge?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need to apply all of our technical, systems engineering, and research skills –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Think ‘architecturally’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2F509A-8691-47BC-BFBA-E01557DF7AC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66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601788" y="228600"/>
            <a:ext cx="3844925" cy="2884488"/>
          </a:xfrm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1F9D665-DABD-41AE-8632-D7E4655C9751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74284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277" indent="-285277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2445C-E5DA-4914-9FEF-929B75083C8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5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632" y="4422152"/>
            <a:ext cx="5952272" cy="4188149"/>
          </a:xfrm>
        </p:spPr>
        <p:txBody>
          <a:bodyPr>
            <a:normAutofit/>
          </a:bodyPr>
          <a:lstStyle/>
          <a:p>
            <a:pPr marL="176459" indent="-233689"/>
            <a:endParaRPr lang="en-US" sz="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D0C6BE-01F5-4ABD-AD5E-96359A0C9B0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262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E5A90-F9DF-40FA-9DAC-5070ED1000C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91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4DD8F-D757-44D5-989C-CE7D5DA1783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68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2445C-E5DA-4914-9FEF-929B75083C8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513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-19050" y="6557963"/>
            <a:ext cx="9144000" cy="44450"/>
            <a:chOff x="0" y="741"/>
            <a:chExt cx="5760" cy="28"/>
          </a:xfrm>
        </p:grpSpPr>
        <p:sp>
          <p:nvSpPr>
            <p:cNvPr id="5" name="Line 8"/>
            <p:cNvSpPr>
              <a:spLocks noChangeShapeType="1"/>
            </p:cNvSpPr>
            <p:nvPr userDrawn="1"/>
          </p:nvSpPr>
          <p:spPr bwMode="auto">
            <a:xfrm>
              <a:off x="0" y="769"/>
              <a:ext cx="5759" cy="0"/>
            </a:xfrm>
            <a:prstGeom prst="line">
              <a:avLst/>
            </a:prstGeom>
            <a:noFill/>
            <a:ln w="28575">
              <a:solidFill>
                <a:srgbClr val="032AA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Line 9"/>
            <p:cNvSpPr>
              <a:spLocks noChangeShapeType="1"/>
            </p:cNvSpPr>
            <p:nvPr userDrawn="1"/>
          </p:nvSpPr>
          <p:spPr bwMode="auto">
            <a:xfrm>
              <a:off x="1" y="741"/>
              <a:ext cx="5759" cy="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7" name="Picture 24" descr="DOD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0" y="307975"/>
            <a:ext cx="245745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716" y="2803468"/>
            <a:ext cx="9045575" cy="1470025"/>
          </a:xfrm>
        </p:spPr>
        <p:txBody>
          <a:bodyPr lIns="91440" tIns="45720" rIns="91440" bIns="45720" anchor="ctr" anchorCtr="0">
            <a:normAutofit/>
          </a:bodyPr>
          <a:lstStyle>
            <a:lvl1pPr>
              <a:defRPr sz="3600" smtClean="0"/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658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717" y="4534931"/>
            <a:ext cx="9045574" cy="2023032"/>
          </a:xfrm>
        </p:spPr>
        <p:txBody>
          <a:bodyPr lIns="91440" tIns="45720" rIns="91440" bIns="4572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400" smtClean="0"/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1" name="Text Box 11"/>
          <p:cNvSpPr txBox="1">
            <a:spLocks noChangeArrowheads="1"/>
          </p:cNvSpPr>
          <p:nvPr userDrawn="1"/>
        </p:nvSpPr>
        <p:spPr bwMode="auto">
          <a:xfrm>
            <a:off x="1360418" y="6623119"/>
            <a:ext cx="64881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" b="0" dirty="0" smtClean="0">
                <a:solidFill>
                  <a:srgbClr val="0000CC"/>
                </a:solidFill>
              </a:rPr>
              <a:t>Distribution Statement</a:t>
            </a:r>
            <a:r>
              <a:rPr lang="en-US" sz="800" b="0" baseline="0" dirty="0" smtClean="0">
                <a:solidFill>
                  <a:srgbClr val="0000CC"/>
                </a:solidFill>
              </a:rPr>
              <a:t> A – Approved for public release by DOPSR. </a:t>
            </a:r>
            <a:r>
              <a:rPr lang="en-US" sz="800" b="0" baseline="0" dirty="0" smtClean="0">
                <a:solidFill>
                  <a:srgbClr val="0000CC"/>
                </a:solidFill>
              </a:rPr>
              <a:t>Distribution </a:t>
            </a:r>
            <a:r>
              <a:rPr lang="en-US" sz="800" b="0" baseline="0" dirty="0" smtClean="0">
                <a:solidFill>
                  <a:srgbClr val="0000CC"/>
                </a:solidFill>
              </a:rPr>
              <a:t>is unlimited.</a:t>
            </a:r>
            <a:endParaRPr lang="en-US" sz="800" b="0" dirty="0">
              <a:solidFill>
                <a:srgbClr val="0000CC"/>
              </a:solidFill>
            </a:endParaRPr>
          </a:p>
        </p:txBody>
      </p:sp>
      <p:sp>
        <p:nvSpPr>
          <p:cNvPr id="12" name="Text Box 28"/>
          <p:cNvSpPr txBox="1">
            <a:spLocks noChangeArrowheads="1"/>
          </p:cNvSpPr>
          <p:nvPr userDrawn="1"/>
        </p:nvSpPr>
        <p:spPr bwMode="auto">
          <a:xfrm>
            <a:off x="77788" y="6584950"/>
            <a:ext cx="18827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>
            <a:spAutoFit/>
          </a:bodyPr>
          <a:lstStyle/>
          <a:p>
            <a:pPr>
              <a:defRPr/>
            </a:pPr>
            <a:r>
              <a:rPr lang="en-US" sz="700" b="1" dirty="0" smtClean="0">
                <a:solidFill>
                  <a:srgbClr val="000000"/>
                </a:solidFill>
              </a:rPr>
              <a:t>INCOSE</a:t>
            </a:r>
            <a:endParaRPr lang="en-US" sz="700" b="1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700" b="1" baseline="0" dirty="0" smtClean="0">
                <a:solidFill>
                  <a:srgbClr val="000000"/>
                </a:solidFill>
              </a:rPr>
              <a:t>January 2017| </a:t>
            </a:r>
            <a:r>
              <a:rPr lang="en-US" sz="700" b="1" dirty="0" smtClean="0">
                <a:solidFill>
                  <a:srgbClr val="000000"/>
                </a:solidFill>
              </a:rPr>
              <a:t>Page-</a:t>
            </a:r>
            <a:fld id="{84B11902-0773-4D78-AD66-0A76B460534C}" type="slidenum">
              <a:rPr lang="en-US" sz="700" b="1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7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0"/>
            <a:ext cx="7772400" cy="1028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75706"/>
            <a:ext cx="3810000" cy="216244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5706"/>
            <a:ext cx="3810000" cy="2162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31732"/>
            <a:ext cx="3810000" cy="216244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31732"/>
            <a:ext cx="3810000" cy="216244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08760"/>
            <a:ext cx="7543800" cy="461772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00418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2D2B3B-882E-40F3-A32F-6DD516915044}" type="slidenum">
              <a:rPr lang="en-US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57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-19050" y="6557963"/>
            <a:ext cx="9144000" cy="44450"/>
            <a:chOff x="0" y="741"/>
            <a:chExt cx="5760" cy="28"/>
          </a:xfrm>
        </p:grpSpPr>
        <p:sp>
          <p:nvSpPr>
            <p:cNvPr id="5" name="Line 8"/>
            <p:cNvSpPr>
              <a:spLocks noChangeShapeType="1"/>
            </p:cNvSpPr>
            <p:nvPr userDrawn="1"/>
          </p:nvSpPr>
          <p:spPr bwMode="auto">
            <a:xfrm>
              <a:off x="0" y="769"/>
              <a:ext cx="5759" cy="0"/>
            </a:xfrm>
            <a:prstGeom prst="line">
              <a:avLst/>
            </a:prstGeom>
            <a:noFill/>
            <a:ln w="28575">
              <a:solidFill>
                <a:srgbClr val="032AA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Line 9"/>
            <p:cNvSpPr>
              <a:spLocks noChangeShapeType="1"/>
            </p:cNvSpPr>
            <p:nvPr userDrawn="1"/>
          </p:nvSpPr>
          <p:spPr bwMode="auto">
            <a:xfrm>
              <a:off x="1" y="741"/>
              <a:ext cx="5759" cy="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7" name="Picture 24" descr="DOD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0" y="307975"/>
            <a:ext cx="245745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716" y="2644346"/>
            <a:ext cx="9045575" cy="1629147"/>
          </a:xfrm>
        </p:spPr>
        <p:txBody>
          <a:bodyPr lIns="91440" tIns="45720" rIns="91440" bIns="45720" anchor="ctr" anchorCtr="0">
            <a:normAutofit/>
          </a:bodyPr>
          <a:lstStyle>
            <a:lvl1pPr>
              <a:lnSpc>
                <a:spcPct val="100000"/>
              </a:lnSpc>
              <a:defRPr sz="3600" smtClean="0"/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1658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717" y="4534931"/>
            <a:ext cx="9045574" cy="2023032"/>
          </a:xfrm>
        </p:spPr>
        <p:txBody>
          <a:bodyPr lIns="91440" tIns="45720" rIns="91440" bIns="4572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800" smtClean="0"/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10" name="Text Box 11"/>
          <p:cNvSpPr txBox="1">
            <a:spLocks noChangeArrowheads="1"/>
          </p:cNvSpPr>
          <p:nvPr userDrawn="1"/>
        </p:nvSpPr>
        <p:spPr bwMode="auto">
          <a:xfrm>
            <a:off x="1243992" y="6623119"/>
            <a:ext cx="676317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rgbClr val="0000CC"/>
                </a:solidFill>
              </a:rPr>
              <a:t>Distribution Statement A – Approved for public release by DOPSR. </a:t>
            </a:r>
            <a:r>
              <a:rPr lang="en-US" sz="800" dirty="0" smtClean="0">
                <a:solidFill>
                  <a:srgbClr val="0000CC"/>
                </a:solidFill>
              </a:rPr>
              <a:t>Distribution </a:t>
            </a:r>
            <a:r>
              <a:rPr lang="en-US" sz="800" dirty="0" smtClean="0">
                <a:solidFill>
                  <a:srgbClr val="0000CC"/>
                </a:solidFill>
              </a:rPr>
              <a:t>is unlimited.</a:t>
            </a:r>
            <a:endParaRPr lang="en-US" sz="800" dirty="0">
              <a:solidFill>
                <a:srgbClr val="0000CC"/>
              </a:solidFill>
            </a:endParaRPr>
          </a:p>
        </p:txBody>
      </p:sp>
      <p:sp>
        <p:nvSpPr>
          <p:cNvPr id="11" name="Text Box 28"/>
          <p:cNvSpPr txBox="1">
            <a:spLocks noChangeArrowheads="1"/>
          </p:cNvSpPr>
          <p:nvPr userDrawn="1"/>
        </p:nvSpPr>
        <p:spPr bwMode="auto">
          <a:xfrm>
            <a:off x="77788" y="6584950"/>
            <a:ext cx="18827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>
            <a:spAutoFit/>
          </a:bodyPr>
          <a:lstStyle/>
          <a:p>
            <a:pPr>
              <a:defRPr/>
            </a:pPr>
            <a:r>
              <a:rPr lang="en-US" sz="700" b="1" dirty="0" smtClean="0">
                <a:solidFill>
                  <a:srgbClr val="000000"/>
                </a:solidFill>
              </a:rPr>
              <a:t>INCOSE</a:t>
            </a:r>
            <a:endParaRPr lang="en-US" sz="700" b="1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700" b="1" baseline="0" dirty="0" smtClean="0">
                <a:solidFill>
                  <a:srgbClr val="000000"/>
                </a:solidFill>
              </a:rPr>
              <a:t>January 2017| </a:t>
            </a:r>
            <a:r>
              <a:rPr lang="en-US" sz="700" b="1" dirty="0" smtClean="0">
                <a:solidFill>
                  <a:srgbClr val="000000"/>
                </a:solidFill>
              </a:rPr>
              <a:t>Page-</a:t>
            </a:r>
            <a:fld id="{84B11902-0773-4D78-AD66-0A76B460534C}" type="slidenum">
              <a:rPr lang="en-US" sz="700" b="1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7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504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Ove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body" idx="1"/>
          </p:nvPr>
        </p:nvSpPr>
        <p:spPr>
          <a:xfrm>
            <a:off x="457200" y="1841157"/>
            <a:ext cx="8167816" cy="45349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57200" y="1236135"/>
            <a:ext cx="8167688" cy="456741"/>
          </a:xfrm>
          <a:solidFill>
            <a:srgbClr val="0000CC"/>
          </a:solidFill>
        </p:spPr>
        <p:txBody>
          <a:bodyPr anchor="ctr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  <a:lvl2pPr algn="ctr">
              <a:buNone/>
              <a:defRPr/>
            </a:lvl2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Bumper Sticker Arial 20 pt White on Standard Blue 204</a:t>
            </a:r>
          </a:p>
        </p:txBody>
      </p:sp>
    </p:spTree>
    <p:extLst>
      <p:ext uri="{BB962C8B-B14F-4D97-AF65-F5344CB8AC3E}">
        <p14:creationId xmlns:p14="http://schemas.microsoft.com/office/powerpoint/2010/main" val="1596290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ith Banner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body" idx="1"/>
          </p:nvPr>
        </p:nvSpPr>
        <p:spPr>
          <a:xfrm>
            <a:off x="457200" y="1285103"/>
            <a:ext cx="8167816" cy="45225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57200" y="5968312"/>
            <a:ext cx="8167688" cy="484438"/>
          </a:xfrm>
          <a:solidFill>
            <a:srgbClr val="0000CC"/>
          </a:solidFill>
        </p:spPr>
        <p:txBody>
          <a:bodyPr anchor="ctr"/>
          <a:lstStyle>
            <a:lvl1pPr algn="ctr">
              <a:spcBef>
                <a:spcPts val="600"/>
              </a:spcBef>
              <a:spcAft>
                <a:spcPts val="600"/>
              </a:spcAft>
              <a:buNone/>
              <a:defRPr>
                <a:solidFill>
                  <a:schemeClr val="bg1"/>
                </a:solidFill>
              </a:defRPr>
            </a:lvl1pPr>
            <a:lvl2pPr algn="ctr">
              <a:buNone/>
              <a:defRPr/>
            </a:lvl2pPr>
          </a:lstStyle>
          <a:p>
            <a:pPr>
              <a:spcBef>
                <a:spcPct val="50000"/>
              </a:spcBef>
            </a:pPr>
            <a:r>
              <a:rPr lang="en-US" dirty="0" smtClean="0"/>
              <a:t>Bumper Sticker Arial 20 pt White on Standard Blue 204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898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hand Box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31166" y="1321611"/>
            <a:ext cx="1952541" cy="1248594"/>
          </a:xfrm>
          <a:solidFill>
            <a:srgbClr val="FF330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Note 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White on Red R255 / G51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669059" y="1321611"/>
            <a:ext cx="5943600" cy="48073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01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15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4530"/>
            <a:ext cx="8167816" cy="51527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78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557" y="1136820"/>
            <a:ext cx="3962400" cy="52639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7923" y="1136820"/>
            <a:ext cx="3966519" cy="52639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6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Ove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body" idx="1"/>
          </p:nvPr>
        </p:nvSpPr>
        <p:spPr>
          <a:xfrm>
            <a:off x="457200" y="1841157"/>
            <a:ext cx="8167816" cy="45349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57200" y="1236135"/>
            <a:ext cx="8167688" cy="456741"/>
          </a:xfrm>
          <a:solidFill>
            <a:srgbClr val="0000CC"/>
          </a:solidFill>
        </p:spPr>
        <p:txBody>
          <a:bodyPr anchor="ctr"/>
          <a:lstStyle>
            <a:lvl1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  <a:lvl2pPr algn="ctr">
              <a:buNone/>
              <a:defRPr/>
            </a:lvl2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Bumper Sticker Arial 20 pt White on Standard Blue 204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897" y="-34287"/>
            <a:ext cx="712984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1070"/>
            <a:ext cx="4040188" cy="769594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0663"/>
            <a:ext cx="4040188" cy="4621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21070"/>
            <a:ext cx="4041775" cy="769594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90663"/>
            <a:ext cx="4041775" cy="4621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41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387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0"/>
            <a:ext cx="7772400" cy="1028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75706"/>
            <a:ext cx="3810000" cy="2162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5706"/>
            <a:ext cx="3810000" cy="2162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31732"/>
            <a:ext cx="3810000" cy="2162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31732"/>
            <a:ext cx="3810000" cy="2162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221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ith Banner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body" idx="1"/>
          </p:nvPr>
        </p:nvSpPr>
        <p:spPr>
          <a:xfrm>
            <a:off x="457200" y="1246909"/>
            <a:ext cx="8167816" cy="45607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57200" y="5968312"/>
            <a:ext cx="8167688" cy="484438"/>
          </a:xfrm>
          <a:solidFill>
            <a:srgbClr val="0000CC"/>
          </a:solidFill>
        </p:spPr>
        <p:txBody>
          <a:bodyPr anchor="ctr"/>
          <a:lstStyle>
            <a:lvl1pPr algn="ctr">
              <a:spcBef>
                <a:spcPts val="600"/>
              </a:spcBef>
              <a:spcAft>
                <a:spcPts val="600"/>
              </a:spcAft>
              <a:buNone/>
              <a:defRPr>
                <a:solidFill>
                  <a:schemeClr val="bg1"/>
                </a:solidFill>
              </a:defRPr>
            </a:lvl1pPr>
            <a:lvl2pPr algn="ctr">
              <a:buNone/>
              <a:defRPr/>
            </a:lvl2pPr>
          </a:lstStyle>
          <a:p>
            <a:pPr>
              <a:spcBef>
                <a:spcPct val="50000"/>
              </a:spcBef>
            </a:pPr>
            <a:r>
              <a:rPr lang="en-US" dirty="0" smtClean="0"/>
              <a:t>Bumper Sticker Arial 20 pt White on Standard Blue 204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hand Box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31166" y="1321611"/>
            <a:ext cx="1952541" cy="1248594"/>
          </a:xfrm>
          <a:solidFill>
            <a:srgbClr val="FF3300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Note 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White on Red R255 / G51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669059" y="1123940"/>
            <a:ext cx="5943600" cy="5005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0554"/>
            <a:ext cx="8167816" cy="53567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557" y="1136820"/>
            <a:ext cx="3962400" cy="52639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7923" y="1136820"/>
            <a:ext cx="3966519" cy="52639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1070"/>
            <a:ext cx="4040188" cy="769594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0663"/>
            <a:ext cx="4040188" cy="4621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21070"/>
            <a:ext cx="4041775" cy="769594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90663"/>
            <a:ext cx="4041775" cy="4621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34117" y="18472"/>
            <a:ext cx="7087749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34117" y="18472"/>
            <a:ext cx="7087749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727"/>
            <a:ext cx="8167816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0" y="1076325"/>
            <a:ext cx="9144000" cy="44450"/>
            <a:chOff x="0" y="741"/>
            <a:chExt cx="5760" cy="28"/>
          </a:xfrm>
        </p:grpSpPr>
        <p:sp>
          <p:nvSpPr>
            <p:cNvPr id="2" name="Line 8"/>
            <p:cNvSpPr>
              <a:spLocks noChangeShapeType="1"/>
            </p:cNvSpPr>
            <p:nvPr userDrawn="1"/>
          </p:nvSpPr>
          <p:spPr bwMode="auto">
            <a:xfrm>
              <a:off x="0" y="769"/>
              <a:ext cx="5759" cy="0"/>
            </a:xfrm>
            <a:prstGeom prst="line">
              <a:avLst/>
            </a:prstGeom>
            <a:noFill/>
            <a:ln w="28575">
              <a:solidFill>
                <a:srgbClr val="032AA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" name="Line 9"/>
            <p:cNvSpPr>
              <a:spLocks noChangeShapeType="1"/>
            </p:cNvSpPr>
            <p:nvPr userDrawn="1"/>
          </p:nvSpPr>
          <p:spPr bwMode="auto">
            <a:xfrm>
              <a:off x="1" y="741"/>
              <a:ext cx="5759" cy="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053" name="Group 7"/>
          <p:cNvGrpSpPr>
            <a:grpSpLocks/>
          </p:cNvGrpSpPr>
          <p:nvPr/>
        </p:nvGrpSpPr>
        <p:grpSpPr bwMode="auto">
          <a:xfrm>
            <a:off x="-4763" y="6557963"/>
            <a:ext cx="9144001" cy="44450"/>
            <a:chOff x="0" y="741"/>
            <a:chExt cx="5760" cy="28"/>
          </a:xfrm>
        </p:grpSpPr>
        <p:sp>
          <p:nvSpPr>
            <p:cNvPr id="1032" name="Line 8"/>
            <p:cNvSpPr>
              <a:spLocks noChangeShapeType="1"/>
            </p:cNvSpPr>
            <p:nvPr userDrawn="1"/>
          </p:nvSpPr>
          <p:spPr bwMode="auto">
            <a:xfrm>
              <a:off x="0" y="769"/>
              <a:ext cx="5759" cy="0"/>
            </a:xfrm>
            <a:prstGeom prst="line">
              <a:avLst/>
            </a:prstGeom>
            <a:noFill/>
            <a:ln w="28575">
              <a:solidFill>
                <a:srgbClr val="032AA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 userDrawn="1"/>
          </p:nvSpPr>
          <p:spPr bwMode="auto">
            <a:xfrm>
              <a:off x="1" y="741"/>
              <a:ext cx="5759" cy="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2054" name="Picture 28" descr="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788" y="30163"/>
            <a:ext cx="954087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ASD(RE) coin OUTPUT side B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121866" y="65088"/>
            <a:ext cx="914400" cy="914400"/>
          </a:xfrm>
          <a:prstGeom prst="rect">
            <a:avLst/>
          </a:prstGeom>
        </p:spPr>
      </p:pic>
      <p:sp>
        <p:nvSpPr>
          <p:cNvPr id="18" name="Text Box 11"/>
          <p:cNvSpPr txBox="1">
            <a:spLocks noChangeArrowheads="1"/>
          </p:cNvSpPr>
          <p:nvPr userDrawn="1"/>
        </p:nvSpPr>
        <p:spPr bwMode="auto">
          <a:xfrm>
            <a:off x="1360418" y="6623119"/>
            <a:ext cx="64881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" b="0" dirty="0" smtClean="0">
                <a:solidFill>
                  <a:srgbClr val="0000CC"/>
                </a:solidFill>
              </a:rPr>
              <a:t>Distribution Statement</a:t>
            </a:r>
            <a:r>
              <a:rPr lang="en-US" sz="800" b="0" baseline="0" dirty="0" smtClean="0">
                <a:solidFill>
                  <a:srgbClr val="0000CC"/>
                </a:solidFill>
              </a:rPr>
              <a:t> A – Approved for public release by DOPSR. </a:t>
            </a:r>
            <a:r>
              <a:rPr lang="en-US" sz="800" b="0" baseline="0" dirty="0" smtClean="0">
                <a:solidFill>
                  <a:srgbClr val="0000CC"/>
                </a:solidFill>
              </a:rPr>
              <a:t>Distribution </a:t>
            </a:r>
            <a:r>
              <a:rPr lang="en-US" sz="800" b="0" baseline="0" dirty="0" smtClean="0">
                <a:solidFill>
                  <a:srgbClr val="0000CC"/>
                </a:solidFill>
              </a:rPr>
              <a:t>is unlimited.</a:t>
            </a:r>
            <a:endParaRPr lang="en-US" sz="800" b="0" dirty="0">
              <a:solidFill>
                <a:srgbClr val="0000CC"/>
              </a:solidFill>
            </a:endParaRPr>
          </a:p>
        </p:txBody>
      </p:sp>
      <p:sp>
        <p:nvSpPr>
          <p:cNvPr id="16" name="Text Box 28"/>
          <p:cNvSpPr txBox="1">
            <a:spLocks noChangeArrowheads="1"/>
          </p:cNvSpPr>
          <p:nvPr userDrawn="1"/>
        </p:nvSpPr>
        <p:spPr bwMode="auto">
          <a:xfrm>
            <a:off x="77788" y="6584950"/>
            <a:ext cx="18827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>
            <a:spAutoFit/>
          </a:bodyPr>
          <a:lstStyle/>
          <a:p>
            <a:pPr>
              <a:defRPr/>
            </a:pPr>
            <a:r>
              <a:rPr lang="en-US" sz="700" b="1" dirty="0" smtClean="0">
                <a:solidFill>
                  <a:srgbClr val="000000"/>
                </a:solidFill>
              </a:rPr>
              <a:t>INCOSE</a:t>
            </a:r>
            <a:endParaRPr lang="en-US" sz="700" b="1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700" b="1" baseline="0" dirty="0" smtClean="0">
                <a:solidFill>
                  <a:srgbClr val="000000"/>
                </a:solidFill>
              </a:rPr>
              <a:t>January 2017| </a:t>
            </a:r>
            <a:r>
              <a:rPr lang="en-US" sz="700" b="1" dirty="0" smtClean="0">
                <a:solidFill>
                  <a:srgbClr val="000000"/>
                </a:solidFill>
              </a:rPr>
              <a:t>Page-</a:t>
            </a:r>
            <a:fld id="{84B11902-0773-4D78-AD66-0A76B460534C}" type="slidenum">
              <a:rPr lang="en-US" sz="700" b="1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700" b="1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03" r:id="rId5"/>
    <p:sldLayoutId id="2147483904" r:id="rId6"/>
    <p:sldLayoutId id="2147483906" r:id="rId7"/>
    <p:sldLayoutId id="2147483907" r:id="rId8"/>
    <p:sldLayoutId id="2147483908" r:id="rId9"/>
    <p:sldLayoutId id="2147483909" r:id="rId10"/>
    <p:sldLayoutId id="2147483914" r:id="rId11"/>
    <p:sldLayoutId id="2147483931" r:id="rId12"/>
  </p:sldLayoutIdLst>
  <p:hf sldNum="0" hdr="0" ft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000099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1800">
          <a:solidFill>
            <a:schemeClr val="tx1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34117" y="0"/>
            <a:ext cx="7087749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09816"/>
            <a:ext cx="8167816" cy="493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0" y="1076325"/>
            <a:ext cx="9144000" cy="44450"/>
            <a:chOff x="0" y="741"/>
            <a:chExt cx="5760" cy="28"/>
          </a:xfrm>
        </p:grpSpPr>
        <p:sp>
          <p:nvSpPr>
            <p:cNvPr id="2" name="Line 8"/>
            <p:cNvSpPr>
              <a:spLocks noChangeShapeType="1"/>
            </p:cNvSpPr>
            <p:nvPr userDrawn="1"/>
          </p:nvSpPr>
          <p:spPr bwMode="auto">
            <a:xfrm>
              <a:off x="0" y="769"/>
              <a:ext cx="5759" cy="0"/>
            </a:xfrm>
            <a:prstGeom prst="line">
              <a:avLst/>
            </a:prstGeom>
            <a:noFill/>
            <a:ln w="28575">
              <a:solidFill>
                <a:srgbClr val="032AA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" name="Line 9"/>
            <p:cNvSpPr>
              <a:spLocks noChangeShapeType="1"/>
            </p:cNvSpPr>
            <p:nvPr userDrawn="1"/>
          </p:nvSpPr>
          <p:spPr bwMode="auto">
            <a:xfrm>
              <a:off x="1" y="741"/>
              <a:ext cx="5759" cy="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053" name="Group 7"/>
          <p:cNvGrpSpPr>
            <a:grpSpLocks/>
          </p:cNvGrpSpPr>
          <p:nvPr/>
        </p:nvGrpSpPr>
        <p:grpSpPr bwMode="auto">
          <a:xfrm>
            <a:off x="-4763" y="6557963"/>
            <a:ext cx="9144001" cy="44450"/>
            <a:chOff x="0" y="741"/>
            <a:chExt cx="5760" cy="28"/>
          </a:xfrm>
        </p:grpSpPr>
        <p:sp>
          <p:nvSpPr>
            <p:cNvPr id="1032" name="Line 8"/>
            <p:cNvSpPr>
              <a:spLocks noChangeShapeType="1"/>
            </p:cNvSpPr>
            <p:nvPr userDrawn="1"/>
          </p:nvSpPr>
          <p:spPr bwMode="auto">
            <a:xfrm>
              <a:off x="0" y="769"/>
              <a:ext cx="5759" cy="0"/>
            </a:xfrm>
            <a:prstGeom prst="line">
              <a:avLst/>
            </a:prstGeom>
            <a:noFill/>
            <a:ln w="28575">
              <a:solidFill>
                <a:srgbClr val="032AA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 userDrawn="1"/>
          </p:nvSpPr>
          <p:spPr bwMode="auto">
            <a:xfrm>
              <a:off x="1" y="741"/>
              <a:ext cx="5759" cy="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2054" name="Picture 28" descr="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788" y="30163"/>
            <a:ext cx="954087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ASD(RE) coin OUTPUT side B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121866" y="65088"/>
            <a:ext cx="914400" cy="914400"/>
          </a:xfrm>
          <a:prstGeom prst="rect">
            <a:avLst/>
          </a:prstGeom>
        </p:spPr>
      </p:pic>
      <p:sp>
        <p:nvSpPr>
          <p:cNvPr id="18" name="Text Box 11"/>
          <p:cNvSpPr txBox="1">
            <a:spLocks noChangeArrowheads="1"/>
          </p:cNvSpPr>
          <p:nvPr userDrawn="1"/>
        </p:nvSpPr>
        <p:spPr bwMode="auto">
          <a:xfrm>
            <a:off x="1243992" y="6623119"/>
            <a:ext cx="676317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" dirty="0" smtClean="0">
                <a:solidFill>
                  <a:srgbClr val="0000CC"/>
                </a:solidFill>
              </a:rPr>
              <a:t>Distribution Statement A – Approved for public release by DOPSR. </a:t>
            </a:r>
            <a:r>
              <a:rPr lang="en-US" sz="800" dirty="0" smtClean="0">
                <a:solidFill>
                  <a:srgbClr val="0000CC"/>
                </a:solidFill>
              </a:rPr>
              <a:t>Distribution </a:t>
            </a:r>
            <a:r>
              <a:rPr lang="en-US" sz="800" dirty="0" smtClean="0">
                <a:solidFill>
                  <a:srgbClr val="0000CC"/>
                </a:solidFill>
              </a:rPr>
              <a:t>is unlimited.</a:t>
            </a:r>
            <a:endParaRPr lang="en-US" sz="800" dirty="0">
              <a:solidFill>
                <a:srgbClr val="0000CC"/>
              </a:solidFill>
            </a:endParaRPr>
          </a:p>
        </p:txBody>
      </p:sp>
      <p:sp>
        <p:nvSpPr>
          <p:cNvPr id="16" name="Text Box 28"/>
          <p:cNvSpPr txBox="1">
            <a:spLocks noChangeArrowheads="1"/>
          </p:cNvSpPr>
          <p:nvPr userDrawn="1"/>
        </p:nvSpPr>
        <p:spPr bwMode="auto">
          <a:xfrm>
            <a:off x="77788" y="6584950"/>
            <a:ext cx="18827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>
            <a:spAutoFit/>
          </a:bodyPr>
          <a:lstStyle/>
          <a:p>
            <a:pPr>
              <a:defRPr/>
            </a:pPr>
            <a:r>
              <a:rPr lang="en-US" sz="700" b="1" dirty="0" smtClean="0">
                <a:solidFill>
                  <a:srgbClr val="000000"/>
                </a:solidFill>
              </a:rPr>
              <a:t>INCOSE</a:t>
            </a:r>
            <a:endParaRPr lang="en-US" sz="700" b="1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700" b="1" baseline="0" dirty="0" smtClean="0">
                <a:solidFill>
                  <a:srgbClr val="000000"/>
                </a:solidFill>
              </a:rPr>
              <a:t>January 2017| </a:t>
            </a:r>
            <a:r>
              <a:rPr lang="en-US" sz="700" b="1" dirty="0" smtClean="0">
                <a:solidFill>
                  <a:srgbClr val="000000"/>
                </a:solidFill>
              </a:rPr>
              <a:t>Page-</a:t>
            </a:r>
            <a:fld id="{84B11902-0773-4D78-AD66-0A76B460534C}" type="slidenum">
              <a:rPr lang="en-US" sz="700" b="1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7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hf sldNum="0" hdr="0" ftr="0" dt="0"/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000099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1800">
          <a:solidFill>
            <a:schemeClr val="tx1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microsoft.com/office/2007/relationships/hdphoto" Target="../media/hdphoto7.wdp"/><Relationship Id="rId18" Type="http://schemas.openxmlformats.org/officeDocument/2006/relationships/image" Target="../media/image58.jpeg"/><Relationship Id="rId3" Type="http://schemas.microsoft.com/office/2007/relationships/hdphoto" Target="../media/hdphoto2.wdp"/><Relationship Id="rId21" Type="http://schemas.openxmlformats.org/officeDocument/2006/relationships/image" Target="../media/image60.jpeg"/><Relationship Id="rId7" Type="http://schemas.microsoft.com/office/2007/relationships/hdphoto" Target="../media/hdphoto4.wdp"/><Relationship Id="rId12" Type="http://schemas.openxmlformats.org/officeDocument/2006/relationships/image" Target="../media/image54.png"/><Relationship Id="rId17" Type="http://schemas.openxmlformats.org/officeDocument/2006/relationships/image" Target="../media/image57.jpeg"/><Relationship Id="rId2" Type="http://schemas.openxmlformats.org/officeDocument/2006/relationships/image" Target="../media/image49.jpeg"/><Relationship Id="rId16" Type="http://schemas.openxmlformats.org/officeDocument/2006/relationships/image" Target="../media/image56.jpeg"/><Relationship Id="rId20" Type="http://schemas.microsoft.com/office/2007/relationships/hdphoto" Target="../media/hdphoto9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1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10" Type="http://schemas.openxmlformats.org/officeDocument/2006/relationships/image" Target="../media/image53.png"/><Relationship Id="rId19" Type="http://schemas.openxmlformats.org/officeDocument/2006/relationships/image" Target="../media/image59.png"/><Relationship Id="rId4" Type="http://schemas.openxmlformats.org/officeDocument/2006/relationships/image" Target="../media/image50.png"/><Relationship Id="rId9" Type="http://schemas.microsoft.com/office/2007/relationships/hdphoto" Target="../media/hdphoto5.wdp"/><Relationship Id="rId14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.jpeg"/><Relationship Id="rId11" Type="http://schemas.openxmlformats.org/officeDocument/2006/relationships/image" Target="../media/image12.jpg"/><Relationship Id="rId5" Type="http://schemas.openxmlformats.org/officeDocument/2006/relationships/image" Target="../media/image6.jpeg"/><Relationship Id="rId10" Type="http://schemas.openxmlformats.org/officeDocument/2006/relationships/image" Target="../media/image11.gif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7.png"/><Relationship Id="rId18" Type="http://schemas.openxmlformats.org/officeDocument/2006/relationships/image" Target="../media/image42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12" Type="http://schemas.microsoft.com/office/2007/relationships/hdphoto" Target="../media/hdphoto1.wdp"/><Relationship Id="rId17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emf"/><Relationship Id="rId15" Type="http://schemas.openxmlformats.org/officeDocument/2006/relationships/image" Target="../media/image39.jpeg"/><Relationship Id="rId10" Type="http://schemas.openxmlformats.org/officeDocument/2006/relationships/image" Target="../media/image35.jpeg"/><Relationship Id="rId4" Type="http://schemas.openxmlformats.org/officeDocument/2006/relationships/image" Target="../media/image29.emf"/><Relationship Id="rId9" Type="http://schemas.openxmlformats.org/officeDocument/2006/relationships/image" Target="../media/image34.png"/><Relationship Id="rId1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ChangeArrowheads="1"/>
          </p:cNvSpPr>
          <p:nvPr/>
        </p:nvSpPr>
        <p:spPr bwMode="auto">
          <a:xfrm>
            <a:off x="152400" y="5322888"/>
            <a:ext cx="8991600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4" tIns="46033" rIns="92064" bIns="46033"/>
          <a:lstStyle/>
          <a:p>
            <a:pPr algn="ctr"/>
            <a:endParaRPr lang="en-US" sz="1800"/>
          </a:p>
        </p:txBody>
      </p:sp>
      <p:sp>
        <p:nvSpPr>
          <p:cNvPr id="3075" name="Title 6"/>
          <p:cNvSpPr>
            <a:spLocks noGrp="1"/>
          </p:cNvSpPr>
          <p:nvPr>
            <p:ph type="ctrTitle"/>
          </p:nvPr>
        </p:nvSpPr>
        <p:spPr>
          <a:xfrm>
            <a:off x="40716" y="2651760"/>
            <a:ext cx="9045575" cy="162173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Digital Engineering in Complex Systems: From Leadership Understanding Through Application</a:t>
            </a:r>
            <a:endParaRPr lang="en-US" dirty="0" smtClean="0"/>
          </a:p>
        </p:txBody>
      </p:sp>
      <p:sp>
        <p:nvSpPr>
          <p:cNvPr id="3076" name="Subtitle 7"/>
          <p:cNvSpPr>
            <a:spLocks noGrp="1"/>
          </p:cNvSpPr>
          <p:nvPr>
            <p:ph type="subTitle" idx="1"/>
          </p:nvPr>
        </p:nvSpPr>
        <p:spPr>
          <a:xfrm>
            <a:off x="40717" y="4502093"/>
            <a:ext cx="9045574" cy="2173027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Ms. Kristen Baldwin</a:t>
            </a:r>
          </a:p>
          <a:p>
            <a:pPr lvl="0">
              <a:defRPr/>
            </a:pPr>
            <a:r>
              <a:rPr lang="en-US" sz="2000" dirty="0" smtClean="0">
                <a:latin typeface="Arial" charset="0"/>
              </a:rPr>
              <a:t>Acting Deputy </a:t>
            </a:r>
            <a:r>
              <a:rPr lang="en-US" sz="2000" dirty="0">
                <a:latin typeface="Arial" charset="0"/>
              </a:rPr>
              <a:t>Assistant Secretary of Defense</a:t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for Systems Engineering</a:t>
            </a:r>
          </a:p>
          <a:p>
            <a:pPr>
              <a:lnSpc>
                <a:spcPct val="120000"/>
              </a:lnSpc>
            </a:pP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en-US" sz="2000" dirty="0" smtClean="0"/>
              <a:t>INCOSE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January 28, </a:t>
            </a:r>
            <a:r>
              <a:rPr lang="en-US" sz="2000" dirty="0" smtClean="0"/>
              <a:t>2016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38100" y="1246909"/>
            <a:ext cx="9185405" cy="492995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1800" dirty="0"/>
              <a:t>Changes are required to cultural, </a:t>
            </a:r>
            <a:r>
              <a:rPr lang="en-US" sz="1800" dirty="0" smtClean="0"/>
              <a:t>historical and </a:t>
            </a:r>
            <a:r>
              <a:rPr lang="en-US" sz="1800" dirty="0"/>
              <a:t>business processes to realize </a:t>
            </a:r>
            <a:r>
              <a:rPr lang="en-US" sz="1800" dirty="0" smtClean="0"/>
              <a:t>a Digital Model-Based Engineering </a:t>
            </a:r>
            <a:r>
              <a:rPr lang="en-US" sz="1800" dirty="0"/>
              <a:t>Vision</a:t>
            </a:r>
          </a:p>
          <a:p>
            <a:pPr lvl="0">
              <a:spcBef>
                <a:spcPts val="1200"/>
              </a:spcBef>
            </a:pPr>
            <a:r>
              <a:rPr lang="en-US" sz="1800" dirty="0"/>
              <a:t>We seek to learn from what is already working in </a:t>
            </a:r>
            <a:r>
              <a:rPr lang="en-US" sz="1800" dirty="0" smtClean="0"/>
              <a:t>Government and Industry, and share these practices and experiences</a:t>
            </a:r>
          </a:p>
          <a:p>
            <a:pPr lvl="0">
              <a:spcBef>
                <a:spcPts val="1200"/>
              </a:spcBef>
            </a:pPr>
            <a:r>
              <a:rPr lang="en-US" sz="1800" dirty="0" smtClean="0"/>
              <a:t>We </a:t>
            </a:r>
            <a:r>
              <a:rPr lang="en-US" sz="1800" dirty="0"/>
              <a:t>need to highlight crisp </a:t>
            </a:r>
            <a:r>
              <a:rPr lang="en-US" sz="1800" dirty="0" smtClean="0"/>
              <a:t>examples to facilitate broad change, emphasizing how </a:t>
            </a:r>
            <a:r>
              <a:rPr lang="en-US" sz="1800" dirty="0"/>
              <a:t>programs have benefitted from Digital </a:t>
            </a:r>
            <a:r>
              <a:rPr lang="en-US" sz="1800" dirty="0" smtClean="0"/>
              <a:t>Engineering</a:t>
            </a:r>
          </a:p>
          <a:p>
            <a:pPr lvl="0">
              <a:spcBef>
                <a:spcPts val="1200"/>
              </a:spcBef>
            </a:pPr>
            <a:r>
              <a:rPr lang="en-US" sz="1800" dirty="0" smtClean="0"/>
              <a:t>Some </a:t>
            </a:r>
            <a:r>
              <a:rPr lang="en-US" sz="1800" dirty="0"/>
              <a:t>challenging areas requiring further exploration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Have we properly divided tasks between humans and computers?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How do we implement practices without becoming overly dependent on the tools?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How do we adapt legal and procurement regulations to fully enable digital engineering?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How do systems engineering processes evolve as digital engineering technology is implemented?  Configuration management, security, technical </a:t>
            </a:r>
            <a:r>
              <a:rPr lang="en-US" sz="1600" dirty="0" smtClean="0"/>
              <a:t>reviews, etc.</a:t>
            </a:r>
            <a:endParaRPr lang="en-US" sz="1600" dirty="0"/>
          </a:p>
          <a:p>
            <a:pPr lvl="1">
              <a:spcBef>
                <a:spcPts val="1200"/>
              </a:spcBef>
            </a:pPr>
            <a:r>
              <a:rPr lang="en-US" sz="1600" dirty="0"/>
              <a:t>What is the full scope of opportunity from digital engineering?  What are the impacts realized when bridging across design, prototyping, test and evaluation, </a:t>
            </a:r>
            <a:r>
              <a:rPr lang="en-US" sz="1600" dirty="0" smtClean="0"/>
              <a:t>manufacturing </a:t>
            </a:r>
            <a:r>
              <a:rPr lang="en-US" sz="1600" dirty="0"/>
              <a:t>and sustainment activities? </a:t>
            </a:r>
          </a:p>
          <a:p>
            <a:pPr lvl="1">
              <a:spcBef>
                <a:spcPts val="1200"/>
              </a:spcBef>
            </a:pPr>
            <a:endParaRPr lang="en-US" sz="1600" dirty="0" smtClean="0"/>
          </a:p>
          <a:p>
            <a:pPr>
              <a:spcBef>
                <a:spcPts val="120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44018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Systems Engineering:</a:t>
            </a:r>
            <a:br>
              <a:rPr lang="en-US" dirty="0" smtClean="0"/>
            </a:br>
            <a:r>
              <a:rPr lang="en-US" dirty="0" smtClean="0"/>
              <a:t>Critical to Defense Acquisition</a:t>
            </a:r>
            <a:endParaRPr lang="en-US" dirty="0"/>
          </a:p>
        </p:txBody>
      </p:sp>
      <p:pic>
        <p:nvPicPr>
          <p:cNvPr id="4" name="Picture 3" descr="0527002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t="27510"/>
          <a:stretch>
            <a:fillRect/>
          </a:stretch>
        </p:blipFill>
        <p:spPr bwMode="auto">
          <a:xfrm>
            <a:off x="4841186" y="1283565"/>
            <a:ext cx="1262049" cy="1645920"/>
          </a:xfrm>
          <a:prstGeom prst="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85000"/>
                    </a14:imgEffect>
                    <a14:imgEffect>
                      <a14:brightnessContrast bright="1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07" y="3040519"/>
            <a:ext cx="1869534" cy="1188720"/>
          </a:xfrm>
          <a:prstGeom prst="rect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</p:pic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6231473" y="1483940"/>
            <a:ext cx="1780358" cy="1463040"/>
            <a:chOff x="0" y="0"/>
            <a:chExt cx="2501153" cy="2142564"/>
          </a:xfrm>
        </p:grpSpPr>
        <p:pic>
          <p:nvPicPr>
            <p:cNvPr id="7" name="Picture 6"/>
            <p:cNvPicPr/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5811"/>
              <a:ext cx="2501153" cy="1039906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/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01153" cy="555811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/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95717"/>
              <a:ext cx="2501153" cy="54684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2" t="2964" r="4626" b="50429"/>
          <a:stretch/>
        </p:blipFill>
        <p:spPr>
          <a:xfrm>
            <a:off x="4791655" y="3037840"/>
            <a:ext cx="2629626" cy="1188720"/>
          </a:xfrm>
          <a:prstGeom prst="rect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1" name="Picture 10" descr="predator-firing-missile4.jpg"/>
          <p:cNvPicPr/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" contrast="5000"/>
                    </a14:imgEffect>
                  </a14:imgLayer>
                </a14:imgProps>
              </a:ext>
            </a:extLst>
          </a:blip>
          <a:srcRect b="13460"/>
          <a:stretch>
            <a:fillRect/>
          </a:stretch>
        </p:blipFill>
        <p:spPr>
          <a:xfrm>
            <a:off x="1528484" y="4319795"/>
            <a:ext cx="2058230" cy="1097280"/>
          </a:xfrm>
          <a:prstGeom prst="rect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3" name="Picture 12" descr="http://www.intell.rtaf.mi.th/intellFilesUpload/intellnews/48701-01.jpg"/>
          <p:cNvPicPr>
            <a:picLocks noChangeAspect="1"/>
          </p:cNvPicPr>
          <p:nvPr/>
        </p:nvPicPr>
        <p:blipFill>
          <a:blip r:embed="rId16" cstate="print"/>
          <a:srcRect r="9600"/>
          <a:stretch>
            <a:fillRect/>
          </a:stretch>
        </p:blipFill>
        <p:spPr bwMode="auto">
          <a:xfrm>
            <a:off x="1119127" y="1638028"/>
            <a:ext cx="1434422" cy="1280160"/>
          </a:xfrm>
          <a:prstGeom prst="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4" name="Picture 13" descr="F08-622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7941" y="1411887"/>
            <a:ext cx="2011680" cy="1508760"/>
          </a:xfrm>
          <a:prstGeom prst="rect">
            <a:avLst/>
          </a:prstGeom>
          <a:noFill/>
          <a:ln w="63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721" y="4304689"/>
            <a:ext cx="1588094" cy="109728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28" name="Rectangle 27"/>
          <p:cNvSpPr/>
          <p:nvPr/>
        </p:nvSpPr>
        <p:spPr>
          <a:xfrm>
            <a:off x="0" y="5679891"/>
            <a:ext cx="447039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i="1" dirty="0" smtClean="0">
                <a:latin typeface="Arial" charset="0"/>
              </a:rPr>
              <a:t>Defense Innovation Marketplace</a:t>
            </a:r>
            <a:endParaRPr lang="en-US" sz="2000" b="1" i="1" dirty="0">
              <a:latin typeface="Arial" charset="0"/>
            </a:endParaRPr>
          </a:p>
          <a:p>
            <a:pPr algn="ctr">
              <a:defRPr/>
            </a:pPr>
            <a:r>
              <a:rPr lang="en-US" sz="1400" b="1" i="1" dirty="0">
                <a:latin typeface="Arial" charset="0"/>
              </a:rPr>
              <a:t>http://</a:t>
            </a:r>
            <a:r>
              <a:rPr lang="en-US" sz="1400" b="1" i="1" dirty="0" smtClean="0">
                <a:latin typeface="Arial" charset="0"/>
              </a:rPr>
              <a:t>www.defenseinnovationmarketplace.mil</a:t>
            </a:r>
            <a:endParaRPr lang="en-US" sz="1400" b="1" i="1" dirty="0">
              <a:latin typeface="Arial" charset="0"/>
            </a:endParaRPr>
          </a:p>
        </p:txBody>
      </p:sp>
      <p:pic>
        <p:nvPicPr>
          <p:cNvPr id="17" name="Picture 16" descr="http://www.raytheon.com/newsroom/rtnwcm/groups/IIS/documents/masthead/rtn10_geoint_gpsocx_masthead.jpg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03781" y="4304689"/>
            <a:ext cx="2258966" cy="1097280"/>
          </a:xfrm>
          <a:prstGeom prst="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149" y="3015234"/>
            <a:ext cx="1828800" cy="121690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>
            <a:off x="4632959" y="5679891"/>
            <a:ext cx="0" cy="64633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/>
          <p:cNvSpPr/>
          <p:nvPr/>
        </p:nvSpPr>
        <p:spPr>
          <a:xfrm>
            <a:off x="4653279" y="5679891"/>
            <a:ext cx="402336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i="1" dirty="0" smtClean="0">
                <a:latin typeface="Arial" charset="0"/>
              </a:rPr>
              <a:t>DASD, Systems Engineering</a:t>
            </a:r>
            <a:endParaRPr lang="en-US" sz="2000" b="1" i="1" dirty="0">
              <a:latin typeface="Arial" charset="0"/>
            </a:endParaRPr>
          </a:p>
          <a:p>
            <a:pPr algn="ctr">
              <a:defRPr/>
            </a:pPr>
            <a:r>
              <a:rPr lang="en-US" sz="1400" b="1" i="1" dirty="0">
                <a:latin typeface="Arial" charset="0"/>
              </a:rPr>
              <a:t>http://www.acq.osd.mil/se</a:t>
            </a:r>
          </a:p>
        </p:txBody>
      </p:sp>
    </p:spTree>
    <p:extLst>
      <p:ext uri="{BB962C8B-B14F-4D97-AF65-F5344CB8AC3E}">
        <p14:creationId xmlns:p14="http://schemas.microsoft.com/office/powerpoint/2010/main" val="117904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to Digital Engineering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36" y="1194592"/>
            <a:ext cx="8754894" cy="530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23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 Research &amp;Engineering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66" y="4838954"/>
            <a:ext cx="8873526" cy="1525270"/>
          </a:xfrm>
        </p:spPr>
        <p:txBody>
          <a:bodyPr/>
          <a:lstStyle/>
          <a:p>
            <a:pPr marL="228600" indent="0" algn="ctr"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0D4663"/>
                </a:solidFill>
              </a:rPr>
              <a:t>Focus on Technical Excellence</a:t>
            </a:r>
          </a:p>
          <a:p>
            <a:pPr marL="228600" indent="0" algn="ctr"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0D4663"/>
                </a:solidFill>
              </a:rPr>
              <a:t>Deliver Technologically Superior Capabilities</a:t>
            </a:r>
          </a:p>
          <a:p>
            <a:pPr marL="228600" indent="0" algn="ctr"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0D4663"/>
                </a:solidFill>
              </a:rPr>
              <a:t>Grow and Sustain our S&amp;T and Engineering Capability 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443756" y="1622744"/>
            <a:ext cx="7161205" cy="871403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12700">
            <a:bevelT prst="slope"/>
            <a:bevelB prst="slope"/>
            <a:contourClr>
              <a:srgbClr val="000099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3755" y="1793690"/>
            <a:ext cx="7238190" cy="64394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extrusionH="76200" prstMaterial="plastic">
            <a:bevelT w="146050" prst="relaxedInset"/>
            <a:bevelB prst="relaxedInset"/>
            <a:extrusionClr>
              <a:schemeClr val="accent3">
                <a:lumMod val="85000"/>
              </a:schemeClr>
            </a:extrusionClr>
            <a:contourClr>
              <a:schemeClr val="bg1"/>
            </a:contourClr>
          </a:sp3d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0099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−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57150" lvl="1" indent="0">
              <a:spcBef>
                <a:spcPts val="0"/>
              </a:spcBef>
              <a:buFontTx/>
              <a:buNone/>
            </a:pPr>
            <a:r>
              <a:rPr lang="en-US" sz="2400" b="1" kern="0" dirty="0" smtClean="0">
                <a:solidFill>
                  <a:srgbClr val="0D4663"/>
                </a:solidFill>
              </a:rPr>
              <a:t>Mitigate</a:t>
            </a:r>
            <a:r>
              <a:rPr lang="en-US" sz="2400" b="1" kern="0" dirty="0" smtClean="0">
                <a:solidFill>
                  <a:srgbClr val="FF0000"/>
                </a:solidFill>
              </a:rPr>
              <a:t> </a:t>
            </a:r>
            <a:r>
              <a:rPr lang="en-US" sz="2400" kern="0" dirty="0" smtClean="0"/>
              <a:t>current and anticipated threat capabilities</a:t>
            </a:r>
          </a:p>
          <a:p>
            <a:pPr marL="225425" lvl="1" indent="0">
              <a:buFontTx/>
              <a:buNone/>
            </a:pPr>
            <a:endParaRPr lang="en-US" sz="500" kern="0" dirty="0" smtClean="0"/>
          </a:p>
          <a:p>
            <a:pPr marL="225425" lvl="1" indent="0">
              <a:buFontTx/>
              <a:buNone/>
            </a:pPr>
            <a:endParaRPr lang="en-US" sz="1800" b="1" kern="0" dirty="0" smtClean="0"/>
          </a:p>
          <a:p>
            <a:pPr marL="1257300" lvl="2" indent="-342900">
              <a:buFont typeface="+mj-lt"/>
              <a:buAutoNum type="arabicPeriod"/>
            </a:pPr>
            <a:endParaRPr lang="en-US" kern="0" dirty="0" smtClean="0"/>
          </a:p>
          <a:p>
            <a:pPr marL="914400" lvl="2" indent="0">
              <a:buFont typeface="Times New Roman" pitchFamily="18" charset="0"/>
              <a:buNone/>
            </a:pPr>
            <a:endParaRPr lang="en-US" kern="0" dirty="0"/>
          </a:p>
        </p:txBody>
      </p:sp>
      <p:grpSp>
        <p:nvGrpSpPr>
          <p:cNvPr id="7" name="Group 6"/>
          <p:cNvGrpSpPr/>
          <p:nvPr/>
        </p:nvGrpSpPr>
        <p:grpSpPr>
          <a:xfrm>
            <a:off x="1119503" y="2326687"/>
            <a:ext cx="7150425" cy="989318"/>
            <a:chOff x="2708910" y="1394437"/>
            <a:chExt cx="3972862" cy="3610053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2708910" y="1394437"/>
              <a:ext cx="3928712" cy="3610053"/>
            </a:xfrm>
            <a:prstGeom prst="roundRect">
              <a:avLst/>
            </a:prstGeom>
            <a:solidFill>
              <a:schemeClr val="accent3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contourW="12700">
              <a:bevelT prst="slope"/>
              <a:bevelB prst="slope"/>
              <a:contourClr>
                <a:srgbClr val="000099"/>
              </a:contour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2823211" y="1806858"/>
              <a:ext cx="3858561" cy="2121897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39700" prst="relaxedInset"/>
              <a:bevelB prst="relaxedInset"/>
              <a:contourClr>
                <a:schemeClr val="bg1"/>
              </a:contourClr>
            </a:sp3d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>
                  <a:solidFill>
                    <a:srgbClr val="000099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−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1" indent="0">
                <a:buFontTx/>
                <a:buNone/>
              </a:pPr>
              <a:r>
                <a:rPr lang="en-US" sz="2400" b="1" kern="0" dirty="0" smtClean="0">
                  <a:solidFill>
                    <a:srgbClr val="0D4663"/>
                  </a:solidFill>
                </a:rPr>
                <a:t>Enable </a:t>
              </a:r>
              <a:r>
                <a:rPr lang="en-US" sz="2400" kern="0" dirty="0" smtClean="0"/>
                <a:t>new or extended capabilities affordably  in existing military systems</a:t>
              </a:r>
            </a:p>
            <a:p>
              <a:pPr marL="511175" lvl="1">
                <a:buFontTx/>
                <a:buChar char="-"/>
              </a:pPr>
              <a:endParaRPr lang="en-US" sz="500" kern="0" dirty="0" smtClean="0"/>
            </a:p>
            <a:p>
              <a:pPr marL="225425" lvl="1" indent="0">
                <a:buFontTx/>
                <a:buNone/>
              </a:pPr>
              <a:endParaRPr lang="en-US" sz="1800" b="1" kern="0" dirty="0" smtClean="0"/>
            </a:p>
            <a:p>
              <a:pPr marL="1257300" lvl="2" indent="-342900">
                <a:buFont typeface="+mj-lt"/>
                <a:buAutoNum type="arabicPeriod"/>
              </a:pPr>
              <a:endParaRPr lang="en-US" kern="0" dirty="0" smtClean="0"/>
            </a:p>
            <a:p>
              <a:pPr marL="914400" lvl="2" indent="0">
                <a:buFont typeface="Times New Roman" pitchFamily="18" charset="0"/>
                <a:buNone/>
              </a:pPr>
              <a:endParaRPr lang="en-US" kern="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37295" y="3242438"/>
            <a:ext cx="6701765" cy="1007721"/>
            <a:chOff x="1986825" y="2935629"/>
            <a:chExt cx="6530252" cy="1079284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1986825" y="2935629"/>
              <a:ext cx="6471489" cy="1079284"/>
            </a:xfrm>
            <a:prstGeom prst="roundRect">
              <a:avLst/>
            </a:prstGeom>
            <a:solidFill>
              <a:srgbClr val="C2C2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contourW="12700">
              <a:bevelT prst="slope"/>
              <a:bevelB prst="slope"/>
              <a:contourClr>
                <a:srgbClr val="000099"/>
              </a:contour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2155676" y="3063012"/>
              <a:ext cx="6361401" cy="917611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B w="0" h="0" prst="relaxedInset"/>
              <a:contourClr>
                <a:schemeClr val="bg1"/>
              </a:contourClr>
            </a:sp3d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 b="1">
                  <a:solidFill>
                    <a:srgbClr val="000099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−"/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lvl="1" indent="0">
                <a:buFontTx/>
                <a:buNone/>
              </a:pPr>
              <a:r>
                <a:rPr lang="en-US" sz="2400" b="1" kern="0" dirty="0" smtClean="0">
                  <a:solidFill>
                    <a:srgbClr val="0D4663"/>
                  </a:solidFill>
                </a:rPr>
                <a:t>Create </a:t>
              </a:r>
              <a:r>
                <a:rPr lang="en-US" sz="2400" kern="0" dirty="0" smtClean="0">
                  <a:solidFill>
                    <a:schemeClr val="tx1"/>
                  </a:solidFill>
                </a:rPr>
                <a:t>technology surprise </a:t>
              </a:r>
              <a:r>
                <a:rPr lang="en-US" sz="2400" kern="0" dirty="0" smtClean="0"/>
                <a:t>through science and engineering </a:t>
              </a:r>
              <a:r>
                <a:rPr lang="en-US" kern="0" dirty="0" smtClean="0"/>
                <a:t>		  </a:t>
              </a:r>
            </a:p>
            <a:p>
              <a:pPr marL="225425" lvl="1" indent="0">
                <a:buFontTx/>
                <a:buNone/>
              </a:pPr>
              <a:endParaRPr lang="en-US" sz="1800" b="1" kern="0" dirty="0" smtClean="0"/>
            </a:p>
            <a:p>
              <a:pPr marL="1257300" lvl="2" indent="-342900">
                <a:buFont typeface="+mj-lt"/>
                <a:buAutoNum type="arabicPeriod"/>
              </a:pPr>
              <a:endParaRPr lang="en-US" kern="0" dirty="0" smtClean="0"/>
            </a:p>
            <a:p>
              <a:pPr marL="914400" lvl="2" indent="0">
                <a:buFont typeface="Times New Roman" pitchFamily="18" charset="0"/>
                <a:buNone/>
              </a:pPr>
              <a:endParaRPr lang="en-US" kern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4197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Defense Systems Engineering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16" y="1413184"/>
            <a:ext cx="6406109" cy="463519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Critical attributes of DoD Systems Engineering:</a:t>
            </a:r>
          </a:p>
          <a:p>
            <a:r>
              <a:rPr lang="en-US" sz="2000" dirty="0" smtClean="0"/>
              <a:t>Flexible designs that adapt with innovation, and </a:t>
            </a:r>
            <a:r>
              <a:rPr lang="en-US" sz="2000" dirty="0"/>
              <a:t>are resilient </a:t>
            </a:r>
            <a:r>
              <a:rPr lang="en-US" sz="2000" dirty="0" smtClean="0"/>
              <a:t>to unknown missions and threats</a:t>
            </a:r>
          </a:p>
          <a:p>
            <a:r>
              <a:rPr lang="en-US" sz="2000" dirty="0" smtClean="0"/>
              <a:t>Ability to quantify cost and affordability attributes of the design and lifecycle trade space</a:t>
            </a:r>
          </a:p>
          <a:p>
            <a:r>
              <a:rPr lang="en-US" sz="2000" dirty="0" smtClean="0"/>
              <a:t>Systems of Systems, and Enterprise contexts driving requirements from multiple stakeholders</a:t>
            </a:r>
          </a:p>
          <a:p>
            <a:r>
              <a:rPr lang="en-US" sz="2000" dirty="0" smtClean="0"/>
              <a:t>Responsive, and able to balance agility with rigorous analysis and data</a:t>
            </a:r>
          </a:p>
          <a:p>
            <a:r>
              <a:rPr lang="en-US" sz="2000" dirty="0" smtClean="0"/>
              <a:t>Safeguarding critical information while designing for interoperability and global use</a:t>
            </a:r>
          </a:p>
          <a:p>
            <a:r>
              <a:rPr lang="en-US" sz="2000" dirty="0" smtClean="0"/>
              <a:t>Applied across significantly diverse domains</a:t>
            </a:r>
          </a:p>
        </p:txBody>
      </p:sp>
      <p:sp>
        <p:nvSpPr>
          <p:cNvPr id="4" name="Right Brace 3"/>
          <p:cNvSpPr/>
          <p:nvPr/>
        </p:nvSpPr>
        <p:spPr bwMode="auto">
          <a:xfrm>
            <a:off x="6390727" y="1500188"/>
            <a:ext cx="528637" cy="3938588"/>
          </a:xfrm>
          <a:prstGeom prst="rightBrace">
            <a:avLst>
              <a:gd name="adj1" fmla="val 35686"/>
              <a:gd name="adj2" fmla="val 50283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4114" y="2146608"/>
            <a:ext cx="23198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Balancing </a:t>
            </a:r>
            <a:br>
              <a:rPr lang="en-US" sz="2000" b="1" dirty="0" smtClean="0"/>
            </a:br>
            <a:r>
              <a:rPr lang="en-US" sz="2000" b="1" dirty="0" smtClean="0"/>
              <a:t>these attributes</a:t>
            </a:r>
            <a:br>
              <a:rPr lang="en-US" sz="2000" b="1" dirty="0" smtClean="0"/>
            </a:br>
            <a:r>
              <a:rPr lang="en-US" sz="2000" b="1" dirty="0" smtClean="0"/>
              <a:t>is challenging</a:t>
            </a:r>
            <a:br>
              <a:rPr lang="en-US" sz="2000" b="1" dirty="0" smtClean="0"/>
            </a:br>
            <a:r>
              <a:rPr lang="en-US" sz="2000" b="1" dirty="0" smtClean="0"/>
              <a:t>to SE, </a:t>
            </a:r>
          </a:p>
          <a:p>
            <a:pPr algn="ctr"/>
            <a:r>
              <a:rPr lang="en-US" sz="2000" b="1" dirty="0" smtClean="0"/>
              <a:t>drives the state of the practice, and stresses critical organic workforce capacity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66850" y="5867400"/>
            <a:ext cx="6148157" cy="646331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108,000 DoD </a:t>
            </a:r>
            <a:r>
              <a:rPr lang="en-US" b="1" dirty="0" smtClean="0">
                <a:solidFill>
                  <a:schemeClr val="bg1"/>
                </a:solidFill>
              </a:rPr>
              <a:t>Military and Civilian Engineers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engaged </a:t>
            </a:r>
            <a:r>
              <a:rPr lang="en-US" b="1" dirty="0">
                <a:solidFill>
                  <a:schemeClr val="bg1"/>
                </a:solidFill>
              </a:rPr>
              <a:t>with industry, academia and allied </a:t>
            </a:r>
            <a:r>
              <a:rPr lang="en-US" b="1" dirty="0" smtClean="0">
                <a:solidFill>
                  <a:schemeClr val="bg1"/>
                </a:solidFill>
              </a:rPr>
              <a:t>partners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60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015" y="5682183"/>
            <a:ext cx="836193" cy="83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en-US" dirty="0" smtClean="0"/>
              <a:t>Interagency Working Group for</a:t>
            </a:r>
            <a:br>
              <a:rPr lang="en-US" altLang="en-US" dirty="0" smtClean="0"/>
            </a:br>
            <a:r>
              <a:rPr lang="en-US" altLang="en-US" dirty="0" smtClean="0"/>
              <a:t>Engineering of Complex Systems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4294967295"/>
          </p:nvPr>
        </p:nvSpPr>
        <p:spPr>
          <a:xfrm>
            <a:off x="0" y="1117600"/>
            <a:ext cx="5273675" cy="4595813"/>
          </a:xfrm>
        </p:spPr>
        <p:txBody>
          <a:bodyPr>
            <a:normAutofit fontScale="77500" lnSpcReduction="20000"/>
          </a:bodyPr>
          <a:lstStyle/>
          <a:p>
            <a:pPr marL="0" lvl="1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en-US" altLang="en-US" sz="2600" b="1" dirty="0" smtClean="0">
                <a:solidFill>
                  <a:srgbClr val="000099"/>
                </a:solidFill>
                <a:ea typeface="ＭＳ Ｐゴシック" pitchFamily="34" charset="-128"/>
                <a:cs typeface="+mn-cs"/>
              </a:rPr>
              <a:t>Interagency </a:t>
            </a:r>
            <a:r>
              <a:rPr lang="en-US" altLang="en-US" sz="2600" b="1" dirty="0">
                <a:solidFill>
                  <a:srgbClr val="000099"/>
                </a:solidFill>
                <a:ea typeface="ＭＳ Ｐゴシック" pitchFamily="34" charset="-128"/>
                <a:cs typeface="+mn-cs"/>
              </a:rPr>
              <a:t>Cooperation</a:t>
            </a:r>
          </a:p>
          <a:p>
            <a:pPr marL="463550" lvl="1" indent="-241300">
              <a:lnSpc>
                <a:spcPct val="120000"/>
              </a:lnSpc>
              <a:spcBef>
                <a:spcPts val="0"/>
              </a:spcBef>
            </a:pPr>
            <a:r>
              <a:rPr lang="en-US" altLang="en-US" sz="2000" dirty="0" smtClean="0"/>
              <a:t>Develop common understanding of problems</a:t>
            </a:r>
          </a:p>
          <a:p>
            <a:pPr marL="463550" lvl="1" indent="-241300">
              <a:lnSpc>
                <a:spcPct val="120000"/>
              </a:lnSpc>
              <a:spcBef>
                <a:spcPts val="0"/>
              </a:spcBef>
            </a:pPr>
            <a:r>
              <a:rPr lang="en-US" altLang="en-US" sz="2000" dirty="0" smtClean="0"/>
              <a:t>Collaborate, share expertise and resources</a:t>
            </a:r>
          </a:p>
          <a:p>
            <a:pPr marL="0" indent="0">
              <a:buNone/>
            </a:pPr>
            <a:r>
              <a:rPr lang="en-US" altLang="en-US" sz="2000" dirty="0" smtClean="0"/>
              <a:t>Position Paper at:  </a:t>
            </a:r>
            <a:r>
              <a:rPr lang="en-US" b="0" i="1" dirty="0" smtClean="0"/>
              <a:t>http</a:t>
            </a:r>
            <a:r>
              <a:rPr lang="en-US" b="0" i="1" dirty="0"/>
              <a:t>://</a:t>
            </a:r>
            <a:r>
              <a:rPr lang="en-US" b="0" i="1" dirty="0" smtClean="0"/>
              <a:t>www.acq.osd.mil/se/outreach/pubs.html</a:t>
            </a:r>
            <a:endParaRPr lang="en-US" b="0" i="1" dirty="0"/>
          </a:p>
          <a:p>
            <a:pPr marL="0" lvl="1" indent="0">
              <a:lnSpc>
                <a:spcPct val="120000"/>
              </a:lnSpc>
              <a:spcBef>
                <a:spcPts val="300"/>
              </a:spcBef>
              <a:buNone/>
            </a:pPr>
            <a:endParaRPr lang="en-US" altLang="en-US" sz="2100" b="1" dirty="0" smtClean="0">
              <a:solidFill>
                <a:srgbClr val="000099"/>
              </a:solidFill>
              <a:ea typeface="ＭＳ Ｐゴシック" pitchFamily="34" charset="-128"/>
              <a:cs typeface="+mn-cs"/>
            </a:endParaRPr>
          </a:p>
          <a:p>
            <a:pPr marL="0" lvl="1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altLang="en-US" sz="2600" b="1" dirty="0" smtClean="0">
                <a:solidFill>
                  <a:srgbClr val="000099"/>
                </a:solidFill>
                <a:ea typeface="ＭＳ Ｐゴシック" pitchFamily="34" charset="-128"/>
                <a:cs typeface="+mn-cs"/>
              </a:rPr>
              <a:t>Participants</a:t>
            </a:r>
            <a:r>
              <a:rPr lang="en-US" altLang="en-US" sz="2600" b="1" dirty="0">
                <a:solidFill>
                  <a:srgbClr val="000099"/>
                </a:solidFill>
                <a:ea typeface="ＭＳ Ｐゴシック" pitchFamily="34" charset="-128"/>
                <a:cs typeface="+mn-cs"/>
              </a:rPr>
              <a:t>:</a:t>
            </a:r>
          </a:p>
          <a:p>
            <a:pPr marL="463550" lvl="1" indent="-241300">
              <a:lnSpc>
                <a:spcPct val="120000"/>
              </a:lnSpc>
              <a:spcBef>
                <a:spcPts val="0"/>
              </a:spcBef>
            </a:pPr>
            <a:r>
              <a:rPr lang="en-US" altLang="en-US" sz="2000" dirty="0"/>
              <a:t>National Science Foundation</a:t>
            </a:r>
          </a:p>
          <a:p>
            <a:pPr marL="463550" lvl="1" indent="-241300">
              <a:lnSpc>
                <a:spcPct val="120000"/>
              </a:lnSpc>
              <a:spcBef>
                <a:spcPts val="0"/>
              </a:spcBef>
            </a:pPr>
            <a:r>
              <a:rPr lang="en-US" altLang="en-US" sz="2000" dirty="0"/>
              <a:t>National Aeronautics and Space Administration</a:t>
            </a:r>
          </a:p>
          <a:p>
            <a:pPr marL="463550" lvl="1" indent="-241300">
              <a:lnSpc>
                <a:spcPct val="120000"/>
              </a:lnSpc>
              <a:spcBef>
                <a:spcPts val="0"/>
              </a:spcBef>
            </a:pPr>
            <a:r>
              <a:rPr lang="en-US" altLang="en-US" sz="2000" dirty="0" smtClean="0"/>
              <a:t>National Oceanic and Atmospheric Administration</a:t>
            </a:r>
          </a:p>
          <a:p>
            <a:pPr marL="463550" lvl="1" indent="-241300">
              <a:lnSpc>
                <a:spcPct val="120000"/>
              </a:lnSpc>
              <a:spcBef>
                <a:spcPts val="0"/>
              </a:spcBef>
            </a:pPr>
            <a:r>
              <a:rPr lang="en-US" altLang="en-US" sz="2000" dirty="0" smtClean="0"/>
              <a:t>Department of Defense</a:t>
            </a:r>
          </a:p>
          <a:p>
            <a:pPr marL="463550" lvl="1" indent="-241300">
              <a:lnSpc>
                <a:spcPct val="120000"/>
              </a:lnSpc>
              <a:spcBef>
                <a:spcPts val="0"/>
              </a:spcBef>
            </a:pPr>
            <a:r>
              <a:rPr lang="en-US" altLang="en-US" sz="2000" dirty="0"/>
              <a:t>National Institute of Standards and Technology</a:t>
            </a:r>
          </a:p>
          <a:p>
            <a:pPr marL="463550" lvl="1" indent="-241300">
              <a:lnSpc>
                <a:spcPct val="120000"/>
              </a:lnSpc>
              <a:spcBef>
                <a:spcPts val="0"/>
              </a:spcBef>
            </a:pPr>
            <a:r>
              <a:rPr lang="en-US" altLang="en-US" sz="2000" dirty="0" smtClean="0"/>
              <a:t>Department of Energy</a:t>
            </a:r>
          </a:p>
          <a:p>
            <a:pPr marL="463550" lvl="1" indent="-241300">
              <a:lnSpc>
                <a:spcPct val="120000"/>
              </a:lnSpc>
              <a:spcBef>
                <a:spcPts val="0"/>
              </a:spcBef>
            </a:pPr>
            <a:r>
              <a:rPr lang="en-US" altLang="en-US" sz="2000" dirty="0" smtClean="0"/>
              <a:t>Department of Transportation</a:t>
            </a:r>
          </a:p>
          <a:p>
            <a:pPr marL="463550" lvl="1" indent="-241300">
              <a:lnSpc>
                <a:spcPct val="120000"/>
              </a:lnSpc>
              <a:spcBef>
                <a:spcPts val="0"/>
              </a:spcBef>
            </a:pPr>
            <a:r>
              <a:rPr lang="en-US" altLang="en-US" sz="2000" dirty="0" smtClean="0"/>
              <a:t>Department of Homeland Security</a:t>
            </a:r>
          </a:p>
          <a:p>
            <a:pPr marL="463550" lvl="1" indent="-241300">
              <a:lnSpc>
                <a:spcPct val="120000"/>
              </a:lnSpc>
              <a:spcBef>
                <a:spcPts val="0"/>
              </a:spcBef>
            </a:pPr>
            <a:r>
              <a:rPr lang="en-US" altLang="en-US" sz="2000" dirty="0" smtClean="0"/>
              <a:t>Federal Aviation Administration</a:t>
            </a:r>
          </a:p>
          <a:p>
            <a:pPr marL="463550" lvl="1" indent="-241300">
              <a:lnSpc>
                <a:spcPct val="120000"/>
              </a:lnSpc>
              <a:spcBef>
                <a:spcPts val="0"/>
              </a:spcBef>
            </a:pPr>
            <a:r>
              <a:rPr lang="en-US" altLang="en-US" sz="2000" dirty="0" smtClean="0"/>
              <a:t>Veterans Administration</a:t>
            </a:r>
          </a:p>
        </p:txBody>
      </p:sp>
      <p:pic>
        <p:nvPicPr>
          <p:cNvPr id="32771" name="Picture 9" descr="do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822" y="5678018"/>
            <a:ext cx="844784" cy="83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1" descr="nas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01" y="5686030"/>
            <a:ext cx="964536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2" descr="nis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924" y="5859023"/>
            <a:ext cx="1324583" cy="4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3" descr="ns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95" y="5686030"/>
            <a:ext cx="862393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5" descr="do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608" y="5683334"/>
            <a:ext cx="827386" cy="82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caol.us/media/images/FRA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707" y="5667869"/>
            <a:ext cx="859283" cy="85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oastguard.dodlive.mil/files/2012/03/DHS-logo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703" y="5684211"/>
            <a:ext cx="826599" cy="82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 bwMode="auto">
          <a:xfrm>
            <a:off x="5388344" y="1193534"/>
            <a:ext cx="3527175" cy="4417998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latin typeface="Arial" charset="0"/>
              </a:rPr>
              <a:t>IAWG Study of </a:t>
            </a:r>
            <a:endParaRPr lang="en-US" sz="1600" b="1" i="1" dirty="0" smtClean="0">
              <a:latin typeface="Arial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smtClean="0">
                <a:latin typeface="Arial" charset="0"/>
              </a:rPr>
              <a:t>Model </a:t>
            </a:r>
            <a:r>
              <a:rPr lang="en-US" sz="1600" b="1" i="1" dirty="0">
                <a:latin typeface="Arial" charset="0"/>
              </a:rPr>
              <a:t>Based SE </a:t>
            </a:r>
            <a:r>
              <a:rPr lang="en-US" sz="1600" b="1" i="1" dirty="0" smtClean="0">
                <a:latin typeface="Arial" charset="0"/>
              </a:rPr>
              <a:t>Benefits:</a:t>
            </a:r>
            <a:endParaRPr lang="en-US" sz="1600" b="1" i="1" dirty="0">
              <a:latin typeface="Arial" charset="0"/>
            </a:endParaRP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sz="1600" dirty="0" smtClean="0"/>
              <a:t>Informed </a:t>
            </a:r>
            <a:r>
              <a:rPr lang="en-US" sz="1600" dirty="0"/>
              <a:t>decision making through increased transparency and greater insight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sz="1600" dirty="0"/>
              <a:t>Enhanced communication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sz="1600" dirty="0"/>
              <a:t>Understood flexibility/adaptability in the capability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sz="1600" dirty="0"/>
              <a:t>Increased confidence that the capability will perform as expected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sz="1600" dirty="0"/>
              <a:t>Increased efficiency </a:t>
            </a:r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705" y="5676886"/>
            <a:ext cx="841248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200" y="1144926"/>
            <a:ext cx="90358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Current State</a:t>
            </a:r>
          </a:p>
          <a:p>
            <a:pPr marL="285750" indent="-285750">
              <a:spcBef>
                <a:spcPts val="0"/>
              </a:spcBef>
              <a:buFont typeface="Wingdings" charset="0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Our workforce uses stove-piped data sources and models in </a:t>
            </a: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isolation to support various activities throughout the life-cycle </a:t>
            </a:r>
            <a:endParaRPr lang="en-US" sz="1600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285750" indent="-285750">
              <a:spcBef>
                <a:spcPts val="0"/>
              </a:spcBef>
              <a:buFont typeface="Wingdings" charset="0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Current practice relies on standalone (discipline-specific) models 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endParaRPr lang="en-US" sz="1600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0"/>
              </a:spcBef>
              <a:buFont typeface="Wingdings" charset="0"/>
              <a:buChar char="§"/>
            </a:pPr>
            <a:r>
              <a:rPr lang="en-US" sz="1600" dirty="0" smtClean="0">
                <a:solidFill>
                  <a:srgbClr val="000000"/>
                </a:solidFill>
              </a:rPr>
              <a:t>Communication is through </a:t>
            </a:r>
            <a:r>
              <a:rPr lang="en-US" sz="1600" u="sng" dirty="0" smtClean="0">
                <a:solidFill>
                  <a:srgbClr val="000000"/>
                </a:solidFill>
              </a:rPr>
              <a:t>static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u="sng" dirty="0" smtClean="0">
                <a:solidFill>
                  <a:srgbClr val="000000"/>
                </a:solidFill>
              </a:rPr>
              <a:t>disconnected</a:t>
            </a:r>
            <a:r>
              <a:rPr lang="en-US" sz="1600" dirty="0" smtClean="0">
                <a:solidFill>
                  <a:srgbClr val="000000"/>
                </a:solidFill>
              </a:rPr>
              <a:t> documents and subject to interpretation</a:t>
            </a: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Future State</a:t>
            </a:r>
            <a:endParaRPr lang="en-US" b="1" dirty="0">
              <a:solidFill>
                <a:srgbClr val="000099"/>
              </a:solidFill>
              <a:ea typeface="ＭＳ Ｐゴシック" charset="0"/>
              <a:cs typeface="ＭＳ Ｐゴシック" charset="0"/>
            </a:endParaRPr>
          </a:p>
          <a:p>
            <a:pPr marL="285750" lvl="1" indent="-285750">
              <a:spcBef>
                <a:spcPts val="0"/>
              </a:spcBef>
              <a:buFont typeface="Wingdings" charset="0"/>
              <a:buChar char="§"/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Digital Engineering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moves the engineering discipline </a:t>
            </a: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towards an integrated model-based approach</a:t>
            </a:r>
          </a:p>
          <a:p>
            <a:pPr marL="742950" lvl="2" indent="-285750">
              <a:spcBef>
                <a:spcPts val="0"/>
              </a:spcBef>
              <a:buFont typeface="Wingdings" charset="0"/>
              <a:buChar char="§"/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Through the use of digital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environments, processes, methods, tools, and digital artifacts </a:t>
            </a:r>
            <a:endParaRPr lang="en-US" sz="16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742950" lvl="2" indent="-285750">
              <a:spcBef>
                <a:spcPts val="0"/>
              </a:spcBef>
              <a:buFont typeface="Wingdings" charset="0"/>
              <a:buChar char="§"/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To support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planning, requirements, design, analysis, verification, validation, operation, </a:t>
            </a:r>
            <a:r>
              <a:rPr lang="en-US" sz="1600" b="1" u="sng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and/or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sustainment of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 system</a:t>
            </a:r>
            <a:endParaRPr lang="en-US" sz="160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285750" indent="-285750">
              <a:spcBef>
                <a:spcPts val="0"/>
              </a:spcBef>
              <a:buFont typeface="Wingdings" charset="0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Digital Engineering ecosystem links our data sources and models across the lifecycle 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742950" lvl="1" indent="-285750">
              <a:spcBef>
                <a:spcPts val="0"/>
              </a:spcBef>
              <a:buFont typeface="Wingdings" charset="0"/>
              <a:buChar char="§"/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Provides the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authoritative </a:t>
            </a: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source of truth</a:t>
            </a:r>
          </a:p>
          <a:p>
            <a:endParaRPr lang="en-US" sz="1400" dirty="0">
              <a:solidFill>
                <a:srgbClr val="000000"/>
              </a:solidFill>
            </a:endParaRPr>
          </a:p>
          <a:p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600"/>
              </a:spcBef>
              <a:buFont typeface="Wingdings" charset="0"/>
              <a:buChar char="§"/>
            </a:pPr>
            <a:endParaRPr lang="en-US" sz="1400" dirty="0" smtClean="0">
              <a:solidFill>
                <a:srgbClr val="000000"/>
              </a:solidFill>
            </a:endParaRPr>
          </a:p>
          <a:p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4663402" y="1137143"/>
            <a:ext cx="42980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79"/>
          <a:stretch/>
        </p:blipFill>
        <p:spPr bwMode="auto">
          <a:xfrm>
            <a:off x="-61913" y="4486940"/>
            <a:ext cx="9205913" cy="180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3953" y="6264792"/>
            <a:ext cx="4257090" cy="40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 smtClean="0">
                <a:solidFill>
                  <a:srgbClr val="000000"/>
                </a:solidFill>
                <a:latin typeface="Helvetica"/>
                <a:cs typeface="Helvetica"/>
              </a:rPr>
              <a:t>Current: </a:t>
            </a:r>
            <a:r>
              <a:rPr lang="en-US" sz="1400" dirty="0" smtClean="0">
                <a:solidFill>
                  <a:srgbClr val="000099"/>
                </a:solidFill>
                <a:latin typeface="Helvetica"/>
                <a:cs typeface="Helvetica"/>
              </a:rPr>
              <a:t>Stove-piped models and data sources</a:t>
            </a:r>
            <a:endParaRPr lang="en-US" sz="1400" dirty="0">
              <a:solidFill>
                <a:srgbClr val="000099"/>
              </a:solidFill>
              <a:latin typeface="Helvetica"/>
              <a:cs typeface="Helvetica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100972" y="6270256"/>
            <a:ext cx="47980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b="1" dirty="0" smtClean="0">
                <a:solidFill>
                  <a:srgbClr val="000000"/>
                </a:solidFill>
                <a:latin typeface="Helvetica"/>
                <a:cs typeface="Helvetica"/>
              </a:rPr>
              <a:t>Future:</a:t>
            </a:r>
            <a:r>
              <a:rPr lang="en-US" sz="1400" b="1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1400" b="1" dirty="0" smtClean="0">
                <a:solidFill>
                  <a:srgbClr val="000099"/>
                </a:solidFill>
                <a:latin typeface="Helvetica"/>
                <a:cs typeface="Helvetica"/>
              </a:rPr>
              <a:t>Digital Engineering Ecosystem</a:t>
            </a:r>
            <a:endParaRPr lang="en-US" sz="1400" b="1" dirty="0">
              <a:solidFill>
                <a:srgbClr val="000099"/>
              </a:solidFill>
              <a:latin typeface="Helvetica"/>
              <a:cs typeface="Helvetica"/>
            </a:endParaRP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009650" y="123695"/>
            <a:ext cx="7172325" cy="931596"/>
          </a:xfrm>
        </p:spPr>
        <p:txBody>
          <a:bodyPr/>
          <a:lstStyle/>
          <a:p>
            <a:r>
              <a:rPr lang="en-US" dirty="0" smtClean="0"/>
              <a:t>Digital Engineering: </a:t>
            </a:r>
            <a:br>
              <a:rPr lang="en-US" dirty="0" smtClean="0"/>
            </a:br>
            <a:r>
              <a:rPr lang="en-US" dirty="0" smtClean="0"/>
              <a:t>MBSE approach for DoD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0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338" y="4496134"/>
            <a:ext cx="967636" cy="8229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003" y="3662366"/>
            <a:ext cx="1280160" cy="960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7" y="1866407"/>
            <a:ext cx="967409" cy="13093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602" y="0"/>
            <a:ext cx="7203005" cy="10287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/>
              <a:t>Leveraging Multiple Activities to Advance </a:t>
            </a:r>
            <a:r>
              <a:rPr lang="en-US" sz="2800" dirty="0"/>
              <a:t>Digital </a:t>
            </a:r>
            <a:r>
              <a:rPr lang="en-US" sz="2800" dirty="0" smtClean="0"/>
              <a:t>Engineering Within DoD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069810" y="1817675"/>
            <a:ext cx="1712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DoDI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5000.02, 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Enclosure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3, 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Section 9: Modeling and Simulation 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-105666" y="1145819"/>
            <a:ext cx="3533094" cy="55820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000099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800" kern="0" dirty="0" smtClean="0">
                <a:cs typeface="Arial" panose="020B0604020202020204" pitchFamily="34" charset="0"/>
              </a:rPr>
              <a:t>Infusion in Policy &amp; Guidance</a:t>
            </a:r>
            <a:endParaRPr lang="en-US" sz="2000" kern="0" dirty="0" smtClean="0"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r>
              <a:rPr lang="en-US" sz="2000" kern="0" dirty="0" smtClean="0">
                <a:cs typeface="Arial" panose="020B0604020202020204" pitchFamily="34" charset="0"/>
              </a:rPr>
              <a:t>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10589" y="4465393"/>
            <a:ext cx="1331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SERC: </a:t>
            </a:r>
          </a:p>
          <a:p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 Centric Collaborative Environment 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02" y="2576724"/>
            <a:ext cx="1085640" cy="1463040"/>
          </a:xfrm>
          <a:prstGeom prst="rect">
            <a:avLst/>
          </a:prstGeom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26" y="3499316"/>
            <a:ext cx="969619" cy="1188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1" name="TextBox 40"/>
          <p:cNvSpPr txBox="1"/>
          <p:nvPr/>
        </p:nvSpPr>
        <p:spPr>
          <a:xfrm>
            <a:off x="1597345" y="3450506"/>
            <a:ext cx="1146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DoD Digital Engineering Fundamentals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42274" y="1940603"/>
            <a:ext cx="1416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DoD Digital Engineering Working Group (DEWG)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029850" y="4752076"/>
            <a:ext cx="132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Engineered Resilient Systems: Adapting to changing requirements 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251811" y="2748035"/>
            <a:ext cx="1143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DSM Taxonomy: Defining categories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across acquisition 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Content Placeholder 2"/>
          <p:cNvSpPr txBox="1">
            <a:spLocks/>
          </p:cNvSpPr>
          <p:nvPr/>
        </p:nvSpPr>
        <p:spPr bwMode="auto">
          <a:xfrm>
            <a:off x="3387437" y="1143543"/>
            <a:ext cx="2386463" cy="4060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000099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800" kern="0" dirty="0" smtClean="0"/>
              <a:t>DoD Initiatives</a:t>
            </a:r>
          </a:p>
          <a:p>
            <a:pPr marL="0" indent="0">
              <a:buFontTx/>
              <a:buNone/>
            </a:pPr>
            <a:r>
              <a:rPr lang="en-US" sz="1400" kern="0" dirty="0" smtClean="0"/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387375" y="1836196"/>
            <a:ext cx="999615" cy="1292695"/>
            <a:chOff x="6371865" y="4207974"/>
            <a:chExt cx="999615" cy="1292695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1865" y="4207974"/>
              <a:ext cx="999615" cy="129269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9525" cap="sq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44" name="Rectangle 43"/>
            <p:cNvSpPr/>
            <p:nvPr/>
          </p:nvSpPr>
          <p:spPr bwMode="auto">
            <a:xfrm>
              <a:off x="6431654" y="4335248"/>
              <a:ext cx="915590" cy="246974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600" dirty="0" smtClean="0"/>
                <a:t>Digital Engineering Working Group</a:t>
              </a:r>
              <a:endParaRPr kumimoji="0" lang="en-US" sz="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05693" y="6022532"/>
            <a:ext cx="8961120" cy="454468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Advancing the state of practice for Digital Engineering within DoD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99421" y="2621786"/>
            <a:ext cx="1379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Defense Acquisition Guidebook Chapter 4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5800" y="5499556"/>
            <a:ext cx="23744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cs typeface="Arial" panose="020B0604020202020204" pitchFamily="34" charset="0"/>
              </a:rPr>
              <a:t>Defense Acquisition</a:t>
            </a: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University 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0274" y="4505010"/>
            <a:ext cx="1295399" cy="9715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785" y="3809918"/>
            <a:ext cx="1462565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270" y="3420517"/>
            <a:ext cx="1340132" cy="1005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78" y="2726981"/>
            <a:ext cx="1444055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" name="Content Placeholder 8"/>
          <p:cNvPicPr>
            <a:picLocks noGrp="1" noChangeAspect="1"/>
          </p:cNvPicPr>
          <p:nvPr>
            <p:ph idx="1"/>
          </p:nvPr>
        </p:nvPicPr>
        <p:blipFill>
          <a:blip r:embed="rId13"/>
          <a:stretch>
            <a:fillRect/>
          </a:stretch>
        </p:blipFill>
        <p:spPr>
          <a:xfrm>
            <a:off x="6520351" y="4204500"/>
            <a:ext cx="1371600" cy="977554"/>
          </a:xfrm>
          <a:prstGeom prst="rect">
            <a:avLst/>
          </a:prstGeom>
        </p:spPr>
      </p:pic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6547206" y="1143000"/>
            <a:ext cx="2373855" cy="25590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000099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1800" kern="0" dirty="0" smtClean="0"/>
              <a:t>Other Partnerships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520351" y="5213741"/>
            <a:ext cx="1511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NASA: Sounding Rocket Program 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891951" y="4641154"/>
            <a:ext cx="1071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Inter-Agency Working Group 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794299" y="3681384"/>
            <a:ext cx="1005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Additive Manufacturing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131" y="3310452"/>
            <a:ext cx="1259483" cy="42090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330099" y="1508661"/>
            <a:ext cx="35561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</a:pPr>
            <a:r>
              <a:rPr lang="en-US" sz="900" b="1" i="1" dirty="0">
                <a:latin typeface="Arial" panose="020B0604020202020204" pitchFamily="34" charset="0"/>
                <a:cs typeface="Arial" panose="020B0604020202020204" pitchFamily="34" charset="0"/>
              </a:rPr>
              <a:t>http://www.acq.osd.mil/se/pg/guidance.html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377496" y="4328332"/>
            <a:ext cx="2301706" cy="1448519"/>
          </a:xfrm>
          <a:prstGeom prst="rect">
            <a:avLst/>
          </a:prstGeom>
          <a:noFill/>
          <a:ln w="190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solidFill>
                  <a:schemeClr val="tx1"/>
                </a:solidFill>
                <a:prstDash val="dash"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558" y="1933524"/>
            <a:ext cx="1338799" cy="1097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7529256" y="3083349"/>
            <a:ext cx="1614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NDIA: Essential Elements of the System Model  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366506" y="2070349"/>
            <a:ext cx="1177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USAF Own the Technical Baseline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981" y="2392643"/>
            <a:ext cx="822960" cy="82296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887182" y="5386017"/>
            <a:ext cx="1486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HPCMP CREATE:</a:t>
            </a:r>
          </a:p>
          <a:p>
            <a:r>
              <a:rPr lang="en-US" sz="800" b="1" dirty="0" smtClean="0"/>
              <a:t>Physics Based Modelin</a:t>
            </a:r>
            <a:r>
              <a:rPr lang="en-US" sz="800" b="1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95156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n Arrow 20"/>
          <p:cNvSpPr/>
          <p:nvPr/>
        </p:nvSpPr>
        <p:spPr>
          <a:xfrm>
            <a:off x="552906" y="1244052"/>
            <a:ext cx="8324159" cy="1401975"/>
          </a:xfrm>
          <a:prstGeom prst="downArrow">
            <a:avLst>
              <a:gd name="adj1" fmla="val 81400"/>
              <a:gd name="adj2" fmla="val 3753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A2B5EC"/>
              </a:gs>
            </a:gsLst>
            <a:lin ang="5400000" scaled="1"/>
            <a:tileRect/>
          </a:gradFill>
          <a:ln w="19050">
            <a:noFill/>
          </a:ln>
          <a:effectLst/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rIns="0" rtlCol="0" anchor="ctr"/>
          <a:lstStyle/>
          <a:p>
            <a:pPr algn="ctr"/>
            <a:endParaRPr lang="en-US" sz="1600" b="0" i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616" y="82900"/>
            <a:ext cx="7647432" cy="10287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Engineered Resilient Systems:</a:t>
            </a:r>
            <a:br>
              <a:rPr lang="en-US" dirty="0" smtClean="0"/>
            </a:br>
            <a:r>
              <a:rPr lang="en-US" dirty="0" smtClean="0"/>
              <a:t>Transitioning Tools And Technologies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55818" y="2080882"/>
            <a:ext cx="148129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US" sz="1050" dirty="0" smtClean="0">
                <a:solidFill>
                  <a:srgbClr val="2D2DB9">
                    <a:lumMod val="50000"/>
                  </a:srgbClr>
                </a:solidFill>
                <a:latin typeface="Arial" charset="0"/>
                <a:cs typeface="Arial" charset="0"/>
              </a:rPr>
              <a:t>MATHEMATICAL OPTIMIZATION</a:t>
            </a:r>
            <a:endParaRPr lang="en-US" sz="1050" dirty="0">
              <a:solidFill>
                <a:srgbClr val="2D2DB9">
                  <a:lumMod val="50000"/>
                </a:srgbClr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6106" y="1259471"/>
            <a:ext cx="638456" cy="442426"/>
          </a:xfrm>
          <a:prstGeom prst="rect">
            <a:avLst/>
          </a:prstGeom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253" y="1763136"/>
            <a:ext cx="298224" cy="294408"/>
          </a:xfrm>
          <a:prstGeom prst="rect">
            <a:avLst/>
          </a:prstGeom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3406" y="1554482"/>
            <a:ext cx="355094" cy="352637"/>
          </a:xfrm>
          <a:prstGeom prst="rect">
            <a:avLst/>
          </a:prstGeom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8" descr="File:Objects and terrain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6523" y="1554480"/>
            <a:ext cx="633785" cy="449677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2128" y="1575297"/>
            <a:ext cx="359099" cy="494483"/>
          </a:xfrm>
          <a:prstGeom prst="rect">
            <a:avLst/>
          </a:prstGeom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 descr="C:\Users\nhariharan\Documents\2013\DPM Stuff\Technical Marketing\Success Stories\CH-47-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3550" y="1188871"/>
            <a:ext cx="344112" cy="39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4584" y="1417781"/>
            <a:ext cx="442960" cy="44685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371090" y="1828766"/>
            <a:ext cx="122104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pPr algn="ctr"/>
            <a:r>
              <a:rPr lang="en-US" sz="1050" dirty="0" smtClean="0">
                <a:solidFill>
                  <a:srgbClr val="2D2DB9">
                    <a:lumMod val="75000"/>
                  </a:srgbClr>
                </a:solidFill>
                <a:latin typeface="Arial" charset="0"/>
                <a:cs typeface="Arial" charset="0"/>
              </a:rPr>
              <a:t>ADVANCED MODELING</a:t>
            </a:r>
          </a:p>
        </p:txBody>
      </p:sp>
      <p:pic>
        <p:nvPicPr>
          <p:cNvPr id="31" name="Picture 3" descr="C:\Documents and Settings\reidy\My Documents\My Pictures\MSRC pictures\AFRL\Eagle-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2951" y="1585225"/>
            <a:ext cx="474864" cy="474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" name="TextBox 31"/>
          <p:cNvSpPr txBox="1"/>
          <p:nvPr/>
        </p:nvSpPr>
        <p:spPr>
          <a:xfrm>
            <a:off x="3839243" y="2104867"/>
            <a:ext cx="1460698" cy="577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pPr algn="ctr"/>
            <a:r>
              <a:rPr lang="en-US" sz="1050" dirty="0" smtClean="0">
                <a:solidFill>
                  <a:srgbClr val="2D2DB9">
                    <a:lumMod val="50000"/>
                  </a:srgbClr>
                </a:solidFill>
                <a:latin typeface="Arial" charset="0"/>
                <a:cs typeface="Arial" charset="0"/>
              </a:rPr>
              <a:t>HIGH PERFORMANCE COMPUTING</a:t>
            </a:r>
          </a:p>
        </p:txBody>
      </p:sp>
      <p:pic>
        <p:nvPicPr>
          <p:cNvPr id="17" name="Picture 17" descr="soil_domain_finished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88" b="100000" l="0" r="979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74254" y="1845770"/>
            <a:ext cx="520941" cy="332027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ROAMS\Lejeune\Bad-Inlet\OriginalVel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9850" y="1651699"/>
            <a:ext cx="378026" cy="365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404810" y="2149006"/>
            <a:ext cx="161943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z="1050" dirty="0">
                <a:solidFill>
                  <a:srgbClr val="2D2DB9">
                    <a:lumMod val="75000"/>
                  </a:srgbClr>
                </a:solidFill>
                <a:latin typeface="Arial" charset="0"/>
                <a:cs typeface="Arial" charset="0"/>
              </a:rPr>
              <a:t>SIMULATION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04765" y="1775270"/>
            <a:ext cx="1281137" cy="577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US" sz="1050" dirty="0" smtClean="0">
                <a:solidFill>
                  <a:srgbClr val="2D2DB9">
                    <a:lumMod val="50000"/>
                  </a:srgbClr>
                </a:solidFill>
                <a:latin typeface="Arial" charset="0"/>
                <a:cs typeface="Arial" charset="0"/>
              </a:rPr>
              <a:t>OPEN &amp; TRUSTED SYSTEMS</a:t>
            </a:r>
            <a:endParaRPr lang="en-US" sz="1050" dirty="0">
              <a:solidFill>
                <a:srgbClr val="2D2DB9">
                  <a:lumMod val="5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50479" y="1170411"/>
            <a:ext cx="4514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43CAC"/>
                </a:solidFill>
                <a:latin typeface="Calibri" panose="020F0502020204030204" pitchFamily="34" charset="0"/>
                <a:cs typeface="Arial" charset="0"/>
              </a:rPr>
              <a:t>ERS LEVERAGES YEARS OF MAJOR DOD S&amp;T INVESTMENTS</a:t>
            </a:r>
            <a:endParaRPr lang="en-US" sz="1400" i="1" dirty="0">
              <a:solidFill>
                <a:srgbClr val="043CAC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55" name="Cloud 54"/>
          <p:cNvSpPr/>
          <p:nvPr/>
        </p:nvSpPr>
        <p:spPr>
          <a:xfrm>
            <a:off x="1667373" y="2865961"/>
            <a:ext cx="5704979" cy="2083953"/>
          </a:xfrm>
          <a:prstGeom prst="cloud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>
            <a:outerShdw blurRad="3429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rIns="0" rtlCol="0" anchor="ctr"/>
          <a:lstStyle/>
          <a:p>
            <a:pPr algn="ctr"/>
            <a:endParaRPr lang="en-US" sz="1600" b="0" i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390258" y="4035515"/>
            <a:ext cx="1164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050" dirty="0">
                <a:solidFill>
                  <a:srgbClr val="0066CC"/>
                </a:solidFill>
                <a:latin typeface="Calibri" panose="020F0502020204030204" pitchFamily="34" charset="0"/>
                <a:cs typeface="Arial" charset="0"/>
              </a:rPr>
              <a:t>DATA ACCESS &amp;</a:t>
            </a:r>
            <a:r>
              <a:rPr lang="en-US" sz="1050" dirty="0" smtClean="0">
                <a:solidFill>
                  <a:srgbClr val="0066CC"/>
                </a:solidFill>
                <a:latin typeface="Calibri" panose="020F0502020204030204" pitchFamily="34" charset="0"/>
                <a:cs typeface="Arial" charset="0"/>
              </a:rPr>
              <a:t> </a:t>
            </a:r>
            <a:r>
              <a:rPr lang="en-US" sz="1050" dirty="0">
                <a:solidFill>
                  <a:srgbClr val="0066CC"/>
                </a:solidFill>
                <a:latin typeface="Calibri" panose="020F0502020204030204" pitchFamily="34" charset="0"/>
                <a:cs typeface="Arial" charset="0"/>
              </a:rPr>
              <a:t>RETENTION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680" y="1735608"/>
            <a:ext cx="673834" cy="1667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5825" y="4925488"/>
            <a:ext cx="7724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TECHNOLOGIES PROVED TO IMPACT DECISION-MAKING WITHIN CURRENT ACQUISITION PROCESSES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01466" y="3165739"/>
            <a:ext cx="828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0066CC"/>
                </a:solidFill>
                <a:latin typeface="Calibri" panose="020F0502020204030204" pitchFamily="34" charset="0"/>
                <a:cs typeface="Arial" charset="0"/>
              </a:rPr>
              <a:t>MODELS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35495" y="3407335"/>
            <a:ext cx="120600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050" dirty="0" smtClean="0">
                <a:solidFill>
                  <a:srgbClr val="0066CC"/>
                </a:solidFill>
                <a:latin typeface="Calibri" panose="020F0502020204030204" pitchFamily="34" charset="0"/>
                <a:cs typeface="Arial" charset="0"/>
              </a:rPr>
              <a:t>HIGH PERFORMANCE COMPUTING</a:t>
            </a:r>
            <a:endParaRPr lang="en-US" sz="1050" dirty="0">
              <a:solidFill>
                <a:srgbClr val="0066CC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30164" y="4479501"/>
            <a:ext cx="1172119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050" dirty="0">
                <a:solidFill>
                  <a:srgbClr val="0066CC"/>
                </a:solidFill>
                <a:latin typeface="Calibri" panose="020F0502020204030204" pitchFamily="34" charset="0"/>
                <a:cs typeface="Arial" charset="0"/>
              </a:rPr>
              <a:t>IP PROTECTION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279851" y="4278686"/>
            <a:ext cx="1235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050" dirty="0">
                <a:solidFill>
                  <a:srgbClr val="0066CC"/>
                </a:solidFill>
                <a:latin typeface="Calibri" panose="020F0502020204030204" pitchFamily="34" charset="0"/>
                <a:cs typeface="Arial" charset="0"/>
              </a:rPr>
              <a:t>KNOWLEDGE </a:t>
            </a:r>
            <a:r>
              <a:rPr lang="en-US" sz="1050" dirty="0" smtClean="0">
                <a:solidFill>
                  <a:srgbClr val="0066CC"/>
                </a:solidFill>
                <a:latin typeface="Calibri" panose="020F0502020204030204" pitchFamily="34" charset="0"/>
                <a:cs typeface="Arial" charset="0"/>
              </a:rPr>
              <a:t>MANAGEMENT</a:t>
            </a:r>
            <a:endParaRPr lang="en-US" sz="1050" dirty="0">
              <a:solidFill>
                <a:srgbClr val="0066CC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6031" y="5429250"/>
            <a:ext cx="8684736" cy="998202"/>
          </a:xfrm>
          <a:prstGeom prst="rect">
            <a:avLst/>
          </a:prstGeom>
          <a:solidFill>
            <a:srgbClr val="0000CC"/>
          </a:solidFill>
          <a:ln w="190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rIns="0" rtlCol="0" anchor="ctr"/>
          <a:lstStyle/>
          <a:p>
            <a:pPr algn="ctr"/>
            <a:r>
              <a:rPr lang="en-US" sz="1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Engineered Resilient Systems (ERS) is the first integration </a:t>
            </a:r>
            <a:r>
              <a:rPr lang="en-US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of </a:t>
            </a:r>
            <a:r>
              <a:rPr lang="en-US" sz="1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modern </a:t>
            </a:r>
            <a:r>
              <a:rPr lang="en-US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computational engineering </a:t>
            </a:r>
            <a:r>
              <a:rPr lang="en-US" sz="1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tools and technologies that </a:t>
            </a:r>
            <a:r>
              <a:rPr lang="en-US" sz="1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directly </a:t>
            </a:r>
            <a:r>
              <a:rPr lang="en-US" sz="1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impact</a:t>
            </a:r>
          </a:p>
          <a:p>
            <a:pPr algn="ctr"/>
            <a:r>
              <a:rPr lang="en-US" sz="1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DoD Acquisition environments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62246" y="4570372"/>
            <a:ext cx="828698" cy="248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050" dirty="0" smtClean="0">
                <a:solidFill>
                  <a:srgbClr val="0066CC"/>
                </a:solidFill>
                <a:latin typeface="Calibri" panose="020F0502020204030204" pitchFamily="34" charset="0"/>
                <a:cs typeface="Arial" charset="0"/>
              </a:rPr>
              <a:t>SECURITY</a:t>
            </a:r>
            <a:endParaRPr lang="en-US" sz="1050" dirty="0">
              <a:solidFill>
                <a:srgbClr val="0066CC"/>
              </a:solidFill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23" name="Picture 22" descr="C:\Users\nhariharan\Documents\2013\DPM Stuff\Technical Marketing\Success Stories\CH-47-4.JPG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67374" y="1502595"/>
            <a:ext cx="433603" cy="30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4935475" y="3098017"/>
            <a:ext cx="14863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050" dirty="0" smtClean="0">
                <a:solidFill>
                  <a:srgbClr val="0066CC"/>
                </a:solidFill>
                <a:latin typeface="Calibri" panose="020F0502020204030204" pitchFamily="34" charset="0"/>
                <a:cs typeface="Arial" charset="0"/>
              </a:rPr>
              <a:t>MULTI-DIMENSIONAL TRADESPACE ANALYTICS</a:t>
            </a:r>
            <a:endParaRPr lang="en-US" sz="1050" dirty="0">
              <a:solidFill>
                <a:srgbClr val="0066CC"/>
              </a:solidFill>
              <a:latin typeface="Calibri" panose="020F0502020204030204" pitchFamily="34" charset="0"/>
              <a:cs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90258" y="2642519"/>
            <a:ext cx="3861193" cy="523220"/>
            <a:chOff x="3267729" y="2712749"/>
            <a:chExt cx="5148257" cy="5232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r="970" b="36751"/>
            <a:stretch/>
          </p:blipFill>
          <p:spPr>
            <a:xfrm>
              <a:off x="3267729" y="2744530"/>
              <a:ext cx="1659609" cy="358763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4782085" y="2712749"/>
              <a:ext cx="36339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spc="-150" dirty="0" smtClean="0">
                  <a:solidFill>
                    <a:srgbClr val="05559D"/>
                  </a:solidFill>
                  <a:latin typeface="Swis721 Hv BT" panose="020B0804020202020204" pitchFamily="34" charset="0"/>
                  <a:cs typeface="Arial" charset="0"/>
                </a:rPr>
                <a:t>INTEGRATED </a:t>
              </a:r>
              <a:r>
                <a:rPr lang="en-US" sz="2800" i="1" spc="-150" dirty="0">
                  <a:solidFill>
                    <a:srgbClr val="05559D"/>
                  </a:solidFill>
                  <a:latin typeface="Swis721 Hv BT" panose="020B0804020202020204" pitchFamily="34" charset="0"/>
                  <a:cs typeface="Arial" charset="0"/>
                </a:rPr>
                <a:t>CAPABILITY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347018" y="3893000"/>
            <a:ext cx="122841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66CC"/>
                </a:solidFill>
                <a:latin typeface="Calibri" panose="020F0502020204030204" pitchFamily="34" charset="0"/>
                <a:cs typeface="Arial" charset="0"/>
              </a:rPr>
              <a:t>BIG DATA ANALYTICS &amp; VISUALIZATION</a:t>
            </a:r>
            <a:endParaRPr lang="en-US" sz="1050" dirty="0">
              <a:solidFill>
                <a:srgbClr val="0066CC"/>
              </a:solidFill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023" y="3449561"/>
            <a:ext cx="294452" cy="39260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553" y="3533077"/>
            <a:ext cx="1223855" cy="902548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4350413" y="3493087"/>
            <a:ext cx="9030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050" i="1" dirty="0" smtClean="0">
                <a:solidFill>
                  <a:srgbClr val="202154"/>
                </a:solidFill>
                <a:latin typeface="Calibri" panose="020F0502020204030204" pitchFamily="34" charset="0"/>
                <a:cs typeface="Arial" charset="0"/>
              </a:rPr>
              <a:t>Linked to Acquisition Processes</a:t>
            </a:r>
            <a:endParaRPr lang="en-US" sz="1050" i="1" dirty="0">
              <a:solidFill>
                <a:srgbClr val="202154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113446" y="3407270"/>
            <a:ext cx="122841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66CC"/>
                </a:solidFill>
                <a:latin typeface="Calibri" panose="020F0502020204030204" pitchFamily="34" charset="0"/>
                <a:cs typeface="Arial" charset="0"/>
              </a:rPr>
              <a:t>LIFECYCLE INTELLIGENCE &amp; MODELING</a:t>
            </a:r>
            <a:endParaRPr lang="en-US" sz="1050" dirty="0">
              <a:solidFill>
                <a:srgbClr val="0066CC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012610" y="3118443"/>
            <a:ext cx="12284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050" dirty="0">
                <a:solidFill>
                  <a:srgbClr val="0066CC"/>
                </a:solidFill>
                <a:latin typeface="Calibri" panose="020F0502020204030204" pitchFamily="34" charset="0"/>
                <a:cs typeface="Arial" charset="0"/>
              </a:rPr>
              <a:t>OPEN ARCHITECTURE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71315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 bwMode="auto">
          <a:xfrm>
            <a:off x="147744" y="2340330"/>
            <a:ext cx="4325634" cy="783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6162" y="42038"/>
            <a:ext cx="7543800" cy="1005840"/>
          </a:xfrm>
        </p:spPr>
        <p:txBody>
          <a:bodyPr/>
          <a:lstStyle/>
          <a:p>
            <a:r>
              <a:rPr lang="en-US" dirty="0" smtClean="0"/>
              <a:t>Digital Engineering Strategy</a:t>
            </a:r>
            <a:endParaRPr lang="en-US" dirty="0"/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altLang="en-US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altLang="en-US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4572000" y="1457640"/>
            <a:ext cx="4495800" cy="4572000"/>
          </a:xfrm>
          <a:prstGeom prst="ellipse">
            <a:avLst/>
          </a:prstGeom>
          <a:solidFill>
            <a:schemeClr val="tx2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148419" y="1521180"/>
            <a:ext cx="4324950" cy="783550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95674" y="1533703"/>
            <a:ext cx="40367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Develop and maintain a </a:t>
            </a:r>
            <a:r>
              <a:rPr lang="en-US" sz="1400" b="1" i="1" dirty="0">
                <a:solidFill>
                  <a:srgbClr val="FFFFFF"/>
                </a:solidFill>
              </a:rPr>
              <a:t>culture</a:t>
            </a:r>
            <a:r>
              <a:rPr lang="en-US" sz="1400" dirty="0">
                <a:solidFill>
                  <a:srgbClr val="FFFFFF"/>
                </a:solidFill>
              </a:rPr>
              <a:t> and </a:t>
            </a:r>
            <a:r>
              <a:rPr lang="en-US" sz="1400" b="1" i="1" dirty="0">
                <a:solidFill>
                  <a:srgbClr val="FFFFFF"/>
                </a:solidFill>
              </a:rPr>
              <a:t>workforce</a:t>
            </a:r>
            <a:r>
              <a:rPr lang="en-US" sz="1400" dirty="0">
                <a:solidFill>
                  <a:srgbClr val="FFFFFF"/>
                </a:solidFill>
              </a:rPr>
              <a:t> that </a:t>
            </a:r>
            <a:r>
              <a:rPr lang="en-US" sz="1400" dirty="0" smtClean="0">
                <a:solidFill>
                  <a:srgbClr val="FFFFFF"/>
                </a:solidFill>
              </a:rPr>
              <a:t>adopts, supports and applies </a:t>
            </a:r>
            <a:r>
              <a:rPr lang="en-US" sz="1400" dirty="0">
                <a:solidFill>
                  <a:srgbClr val="FFFFFF"/>
                </a:solidFill>
              </a:rPr>
              <a:t>Digital Engineering across the lifecycle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22153" y="2354406"/>
            <a:ext cx="40102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Formalize </a:t>
            </a:r>
            <a:r>
              <a:rPr lang="en-US" sz="1400" dirty="0" smtClean="0">
                <a:solidFill>
                  <a:srgbClr val="000000"/>
                </a:solidFill>
              </a:rPr>
              <a:t>development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and use </a:t>
            </a:r>
            <a:r>
              <a:rPr lang="en-US" sz="1400" dirty="0">
                <a:solidFill>
                  <a:srgbClr val="000000"/>
                </a:solidFill>
              </a:rPr>
              <a:t>of models for providing an enduring </a:t>
            </a:r>
            <a:r>
              <a:rPr lang="en-US" sz="1400" b="1" i="1" dirty="0">
                <a:solidFill>
                  <a:srgbClr val="000000"/>
                </a:solidFill>
              </a:rPr>
              <a:t>authoritative source of truth </a:t>
            </a:r>
          </a:p>
        </p:txBody>
      </p:sp>
      <p:sp>
        <p:nvSpPr>
          <p:cNvPr id="81" name="Oval 80"/>
          <p:cNvSpPr/>
          <p:nvPr/>
        </p:nvSpPr>
        <p:spPr bwMode="auto">
          <a:xfrm>
            <a:off x="239557" y="1650310"/>
            <a:ext cx="274320" cy="274320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400" b="1" dirty="0" smtClean="0">
              <a:solidFill>
                <a:srgbClr val="00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34942" y="1648003"/>
            <a:ext cx="333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1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147744" y="3139120"/>
            <a:ext cx="4325633" cy="783550"/>
          </a:xfrm>
          <a:prstGeom prst="rect">
            <a:avLst/>
          </a:prstGeom>
          <a:solidFill>
            <a:srgbClr val="F2D774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22152" y="3141646"/>
            <a:ext cx="40274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Foster the integration of </a:t>
            </a:r>
            <a:r>
              <a:rPr lang="en-US" sz="1400" dirty="0" smtClean="0">
                <a:solidFill>
                  <a:srgbClr val="000000"/>
                </a:solidFill>
              </a:rPr>
              <a:t>models </a:t>
            </a:r>
            <a:r>
              <a:rPr lang="en-US" sz="1400" dirty="0">
                <a:solidFill>
                  <a:srgbClr val="000000"/>
                </a:solidFill>
              </a:rPr>
              <a:t>and data sources across functional disciplines to inform enterprise and program decision making</a:t>
            </a:r>
          </a:p>
          <a:p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158742" y="3922670"/>
            <a:ext cx="4314212" cy="78355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158742" y="4718118"/>
            <a:ext cx="4314212" cy="1267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20365" y="2451590"/>
            <a:ext cx="34032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2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01315" y="4067497"/>
            <a:ext cx="34032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4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24175" y="4864762"/>
            <a:ext cx="34032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5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20365" y="3288206"/>
            <a:ext cx="34032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3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44680" y="3968854"/>
            <a:ext cx="40048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Establish supporting </a:t>
            </a:r>
            <a:r>
              <a:rPr lang="en-US" sz="1400" b="1" i="1" dirty="0">
                <a:solidFill>
                  <a:srgbClr val="000000"/>
                </a:solidFill>
              </a:rPr>
              <a:t>infrastructure </a:t>
            </a:r>
            <a:r>
              <a:rPr lang="en-US" sz="1400" b="1" i="1" dirty="0" smtClean="0">
                <a:solidFill>
                  <a:srgbClr val="000000"/>
                </a:solidFill>
              </a:rPr>
              <a:t>&amp;</a:t>
            </a:r>
          </a:p>
          <a:p>
            <a:r>
              <a:rPr lang="en-US" sz="1400" b="1" i="1" dirty="0" smtClean="0">
                <a:solidFill>
                  <a:srgbClr val="000000"/>
                </a:solidFill>
              </a:rPr>
              <a:t>environments </a:t>
            </a:r>
            <a:r>
              <a:rPr lang="en-US" sz="1400" dirty="0">
                <a:solidFill>
                  <a:srgbClr val="000000"/>
                </a:solidFill>
              </a:rPr>
              <a:t>to perform engineering activities, collaborate, &amp;</a:t>
            </a:r>
            <a:r>
              <a:rPr lang="en-US" sz="1400" dirty="0" smtClean="0">
                <a:solidFill>
                  <a:srgbClr val="000000"/>
                </a:solidFill>
              </a:rPr>
              <a:t>communicate </a:t>
            </a:r>
            <a:r>
              <a:rPr lang="en-US" sz="1400" dirty="0">
                <a:solidFill>
                  <a:srgbClr val="000000"/>
                </a:solidFill>
              </a:rPr>
              <a:t>across stakeholders</a:t>
            </a:r>
          </a:p>
          <a:p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547" y="4718119"/>
            <a:ext cx="401603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Leverage advanced tools, computing power,  and advanced capabilities to improve system capabilities, automate </a:t>
            </a:r>
            <a:r>
              <a:rPr lang="en-US" sz="1400" dirty="0"/>
              <a:t>workflow </a:t>
            </a:r>
            <a:r>
              <a:rPr lang="en-US" sz="1400" dirty="0" smtClean="0"/>
              <a:t>processes (as applicable) </a:t>
            </a:r>
            <a:r>
              <a:rPr lang="en-US" sz="1400" dirty="0"/>
              <a:t>and </a:t>
            </a:r>
            <a:r>
              <a:rPr lang="en-US" sz="1400" dirty="0" smtClean="0"/>
              <a:t>generate </a:t>
            </a:r>
            <a:r>
              <a:rPr lang="en-US" sz="1400" dirty="0"/>
              <a:t>digital artifacts and </a:t>
            </a:r>
            <a:r>
              <a:rPr lang="en-US" sz="1400" dirty="0" smtClean="0"/>
              <a:t>deliverables using models</a:t>
            </a:r>
            <a:endParaRPr lang="en-US" sz="14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68624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tx1"/>
            </a:glow>
            <a:softEdge rad="63500"/>
          </a:effectLst>
        </p:spPr>
      </p:pic>
      <p:sp>
        <p:nvSpPr>
          <p:cNvPr id="67" name="TextBox 66"/>
          <p:cNvSpPr txBox="1"/>
          <p:nvPr/>
        </p:nvSpPr>
        <p:spPr>
          <a:xfrm rot="2518498">
            <a:off x="5091580" y="4312897"/>
            <a:ext cx="1750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4. Infrastructure &amp;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Environments</a:t>
            </a:r>
          </a:p>
          <a:p>
            <a:pPr algn="ctr"/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 rot="18615516">
            <a:off x="6724167" y="4451364"/>
            <a:ext cx="203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5. Technological 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Innovation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71" name="Text Box 67"/>
          <p:cNvSpPr txBox="1"/>
          <p:nvPr/>
        </p:nvSpPr>
        <p:spPr>
          <a:xfrm rot="2548733">
            <a:off x="6702179" y="2629385"/>
            <a:ext cx="1710718" cy="94699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3. Integrates </a:t>
            </a:r>
          </a:p>
          <a:p>
            <a:pPr algn="ctr">
              <a:lnSpc>
                <a:spcPct val="11500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Models &amp; Data Sources</a:t>
            </a:r>
            <a:endParaRPr lang="en-US" sz="12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73" name="Text Box 69"/>
          <p:cNvSpPr txBox="1"/>
          <p:nvPr/>
        </p:nvSpPr>
        <p:spPr>
          <a:xfrm rot="18772065">
            <a:off x="5406231" y="2536960"/>
            <a:ext cx="1436455" cy="9144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2. Authoritative </a:t>
            </a:r>
          </a:p>
          <a:p>
            <a:pPr algn="ctr">
              <a:lnSpc>
                <a:spcPct val="115000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Source of Truth</a:t>
            </a:r>
            <a:endParaRPr lang="en-US" sz="12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959190" y="2930840"/>
            <a:ext cx="1721421" cy="1625600"/>
          </a:xfrm>
          <a:prstGeom prst="ellipse">
            <a:avLst/>
          </a:prstGeom>
          <a:solidFill>
            <a:srgbClr val="0000CC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915407" y="3421634"/>
            <a:ext cx="1891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DIGITAL </a:t>
            </a:r>
          </a:p>
          <a:p>
            <a:pPr algn="ctr"/>
            <a:r>
              <a:rPr lang="en-US" sz="12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ENGINEERING </a:t>
            </a:r>
          </a:p>
          <a:p>
            <a:pPr algn="ctr"/>
            <a:r>
              <a:rPr lang="en-US" sz="12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 ECOSYSTEM</a:t>
            </a:r>
            <a:endParaRPr lang="en-US" sz="12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234940" y="2462453"/>
            <a:ext cx="274320" cy="27432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400" b="1" dirty="0" smtClean="0">
              <a:solidFill>
                <a:srgbClr val="000000"/>
              </a:solidFill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234940" y="3284717"/>
            <a:ext cx="274320" cy="27432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400" b="1" dirty="0" smtClean="0">
              <a:solidFill>
                <a:srgbClr val="000000"/>
              </a:solidFill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215890" y="4069797"/>
            <a:ext cx="274320" cy="27432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400" b="1" dirty="0" smtClean="0">
              <a:solidFill>
                <a:srgbClr val="000000"/>
              </a:solidFill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234940" y="4864313"/>
            <a:ext cx="274320" cy="27432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400" b="1" dirty="0" smtClean="0">
              <a:solidFill>
                <a:srgbClr val="00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758177" y="1655080"/>
            <a:ext cx="21256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solidFill>
                  <a:srgbClr val="FFFFFF"/>
                </a:solidFill>
              </a:rPr>
              <a:t>1. Culture/ Workforce</a:t>
            </a:r>
            <a:endParaRPr lang="en-US" sz="15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6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2"/>
          <p:cNvSpPr>
            <a:spLocks noGrp="1" noChangeArrowheads="1"/>
          </p:cNvSpPr>
          <p:nvPr>
            <p:ph type="title"/>
          </p:nvPr>
        </p:nvSpPr>
        <p:spPr>
          <a:xfrm>
            <a:off x="815844" y="57150"/>
            <a:ext cx="7483365" cy="10287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 Holistic View of Digital Engineering Support to DoD Acquisition </a:t>
            </a:r>
            <a:endParaRPr lang="en-US" dirty="0">
              <a:solidFill>
                <a:schemeClr val="tx1"/>
              </a:solidFill>
              <a:latin typeface="Arial" charset="0"/>
              <a:ea typeface="MS PGothic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150" y="1143000"/>
            <a:ext cx="9144000" cy="5426242"/>
            <a:chOff x="0" y="1143000"/>
            <a:chExt cx="9144000" cy="5426242"/>
          </a:xfrm>
        </p:grpSpPr>
        <p:sp>
          <p:nvSpPr>
            <p:cNvPr id="4" name="Oval 3"/>
            <p:cNvSpPr/>
            <p:nvPr/>
          </p:nvSpPr>
          <p:spPr bwMode="auto">
            <a:xfrm>
              <a:off x="0" y="1143000"/>
              <a:ext cx="9144000" cy="542624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84566" y="1528014"/>
              <a:ext cx="8054114" cy="4882579"/>
              <a:chOff x="367991" y="1173330"/>
              <a:chExt cx="8754498" cy="5321487"/>
            </a:xfrm>
          </p:grpSpPr>
          <p:sp>
            <p:nvSpPr>
              <p:cNvPr id="5" name="Oval 4"/>
              <p:cNvSpPr/>
              <p:nvPr/>
            </p:nvSpPr>
            <p:spPr bwMode="auto">
              <a:xfrm>
                <a:off x="1430473" y="5063889"/>
                <a:ext cx="6394591" cy="143092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/>
                  </a:gs>
                  <a:gs pos="50000">
                    <a:srgbClr val="FFFFCC"/>
                  </a:gs>
                  <a:gs pos="100000">
                    <a:srgbClr val="00CC99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 bwMode="auto">
              <a:xfrm>
                <a:off x="1465181" y="4771844"/>
                <a:ext cx="6394591" cy="143092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/>
                  </a:gs>
                  <a:gs pos="50000">
                    <a:srgbClr val="FFFFCC"/>
                  </a:gs>
                  <a:gs pos="100000">
                    <a:srgbClr val="00CC99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769491" y="2584070"/>
                <a:ext cx="7785969" cy="2497173"/>
              </a:xfrm>
              <a:prstGeom prst="ellipse">
                <a:avLst/>
              </a:prstGeom>
              <a:gradFill flip="none" rotWithShape="1">
                <a:gsLst>
                  <a:gs pos="0">
                    <a:srgbClr val="CC9900"/>
                  </a:gs>
                  <a:gs pos="50000">
                    <a:srgbClr val="996600"/>
                  </a:gs>
                  <a:gs pos="100000">
                    <a:srgbClr val="336699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1238773" y="1350916"/>
                <a:ext cx="7018692" cy="1672805"/>
              </a:xfrm>
              <a:prstGeom prst="ellipse">
                <a:avLst/>
              </a:prstGeom>
              <a:gradFill flip="none" rotWithShape="1">
                <a:gsLst>
                  <a:gs pos="0">
                    <a:srgbClr val="AFDDFF">
                      <a:shade val="30000"/>
                      <a:satMod val="115000"/>
                    </a:srgbClr>
                  </a:gs>
                  <a:gs pos="50000">
                    <a:srgbClr val="AFDDFF">
                      <a:shade val="67500"/>
                      <a:satMod val="115000"/>
                    </a:srgbClr>
                  </a:gs>
                  <a:gs pos="100000">
                    <a:srgbClr val="AFDD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1609833" y="1376435"/>
                <a:ext cx="6201103" cy="1253844"/>
              </a:xfrm>
              <a:prstGeom prst="ellipse">
                <a:avLst/>
              </a:prstGeom>
              <a:solidFill>
                <a:srgbClr val="336699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2490705" y="1626451"/>
                <a:ext cx="4513717" cy="631002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 bwMode="auto">
              <a:xfrm>
                <a:off x="367991" y="3753762"/>
                <a:ext cx="8754498" cy="393442"/>
              </a:xfrm>
              <a:custGeom>
                <a:avLst/>
                <a:gdLst>
                  <a:gd name="connsiteX0" fmla="*/ 0 w 7350826"/>
                  <a:gd name="connsiteY0" fmla="*/ 217569 h 421077"/>
                  <a:gd name="connsiteX1" fmla="*/ 819398 w 7350826"/>
                  <a:gd name="connsiteY1" fmla="*/ 3813 h 421077"/>
                  <a:gd name="connsiteX2" fmla="*/ 2018805 w 7350826"/>
                  <a:gd name="connsiteY2" fmla="*/ 288821 h 421077"/>
                  <a:gd name="connsiteX3" fmla="*/ 3241964 w 7350826"/>
                  <a:gd name="connsiteY3" fmla="*/ 312572 h 421077"/>
                  <a:gd name="connsiteX4" fmla="*/ 4286992 w 7350826"/>
                  <a:gd name="connsiteY4" fmla="*/ 63190 h 421077"/>
                  <a:gd name="connsiteX5" fmla="*/ 4773881 w 7350826"/>
                  <a:gd name="connsiteY5" fmla="*/ 15688 h 421077"/>
                  <a:gd name="connsiteX6" fmla="*/ 5854535 w 7350826"/>
                  <a:gd name="connsiteY6" fmla="*/ 288821 h 421077"/>
                  <a:gd name="connsiteX7" fmla="*/ 6638307 w 7350826"/>
                  <a:gd name="connsiteY7" fmla="*/ 419449 h 421077"/>
                  <a:gd name="connsiteX8" fmla="*/ 7350826 w 7350826"/>
                  <a:gd name="connsiteY8" fmla="*/ 205694 h 421077"/>
                  <a:gd name="connsiteX9" fmla="*/ 7350826 w 7350826"/>
                  <a:gd name="connsiteY9" fmla="*/ 205694 h 421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350826" h="421077">
                    <a:moveTo>
                      <a:pt x="0" y="217569"/>
                    </a:moveTo>
                    <a:cubicBezTo>
                      <a:pt x="241465" y="104753"/>
                      <a:pt x="482931" y="-8062"/>
                      <a:pt x="819398" y="3813"/>
                    </a:cubicBezTo>
                    <a:cubicBezTo>
                      <a:pt x="1155865" y="15688"/>
                      <a:pt x="1615044" y="237361"/>
                      <a:pt x="2018805" y="288821"/>
                    </a:cubicBezTo>
                    <a:cubicBezTo>
                      <a:pt x="2422566" y="340281"/>
                      <a:pt x="2863933" y="350177"/>
                      <a:pt x="3241964" y="312572"/>
                    </a:cubicBezTo>
                    <a:cubicBezTo>
                      <a:pt x="3619995" y="274967"/>
                      <a:pt x="4031673" y="112671"/>
                      <a:pt x="4286992" y="63190"/>
                    </a:cubicBezTo>
                    <a:cubicBezTo>
                      <a:pt x="4542311" y="13709"/>
                      <a:pt x="4512624" y="-21917"/>
                      <a:pt x="4773881" y="15688"/>
                    </a:cubicBezTo>
                    <a:cubicBezTo>
                      <a:pt x="5035138" y="53293"/>
                      <a:pt x="5543797" y="221528"/>
                      <a:pt x="5854535" y="288821"/>
                    </a:cubicBezTo>
                    <a:cubicBezTo>
                      <a:pt x="6165273" y="356114"/>
                      <a:pt x="6388925" y="433303"/>
                      <a:pt x="6638307" y="419449"/>
                    </a:cubicBezTo>
                    <a:cubicBezTo>
                      <a:pt x="6887689" y="405595"/>
                      <a:pt x="7350826" y="205694"/>
                      <a:pt x="7350826" y="205694"/>
                    </a:cubicBezTo>
                    <a:lnTo>
                      <a:pt x="7350826" y="205694"/>
                    </a:lnTo>
                  </a:path>
                </a:pathLst>
              </a:custGeom>
              <a:noFill/>
              <a:ln w="76200" cap="flat" cmpd="sng" algn="ctr">
                <a:solidFill>
                  <a:srgbClr val="00000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scene3d>
                <a:camera prst="perspectiveRelaxed"/>
                <a:lightRig rig="freezing" dir="t"/>
              </a:scene3d>
              <a:sp3d extrusionH="76200" prstMaterial="powder">
                <a:bevelT w="165100" prst="coolSlant"/>
                <a:bevelB w="0"/>
                <a:extrusionClr>
                  <a:srgbClr val="3333CC">
                    <a:lumMod val="60000"/>
                    <a:lumOff val="40000"/>
                  </a:srgbClr>
                </a:extrusionClr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2086505" y="5398165"/>
                <a:ext cx="1394505" cy="554798"/>
              </a:xfrm>
              <a:prstGeom prst="ellipse">
                <a:avLst/>
              </a:prstGeom>
              <a:solidFill>
                <a:srgbClr val="336699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00" b="1" kern="0" dirty="0">
                    <a:solidFill>
                      <a:srgbClr val="FFFFFF"/>
                    </a:solidFill>
                  </a:rPr>
                  <a:t>Design &amp; Mfg Data</a:t>
                </a: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3278142" y="5633691"/>
                <a:ext cx="1394505" cy="554798"/>
              </a:xfrm>
              <a:prstGeom prst="ellipse">
                <a:avLst/>
              </a:prstGeom>
              <a:solidFill>
                <a:srgbClr val="336699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00" b="1" kern="0" dirty="0">
                    <a:solidFill>
                      <a:srgbClr val="FFFFFF"/>
                    </a:solidFill>
                  </a:rPr>
                  <a:t>Test Data</a:t>
                </a:r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4662475" y="5633691"/>
                <a:ext cx="1394505" cy="554798"/>
              </a:xfrm>
              <a:prstGeom prst="ellipse">
                <a:avLst/>
              </a:prstGeom>
              <a:solidFill>
                <a:srgbClr val="336699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00" b="1" kern="0" dirty="0">
                    <a:solidFill>
                      <a:srgbClr val="FFFFFF"/>
                    </a:solidFill>
                  </a:rPr>
                  <a:t>Supply Data</a:t>
                </a: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5997789" y="5487307"/>
                <a:ext cx="1394505" cy="554798"/>
              </a:xfrm>
              <a:prstGeom prst="ellipse">
                <a:avLst/>
              </a:prstGeom>
              <a:solidFill>
                <a:srgbClr val="336699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00" b="1" kern="0" dirty="0">
                    <a:solidFill>
                      <a:srgbClr val="FFFFFF"/>
                    </a:solidFill>
                  </a:rPr>
                  <a:t>Operational Data</a:t>
                </a:r>
              </a:p>
            </p:txBody>
          </p:sp>
          <p:sp>
            <p:nvSpPr>
              <p:cNvPr id="34" name="Up Arrow Callout 33"/>
              <p:cNvSpPr/>
              <p:nvPr/>
            </p:nvSpPr>
            <p:spPr bwMode="auto">
              <a:xfrm>
                <a:off x="3217963" y="2760646"/>
                <a:ext cx="2839018" cy="979552"/>
              </a:xfrm>
              <a:prstGeom prst="upArrowCallout">
                <a:avLst/>
              </a:prstGeom>
              <a:solidFill>
                <a:srgbClr val="336699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Curved Right Arrow 34"/>
              <p:cNvSpPr/>
              <p:nvPr/>
            </p:nvSpPr>
            <p:spPr bwMode="auto">
              <a:xfrm flipV="1">
                <a:off x="3169334" y="4802028"/>
                <a:ext cx="331501" cy="422489"/>
              </a:xfrm>
              <a:prstGeom prst="curvedRightArrow">
                <a:avLst/>
              </a:prstGeom>
              <a:solidFill>
                <a:srgbClr val="336699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Curved Right Arrow 35"/>
              <p:cNvSpPr/>
              <p:nvPr/>
            </p:nvSpPr>
            <p:spPr bwMode="auto">
              <a:xfrm flipH="1">
                <a:off x="5727094" y="4869999"/>
                <a:ext cx="331501" cy="422489"/>
              </a:xfrm>
              <a:prstGeom prst="curvedRightArrow">
                <a:avLst/>
              </a:prstGeom>
              <a:solidFill>
                <a:srgbClr val="336699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 kern="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2176" y="3041819"/>
                <a:ext cx="646009" cy="475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3659983" y="5081244"/>
                <a:ext cx="19768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 i="1" kern="0" dirty="0">
                    <a:solidFill>
                      <a:srgbClr val="000000"/>
                    </a:solidFill>
                  </a:rPr>
                  <a:t>Engineering Knowledge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00" b="1" i="1" kern="0" dirty="0" smtClean="0">
                    <a:solidFill>
                      <a:srgbClr val="000000"/>
                    </a:solidFill>
                  </a:rPr>
                  <a:t>Management</a:t>
                </a:r>
                <a:endParaRPr lang="en-US" sz="1400" b="1" i="1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783757" y="4208571"/>
                <a:ext cx="3789708" cy="661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00" b="1" kern="0" dirty="0">
                    <a:solidFill>
                      <a:srgbClr val="000000"/>
                    </a:solidFill>
                  </a:rPr>
                  <a:t>Assembly of  multi-domain, multi-physics, multi-level, constructive and virtual component and system analysis tools  operating on engineering data to support acquisition and sustainment</a:t>
                </a:r>
              </a:p>
            </p:txBody>
          </p:sp>
          <p:pic>
            <p:nvPicPr>
              <p:cNvPr id="41" name="Picture 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09443" y="4175740"/>
                <a:ext cx="694568" cy="596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42" name="Picture 6" descr="IMG_011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38447" y="4208571"/>
                <a:ext cx="824013" cy="5449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522275" y="3669997"/>
                <a:ext cx="1688048" cy="258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b="1"/>
                </a:lvl1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kern="0" dirty="0">
                    <a:solidFill>
                      <a:srgbClr val="000000"/>
                    </a:solidFill>
                  </a:rPr>
                  <a:t>End to End Single, 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 rot="491505">
                <a:off x="2052312" y="3776746"/>
                <a:ext cx="1292438" cy="258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kern="0" dirty="0">
                    <a:solidFill>
                      <a:srgbClr val="000000"/>
                    </a:solidFill>
                  </a:rPr>
                  <a:t>Authoritative, 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215088" y="3831956"/>
                <a:ext cx="740622" cy="258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kern="0" dirty="0">
                    <a:solidFill>
                      <a:srgbClr val="000000"/>
                    </a:solidFill>
                  </a:rPr>
                  <a:t>Digital 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 rot="21300000">
                <a:off x="3935108" y="3776747"/>
                <a:ext cx="1426573" cy="258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kern="0" dirty="0">
                    <a:solidFill>
                      <a:srgbClr val="000000"/>
                    </a:solidFill>
                  </a:rPr>
                  <a:t>Representation 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 rot="21360000">
                <a:off x="5302103" y="3656187"/>
                <a:ext cx="686289" cy="258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kern="0" dirty="0">
                    <a:solidFill>
                      <a:srgbClr val="000000"/>
                    </a:solidFill>
                  </a:rPr>
                  <a:t>of the 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 rot="360000">
                <a:off x="6652450" y="3792575"/>
                <a:ext cx="1598059" cy="258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kern="0" dirty="0">
                    <a:solidFill>
                      <a:srgbClr val="000000"/>
                    </a:solidFill>
                  </a:rPr>
                  <a:t>Over the Lifecycle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 rot="480000">
                <a:off x="5930472" y="3676987"/>
                <a:ext cx="818726" cy="258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kern="0" dirty="0">
                    <a:solidFill>
                      <a:srgbClr val="000000"/>
                    </a:solidFill>
                  </a:rPr>
                  <a:t>System 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 rot="21202005">
                <a:off x="3934359" y="3936534"/>
                <a:ext cx="1421478" cy="258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b="1"/>
                </a:lvl1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i="1" kern="0" dirty="0" smtClean="0">
                    <a:solidFill>
                      <a:srgbClr val="0000CC"/>
                    </a:solidFill>
                  </a:rPr>
                  <a:t>Digital Thread  /</a:t>
                </a:r>
                <a:endParaRPr lang="en-US" sz="1200" i="1" kern="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296185" y="3816733"/>
                <a:ext cx="1108115" cy="213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b="1"/>
                </a:lvl1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i="1" kern="0" dirty="0">
                    <a:solidFill>
                      <a:srgbClr val="0000CC"/>
                    </a:solidFill>
                  </a:rPr>
                  <a:t>Digital </a:t>
                </a:r>
                <a:r>
                  <a:rPr lang="en-US" sz="1200" i="1" kern="0" dirty="0" smtClean="0">
                    <a:solidFill>
                      <a:srgbClr val="0000CC"/>
                    </a:solidFill>
                  </a:rPr>
                  <a:t>Twin</a:t>
                </a:r>
                <a:endParaRPr lang="en-US" sz="1200" i="1" kern="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715492" y="2948546"/>
                <a:ext cx="1451656" cy="805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b="1"/>
                </a:lvl1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00" kern="0" dirty="0" smtClean="0">
                    <a:solidFill>
                      <a:srgbClr val="000000"/>
                    </a:solidFill>
                  </a:rPr>
                  <a:t>Probabilistic analysis </a:t>
                </a:r>
                <a:r>
                  <a:rPr lang="en-US" sz="1000" kern="0" dirty="0">
                    <a:solidFill>
                      <a:srgbClr val="000000"/>
                    </a:solidFill>
                  </a:rPr>
                  <a:t>of margins, uncertainties, and risks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136411" y="3115496"/>
                <a:ext cx="2922184" cy="603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kern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Analysis of cost, schedule, and performance, affordability, risk, and risk mitigation </a:t>
                </a:r>
              </a:p>
            </p:txBody>
          </p:sp>
          <p:pic>
            <p:nvPicPr>
              <p:cNvPr id="54" name="Picture 2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7902"/>
              <a:stretch/>
            </p:blipFill>
            <p:spPr bwMode="auto">
              <a:xfrm>
                <a:off x="7428326" y="2948546"/>
                <a:ext cx="955893" cy="5787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5" name="TextBox 54"/>
              <p:cNvSpPr txBox="1"/>
              <p:nvPr/>
            </p:nvSpPr>
            <p:spPr>
              <a:xfrm>
                <a:off x="6039804" y="2992055"/>
                <a:ext cx="1451656" cy="661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b="1"/>
                </a:lvl1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00" kern="0" dirty="0" smtClean="0">
                    <a:solidFill>
                      <a:srgbClr val="000000"/>
                    </a:solidFill>
                  </a:rPr>
                  <a:t>CAPE/CADE aligned analysis of Total Ownership Costs</a:t>
                </a:r>
                <a:endParaRPr lang="en-US" sz="1000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 rot="20892226">
                <a:off x="5396751" y="2462188"/>
                <a:ext cx="2788311" cy="2588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kern="0" cap="all" dirty="0">
                    <a:ln w="0"/>
                    <a:solidFill>
                      <a:srgbClr val="0000CC"/>
                    </a:solidFill>
                    <a:effectLst>
                      <a:reflection blurRad="12700" stA="50000" endPos="50000" dist="5000" dir="5400000" sy="-100000" rotWithShape="0"/>
                    </a:effectLst>
                  </a:rPr>
                  <a:t>c/s/p trades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826671">
                <a:off x="1337350" y="2390138"/>
                <a:ext cx="2051774" cy="2588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kern="0" cap="all" dirty="0">
                    <a:ln w="0"/>
                    <a:solidFill>
                      <a:srgbClr val="0000CC"/>
                    </a:solidFill>
                    <a:effectLst>
                      <a:reflection blurRad="12700" stA="50000" endPos="50000" dist="5000" dir="5400000" sy="-100000" rotWithShape="0"/>
                    </a:effectLst>
                  </a:rPr>
                  <a:t>Cost Analysis, 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169645">
                <a:off x="2307867" y="2612252"/>
                <a:ext cx="2998548" cy="3018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kern="0" cap="all" dirty="0" smtClean="0">
                    <a:ln w="0"/>
                    <a:solidFill>
                      <a:srgbClr val="0000CC"/>
                    </a:solidFill>
                    <a:effectLst>
                      <a:reflection blurRad="12700" stA="50000" endPos="50000" dist="5000" dir="5400000" sy="-100000" rotWithShape="0"/>
                    </a:effectLst>
                  </a:rPr>
                  <a:t>Requirements, </a:t>
                </a:r>
                <a:endParaRPr lang="en-US" sz="1200" b="1" kern="0" cap="all" dirty="0">
                  <a:ln w="0"/>
                  <a:solidFill>
                    <a:srgbClr val="0000CC"/>
                  </a:solidFill>
                  <a:effectLst>
                    <a:reflection blurRad="12700" stA="50000" endPos="50000" dist="5000" dir="5400000" sy="-100000" rotWithShape="0"/>
                  </a:effectLst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21378740">
                <a:off x="4135141" y="2629540"/>
                <a:ext cx="2788311" cy="2588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kern="0" cap="all" dirty="0">
                    <a:ln w="0"/>
                    <a:solidFill>
                      <a:srgbClr val="0000CC"/>
                    </a:solidFill>
                    <a:effectLst>
                      <a:reflection blurRad="12700" stA="50000" endPos="50000" dist="5000" dir="5400000" sy="-100000" rotWithShape="0"/>
                    </a:effectLst>
                  </a:rPr>
                  <a:t>defendable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124290" y="6185452"/>
                <a:ext cx="338015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kern="0" cap="all" dirty="0">
                    <a:ln w="0"/>
                    <a:solidFill>
                      <a:srgbClr val="0000CC"/>
                    </a:solidFill>
                    <a:effectLst>
                      <a:reflection blurRad="12700" stA="50000" endPos="50000" dist="5000" dir="5400000" sy="-100000" rotWithShape="0"/>
                    </a:effectLst>
                  </a:rPr>
                  <a:t>Technical </a:t>
                </a:r>
                <a:r>
                  <a:rPr lang="en-US" sz="1200" b="1" kern="0" cap="all" dirty="0" smtClean="0">
                    <a:ln w="0"/>
                    <a:solidFill>
                      <a:srgbClr val="0000CC"/>
                    </a:solidFill>
                    <a:effectLst>
                      <a:reflection blurRad="12700" stA="50000" endPos="50000" dist="5000" dir="5400000" sy="-100000" rotWithShape="0"/>
                    </a:effectLst>
                  </a:rPr>
                  <a:t>data Management</a:t>
                </a:r>
                <a:endParaRPr lang="en-US" sz="1200" b="1" kern="0" cap="all" dirty="0">
                  <a:ln w="0"/>
                  <a:solidFill>
                    <a:srgbClr val="0000CC"/>
                  </a:solidFill>
                  <a:effectLst>
                    <a:reflection blurRad="12700" stA="50000" endPos="50000" dist="5000" dir="5400000" sy="-100000" rotWithShape="0"/>
                  </a:effectLst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21240000">
                <a:off x="4895928" y="6129294"/>
                <a:ext cx="2132616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b="1" kern="0" cap="all" dirty="0">
                  <a:ln w="0"/>
                  <a:solidFill>
                    <a:srgbClr val="0000CC"/>
                  </a:solidFill>
                  <a:effectLst>
                    <a:reflection blurRad="12700" stA="50000" endPos="50000" dist="5000" dir="5400000" sy="-100000" rotWithShape="0"/>
                  </a:effectLst>
                </a:endParaRPr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>
                <a:off x="7252387" y="4373203"/>
                <a:ext cx="1604644" cy="901079"/>
              </a:xfrm>
              <a:prstGeom prst="ellipse">
                <a:avLst/>
              </a:prstGeom>
              <a:solidFill>
                <a:srgbClr val="336699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kern="0" dirty="0">
                    <a:solidFill>
                      <a:srgbClr val="FFFFFF"/>
                    </a:solidFill>
                  </a:rPr>
                  <a:t>Engineering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kern="0" dirty="0">
                    <a:solidFill>
                      <a:srgbClr val="FFFFFF"/>
                    </a:solidFill>
                  </a:rPr>
                  <a:t>Competence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kern="0" dirty="0">
                    <a:solidFill>
                      <a:srgbClr val="FFFFFF"/>
                    </a:solidFill>
                  </a:rPr>
                  <a:t>Data Base</a:t>
                </a:r>
              </a:p>
            </p:txBody>
          </p:sp>
          <p:sp>
            <p:nvSpPr>
              <p:cNvPr id="65" name="Oval 64"/>
              <p:cNvSpPr/>
              <p:nvPr/>
            </p:nvSpPr>
            <p:spPr bwMode="auto">
              <a:xfrm>
                <a:off x="6368765" y="4947119"/>
                <a:ext cx="1491007" cy="554798"/>
              </a:xfrm>
              <a:prstGeom prst="ellipse">
                <a:avLst/>
              </a:prstGeom>
              <a:solidFill>
                <a:srgbClr val="336699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00" b="1" kern="0" dirty="0">
                    <a:solidFill>
                      <a:srgbClr val="FFFFFF"/>
                    </a:solidFill>
                  </a:rPr>
                  <a:t>Maintenance Data</a:t>
                </a:r>
              </a:p>
            </p:txBody>
          </p:sp>
          <p:sp>
            <p:nvSpPr>
              <p:cNvPr id="66" name="Oval 65"/>
              <p:cNvSpPr/>
              <p:nvPr/>
            </p:nvSpPr>
            <p:spPr bwMode="auto">
              <a:xfrm>
                <a:off x="790357" y="4353416"/>
                <a:ext cx="1460143" cy="891124"/>
              </a:xfrm>
              <a:prstGeom prst="ellipse">
                <a:avLst/>
              </a:prstGeom>
              <a:solidFill>
                <a:srgbClr val="336699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kern="0" dirty="0">
                    <a:solidFill>
                      <a:srgbClr val="FFFFFF"/>
                    </a:solidFill>
                  </a:rPr>
                  <a:t>Engineering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kern="0" dirty="0">
                    <a:solidFill>
                      <a:srgbClr val="FFFFFF"/>
                    </a:solidFill>
                  </a:rPr>
                  <a:t>Standards</a:t>
                </a:r>
              </a:p>
            </p:txBody>
          </p:sp>
          <p:sp>
            <p:nvSpPr>
              <p:cNvPr id="67" name="Oval 66"/>
              <p:cNvSpPr/>
              <p:nvPr/>
            </p:nvSpPr>
            <p:spPr bwMode="auto">
              <a:xfrm>
                <a:off x="1515056" y="4894343"/>
                <a:ext cx="1582723" cy="554798"/>
              </a:xfrm>
              <a:prstGeom prst="ellipse">
                <a:avLst/>
              </a:prstGeom>
              <a:solidFill>
                <a:srgbClr val="336699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00" b="1" kern="0" dirty="0">
                    <a:solidFill>
                      <a:srgbClr val="FFFFFF"/>
                    </a:solidFill>
                  </a:rPr>
                  <a:t>Requirements Data</a:t>
                </a:r>
              </a:p>
            </p:txBody>
          </p:sp>
          <p:pic>
            <p:nvPicPr>
              <p:cNvPr id="68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1321" y="1173330"/>
                <a:ext cx="4563100" cy="6247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reflection blurRad="6350" stA="52000" endA="300" endPos="3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0" name="TextBox 69"/>
              <p:cNvSpPr txBox="1"/>
              <p:nvPr/>
            </p:nvSpPr>
            <p:spPr>
              <a:xfrm rot="400326">
                <a:off x="2058228" y="3932963"/>
                <a:ext cx="1363749" cy="258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b="1"/>
                </a:lvl1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i="1" kern="0" dirty="0" smtClean="0">
                    <a:solidFill>
                      <a:srgbClr val="0000CC"/>
                    </a:solidFill>
                  </a:rPr>
                  <a:t>Digital System</a:t>
                </a:r>
                <a:endParaRPr lang="en-US" sz="1200" i="1" kern="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252717" y="4001395"/>
                <a:ext cx="805142" cy="258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b="1"/>
                </a:lvl1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i="1" kern="0" dirty="0" smtClean="0">
                    <a:solidFill>
                      <a:srgbClr val="0000CC"/>
                    </a:solidFill>
                  </a:rPr>
                  <a:t>Model / </a:t>
                </a:r>
                <a:endParaRPr lang="en-US" sz="1200" i="1" kern="0" dirty="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288751" y="2544541"/>
              <a:ext cx="1244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Digital Engineering Ecosystem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648079" y="2540531"/>
              <a:ext cx="1244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Digital Engineering Ecosystem</a:t>
              </a:r>
            </a:p>
          </p:txBody>
        </p:sp>
      </p:grpSp>
      <p:sp>
        <p:nvSpPr>
          <p:cNvPr id="69" name="Rectangle 68"/>
          <p:cNvSpPr/>
          <p:nvPr/>
        </p:nvSpPr>
        <p:spPr>
          <a:xfrm>
            <a:off x="3145313" y="2187212"/>
            <a:ext cx="3011280" cy="27699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Acquisition Milestone decisions</a:t>
            </a:r>
            <a:endParaRPr lang="en-US" sz="1200" b="1" kern="0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4" name="Rectangle 73"/>
          <p:cNvSpPr/>
          <p:nvPr/>
        </p:nvSpPr>
        <p:spPr>
          <a:xfrm rot="410220">
            <a:off x="1021188" y="2456067"/>
            <a:ext cx="4290775" cy="27699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Systems</a:t>
            </a:r>
            <a:endParaRPr lang="en-US" sz="1200" b="1" kern="0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5" name="Rectangle 74"/>
          <p:cNvSpPr/>
          <p:nvPr/>
        </p:nvSpPr>
        <p:spPr>
          <a:xfrm rot="21256619">
            <a:off x="3856185" y="2483566"/>
            <a:ext cx="4290775" cy="27699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reviews</a:t>
            </a:r>
            <a:endParaRPr lang="en-US" sz="1200" b="1" kern="0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456155" y="2522110"/>
            <a:ext cx="4290775" cy="27699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kern="0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Engineering technical</a:t>
            </a:r>
            <a:endParaRPr lang="en-US" sz="1200" b="1" kern="0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111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D(R&amp;E)-rev-17Mar2011">
  <a:themeElements>
    <a:clrScheme name="Blank Presentation 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FF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E2FF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FF66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B8FFB8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FF66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CAFFB8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FF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ASD(SE)-BriefTemplate-PUBLIC-Feb-2013-SAVE-AS">
  <a:themeElements>
    <a:clrScheme name="Blank Presentation 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FF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E2FF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FF66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B8FFB8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FF66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CAFFB8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FF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1279</TotalTime>
  <Words>1087</Words>
  <Application>Microsoft Office PowerPoint</Application>
  <PresentationFormat>On-screen Show (4:3)</PresentationFormat>
  <Paragraphs>210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ASD(R&amp;E)-rev-17Mar2011</vt:lpstr>
      <vt:lpstr>DASD(SE)-BriefTemplate-PUBLIC-Feb-2013-SAVE-AS</vt:lpstr>
      <vt:lpstr>Digital Engineering in Complex Systems: From Leadership Understanding Through Application</vt:lpstr>
      <vt:lpstr>Defense Research &amp;Engineering Strategy</vt:lpstr>
      <vt:lpstr>Defense Systems Engineering Challenge</vt:lpstr>
      <vt:lpstr>Interagency Working Group for Engineering of Complex Systems</vt:lpstr>
      <vt:lpstr>Digital Engineering:  MBSE approach for DoD</vt:lpstr>
      <vt:lpstr>Leveraging Multiple Activities to Advance Digital Engineering Within DoD</vt:lpstr>
      <vt:lpstr>Engineered Resilient Systems: Transitioning Tools And Technologies</vt:lpstr>
      <vt:lpstr>Digital Engineering Strategy</vt:lpstr>
      <vt:lpstr>A Holistic View of Digital Engineering Support to DoD Acquisition </vt:lpstr>
      <vt:lpstr>Summary</vt:lpstr>
      <vt:lpstr>Systems Engineering: Critical to Defense Acquisition</vt:lpstr>
      <vt:lpstr>Transition to Digital Engineering</vt:lpstr>
    </vt:vector>
  </TitlesOfParts>
  <Company>OSD-CIO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>18th NDIA SE Conference</dc:subject>
  <dc:creator>DASD(SE)</dc:creator>
  <dc:description>Revised 3/17/2011</dc:description>
  <cp:lastModifiedBy>Jane Mccullough</cp:lastModifiedBy>
  <cp:revision>79</cp:revision>
  <cp:lastPrinted>2017-01-23T13:54:51Z</cp:lastPrinted>
  <dcterms:created xsi:type="dcterms:W3CDTF">2011-03-23T20:15:01Z</dcterms:created>
  <dcterms:modified xsi:type="dcterms:W3CDTF">2017-01-23T14:37:25Z</dcterms:modified>
</cp:coreProperties>
</file>