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12"/>
  </p:notesMasterIdLst>
  <p:sldIdLst>
    <p:sldId id="256" r:id="rId5"/>
    <p:sldId id="313" r:id="rId6"/>
    <p:sldId id="314" r:id="rId7"/>
    <p:sldId id="315" r:id="rId8"/>
    <p:sldId id="316" r:id="rId9"/>
    <p:sldId id="317" r:id="rId10"/>
    <p:sldId id="318" r:id="rId11"/>
  </p:sldIdLst>
  <p:sldSz cx="9144000" cy="6858000" type="screen4x3"/>
  <p:notesSz cx="6805613" cy="9939338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B41E22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112" autoAdjust="0"/>
    <p:restoredTop sz="90940" autoAdjust="0"/>
  </p:normalViewPr>
  <p:slideViewPr>
    <p:cSldViewPr>
      <p:cViewPr>
        <p:scale>
          <a:sx n="64" d="100"/>
          <a:sy n="64" d="100"/>
        </p:scale>
        <p:origin x="-1698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E695B-7A1B-4E40-94EE-BB216125E018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ED1ED-EC98-4D04-A699-882FCCA4A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usinessdictionary.com/definition/quality.html" TargetMode="External"/><Relationship Id="rId3" Type="http://schemas.openxmlformats.org/officeDocument/2006/relationships/hyperlink" Target="http://www.businessdictionary.com/definition/method.html" TargetMode="External"/><Relationship Id="rId7" Type="http://schemas.openxmlformats.org/officeDocument/2006/relationships/hyperlink" Target="http://www.businessdictionary.com/definition/measure.html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businessdictionary.com/definition/metrics.html" TargetMode="External"/><Relationship Id="rId11" Type="http://schemas.openxmlformats.org/officeDocument/2006/relationships/hyperlink" Target="http://www.businessdictionary.com/definition/customer-needs.html" TargetMode="External"/><Relationship Id="rId5" Type="http://schemas.openxmlformats.org/officeDocument/2006/relationships/hyperlink" Target="http://www.businessdictionary.com/definition/product.html" TargetMode="External"/><Relationship Id="rId10" Type="http://schemas.openxmlformats.org/officeDocument/2006/relationships/hyperlink" Target="http://www.businessdictionary.com/definition/analysis.html" TargetMode="External"/><Relationship Id="rId4" Type="http://schemas.openxmlformats.org/officeDocument/2006/relationships/hyperlink" Target="http://www.businessdictionary.com/definition/feature.html" TargetMode="External"/><Relationship Id="rId9" Type="http://schemas.openxmlformats.org/officeDocument/2006/relationships/hyperlink" Target="http://www.businessdictionary.com/definition/performance.html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ED1ED-EC98-4D04-A699-882FCCA4A4D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Definition</a:t>
            </a:r>
            <a:r>
              <a:rPr lang="en-AU" baseline="0" dirty="0" smtClean="0"/>
              <a:t> of Concept Engineering - 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method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determining what 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features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product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should have, and what 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metrics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can be used to 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measure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quality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performance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the product, based on 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/>
              </a:rPr>
              <a:t>analysis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1"/>
              </a:rPr>
              <a:t>customer needs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preferences.  (</a:t>
            </a:r>
            <a:r>
              <a:rPr lang="en-A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www.businessdictionary.com/</a:t>
            </a:r>
            <a:r>
              <a:rPr lang="en-A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definition</a:t>
            </a:r>
            <a:r>
              <a:rPr lang="en-A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A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concept-engineering</a:t>
            </a:r>
            <a:r>
              <a:rPr lang="en-A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.html)</a:t>
            </a:r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AU" sz="120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AU" dirty="0" smtClean="0"/>
              <a:t>Concept engineering is the process of translating customer needs to design features and measurable performance parameters. (http://www.visitask.com/concept-engineering-g.asp)</a:t>
            </a:r>
            <a:endParaRPr lang="en-AU" sz="120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A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ED1ED-EC98-4D04-A699-882FCCA4A4D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NCOSELogo_transparent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4500" y="56769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grpSp>
        <p:nvGrpSpPr>
          <p:cNvPr id="9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sp>
        <p:nvSpPr>
          <p:cNvPr id="13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3"/>
          <a:srcRect l="9705" r="9705"/>
          <a:stretch>
            <a:fillRect/>
          </a:stretch>
        </p:blipFill>
        <p:spPr bwMode="auto">
          <a:xfrm>
            <a:off x="406400" y="14288"/>
            <a:ext cx="10414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(16Jan2012)</a:t>
            </a:r>
            <a:endParaRPr lang="en-US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8E45F-502F-4A18-AEEE-504FE444D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6248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r>
              <a:rPr lang="en-US" smtClean="0"/>
              <a:t>Line 2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848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1500" y="6496050"/>
            <a:ext cx="2895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 smtClean="0"/>
              <a:t>Draft (16Jan2012)</a:t>
            </a:r>
            <a:endParaRPr lang="en-US"/>
          </a:p>
        </p:txBody>
      </p:sp>
      <p:sp>
        <p:nvSpPr>
          <p:cNvPr id="3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0500" y="6496050"/>
            <a:ext cx="2133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3B32FBF-2175-464D-854E-1F0A920B1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7" descr="INCOSELogo_transparent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44500" y="56769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1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33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34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37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grpSp>
        <p:nvGrpSpPr>
          <p:cNvPr id="1032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39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40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41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sp>
        <p:nvSpPr>
          <p:cNvPr id="42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" name="Rectangle 17"/>
          <p:cNvSpPr>
            <a:spLocks noChangeArrowheads="1"/>
          </p:cNvSpPr>
          <p:nvPr userDrawn="1"/>
        </p:nvSpPr>
        <p:spPr bwMode="auto">
          <a:xfrm>
            <a:off x="0" y="914400"/>
            <a:ext cx="9156700" cy="936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" name="Text Box 19"/>
          <p:cNvSpPr txBox="1">
            <a:spLocks noChangeArrowheads="1"/>
          </p:cNvSpPr>
          <p:nvPr userDrawn="1"/>
        </p:nvSpPr>
        <p:spPr bwMode="auto">
          <a:xfrm>
            <a:off x="6646863" y="-4763"/>
            <a:ext cx="19002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GB" sz="1200" b="1">
                <a:solidFill>
                  <a:srgbClr val="B41E22"/>
                </a:solidFill>
              </a:rPr>
              <a:t>International Workshop</a:t>
            </a:r>
          </a:p>
          <a:p>
            <a:pPr algn="r">
              <a:defRPr/>
            </a:pPr>
            <a:r>
              <a:rPr lang="en-GB" sz="1200" b="1" smtClean="0">
                <a:solidFill>
                  <a:srgbClr val="B41E22"/>
                </a:solidFill>
              </a:rPr>
              <a:t>Jan  21</a:t>
            </a:r>
            <a:r>
              <a:rPr lang="en-US" sz="1200" b="1" smtClean="0">
                <a:solidFill>
                  <a:srgbClr val="B41E22"/>
                </a:solidFill>
              </a:rPr>
              <a:t>–</a:t>
            </a:r>
            <a:r>
              <a:rPr lang="en-GB" sz="1200" b="1" smtClean="0">
                <a:solidFill>
                  <a:srgbClr val="B41E22"/>
                </a:solidFill>
              </a:rPr>
              <a:t> 24</a:t>
            </a:r>
            <a:r>
              <a:rPr lang="en-GB" sz="1200" b="1" baseline="0" smtClean="0">
                <a:solidFill>
                  <a:srgbClr val="B41E22"/>
                </a:solidFill>
              </a:rPr>
              <a:t>,</a:t>
            </a:r>
            <a:r>
              <a:rPr lang="en-GB" sz="1200" b="1" smtClean="0">
                <a:solidFill>
                  <a:srgbClr val="B41E22"/>
                </a:solidFill>
              </a:rPr>
              <a:t> 2012</a:t>
            </a:r>
            <a:endParaRPr lang="en-GB" sz="1200" b="1">
              <a:solidFill>
                <a:srgbClr val="B41E22"/>
              </a:solidFill>
            </a:endParaRPr>
          </a:p>
          <a:p>
            <a:pPr algn="r">
              <a:defRPr/>
            </a:pPr>
            <a:r>
              <a:rPr lang="en-GB" sz="1200" b="1" smtClean="0">
                <a:solidFill>
                  <a:srgbClr val="B41E22"/>
                </a:solidFill>
              </a:rPr>
              <a:t>Jacksonville, Fl </a:t>
            </a:r>
            <a:r>
              <a:rPr lang="en-GB" sz="1200" b="1">
                <a:solidFill>
                  <a:srgbClr val="B41E22"/>
                </a:solidFill>
              </a:rPr>
              <a:t>USA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pitchFamily="-107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-107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-107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-107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-107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6"/>
          <p:cNvSpPr txBox="1">
            <a:spLocks noChangeArrowheads="1"/>
          </p:cNvSpPr>
          <p:nvPr/>
        </p:nvSpPr>
        <p:spPr bwMode="auto">
          <a:xfrm>
            <a:off x="457200" y="2590800"/>
            <a:ext cx="8077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noProof="0" dirty="0" smtClean="0">
                <a:ea typeface="+mn-ea"/>
              </a:rPr>
              <a:t>Core Team Members: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sz="1600" kern="0" dirty="0" smtClean="0">
                <a:solidFill>
                  <a:srgbClr val="002060"/>
                </a:solidFill>
              </a:rPr>
              <a:t>Dr Quoc Do (DASI, UniSA)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sz="1600" kern="0" dirty="0" smtClean="0">
                <a:solidFill>
                  <a:srgbClr val="002060"/>
                </a:solidFill>
              </a:rPr>
              <a:t> Prof Peter Campbell (DASI, UniSA)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sz="1600" dirty="0" smtClean="0">
                <a:solidFill>
                  <a:srgbClr val="002060"/>
                </a:solidFill>
              </a:rPr>
              <a:t>Paul Logan </a:t>
            </a:r>
            <a:r>
              <a:rPr lang="en-US" sz="1600" kern="0" dirty="0" smtClean="0">
                <a:solidFill>
                  <a:srgbClr val="002060"/>
                </a:solidFill>
              </a:rPr>
              <a:t>(Aerospace Concepts)</a:t>
            </a:r>
            <a:endParaRPr lang="en-US" sz="1600" dirty="0" smtClean="0">
              <a:solidFill>
                <a:srgbClr val="002060"/>
              </a:solidFill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sz="1600" dirty="0" smtClean="0">
                <a:solidFill>
                  <a:srgbClr val="002060"/>
                </a:solidFill>
              </a:rPr>
              <a:t>Dan Spencer </a:t>
            </a:r>
            <a:r>
              <a:rPr lang="en-US" sz="1600" kern="0" dirty="0" smtClean="0">
                <a:solidFill>
                  <a:srgbClr val="002060"/>
                </a:solidFill>
              </a:rPr>
              <a:t>(Aerospace Concepts)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sz="1600" kern="0" dirty="0" smtClean="0">
                <a:solidFill>
                  <a:srgbClr val="002060"/>
                </a:solidFill>
              </a:rPr>
              <a:t>Dr Mike Ryan (</a:t>
            </a:r>
            <a:r>
              <a:rPr lang="en-US" sz="1600" kern="0" dirty="0" err="1" smtClean="0">
                <a:solidFill>
                  <a:srgbClr val="002060"/>
                </a:solidFill>
              </a:rPr>
              <a:t>UNSW</a:t>
            </a:r>
            <a:r>
              <a:rPr lang="en-US" sz="1600" kern="0" dirty="0" smtClean="0">
                <a:solidFill>
                  <a:srgbClr val="002060"/>
                </a:solidFill>
              </a:rPr>
              <a:t>) 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sz="1600" kern="0" dirty="0" smtClean="0">
                <a:solidFill>
                  <a:srgbClr val="002060"/>
                </a:solidFill>
              </a:rPr>
              <a:t>Jonathan Hallett (Deep Blue Tech)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kern="0" dirty="0" smtClean="0">
              <a:ea typeface="+mn-ea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ea typeface="+mn-ea"/>
              </a:rPr>
              <a:t>Dr Dave Harvey (Aerospace Concepts)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noProof="0" dirty="0" smtClean="0">
                <a:ea typeface="+mn-ea"/>
              </a:rPr>
              <a:t>Kevin Robinson (</a:t>
            </a:r>
            <a:r>
              <a:rPr lang="en-US" sz="1600" kern="0" noProof="0" dirty="0" err="1" smtClean="0">
                <a:ea typeface="+mn-ea"/>
              </a:rPr>
              <a:t>DSTO</a:t>
            </a:r>
            <a:r>
              <a:rPr lang="en-US" sz="1600" kern="0" noProof="0" dirty="0" smtClean="0">
                <a:ea typeface="+mn-ea"/>
              </a:rPr>
              <a:t>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ea typeface="+mn-ea"/>
              </a:rPr>
              <a:t>Prof Stephen Cook (DASI, UniSA)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76200"/>
            <a:ext cx="8229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-107" charset="0"/>
                <a:ea typeface="+mj-ea"/>
                <a:cs typeface="+mj-cs"/>
              </a:rPr>
              <a:t>INCOSE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-107" charset="0"/>
                <a:ea typeface="+mj-ea"/>
                <a:cs typeface="+mj-cs"/>
              </a:rPr>
              <a:t>MBSE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-107" charset="0"/>
                <a:ea typeface="+mj-ea"/>
                <a:cs typeface="+mj-cs"/>
              </a:rPr>
              <a:t> Initiative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-107" charset="0"/>
                <a:ea typeface="+mj-ea"/>
                <a:cs typeface="+mj-cs"/>
              </a:rPr>
              <a:t/>
            </a:r>
            <a:b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-107" charset="0"/>
                <a:ea typeface="+mj-ea"/>
                <a:cs typeface="+mj-cs"/>
              </a:rPr>
            </a:b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-107" charset="0"/>
                <a:ea typeface="+mj-ea"/>
                <a:cs typeface="+mj-cs"/>
              </a:rPr>
              <a:t>Concept Engineering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-107" charset="0"/>
                <a:ea typeface="+mj-ea"/>
                <a:cs typeface="+mj-cs"/>
              </a:rPr>
              <a:t> Working 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-107" charset="0"/>
                <a:ea typeface="+mj-ea"/>
                <a:cs typeface="+mj-cs"/>
              </a:rPr>
              <a:t>Group</a:t>
            </a:r>
            <a:endParaRPr kumimoji="0" lang="en-US" sz="3600" b="0" i="0" u="none" strike="noStrike" kern="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-107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smtClean="0">
                <a:solidFill>
                  <a:srgbClr val="0070C0"/>
                </a:solidFill>
              </a:rPr>
              <a:t>Overwiew</a:t>
            </a:r>
            <a:endParaRPr lang="en-AU" sz="400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3124200"/>
          </a:xfrm>
        </p:spPr>
        <p:txBody>
          <a:bodyPr/>
          <a:lstStyle/>
          <a:p>
            <a:r>
              <a:rPr lang="en-AU" dirty="0" smtClean="0"/>
              <a:t>Introduction to </a:t>
            </a:r>
            <a:r>
              <a:rPr lang="en-AU" dirty="0" err="1" smtClean="0"/>
              <a:t>MBSE</a:t>
            </a:r>
            <a:r>
              <a:rPr lang="en-AU" dirty="0" smtClean="0"/>
              <a:t> 2011 Activities in Australia</a:t>
            </a:r>
          </a:p>
          <a:p>
            <a:r>
              <a:rPr lang="en-AU" dirty="0" smtClean="0"/>
              <a:t>Formation of our </a:t>
            </a:r>
            <a:r>
              <a:rPr lang="en-AU" dirty="0" err="1" smtClean="0"/>
              <a:t>MBSE</a:t>
            </a:r>
            <a:r>
              <a:rPr lang="en-AU" dirty="0" smtClean="0"/>
              <a:t> Concept Engineering Working Group</a:t>
            </a:r>
          </a:p>
          <a:p>
            <a:r>
              <a:rPr lang="en-AU" dirty="0" smtClean="0"/>
              <a:t>Future Plan and Activities</a:t>
            </a:r>
          </a:p>
          <a:p>
            <a:r>
              <a:rPr lang="en-AU" dirty="0" smtClean="0"/>
              <a:t>Summary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2"/>
            <a:ext cx="6248400" cy="954088"/>
          </a:xfrm>
        </p:spPr>
        <p:txBody>
          <a:bodyPr/>
          <a:lstStyle/>
          <a:p>
            <a:r>
              <a:rPr lang="en-AU" smtClean="0">
                <a:solidFill>
                  <a:srgbClr val="0070C0"/>
                </a:solidFill>
              </a:rPr>
              <a:t>Introduction to MBSE 2011 Activities in Australia</a:t>
            </a:r>
            <a:r>
              <a:rPr lang="en-AU" smtClean="0"/>
              <a:t/>
            </a:r>
            <a:br>
              <a:rPr lang="en-AU" smtClean="0"/>
            </a:b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8077200" cy="5410200"/>
          </a:xfrm>
        </p:spPr>
        <p:txBody>
          <a:bodyPr/>
          <a:lstStyle/>
          <a:p>
            <a:r>
              <a:rPr lang="en-AU" sz="2000" dirty="0" err="1" smtClean="0"/>
              <a:t>MBSE</a:t>
            </a:r>
            <a:r>
              <a:rPr lang="en-AU" sz="2000" dirty="0" smtClean="0"/>
              <a:t> Panel at the Systems Engineering Test and Evaluation (</a:t>
            </a:r>
            <a:r>
              <a:rPr lang="en-AU" sz="2000" dirty="0" err="1" smtClean="0"/>
              <a:t>SETE</a:t>
            </a:r>
            <a:r>
              <a:rPr lang="en-AU" sz="2000" dirty="0" smtClean="0"/>
              <a:t> 2011) conference in Canberra, May 2-4, 2011</a:t>
            </a: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Panel Title: </a:t>
            </a:r>
            <a:r>
              <a:rPr lang="en-AU" sz="1800" i="1" dirty="0" smtClean="0">
                <a:solidFill>
                  <a:srgbClr val="002060"/>
                </a:solidFill>
              </a:rPr>
              <a:t>Model-based Systems Engineering (</a:t>
            </a:r>
            <a:r>
              <a:rPr lang="en-AU" sz="1800" i="1" dirty="0" err="1" smtClean="0">
                <a:solidFill>
                  <a:srgbClr val="002060"/>
                </a:solidFill>
              </a:rPr>
              <a:t>MBSE</a:t>
            </a:r>
            <a:r>
              <a:rPr lang="en-AU" sz="1800" i="1" dirty="0" smtClean="0">
                <a:solidFill>
                  <a:srgbClr val="002060"/>
                </a:solidFill>
              </a:rPr>
              <a:t>) Panel and Open Forum</a:t>
            </a:r>
            <a:endParaRPr lang="en-AU" sz="1800" dirty="0" smtClean="0">
              <a:solidFill>
                <a:srgbClr val="002060"/>
              </a:solidFill>
            </a:endParaRP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Six Panel Members: Kevin Robinson, Paul Logan, Prof Peter Campbell, Jonathan Hallett, </a:t>
            </a:r>
            <a:r>
              <a:rPr lang="en-AU" sz="1800" dirty="0" err="1" smtClean="0">
                <a:solidFill>
                  <a:srgbClr val="002060"/>
                </a:solidFill>
              </a:rPr>
              <a:t>Despina</a:t>
            </a:r>
            <a:r>
              <a:rPr lang="en-AU" sz="1800" dirty="0" smtClean="0">
                <a:solidFill>
                  <a:srgbClr val="002060"/>
                </a:solidFill>
              </a:rPr>
              <a:t> </a:t>
            </a:r>
            <a:r>
              <a:rPr lang="en-AU" sz="1800" dirty="0" err="1" smtClean="0">
                <a:solidFill>
                  <a:srgbClr val="002060"/>
                </a:solidFill>
              </a:rPr>
              <a:t>Tramoundanis</a:t>
            </a:r>
            <a:r>
              <a:rPr lang="en-AU" sz="1800" dirty="0" smtClean="0">
                <a:solidFill>
                  <a:srgbClr val="002060"/>
                </a:solidFill>
              </a:rPr>
              <a:t> &amp; Dr </a:t>
            </a:r>
            <a:r>
              <a:rPr lang="en-AU" sz="1800" dirty="0" err="1" smtClean="0">
                <a:solidFill>
                  <a:srgbClr val="002060"/>
                </a:solidFill>
              </a:rPr>
              <a:t>Quoc</a:t>
            </a:r>
            <a:r>
              <a:rPr lang="en-AU" sz="1800" dirty="0" smtClean="0">
                <a:solidFill>
                  <a:srgbClr val="002060"/>
                </a:solidFill>
              </a:rPr>
              <a:t> Do </a:t>
            </a:r>
            <a:endParaRPr lang="en-AU" sz="1800" dirty="0" smtClean="0">
              <a:solidFill>
                <a:srgbClr val="002060"/>
              </a:solidFill>
            </a:endParaRP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Moderator: Dr Mike Ryan</a:t>
            </a:r>
            <a:endParaRPr lang="en-AU" sz="1800" dirty="0" smtClean="0">
              <a:solidFill>
                <a:srgbClr val="002060"/>
              </a:solidFill>
            </a:endParaRPr>
          </a:p>
          <a:p>
            <a:pPr lvl="1"/>
            <a:r>
              <a:rPr lang="en-AU" sz="2000" dirty="0" smtClean="0"/>
              <a:t>Four focussed questions:</a:t>
            </a:r>
          </a:p>
          <a:p>
            <a:pPr lvl="2"/>
            <a:r>
              <a:rPr lang="en-AU" sz="1800" dirty="0" smtClean="0">
                <a:solidFill>
                  <a:srgbClr val="002060"/>
                </a:solidFill>
              </a:rPr>
              <a:t>What are the challenges in </a:t>
            </a:r>
            <a:r>
              <a:rPr lang="en-AU" sz="1800" dirty="0" err="1" smtClean="0">
                <a:solidFill>
                  <a:srgbClr val="002060"/>
                </a:solidFill>
              </a:rPr>
              <a:t>MBSE</a:t>
            </a:r>
            <a:r>
              <a:rPr lang="en-AU" sz="1800" dirty="0" smtClean="0">
                <a:solidFill>
                  <a:srgbClr val="002060"/>
                </a:solidFill>
              </a:rPr>
              <a:t>?</a:t>
            </a:r>
          </a:p>
          <a:p>
            <a:pPr lvl="2"/>
            <a:r>
              <a:rPr lang="en-AU" sz="1800" dirty="0" smtClean="0">
                <a:solidFill>
                  <a:srgbClr val="002060"/>
                </a:solidFill>
              </a:rPr>
              <a:t>How does the community promote </a:t>
            </a:r>
            <a:r>
              <a:rPr lang="en-AU" sz="1800" dirty="0" err="1" smtClean="0">
                <a:solidFill>
                  <a:srgbClr val="002060"/>
                </a:solidFill>
              </a:rPr>
              <a:t>MBSE</a:t>
            </a:r>
            <a:r>
              <a:rPr lang="en-AU" sz="1800" dirty="0" smtClean="0">
                <a:solidFill>
                  <a:srgbClr val="002060"/>
                </a:solidFill>
              </a:rPr>
              <a:t> and improve its adoption?</a:t>
            </a:r>
          </a:p>
          <a:p>
            <a:pPr lvl="2"/>
            <a:r>
              <a:rPr lang="en-AU" sz="1800" dirty="0" smtClean="0">
                <a:solidFill>
                  <a:srgbClr val="002060"/>
                </a:solidFill>
              </a:rPr>
              <a:t>Where / how is </a:t>
            </a:r>
            <a:r>
              <a:rPr lang="en-AU" sz="1800" dirty="0" err="1" smtClean="0">
                <a:solidFill>
                  <a:srgbClr val="002060"/>
                </a:solidFill>
              </a:rPr>
              <a:t>MBSE</a:t>
            </a:r>
            <a:r>
              <a:rPr lang="en-AU" sz="1800" dirty="0" smtClean="0">
                <a:solidFill>
                  <a:srgbClr val="002060"/>
                </a:solidFill>
              </a:rPr>
              <a:t> currently being applied in Australia?</a:t>
            </a:r>
            <a:r>
              <a:rPr lang="en-AU" sz="1800" dirty="0" smtClean="0"/>
              <a:t> </a:t>
            </a:r>
          </a:p>
          <a:p>
            <a:pPr lvl="2"/>
            <a:r>
              <a:rPr lang="en-AU" sz="1800" dirty="0" smtClean="0">
                <a:solidFill>
                  <a:srgbClr val="002060"/>
                </a:solidFill>
              </a:rPr>
              <a:t>Is there a need for an Australia forum on </a:t>
            </a:r>
            <a:r>
              <a:rPr lang="en-AU" sz="1800" dirty="0" err="1" smtClean="0">
                <a:solidFill>
                  <a:srgbClr val="002060"/>
                </a:solidFill>
              </a:rPr>
              <a:t>MBSE</a:t>
            </a:r>
            <a:r>
              <a:rPr lang="en-AU" sz="1800" dirty="0" smtClean="0">
                <a:solidFill>
                  <a:srgbClr val="002060"/>
                </a:solidFill>
              </a:rPr>
              <a:t>? If so, what implementation would have the greatest effect?</a:t>
            </a:r>
          </a:p>
          <a:p>
            <a:pPr lvl="1"/>
            <a:r>
              <a:rPr lang="en-AU" sz="2000" dirty="0" smtClean="0"/>
              <a:t>Outcomes:</a:t>
            </a:r>
          </a:p>
          <a:p>
            <a:pPr lvl="2"/>
            <a:r>
              <a:rPr lang="en-AU" sz="1600" dirty="0" smtClean="0">
                <a:solidFill>
                  <a:srgbClr val="002060"/>
                </a:solidFill>
              </a:rPr>
              <a:t> Attendance: Approximately 60 people</a:t>
            </a:r>
          </a:p>
          <a:p>
            <a:pPr lvl="2"/>
            <a:r>
              <a:rPr lang="en-AU" sz="1600" dirty="0" smtClean="0">
                <a:solidFill>
                  <a:srgbClr val="002060"/>
                </a:solidFill>
              </a:rPr>
              <a:t>Identified a need for a forum/</a:t>
            </a:r>
            <a:r>
              <a:rPr lang="en-AU" sz="1600" dirty="0" err="1" smtClean="0">
                <a:solidFill>
                  <a:srgbClr val="002060"/>
                </a:solidFill>
              </a:rPr>
              <a:t>WG</a:t>
            </a:r>
            <a:r>
              <a:rPr lang="en-AU" sz="1600" dirty="0" smtClean="0">
                <a:solidFill>
                  <a:srgbClr val="002060"/>
                </a:solidFill>
              </a:rPr>
              <a:t> to foster </a:t>
            </a:r>
            <a:r>
              <a:rPr lang="en-AU" sz="1600" dirty="0" err="1" smtClean="0">
                <a:solidFill>
                  <a:srgbClr val="002060"/>
                </a:solidFill>
              </a:rPr>
              <a:t>MBSE</a:t>
            </a:r>
            <a:r>
              <a:rPr lang="en-AU" sz="1600" dirty="0" smtClean="0">
                <a:solidFill>
                  <a:srgbClr val="002060"/>
                </a:solidFill>
              </a:rPr>
              <a:t> development in Australia  </a:t>
            </a:r>
            <a:endParaRPr lang="en-AU" dirty="0" smtClean="0"/>
          </a:p>
          <a:p>
            <a:pPr lvl="2">
              <a:buNone/>
            </a:pPr>
            <a:endParaRPr lang="en-AU" dirty="0" smtClean="0"/>
          </a:p>
          <a:p>
            <a:pPr lvl="2"/>
            <a:endParaRPr lang="en-A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solidFill>
                  <a:srgbClr val="0070C0"/>
                </a:solidFill>
              </a:rPr>
              <a:t>Introduction to MBSE 2011 Activities in Australia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4267200" cy="4800600"/>
          </a:xfrm>
        </p:spPr>
        <p:txBody>
          <a:bodyPr/>
          <a:lstStyle/>
          <a:p>
            <a:r>
              <a:rPr lang="en-AU" sz="2000" dirty="0" err="1" smtClean="0">
                <a:solidFill>
                  <a:srgbClr val="000000"/>
                </a:solidFill>
              </a:rPr>
              <a:t>MBSE</a:t>
            </a:r>
            <a:r>
              <a:rPr lang="en-AU" sz="2000" dirty="0" smtClean="0">
                <a:solidFill>
                  <a:srgbClr val="000000"/>
                </a:solidFill>
              </a:rPr>
              <a:t> Symposium, Oct 24-25, 2011 in </a:t>
            </a:r>
            <a:r>
              <a:rPr lang="en-AU" sz="2000" dirty="0" err="1" smtClean="0">
                <a:solidFill>
                  <a:srgbClr val="000000"/>
                </a:solidFill>
              </a:rPr>
              <a:t>DSTO</a:t>
            </a:r>
            <a:r>
              <a:rPr lang="en-AU" sz="2000" dirty="0" smtClean="0">
                <a:solidFill>
                  <a:srgbClr val="000000"/>
                </a:solidFill>
              </a:rPr>
              <a:t>, Adel, Australia </a:t>
            </a:r>
          </a:p>
          <a:p>
            <a:pPr lvl="1"/>
            <a:r>
              <a:rPr lang="en-AU" sz="1600" dirty="0" smtClean="0">
                <a:solidFill>
                  <a:srgbClr val="002060"/>
                </a:solidFill>
              </a:rPr>
              <a:t>Conference Chair: Kevin Robinson</a:t>
            </a:r>
          </a:p>
          <a:p>
            <a:pPr lvl="1"/>
            <a:r>
              <a:rPr lang="en-AU" sz="1600" dirty="0" smtClean="0">
                <a:solidFill>
                  <a:srgbClr val="002060"/>
                </a:solidFill>
              </a:rPr>
              <a:t>Technical Chair: Dr </a:t>
            </a:r>
            <a:r>
              <a:rPr lang="en-AU" sz="1600" dirty="0" err="1" smtClean="0">
                <a:solidFill>
                  <a:srgbClr val="002060"/>
                </a:solidFill>
              </a:rPr>
              <a:t>Quoc</a:t>
            </a:r>
            <a:r>
              <a:rPr lang="en-AU" sz="1600" dirty="0" smtClean="0">
                <a:solidFill>
                  <a:srgbClr val="002060"/>
                </a:solidFill>
              </a:rPr>
              <a:t> Do </a:t>
            </a:r>
          </a:p>
          <a:p>
            <a:pPr lvl="1"/>
            <a:r>
              <a:rPr lang="en-AU" sz="1600" dirty="0" smtClean="0">
                <a:solidFill>
                  <a:srgbClr val="002060"/>
                </a:solidFill>
              </a:rPr>
              <a:t>2 Day Program with 16 technical presentations and 1 </a:t>
            </a:r>
            <a:r>
              <a:rPr lang="en-AU" sz="1600" dirty="0" err="1" smtClean="0">
                <a:solidFill>
                  <a:srgbClr val="002060"/>
                </a:solidFill>
              </a:rPr>
              <a:t>MBSE</a:t>
            </a:r>
            <a:r>
              <a:rPr lang="en-AU" sz="1600" dirty="0" smtClean="0">
                <a:solidFill>
                  <a:srgbClr val="002060"/>
                </a:solidFill>
              </a:rPr>
              <a:t> </a:t>
            </a:r>
            <a:r>
              <a:rPr lang="en-AU" sz="1600" b="1" i="1" u="sng" dirty="0" smtClean="0">
                <a:solidFill>
                  <a:srgbClr val="002060"/>
                </a:solidFill>
              </a:rPr>
              <a:t>“Way-Forward” </a:t>
            </a:r>
            <a:r>
              <a:rPr lang="en-AU" sz="1600" dirty="0" smtClean="0">
                <a:solidFill>
                  <a:srgbClr val="002060"/>
                </a:solidFill>
              </a:rPr>
              <a:t>workshop</a:t>
            </a:r>
          </a:p>
          <a:p>
            <a:pPr lvl="1"/>
            <a:r>
              <a:rPr lang="en-AU" sz="1600" dirty="0" smtClean="0">
                <a:solidFill>
                  <a:srgbClr val="002060"/>
                </a:solidFill>
              </a:rPr>
              <a:t>Attendance: over 90 people</a:t>
            </a:r>
          </a:p>
          <a:p>
            <a:r>
              <a:rPr lang="en-AU" sz="2000" dirty="0" smtClean="0">
                <a:solidFill>
                  <a:srgbClr val="000000"/>
                </a:solidFill>
              </a:rPr>
              <a:t>Key outcomes:  </a:t>
            </a:r>
          </a:p>
          <a:p>
            <a:pPr lvl="1"/>
            <a:r>
              <a:rPr lang="en-AU" sz="1600" dirty="0" smtClean="0">
                <a:solidFill>
                  <a:srgbClr val="002060"/>
                </a:solidFill>
              </a:rPr>
              <a:t>Raised a significant level of interest in </a:t>
            </a:r>
            <a:r>
              <a:rPr lang="en-AU" sz="1600" dirty="0" err="1" smtClean="0">
                <a:solidFill>
                  <a:srgbClr val="002060"/>
                </a:solidFill>
              </a:rPr>
              <a:t>MBSE</a:t>
            </a:r>
            <a:endParaRPr lang="en-AU" sz="1600" dirty="0" smtClean="0">
              <a:solidFill>
                <a:srgbClr val="002060"/>
              </a:solidFill>
            </a:endParaRPr>
          </a:p>
          <a:p>
            <a:pPr lvl="1"/>
            <a:r>
              <a:rPr lang="en-AU" sz="1600" dirty="0" smtClean="0">
                <a:solidFill>
                  <a:srgbClr val="002060"/>
                </a:solidFill>
              </a:rPr>
              <a:t>Urged </a:t>
            </a:r>
            <a:r>
              <a:rPr lang="en-AU" sz="1600" dirty="0" smtClean="0">
                <a:solidFill>
                  <a:srgbClr val="002060"/>
                </a:solidFill>
              </a:rPr>
              <a:t>of forming of an Australian </a:t>
            </a:r>
            <a:r>
              <a:rPr lang="en-AU" sz="1600" dirty="0" err="1" smtClean="0">
                <a:solidFill>
                  <a:srgbClr val="002060"/>
                </a:solidFill>
              </a:rPr>
              <a:t>MBSE</a:t>
            </a:r>
            <a:r>
              <a:rPr lang="en-AU" sz="1600" dirty="0" smtClean="0">
                <a:solidFill>
                  <a:srgbClr val="002060"/>
                </a:solidFill>
              </a:rPr>
              <a:t> Working Group to foster </a:t>
            </a:r>
            <a:r>
              <a:rPr lang="en-AU" sz="1600" dirty="0" err="1" smtClean="0">
                <a:solidFill>
                  <a:srgbClr val="002060"/>
                </a:solidFill>
              </a:rPr>
              <a:t>MBSE</a:t>
            </a:r>
            <a:r>
              <a:rPr lang="en-AU" sz="1600" dirty="0" smtClean="0">
                <a:solidFill>
                  <a:srgbClr val="002060"/>
                </a:solidFill>
              </a:rPr>
              <a:t>  development and adoption, and actively contributing to the International effort via the </a:t>
            </a:r>
            <a:r>
              <a:rPr lang="en-AU" sz="1600" dirty="0" err="1" smtClean="0">
                <a:solidFill>
                  <a:srgbClr val="002060"/>
                </a:solidFill>
              </a:rPr>
              <a:t>INCOSE</a:t>
            </a:r>
            <a:r>
              <a:rPr lang="en-AU" sz="1600" dirty="0" smtClean="0">
                <a:solidFill>
                  <a:srgbClr val="002060"/>
                </a:solidFill>
              </a:rPr>
              <a:t> </a:t>
            </a:r>
            <a:r>
              <a:rPr lang="en-AU" sz="1600" dirty="0" err="1" smtClean="0">
                <a:solidFill>
                  <a:srgbClr val="002060"/>
                </a:solidFill>
              </a:rPr>
              <a:t>MBSE</a:t>
            </a:r>
            <a:r>
              <a:rPr lang="en-AU" sz="1600" dirty="0" smtClean="0">
                <a:solidFill>
                  <a:srgbClr val="002060"/>
                </a:solidFill>
              </a:rPr>
              <a:t> Initiative. 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066800"/>
            <a:ext cx="4724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248400" cy="496888"/>
          </a:xfrm>
        </p:spPr>
        <p:txBody>
          <a:bodyPr/>
          <a:lstStyle/>
          <a:p>
            <a:r>
              <a:rPr lang="en-AU" dirty="0" err="1" smtClean="0">
                <a:solidFill>
                  <a:srgbClr val="002060"/>
                </a:solidFill>
              </a:rPr>
              <a:t>MBSE</a:t>
            </a:r>
            <a:r>
              <a:rPr lang="en-AU" dirty="0" smtClean="0">
                <a:solidFill>
                  <a:srgbClr val="002060"/>
                </a:solidFill>
              </a:rPr>
              <a:t> – Concept </a:t>
            </a:r>
            <a:r>
              <a:rPr lang="en-AU" dirty="0" smtClean="0">
                <a:solidFill>
                  <a:srgbClr val="002060"/>
                </a:solidFill>
              </a:rPr>
              <a:t>Engineering </a:t>
            </a:r>
            <a:r>
              <a:rPr lang="en-AU" dirty="0" smtClean="0">
                <a:solidFill>
                  <a:srgbClr val="002060"/>
                </a:solidFill>
              </a:rPr>
              <a:t/>
            </a:r>
            <a:br>
              <a:rPr lang="en-AU" dirty="0" smtClean="0">
                <a:solidFill>
                  <a:srgbClr val="002060"/>
                </a:solidFill>
              </a:rPr>
            </a:br>
            <a:r>
              <a:rPr lang="en-AU" dirty="0" smtClean="0">
                <a:solidFill>
                  <a:srgbClr val="002060"/>
                </a:solidFill>
              </a:rPr>
              <a:t> Working Group Formation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5105400"/>
          </a:xfrm>
        </p:spPr>
        <p:txBody>
          <a:bodyPr/>
          <a:lstStyle/>
          <a:p>
            <a:r>
              <a:rPr lang="en-AU" sz="2000" dirty="0" smtClean="0"/>
              <a:t>A kick-off Meeting, Thursday Jan 12, 3:30-5:00pm</a:t>
            </a:r>
          </a:p>
          <a:p>
            <a:r>
              <a:rPr lang="en-AU" sz="2000" dirty="0" smtClean="0"/>
              <a:t>Team </a:t>
            </a:r>
            <a:r>
              <a:rPr lang="en-AU" sz="2000" dirty="0" smtClean="0"/>
              <a:t>Formation and Affiliation:</a:t>
            </a:r>
            <a:endParaRPr lang="en-AU" sz="2000" dirty="0" smtClean="0"/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Name: </a:t>
            </a:r>
            <a:r>
              <a:rPr lang="en-AU" sz="1800" dirty="0" err="1" smtClean="0">
                <a:solidFill>
                  <a:srgbClr val="002060"/>
                </a:solidFill>
              </a:rPr>
              <a:t>MBSE</a:t>
            </a:r>
            <a:r>
              <a:rPr lang="en-AU" sz="1800" dirty="0" smtClean="0">
                <a:solidFill>
                  <a:srgbClr val="002060"/>
                </a:solidFill>
              </a:rPr>
              <a:t> Concept Engineering </a:t>
            </a:r>
            <a:endParaRPr lang="en-AU" sz="1800" dirty="0" smtClean="0">
              <a:solidFill>
                <a:srgbClr val="002060"/>
              </a:solidFill>
            </a:endParaRP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Plan </a:t>
            </a:r>
            <a:r>
              <a:rPr lang="en-AU" sz="1800" dirty="0" smtClean="0">
                <a:solidFill>
                  <a:srgbClr val="002060"/>
                </a:solidFill>
              </a:rPr>
              <a:t>to be affiliated as an </a:t>
            </a:r>
            <a:r>
              <a:rPr lang="en-AU" sz="1800" dirty="0" err="1" smtClean="0">
                <a:solidFill>
                  <a:srgbClr val="002060"/>
                </a:solidFill>
              </a:rPr>
              <a:t>INCOSE</a:t>
            </a:r>
            <a:r>
              <a:rPr lang="en-AU" sz="1800" dirty="0" smtClean="0">
                <a:solidFill>
                  <a:srgbClr val="002060"/>
                </a:solidFill>
              </a:rPr>
              <a:t> </a:t>
            </a:r>
            <a:r>
              <a:rPr lang="en-AU" sz="1800" dirty="0" err="1" smtClean="0">
                <a:solidFill>
                  <a:srgbClr val="002060"/>
                </a:solidFill>
              </a:rPr>
              <a:t>MBSE</a:t>
            </a:r>
            <a:r>
              <a:rPr lang="en-AU" sz="1800" dirty="0" smtClean="0">
                <a:solidFill>
                  <a:srgbClr val="002060"/>
                </a:solidFill>
              </a:rPr>
              <a:t> Initiative </a:t>
            </a:r>
            <a:r>
              <a:rPr lang="en-AU" sz="1800" dirty="0" err="1" smtClean="0">
                <a:solidFill>
                  <a:srgbClr val="002060"/>
                </a:solidFill>
              </a:rPr>
              <a:t>WG</a:t>
            </a:r>
            <a:r>
              <a:rPr lang="en-AU" sz="1800" dirty="0" smtClean="0">
                <a:solidFill>
                  <a:srgbClr val="002060"/>
                </a:solidFill>
              </a:rPr>
              <a:t>, and as </a:t>
            </a:r>
            <a:r>
              <a:rPr lang="en-AU" sz="1800" dirty="0" smtClean="0">
                <a:solidFill>
                  <a:srgbClr val="002060"/>
                </a:solidFill>
              </a:rPr>
              <a:t>a </a:t>
            </a:r>
            <a:r>
              <a:rPr lang="en-AU" sz="1800" dirty="0" err="1" smtClean="0">
                <a:solidFill>
                  <a:srgbClr val="002060"/>
                </a:solidFill>
              </a:rPr>
              <a:t>SESA</a:t>
            </a:r>
            <a:r>
              <a:rPr lang="en-AU" sz="1800" dirty="0" smtClean="0">
                <a:solidFill>
                  <a:srgbClr val="002060"/>
                </a:solidFill>
              </a:rPr>
              <a:t> – SIG (Systems Engineering Society of Australia – Special Interest Group).</a:t>
            </a:r>
          </a:p>
          <a:p>
            <a:r>
              <a:rPr lang="en-AU" sz="2400" dirty="0" smtClean="0"/>
              <a:t>The team converges on the following focus areas:</a:t>
            </a: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Model-Based Systems Acquisition which focuses on the interface between above-the-line and below-the-line work (</a:t>
            </a:r>
            <a:r>
              <a:rPr lang="en-AU" sz="1800" dirty="0" err="1" smtClean="0">
                <a:solidFill>
                  <a:srgbClr val="002060"/>
                </a:solidFill>
              </a:rPr>
              <a:t>ie</a:t>
            </a:r>
            <a:r>
              <a:rPr lang="en-AU" sz="1800" dirty="0" smtClean="0">
                <a:solidFill>
                  <a:srgbClr val="002060"/>
                </a:solidFill>
              </a:rPr>
              <a:t> acquirer and supplier)</a:t>
            </a: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Model-based requirement engineering</a:t>
            </a: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Model-based </a:t>
            </a:r>
            <a:r>
              <a:rPr lang="en-AU" sz="1800" dirty="0" smtClean="0">
                <a:solidFill>
                  <a:srgbClr val="002060"/>
                </a:solidFill>
              </a:rPr>
              <a:t>design </a:t>
            </a:r>
            <a:r>
              <a:rPr lang="en-AU" sz="1800" dirty="0" smtClean="0">
                <a:solidFill>
                  <a:srgbClr val="002060"/>
                </a:solidFill>
              </a:rPr>
              <a:t>(drive design activities </a:t>
            </a:r>
            <a:r>
              <a:rPr lang="en-AU" sz="1800" dirty="0" err="1" smtClean="0">
                <a:solidFill>
                  <a:srgbClr val="002060"/>
                </a:solidFill>
              </a:rPr>
              <a:t>vs</a:t>
            </a:r>
            <a:r>
              <a:rPr lang="en-AU" sz="1800" dirty="0" smtClean="0">
                <a:solidFill>
                  <a:srgbClr val="002060"/>
                </a:solidFill>
              </a:rPr>
              <a:t> record design artefacts</a:t>
            </a:r>
            <a:r>
              <a:rPr lang="en-AU" sz="1800" dirty="0" smtClean="0">
                <a:solidFill>
                  <a:srgbClr val="002060"/>
                </a:solidFill>
              </a:rPr>
              <a:t>)</a:t>
            </a:r>
            <a:endParaRPr lang="en-AU" sz="18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400800" cy="649288"/>
          </a:xfrm>
        </p:spPr>
        <p:txBody>
          <a:bodyPr/>
          <a:lstStyle/>
          <a:p>
            <a:r>
              <a:rPr lang="en-AU" dirty="0" smtClean="0">
                <a:solidFill>
                  <a:srgbClr val="002060"/>
                </a:solidFill>
              </a:rPr>
              <a:t/>
            </a:r>
            <a:br>
              <a:rPr lang="en-AU" dirty="0" smtClean="0">
                <a:solidFill>
                  <a:srgbClr val="002060"/>
                </a:solidFill>
              </a:rPr>
            </a:br>
            <a:r>
              <a:rPr lang="en-AU" dirty="0" smtClean="0">
                <a:solidFill>
                  <a:srgbClr val="002060"/>
                </a:solidFill>
              </a:rPr>
              <a:t> </a:t>
            </a:r>
            <a:r>
              <a:rPr lang="en-AU" dirty="0" err="1" smtClean="0">
                <a:solidFill>
                  <a:srgbClr val="002060"/>
                </a:solidFill>
              </a:rPr>
              <a:t>MBSE</a:t>
            </a:r>
            <a:r>
              <a:rPr lang="en-AU" dirty="0" smtClean="0">
                <a:solidFill>
                  <a:srgbClr val="002060"/>
                </a:solidFill>
              </a:rPr>
              <a:t> – Concept </a:t>
            </a:r>
            <a:r>
              <a:rPr lang="en-AU" dirty="0" smtClean="0">
                <a:solidFill>
                  <a:srgbClr val="002060"/>
                </a:solidFill>
              </a:rPr>
              <a:t>Engineering </a:t>
            </a:r>
            <a:r>
              <a:rPr lang="en-AU" dirty="0" err="1" smtClean="0">
                <a:solidFill>
                  <a:srgbClr val="002060"/>
                </a:solidFill>
              </a:rPr>
              <a:t>WG</a:t>
            </a:r>
            <a:r>
              <a:rPr lang="en-AU" dirty="0" smtClean="0">
                <a:solidFill>
                  <a:srgbClr val="002060"/>
                </a:solidFill>
              </a:rPr>
              <a:t> </a:t>
            </a:r>
            <a:br>
              <a:rPr lang="en-AU" dirty="0" smtClean="0">
                <a:solidFill>
                  <a:srgbClr val="002060"/>
                </a:solidFill>
              </a:rPr>
            </a:br>
            <a:r>
              <a:rPr lang="en-AU" dirty="0" smtClean="0">
                <a:solidFill>
                  <a:srgbClr val="002060"/>
                </a:solidFill>
              </a:rPr>
              <a:t>Future Plan and </a:t>
            </a:r>
            <a:r>
              <a:rPr lang="en-AU" dirty="0" smtClean="0">
                <a:solidFill>
                  <a:srgbClr val="002060"/>
                </a:solidFill>
              </a:rPr>
              <a:t>Activities</a:t>
            </a:r>
            <a:r>
              <a:rPr lang="en-AU" dirty="0" smtClean="0">
                <a:solidFill>
                  <a:srgbClr val="002060"/>
                </a:solidFill>
              </a:rPr>
              <a:t/>
            </a:r>
            <a:br>
              <a:rPr lang="en-AU" dirty="0" smtClean="0">
                <a:solidFill>
                  <a:srgbClr val="002060"/>
                </a:solidFill>
              </a:rPr>
            </a:br>
            <a:endParaRPr lang="en-AU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7924800" cy="5562600"/>
          </a:xfrm>
        </p:spPr>
        <p:txBody>
          <a:bodyPr/>
          <a:lstStyle/>
          <a:p>
            <a:r>
              <a:rPr lang="en-AU" sz="2000" dirty="0" err="1" smtClean="0"/>
              <a:t>INCOSE</a:t>
            </a:r>
            <a:r>
              <a:rPr lang="en-AU" sz="2000" dirty="0" smtClean="0"/>
              <a:t> </a:t>
            </a:r>
            <a:r>
              <a:rPr lang="en-AU" sz="2000" dirty="0" err="1" smtClean="0"/>
              <a:t>MBSE</a:t>
            </a:r>
            <a:r>
              <a:rPr lang="en-AU" sz="2000" dirty="0" smtClean="0"/>
              <a:t> IW12 Activities:</a:t>
            </a:r>
          </a:p>
          <a:p>
            <a:pPr lvl="1"/>
            <a:r>
              <a:rPr lang="en-AU" sz="1800" smtClean="0">
                <a:solidFill>
                  <a:srgbClr val="002060"/>
                </a:solidFill>
              </a:rPr>
              <a:t>Workshop </a:t>
            </a:r>
            <a:r>
              <a:rPr lang="en-AU" sz="1800" dirty="0" smtClean="0">
                <a:solidFill>
                  <a:srgbClr val="002060"/>
                </a:solidFill>
              </a:rPr>
              <a:t>Participation</a:t>
            </a: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Team meeting at the IW12 with Sandy and others </a:t>
            </a:r>
          </a:p>
          <a:p>
            <a:r>
              <a:rPr lang="en-AU" sz="2000" dirty="0" smtClean="0"/>
              <a:t>Team meeting with Sandy in Adelaide, Feb 16, 2012.</a:t>
            </a:r>
          </a:p>
          <a:p>
            <a:pPr marL="342900" lvl="1" indent="-342900">
              <a:buFontTx/>
              <a:buChar char="•"/>
            </a:pPr>
            <a:r>
              <a:rPr lang="en-AU" sz="2000" dirty="0" err="1" smtClean="0"/>
              <a:t>MBSE</a:t>
            </a:r>
            <a:r>
              <a:rPr lang="en-AU" sz="2000" dirty="0" smtClean="0"/>
              <a:t> – Concept Engineering </a:t>
            </a:r>
            <a:r>
              <a:rPr lang="en-AU" sz="2000" dirty="0" err="1" smtClean="0"/>
              <a:t>WG</a:t>
            </a:r>
            <a:r>
              <a:rPr lang="en-AU" sz="2000" dirty="0" smtClean="0"/>
              <a:t> Regular Meetings:</a:t>
            </a: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Feb 21: Meeting in </a:t>
            </a:r>
            <a:r>
              <a:rPr lang="en-AU" sz="1800" dirty="0" err="1" smtClean="0">
                <a:solidFill>
                  <a:srgbClr val="002060"/>
                </a:solidFill>
              </a:rPr>
              <a:t>DSTO</a:t>
            </a:r>
            <a:r>
              <a:rPr lang="en-AU" sz="1800" dirty="0" smtClean="0">
                <a:solidFill>
                  <a:srgbClr val="002060"/>
                </a:solidFill>
              </a:rPr>
              <a:t>, Adel</a:t>
            </a: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May 2012 – Meeting at </a:t>
            </a:r>
            <a:r>
              <a:rPr lang="en-AU" sz="1800" dirty="0" err="1" smtClean="0">
                <a:solidFill>
                  <a:srgbClr val="002060"/>
                </a:solidFill>
              </a:rPr>
              <a:t>SETE</a:t>
            </a:r>
            <a:r>
              <a:rPr lang="en-AU" sz="1800" dirty="0" smtClean="0">
                <a:solidFill>
                  <a:srgbClr val="002060"/>
                </a:solidFill>
              </a:rPr>
              <a:t> 2012</a:t>
            </a: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Aug 2012 – Meeting in Canberra</a:t>
            </a: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Nov 2012 –  Meeting at the </a:t>
            </a:r>
            <a:r>
              <a:rPr lang="en-AU" sz="1800" dirty="0" err="1" smtClean="0">
                <a:solidFill>
                  <a:srgbClr val="002060"/>
                </a:solidFill>
              </a:rPr>
              <a:t>MBSE</a:t>
            </a:r>
            <a:r>
              <a:rPr lang="en-AU" sz="1800" dirty="0" smtClean="0">
                <a:solidFill>
                  <a:srgbClr val="002060"/>
                </a:solidFill>
              </a:rPr>
              <a:t> Symposium 2012 </a:t>
            </a:r>
          </a:p>
          <a:p>
            <a:r>
              <a:rPr lang="en-AU" sz="2000" dirty="0" smtClean="0"/>
              <a:t>Key </a:t>
            </a:r>
            <a:r>
              <a:rPr lang="en-AU" sz="2000" dirty="0" smtClean="0"/>
              <a:t>Activities: </a:t>
            </a:r>
            <a:endParaRPr lang="en-AU" sz="2000" dirty="0" smtClean="0"/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Gain official affiliation with </a:t>
            </a:r>
            <a:r>
              <a:rPr lang="en-AU" sz="1800" dirty="0" err="1" smtClean="0">
                <a:solidFill>
                  <a:srgbClr val="002060"/>
                </a:solidFill>
              </a:rPr>
              <a:t>INCOSE</a:t>
            </a:r>
            <a:r>
              <a:rPr lang="en-AU" sz="1800" dirty="0" smtClean="0">
                <a:solidFill>
                  <a:srgbClr val="002060"/>
                </a:solidFill>
              </a:rPr>
              <a:t> </a:t>
            </a:r>
            <a:r>
              <a:rPr lang="en-AU" sz="1800" dirty="0" err="1" smtClean="0">
                <a:solidFill>
                  <a:srgbClr val="002060"/>
                </a:solidFill>
              </a:rPr>
              <a:t>MBSE</a:t>
            </a:r>
            <a:r>
              <a:rPr lang="en-AU" sz="1800" dirty="0" smtClean="0">
                <a:solidFill>
                  <a:srgbClr val="002060"/>
                </a:solidFill>
              </a:rPr>
              <a:t> Initiative (in progress)</a:t>
            </a: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Gain official affiliation with </a:t>
            </a:r>
            <a:r>
              <a:rPr lang="en-AU" sz="1800" dirty="0" err="1" smtClean="0">
                <a:solidFill>
                  <a:srgbClr val="002060"/>
                </a:solidFill>
              </a:rPr>
              <a:t>SESA</a:t>
            </a:r>
            <a:r>
              <a:rPr lang="en-AU" sz="1800" dirty="0" smtClean="0">
                <a:solidFill>
                  <a:srgbClr val="002060"/>
                </a:solidFill>
              </a:rPr>
              <a:t> (in progress)</a:t>
            </a:r>
          </a:p>
          <a:p>
            <a:pPr lvl="1"/>
            <a:r>
              <a:rPr lang="en-AU" sz="1800" b="1" dirty="0" smtClean="0">
                <a:solidFill>
                  <a:srgbClr val="002060"/>
                </a:solidFill>
              </a:rPr>
              <a:t>Forming a Challenge Team on Model-Based Acquisition</a:t>
            </a:r>
          </a:p>
          <a:p>
            <a:pPr lvl="1"/>
            <a:r>
              <a:rPr lang="en-AU" sz="1800" dirty="0" err="1" smtClean="0">
                <a:solidFill>
                  <a:srgbClr val="002060"/>
                </a:solidFill>
              </a:rPr>
              <a:t>MBSE</a:t>
            </a:r>
            <a:r>
              <a:rPr lang="en-AU" sz="1800" dirty="0" smtClean="0">
                <a:solidFill>
                  <a:srgbClr val="002060"/>
                </a:solidFill>
              </a:rPr>
              <a:t> Panel SETE12, May 2012, Queensland, Australia</a:t>
            </a:r>
          </a:p>
          <a:p>
            <a:pPr lvl="1"/>
            <a:r>
              <a:rPr lang="en-AU" sz="1800" dirty="0" err="1" smtClean="0">
                <a:solidFill>
                  <a:srgbClr val="002060"/>
                </a:solidFill>
              </a:rPr>
              <a:t>MBSE</a:t>
            </a:r>
            <a:r>
              <a:rPr lang="en-AU" sz="1800" dirty="0" smtClean="0">
                <a:solidFill>
                  <a:srgbClr val="002060"/>
                </a:solidFill>
              </a:rPr>
              <a:t> Symposium (</a:t>
            </a:r>
            <a:r>
              <a:rPr lang="en-AU" sz="1800" dirty="0" err="1" smtClean="0">
                <a:solidFill>
                  <a:srgbClr val="002060"/>
                </a:solidFill>
              </a:rPr>
              <a:t>TBA</a:t>
            </a:r>
            <a:r>
              <a:rPr lang="en-AU" sz="1800" dirty="0" smtClean="0">
                <a:solidFill>
                  <a:srgbClr val="002060"/>
                </a:solidFill>
              </a:rPr>
              <a:t>), in Oct/Nov 2012 </a:t>
            </a:r>
            <a:r>
              <a:rPr lang="en-AU" sz="1800" dirty="0" err="1" smtClean="0">
                <a:solidFill>
                  <a:srgbClr val="002060"/>
                </a:solidFill>
              </a:rPr>
              <a:t>DSTO</a:t>
            </a:r>
            <a:r>
              <a:rPr lang="en-AU" sz="1800" dirty="0" smtClean="0">
                <a:solidFill>
                  <a:srgbClr val="002060"/>
                </a:solidFill>
              </a:rPr>
              <a:t>, Adel, Australia  </a:t>
            </a:r>
          </a:p>
          <a:p>
            <a:pPr lvl="1"/>
            <a:r>
              <a:rPr lang="en-AU" sz="1800" dirty="0" err="1" smtClean="0">
                <a:solidFill>
                  <a:srgbClr val="002060"/>
                </a:solidFill>
              </a:rPr>
              <a:t>INCOSE</a:t>
            </a:r>
            <a:r>
              <a:rPr lang="en-AU" sz="1800" dirty="0" smtClean="0">
                <a:solidFill>
                  <a:srgbClr val="002060"/>
                </a:solidFill>
              </a:rPr>
              <a:t> </a:t>
            </a:r>
            <a:r>
              <a:rPr lang="en-AU" sz="1800" dirty="0" err="1" smtClean="0">
                <a:solidFill>
                  <a:srgbClr val="002060"/>
                </a:solidFill>
              </a:rPr>
              <a:t>MBSE</a:t>
            </a:r>
            <a:r>
              <a:rPr lang="en-AU" sz="1800" dirty="0" smtClean="0">
                <a:solidFill>
                  <a:srgbClr val="002060"/>
                </a:solidFill>
              </a:rPr>
              <a:t> International Workshop 2013</a:t>
            </a:r>
          </a:p>
          <a:p>
            <a:pPr lvl="1"/>
            <a:endParaRPr lang="en-AU" dirty="0" smtClean="0"/>
          </a:p>
          <a:p>
            <a:pPr lvl="2">
              <a:buNone/>
            </a:pPr>
            <a:endParaRPr lang="en-AU" sz="1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2060"/>
                </a:solidFill>
              </a:rPr>
              <a:t> </a:t>
            </a:r>
            <a:r>
              <a:rPr lang="en-AU" dirty="0" err="1" smtClean="0">
                <a:solidFill>
                  <a:srgbClr val="002060"/>
                </a:solidFill>
              </a:rPr>
              <a:t>MBSE</a:t>
            </a:r>
            <a:r>
              <a:rPr lang="en-AU" dirty="0" smtClean="0">
                <a:solidFill>
                  <a:srgbClr val="002060"/>
                </a:solidFill>
              </a:rPr>
              <a:t> – Concept </a:t>
            </a:r>
            <a:r>
              <a:rPr lang="en-AU" dirty="0" smtClean="0">
                <a:solidFill>
                  <a:srgbClr val="002060"/>
                </a:solidFill>
              </a:rPr>
              <a:t>Engineering </a:t>
            </a:r>
            <a:r>
              <a:rPr lang="en-AU" dirty="0" err="1" smtClean="0">
                <a:solidFill>
                  <a:srgbClr val="002060"/>
                </a:solidFill>
              </a:rPr>
              <a:t>WG</a:t>
            </a:r>
            <a:r>
              <a:rPr lang="en-AU" dirty="0" smtClean="0">
                <a:solidFill>
                  <a:srgbClr val="002060"/>
                </a:solidFill>
              </a:rPr>
              <a:t> </a:t>
            </a:r>
            <a:br>
              <a:rPr lang="en-AU" dirty="0" smtClean="0">
                <a:solidFill>
                  <a:srgbClr val="002060"/>
                </a:solidFill>
              </a:rPr>
            </a:br>
            <a:r>
              <a:rPr lang="en-AU" dirty="0" smtClean="0">
                <a:solidFill>
                  <a:srgbClr val="002060"/>
                </a:solidFill>
              </a:rPr>
              <a:t>Summary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848600" cy="4572000"/>
          </a:xfrm>
        </p:spPr>
        <p:txBody>
          <a:bodyPr/>
          <a:lstStyle/>
          <a:p>
            <a:r>
              <a:rPr lang="en-AU" sz="2000" dirty="0" smtClean="0"/>
              <a:t>A significant and burgeoning level of interest in </a:t>
            </a:r>
            <a:r>
              <a:rPr lang="en-AU" sz="2000" dirty="0" err="1" smtClean="0"/>
              <a:t>MBSE</a:t>
            </a:r>
            <a:r>
              <a:rPr lang="en-AU" sz="2000" dirty="0" smtClean="0"/>
              <a:t> in Australia </a:t>
            </a:r>
          </a:p>
          <a:p>
            <a:r>
              <a:rPr lang="en-AU" sz="2000" dirty="0" smtClean="0"/>
              <a:t>Related </a:t>
            </a:r>
            <a:r>
              <a:rPr lang="en-AU" sz="2000" dirty="0" err="1" smtClean="0"/>
              <a:t>MBSE</a:t>
            </a:r>
            <a:r>
              <a:rPr lang="en-AU" sz="2000" dirty="0" smtClean="0"/>
              <a:t> activities include: SETE11 Panel and </a:t>
            </a:r>
            <a:r>
              <a:rPr lang="en-AU" sz="2000" dirty="0" err="1" smtClean="0"/>
              <a:t>MBSE</a:t>
            </a:r>
            <a:r>
              <a:rPr lang="en-AU" sz="2000" dirty="0" smtClean="0"/>
              <a:t> Symposium in Adel, Oct 24-25, 2011</a:t>
            </a:r>
          </a:p>
          <a:p>
            <a:r>
              <a:rPr lang="en-AU" sz="2000" dirty="0" smtClean="0"/>
              <a:t>Recent formation of the </a:t>
            </a:r>
            <a:r>
              <a:rPr lang="en-AU" sz="2000" dirty="0" err="1" smtClean="0"/>
              <a:t>MBSE</a:t>
            </a:r>
            <a:r>
              <a:rPr lang="en-AU" sz="2000" dirty="0" smtClean="0"/>
              <a:t> Concept Engineering Working Group to foster </a:t>
            </a:r>
            <a:r>
              <a:rPr lang="en-AU" sz="2000" dirty="0" err="1" smtClean="0"/>
              <a:t>MBSE</a:t>
            </a:r>
            <a:r>
              <a:rPr lang="en-AU" sz="2000" dirty="0" smtClean="0"/>
              <a:t> Development in Australia </a:t>
            </a:r>
          </a:p>
          <a:p>
            <a:r>
              <a:rPr lang="en-AU" sz="2000" dirty="0" smtClean="0"/>
              <a:t>A plan for the </a:t>
            </a:r>
            <a:r>
              <a:rPr lang="en-AU" sz="2000" dirty="0" err="1" smtClean="0"/>
              <a:t>MBSE</a:t>
            </a:r>
            <a:r>
              <a:rPr lang="en-AU" sz="2000" dirty="0" smtClean="0"/>
              <a:t> Concept Engineering </a:t>
            </a:r>
            <a:r>
              <a:rPr lang="en-AU" sz="2000" dirty="0" err="1" smtClean="0"/>
              <a:t>WG</a:t>
            </a:r>
            <a:r>
              <a:rPr lang="en-AU" sz="2000" dirty="0" smtClean="0"/>
              <a:t> and 2012 key activities:</a:t>
            </a: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Regular quarterly team meetings</a:t>
            </a:r>
          </a:p>
          <a:p>
            <a:pPr lvl="1"/>
            <a:r>
              <a:rPr lang="en-AU" sz="1800" b="1" i="1" dirty="0" smtClean="0">
                <a:solidFill>
                  <a:srgbClr val="002060"/>
                </a:solidFill>
              </a:rPr>
              <a:t>Form an </a:t>
            </a:r>
            <a:r>
              <a:rPr lang="en-AU" sz="1800" b="1" i="1" dirty="0" err="1" smtClean="0">
                <a:solidFill>
                  <a:srgbClr val="002060"/>
                </a:solidFill>
              </a:rPr>
              <a:t>MBSE</a:t>
            </a:r>
            <a:r>
              <a:rPr lang="en-AU" sz="1800" b="1" i="1" dirty="0" smtClean="0">
                <a:solidFill>
                  <a:srgbClr val="002060"/>
                </a:solidFill>
              </a:rPr>
              <a:t> Challenge Team on Model-Based Acquisition</a:t>
            </a: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Organise an </a:t>
            </a:r>
            <a:r>
              <a:rPr lang="en-AU" sz="1800" dirty="0" err="1" smtClean="0">
                <a:solidFill>
                  <a:srgbClr val="002060"/>
                </a:solidFill>
              </a:rPr>
              <a:t>MBSE</a:t>
            </a:r>
            <a:r>
              <a:rPr lang="en-AU" sz="1800" dirty="0" smtClean="0">
                <a:solidFill>
                  <a:srgbClr val="002060"/>
                </a:solidFill>
              </a:rPr>
              <a:t> panel at the coming SETE12</a:t>
            </a: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Organise the next </a:t>
            </a:r>
            <a:r>
              <a:rPr lang="en-AU" sz="1800" dirty="0" err="1" smtClean="0">
                <a:solidFill>
                  <a:srgbClr val="002060"/>
                </a:solidFill>
              </a:rPr>
              <a:t>MBSE</a:t>
            </a:r>
            <a:r>
              <a:rPr lang="en-AU" sz="1800" dirty="0" smtClean="0">
                <a:solidFill>
                  <a:srgbClr val="002060"/>
                </a:solidFill>
              </a:rPr>
              <a:t> Symposium in Australia in Oct/Nov 2012</a:t>
            </a:r>
          </a:p>
          <a:p>
            <a:pPr lvl="1"/>
            <a:r>
              <a:rPr lang="en-AU" sz="1800" dirty="0" smtClean="0">
                <a:solidFill>
                  <a:srgbClr val="002060"/>
                </a:solidFill>
              </a:rPr>
              <a:t>Participate in the coming </a:t>
            </a:r>
            <a:r>
              <a:rPr lang="en-AU" sz="1800" dirty="0" err="1" smtClean="0">
                <a:solidFill>
                  <a:srgbClr val="002060"/>
                </a:solidFill>
              </a:rPr>
              <a:t>INCOSE</a:t>
            </a:r>
            <a:r>
              <a:rPr lang="en-AU" sz="1800" dirty="0" smtClean="0">
                <a:solidFill>
                  <a:srgbClr val="002060"/>
                </a:solidFill>
              </a:rPr>
              <a:t> </a:t>
            </a:r>
            <a:r>
              <a:rPr lang="en-AU" sz="1800" dirty="0" err="1" smtClean="0">
                <a:solidFill>
                  <a:srgbClr val="002060"/>
                </a:solidFill>
              </a:rPr>
              <a:t>MBSE</a:t>
            </a:r>
            <a:r>
              <a:rPr lang="en-AU" sz="1800" dirty="0" smtClean="0">
                <a:solidFill>
                  <a:srgbClr val="002060"/>
                </a:solidFill>
              </a:rPr>
              <a:t> IW2013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401&quot;&gt;&lt;property id=&quot;20148&quot; value=&quot;5&quot;/&gt;&lt;property id=&quot;20300&quot; value=&quot;Slide 2 - &amp;quot;Overwiew&amp;quot;&quot;/&gt;&lt;property id=&quot;20307&quot; value=&quot;313&quot;/&gt;&lt;/object&gt;&lt;object type=&quot;3&quot; unique_id=&quot;10440&quot;&gt;&lt;property id=&quot;20148&quot; value=&quot;5&quot;/&gt;&lt;property id=&quot;20300&quot; value=&quot;Slide 3 - &amp;quot;Introduction to MBSE 2011 Activities in Australia&amp;#x0D;&amp;#x0A;&amp;quot;&quot;/&gt;&lt;property id=&quot;20307&quot; value=&quot;314&quot;/&gt;&lt;/object&gt;&lt;object type=&quot;3&quot; unique_id=&quot;10471&quot;&gt;&lt;property id=&quot;20148&quot; value=&quot;5&quot;/&gt;&lt;property id=&quot;20300&quot; value=&quot;Slide 4 - &amp;quot;Introduction to MBSE 2011 Activities in Australia&amp;quot;&quot;/&gt;&lt;property id=&quot;20307&quot; value=&quot;315&quot;/&gt;&lt;/object&gt;&lt;object type=&quot;3&quot; unique_id=&quot;10538&quot;&gt;&lt;property id=&quot;20148&quot; value=&quot;5&quot;/&gt;&lt;property id=&quot;20300&quot; value=&quot;Slide 5 - &amp;quot;MBSE – Concept Engineering &amp;#x0D;&amp;#x0A; Working Group Formation&amp;#x0D;&amp;#x0A;&amp;quot;&quot;/&gt;&lt;property id=&quot;20307&quot; value=&quot;316&quot;/&gt;&lt;/object&gt;&lt;object type=&quot;3&quot; unique_id=&quot;10574&quot;&gt;&lt;property id=&quot;20148&quot; value=&quot;5&quot;/&gt;&lt;property id=&quot;20300&quot; value=&quot;Slide 6 - &amp;quot;&amp;#x0D;&amp;#x0A; MBSE – Concept Engineering WG &amp;#x0D;&amp;#x0A;Future Plan and Activities&amp;#x0D;&amp;#x0A;&amp;quot;&quot;/&gt;&lt;property id=&quot;20307&quot; value=&quot;317&quot;/&gt;&lt;/object&gt;&lt;object type=&quot;3&quot; unique_id=&quot;10615&quot;&gt;&lt;property id=&quot;20148&quot; value=&quot;5&quot;/&gt;&lt;property id=&quot;20300&quot; value=&quot;Slide 7 - &amp;quot; MBSE – Concept Engineering WG &amp;#x0D;&amp;#x0A;Summary&amp;quot;&quot;/&gt;&lt;property id=&quot;20307&quot; value=&quot;31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DAF49761C18149B7477DD8D9C51F2B" ma:contentTypeVersion="0" ma:contentTypeDescription="Create a new document." ma:contentTypeScope="" ma:versionID="df6921dd901eaf0ee9a904633abb1df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151253-9FE6-4499-BBA6-02EC868D9782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65E11F4-BCEE-41C3-8991-9ABDBA4A53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DAE41A2-3E7C-4F94-9420-8852244ECE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</TotalTime>
  <Words>686</Words>
  <Application>Microsoft Office PowerPoint</Application>
  <PresentationFormat>On-screen Show (4:3)</PresentationFormat>
  <Paragraphs>81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2_Default Design</vt:lpstr>
      <vt:lpstr>Slide 1</vt:lpstr>
      <vt:lpstr>Overwiew</vt:lpstr>
      <vt:lpstr>Introduction to MBSE 2011 Activities in Australia </vt:lpstr>
      <vt:lpstr>Introduction to MBSE 2011 Activities in Australia</vt:lpstr>
      <vt:lpstr>MBSE – Concept Engineering   Working Group Formation </vt:lpstr>
      <vt:lpstr>  MBSE – Concept Engineering WG  Future Plan and Activities </vt:lpstr>
      <vt:lpstr> MBSE – Concept Engineering WG 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Sanford</dc:creator>
  <cp:lastModifiedBy>UniSA</cp:lastModifiedBy>
  <cp:revision>190</cp:revision>
  <cp:lastPrinted>2009-04-22T19:24:48Z</cp:lastPrinted>
  <dcterms:created xsi:type="dcterms:W3CDTF">2008-02-28T21:57:35Z</dcterms:created>
  <dcterms:modified xsi:type="dcterms:W3CDTF">2012-01-20T02:27:05Z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