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4" r:id="rId7"/>
    <p:sldId id="269" r:id="rId8"/>
    <p:sldId id="266" r:id="rId9"/>
    <p:sldId id="272" r:id="rId10"/>
    <p:sldId id="273" r:id="rId11"/>
    <p:sldId id="277" r:id="rId12"/>
    <p:sldId id="265" r:id="rId13"/>
    <p:sldId id="276" r:id="rId14"/>
    <p:sldId id="271" r:id="rId15"/>
    <p:sldId id="270" r:id="rId1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1" autoAdjust="0"/>
  </p:normalViewPr>
  <p:slideViewPr>
    <p:cSldViewPr>
      <p:cViewPr varScale="1">
        <p:scale>
          <a:sx n="74" d="100"/>
          <a:sy n="74" d="100"/>
        </p:scale>
        <p:origin x="-1386" y="-84"/>
      </p:cViewPr>
      <p:guideLst>
        <p:guide orient="horz" pos="119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AC84B-A180-4E4E-9162-7DD15BCE7BD0}" type="datetimeFigureOut">
              <a:rPr lang="en-AU" smtClean="0"/>
              <a:t>26/01/2014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7BF59-39CD-46C3-BEB2-F03FB64644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99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Assess gaps in MBSE concepts and ontology needing coverage by the MBCD WG. </a:t>
            </a:r>
          </a:p>
          <a:p>
            <a:r>
              <a:rPr lang="en-AU" dirty="0" smtClean="0"/>
              <a:t>Identify high priority study (focus) areas.</a:t>
            </a:r>
          </a:p>
          <a:p>
            <a:r>
              <a:rPr lang="en-AU" dirty="0" smtClean="0"/>
              <a:t>Develop expressions of ontology/taxonomy</a:t>
            </a:r>
          </a:p>
          <a:p>
            <a:r>
              <a:rPr lang="en-AU" dirty="0" smtClean="0"/>
              <a:t>Vocabulary</a:t>
            </a:r>
          </a:p>
          <a:p>
            <a:r>
              <a:rPr lang="en-AU" dirty="0" smtClean="0"/>
              <a:t>Meta models (SYSML, XML?)</a:t>
            </a:r>
          </a:p>
          <a:p>
            <a:r>
              <a:rPr lang="en-AU" dirty="0" smtClean="0"/>
              <a:t>Formal ontology language (stretch goal)</a:t>
            </a:r>
          </a:p>
          <a:p>
            <a:r>
              <a:rPr lang="en-AU" dirty="0" smtClean="0"/>
              <a:t>Remain abreast of MBCD WG activities</a:t>
            </a:r>
          </a:p>
          <a:p>
            <a:r>
              <a:rPr lang="en-AU" dirty="0" smtClean="0"/>
              <a:t>Harmonize ontology with MBCD concepts</a:t>
            </a:r>
          </a:p>
          <a:p>
            <a:r>
              <a:rPr lang="en-AU" dirty="0" smtClean="0"/>
              <a:t>Validate MBCD ontology against MBCE and other MBSE concepts</a:t>
            </a:r>
          </a:p>
          <a:p>
            <a:r>
              <a:rPr lang="en-AU" dirty="0" smtClean="0"/>
              <a:t>Artefacts</a:t>
            </a:r>
          </a:p>
          <a:p>
            <a:r>
              <a:rPr lang="en-AU" dirty="0" smtClean="0"/>
              <a:t>Develop onto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BF59-39CD-46C3-BEB2-F03FB646441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913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789040"/>
          </a:xfrm>
          <a:prstGeom prst="rect">
            <a:avLst/>
          </a:prstGeom>
          <a:solidFill>
            <a:schemeClr val="tx1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/>
          <a:lstStyle>
            <a:lvl1pPr marL="0" indent="0" algn="ctr">
              <a:buNone/>
              <a:defRPr b="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F42885-EB26-4AFE-A5D3-932A6CE022C3}" type="datetime1">
              <a:rPr lang="en-AU" smtClean="0"/>
              <a:t>26/01/2014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299" y="5229200"/>
            <a:ext cx="3085293" cy="117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9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22453" r="54851" b="25825"/>
          <a:stretch/>
        </p:blipFill>
        <p:spPr bwMode="auto">
          <a:xfrm rot="16200000">
            <a:off x="7313658" y="786730"/>
            <a:ext cx="2617077" cy="10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10" name="Rectangle 9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22435" r="52056"/>
          <a:stretch/>
        </p:blipFill>
        <p:spPr>
          <a:xfrm>
            <a:off x="0" y="-1"/>
            <a:ext cx="1332353" cy="156387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1332353" y="501246"/>
            <a:ext cx="6803295" cy="10626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4291CF-B24E-41DB-AA77-DCDCA7C272E6}" type="datetime1">
              <a:rPr lang="en-AU" smtClean="0"/>
              <a:t>26/01/2014</a:t>
            </a:fld>
            <a:endParaRPr lang="en-AU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6785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22435" r="52056"/>
          <a:stretch/>
        </p:blipFill>
        <p:spPr>
          <a:xfrm>
            <a:off x="0" y="-1"/>
            <a:ext cx="1332353" cy="156387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22453" r="54851" b="32962"/>
          <a:stretch/>
        </p:blipFill>
        <p:spPr bwMode="auto">
          <a:xfrm rot="16200000">
            <a:off x="7385667" y="858741"/>
            <a:ext cx="2617077" cy="89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lang="en-AU" sz="4000" b="0" kern="1200" cap="none" spc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10" name="Rectangle 9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22706-9693-411A-8BF3-C9E5AF3CE1B5}" type="datetime1">
              <a:rPr lang="en-AU" smtClean="0"/>
              <a:t>26/01/2014</a:t>
            </a:fld>
            <a:endParaRPr lang="en-AU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861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22453" r="54851" b="25825"/>
          <a:stretch/>
        </p:blipFill>
        <p:spPr bwMode="auto">
          <a:xfrm rot="16200000">
            <a:off x="7313658" y="786730"/>
            <a:ext cx="2617077" cy="10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22435" r="52056"/>
          <a:stretch/>
        </p:blipFill>
        <p:spPr>
          <a:xfrm>
            <a:off x="0" y="-1"/>
            <a:ext cx="1332353" cy="15638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353" y="501246"/>
            <a:ext cx="6803295" cy="1062632"/>
          </a:xfrm>
        </p:spPr>
        <p:txBody>
          <a:bodyPr anchor="t" anchorCtr="0">
            <a:normAutofit/>
          </a:bodyPr>
          <a:lstStyle>
            <a:lvl1pPr>
              <a:defRPr sz="4000" b="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593" y="1772816"/>
            <a:ext cx="7629847" cy="4353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85A937-FA06-40A9-BD7F-47C92BF493DF}" type="datetime1">
              <a:rPr lang="en-AU" smtClean="0"/>
              <a:t>26/01/2014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396552" y="90872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08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789040"/>
          </a:xfrm>
          <a:prstGeom prst="rect">
            <a:avLst/>
          </a:prstGeom>
          <a:solidFill>
            <a:schemeClr val="tx1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7600-FACA-4284-863E-F5C9DD1C1C4E}" type="datetime1">
              <a:rPr lang="en-AU" smtClean="0"/>
              <a:t>26/01/2014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International MBSE Workshop, LA,US Jan 25-26, 2014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A699-149F-44DA-81D5-E47CFCAEF2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770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22453" r="54851" b="25825"/>
          <a:stretch/>
        </p:blipFill>
        <p:spPr bwMode="auto">
          <a:xfrm rot="16200000">
            <a:off x="7313658" y="786730"/>
            <a:ext cx="2617077" cy="10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362D1A-12DB-40FE-86F5-44F6BC4DABB3}" type="datetime1">
              <a:rPr lang="en-AU" smtClean="0"/>
              <a:t>26/01/2014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22435" r="52056"/>
          <a:stretch/>
        </p:blipFill>
        <p:spPr>
          <a:xfrm>
            <a:off x="0" y="-1"/>
            <a:ext cx="1332353" cy="1563879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32353" y="501246"/>
            <a:ext cx="6803295" cy="1062632"/>
          </a:xfrm>
        </p:spPr>
        <p:txBody>
          <a:bodyPr anchor="t" anchorCtr="0">
            <a:normAutofit/>
          </a:bodyPr>
          <a:lstStyle>
            <a:lvl1pPr>
              <a:defRPr sz="4000" b="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6804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22453" r="54851" b="25825"/>
          <a:stretch/>
        </p:blipFill>
        <p:spPr bwMode="auto">
          <a:xfrm rot="16200000">
            <a:off x="7313658" y="786730"/>
            <a:ext cx="2617077" cy="10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DDA40D-FD6B-41B1-BF81-56D367DBCFCD}" type="datetimeFigureOut">
              <a:rPr lang="en-AU" smtClean="0"/>
              <a:pPr/>
              <a:t>26/01/2014</a:t>
            </a:fld>
            <a:endParaRPr lang="en-AU"/>
          </a:p>
        </p:txBody>
      </p:sp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22435" r="52056"/>
          <a:stretch/>
        </p:blipFill>
        <p:spPr>
          <a:xfrm>
            <a:off x="0" y="-1"/>
            <a:ext cx="1332353" cy="1563879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32353" y="501246"/>
            <a:ext cx="6803295" cy="1062632"/>
          </a:xfrm>
        </p:spPr>
        <p:txBody>
          <a:bodyPr anchor="t" anchorCtr="0">
            <a:normAutofit/>
          </a:bodyPr>
          <a:lstStyle>
            <a:lvl1pPr>
              <a:defRPr sz="4000" b="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6192688"/>
            <a:ext cx="9180512" cy="6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493712" y="638373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37791-5F6A-4842-A584-C2DB82C27925}" type="datetime1">
              <a:rPr lang="en-AU" smtClean="0"/>
              <a:t>26/01/2014</a:t>
            </a:fld>
            <a:endParaRPr lang="en-AU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0712" y="6383734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9712" y="638373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20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22453" r="54851" b="25825"/>
          <a:stretch/>
        </p:blipFill>
        <p:spPr bwMode="auto">
          <a:xfrm rot="16200000">
            <a:off x="7313658" y="786730"/>
            <a:ext cx="2617077" cy="10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22435" r="52056"/>
          <a:stretch/>
        </p:blipFill>
        <p:spPr>
          <a:xfrm>
            <a:off x="0" y="-1"/>
            <a:ext cx="1332353" cy="1563879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32353" y="501246"/>
            <a:ext cx="6803295" cy="1062632"/>
          </a:xfrm>
        </p:spPr>
        <p:txBody>
          <a:bodyPr anchor="t" anchorCtr="0">
            <a:normAutofit/>
          </a:bodyPr>
          <a:lstStyle>
            <a:lvl1pPr>
              <a:defRPr sz="4000" b="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0236E5-D5FC-475B-BD65-8EABA8F38E0C}" type="datetime1">
              <a:rPr lang="en-AU" smtClean="0"/>
              <a:t>26/01/2014</a:t>
            </a:fld>
            <a:endParaRPr lang="en-AU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3796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22453" r="54851" b="25825"/>
          <a:stretch/>
        </p:blipFill>
        <p:spPr bwMode="auto">
          <a:xfrm rot="16200000">
            <a:off x="7313658" y="786730"/>
            <a:ext cx="2617077" cy="10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22435" r="52056"/>
          <a:stretch/>
        </p:blipFill>
        <p:spPr>
          <a:xfrm>
            <a:off x="0" y="-1"/>
            <a:ext cx="1332353" cy="156387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32353" y="501246"/>
            <a:ext cx="6803295" cy="1062632"/>
          </a:xfrm>
        </p:spPr>
        <p:txBody>
          <a:bodyPr anchor="t" anchorCtr="0">
            <a:normAutofit/>
          </a:bodyPr>
          <a:lstStyle>
            <a:lvl1pPr>
              <a:defRPr sz="4000" b="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B07BC-E446-4DAB-B040-5B1357BF1E4E}" type="datetime1">
              <a:rPr lang="en-AU" smtClean="0"/>
              <a:t>26/01/2014</a:t>
            </a:fld>
            <a:endParaRPr lang="en-AU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2647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53484" r="52056"/>
          <a:stretch/>
        </p:blipFill>
        <p:spPr>
          <a:xfrm>
            <a:off x="0" y="-5"/>
            <a:ext cx="1332353" cy="937851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22453" r="54851" b="25825"/>
          <a:stretch/>
        </p:blipFill>
        <p:spPr bwMode="auto">
          <a:xfrm rot="16200000">
            <a:off x="7313658" y="786730"/>
            <a:ext cx="2617077" cy="10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F06961-2B94-4AB3-9531-C9796F81B437}" type="datetime1">
              <a:rPr lang="en-AU" smtClean="0"/>
              <a:t>26/01/2014</a:t>
            </a:fld>
            <a:endParaRPr lang="en-AU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026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22453" r="54851" b="25825"/>
          <a:stretch/>
        </p:blipFill>
        <p:spPr bwMode="auto">
          <a:xfrm rot="16200000">
            <a:off x="7313658" y="786730"/>
            <a:ext cx="2617077" cy="10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22435" r="52056"/>
          <a:stretch/>
        </p:blipFill>
        <p:spPr>
          <a:xfrm>
            <a:off x="0" y="-1"/>
            <a:ext cx="1332353" cy="1563879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A4D28A-D8F4-411A-8762-12EF6C624F0F}" type="datetime1">
              <a:rPr lang="en-AU" smtClean="0"/>
              <a:t>26/01/2014</a:t>
            </a:fld>
            <a:endParaRPr lang="en-AU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78A699-149F-44DA-81D5-E47CFCAEF24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307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459FC-8494-4EC0-A304-AF52E5167DBD}" type="datetime1">
              <a:rPr lang="en-AU" smtClean="0"/>
              <a:t>26/01/2014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International MBSE Workshop, LA,US Jan 25-26, 2014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8A699-149F-44DA-81D5-E47CFCAEF2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16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Quoc.Do@incose.or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unisa.edu.au/" TargetMode="External"/><Relationship Id="rId7" Type="http://schemas.openxmlformats.org/officeDocument/2006/relationships/hyperlink" Target="http://www.fncaustralia.com.au/" TargetMode="External"/><Relationship Id="rId2" Type="http://schemas.openxmlformats.org/officeDocument/2006/relationships/hyperlink" Target="http://www.dsto.defence.gov.a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baesystems.com/our-company-rzz/our-businesses/bae-systems-australia" TargetMode="External"/><Relationship Id="rId5" Type="http://schemas.openxmlformats.org/officeDocument/2006/relationships/hyperlink" Target="http://www.concepts.aero/" TargetMode="External"/><Relationship Id="rId4" Type="http://schemas.openxmlformats.org/officeDocument/2006/relationships/hyperlink" Target="http://www.dsic.com.au/" TargetMode="Externa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pmea.asn.au/conventions/ase2013/index.html" TargetMode="External"/><Relationship Id="rId2" Type="http://schemas.openxmlformats.org/officeDocument/2006/relationships/hyperlink" Target="http://www.sesa.org.au/model-based-conceptual-design-working-group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George.strengers@incose.org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Brett.Morris@incos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1628800"/>
            <a:ext cx="7772400" cy="1470025"/>
          </a:xfrm>
        </p:spPr>
        <p:txBody>
          <a:bodyPr>
            <a:normAutofit/>
          </a:bodyPr>
          <a:lstStyle/>
          <a:p>
            <a:r>
              <a:rPr lang="en-AU" dirty="0" smtClean="0"/>
              <a:t>MBCD - Working Group</a:t>
            </a:r>
            <a:br>
              <a:rPr lang="en-AU" dirty="0" smtClean="0"/>
            </a:br>
            <a:r>
              <a:rPr lang="en-AU" dirty="0" smtClean="0"/>
              <a:t>2013 Activity Report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270992"/>
          </a:xfrm>
        </p:spPr>
        <p:txBody>
          <a:bodyPr>
            <a:normAutofit fontScale="92500" lnSpcReduction="20000"/>
          </a:bodyPr>
          <a:lstStyle/>
          <a:p>
            <a:r>
              <a:rPr lang="en-AU" sz="2000" dirty="0" smtClean="0">
                <a:solidFill>
                  <a:srgbClr val="FF0000"/>
                </a:solidFill>
                <a:effectLst/>
              </a:rPr>
              <a:t>Dr Quoc Do</a:t>
            </a:r>
          </a:p>
          <a:p>
            <a:r>
              <a:rPr lang="en-AU" sz="2000" dirty="0" smtClean="0">
                <a:solidFill>
                  <a:srgbClr val="FF0000"/>
                </a:solidFill>
                <a:effectLst/>
              </a:rPr>
              <a:t>Co-Chair, MBCD-WG</a:t>
            </a:r>
          </a:p>
          <a:p>
            <a:r>
              <a:rPr lang="en-AU" sz="2000" dirty="0" smtClean="0">
                <a:solidFill>
                  <a:srgbClr val="FF0000"/>
                </a:solidFill>
                <a:effectLst/>
              </a:rPr>
              <a:t>AD Technical Review, INCOSE</a:t>
            </a:r>
          </a:p>
          <a:p>
            <a:r>
              <a:rPr lang="en-AU" sz="2000" dirty="0" smtClean="0">
                <a:solidFill>
                  <a:srgbClr val="FF0000"/>
                </a:solidFill>
                <a:effectLst/>
              </a:rPr>
              <a:t>Deputy President, SESA (the INCOSE Australia Chapter)</a:t>
            </a:r>
          </a:p>
          <a:p>
            <a:endParaRPr lang="en-AU" sz="20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1026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577" y="0"/>
            <a:ext cx="831899" cy="94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2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9705" y="44624"/>
            <a:ext cx="7167563" cy="194421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Conceptual Design WG </a:t>
            </a:r>
            <a: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2800" b="1" dirty="0">
                <a:solidFill>
                  <a:srgbClr val="FF0000"/>
                </a:solidFill>
              </a:rPr>
              <a:t>2013 Activity Report </a:t>
            </a:r>
          </a:p>
          <a:p>
            <a:r>
              <a:rPr lang="en-AU" sz="2400" b="1" dirty="0" smtClean="0">
                <a:solidFill>
                  <a:srgbClr val="002060"/>
                </a:solidFill>
              </a:rPr>
              <a:t> </a:t>
            </a:r>
            <a:endParaRPr lang="en-AU" sz="2400" b="1" dirty="0">
              <a:solidFill>
                <a:srgbClr val="002060"/>
              </a:solidFill>
            </a:endParaRPr>
          </a:p>
          <a:p>
            <a:r>
              <a:rPr lang="en-AU" sz="2400" b="1" dirty="0" smtClean="0">
                <a:solidFill>
                  <a:srgbClr val="002060"/>
                </a:solidFill>
              </a:rPr>
              <a:t>Model-Centric Acquisition Team </a:t>
            </a:r>
            <a:r>
              <a:rPr lang="en-AU" sz="3600" b="1" dirty="0" smtClean="0">
                <a:solidFill>
                  <a:srgbClr val="002060"/>
                </a:solidFill>
              </a:rPr>
              <a:t/>
            </a:r>
            <a:br>
              <a:rPr lang="en-AU" sz="3600" b="1" dirty="0" smtClean="0">
                <a:solidFill>
                  <a:srgbClr val="002060"/>
                </a:solidFill>
              </a:rPr>
            </a:br>
            <a:endParaRPr lang="en-AU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4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4355976" y="1916831"/>
            <a:ext cx="11689" cy="4356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A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4077072"/>
            <a:ext cx="88436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A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7504" y="1938033"/>
            <a:ext cx="4100041" cy="212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 smtClean="0"/>
              <a:t>Team  Aims/Goals:</a:t>
            </a:r>
          </a:p>
          <a:p>
            <a:endParaRPr lang="en-US" altLang="en-US" b="1" dirty="0" smtClean="0"/>
          </a:p>
          <a:p>
            <a:pPr lvl="0">
              <a:buFont typeface="Arial" pitchFamily="34" charset="0"/>
              <a:buChar char="•"/>
            </a:pPr>
            <a:r>
              <a:rPr lang="en-AU" sz="1600" dirty="0"/>
              <a:t>To develop MBSE practices that address the key issues and challenges inherent in model-centric acquisition in a competitive tendering environment.   </a:t>
            </a:r>
            <a:endParaRPr lang="en-AU" sz="1600" dirty="0" smtClean="0"/>
          </a:p>
          <a:p>
            <a:pPr lvl="0">
              <a:buFont typeface="Arial" pitchFamily="34" charset="0"/>
              <a:buChar char="•"/>
            </a:pPr>
            <a:r>
              <a:rPr lang="en-AU" sz="1600" dirty="0" smtClean="0"/>
              <a:t>To </a:t>
            </a:r>
            <a:r>
              <a:rPr lang="en-AU" sz="1600" dirty="0"/>
              <a:t>contribute to the body of knowledge in leading-edge MBSE practice.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355976" y="1930775"/>
            <a:ext cx="4487668" cy="135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 smtClean="0"/>
              <a:t>Team Lead</a:t>
            </a:r>
            <a:r>
              <a:rPr lang="en-US" altLang="en-US" sz="1100" b="1" dirty="0" smtClean="0"/>
              <a:t>:  </a:t>
            </a:r>
          </a:p>
          <a:p>
            <a:r>
              <a:rPr lang="en-US" altLang="en-US" sz="1400" dirty="0" smtClean="0"/>
              <a:t>Quoc Do, Defence Systems Innovation Centre, UniSA </a:t>
            </a:r>
          </a:p>
          <a:p>
            <a:r>
              <a:rPr lang="en-US" altLang="en-US" sz="1400" dirty="0" smtClean="0"/>
              <a:t>Email: </a:t>
            </a:r>
            <a:r>
              <a:rPr lang="en-US" altLang="en-US" sz="1400" dirty="0" smtClean="0">
                <a:hlinkClick r:id="rId4"/>
              </a:rPr>
              <a:t>Quoc.Do@incose.org</a:t>
            </a:r>
            <a:r>
              <a:rPr lang="en-US" altLang="en-US" sz="1400" dirty="0" smtClean="0"/>
              <a:t> </a:t>
            </a:r>
            <a:endParaRPr lang="en-US" altLang="en-US" sz="1400" dirty="0"/>
          </a:p>
          <a:p>
            <a:r>
              <a:rPr lang="en-US" altLang="en-US" sz="1100" b="1" dirty="0"/>
              <a:t>		</a:t>
            </a:r>
          </a:p>
          <a:p>
            <a:endParaRPr lang="en-US" altLang="en-US" sz="1100" b="1" dirty="0"/>
          </a:p>
          <a:p>
            <a:r>
              <a:rPr lang="en-US" altLang="en-US" sz="1400" b="1" dirty="0" smtClean="0"/>
              <a:t>Number </a:t>
            </a:r>
            <a:r>
              <a:rPr lang="en-US" altLang="en-US" sz="1400" b="1" dirty="0"/>
              <a:t>of Members</a:t>
            </a:r>
            <a:r>
              <a:rPr lang="en-US" altLang="en-US" sz="1400" b="1" dirty="0" smtClean="0"/>
              <a:t>: 6 </a:t>
            </a:r>
            <a:endParaRPr lang="en-US" altLang="en-US" sz="1400" b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9512" y="4089274"/>
            <a:ext cx="4215421" cy="36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 smtClean="0"/>
              <a:t>Published/In-Progress </a:t>
            </a:r>
            <a:r>
              <a:rPr lang="en-US" altLang="en-US" b="1" dirty="0"/>
              <a:t>Products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72000" y="4089274"/>
            <a:ext cx="4271644" cy="196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 smtClean="0"/>
              <a:t>Future Work:</a:t>
            </a:r>
          </a:p>
          <a:p>
            <a:endParaRPr lang="en-US" alt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SETE 2014 (in Adelaide ,Australia) paper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Extended the current Metamodel to explicitly include project management aspect, and trade-off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600" dirty="0"/>
              <a:t>Workshop at IW </a:t>
            </a:r>
            <a:r>
              <a:rPr lang="en-US" altLang="en-US" sz="1600" dirty="0" smtClean="0"/>
              <a:t>2014</a:t>
            </a:r>
            <a:endParaRPr lang="en-US" altLang="en-US" sz="1600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79512" y="4603202"/>
            <a:ext cx="4028033" cy="178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INCOS IS14 in Los Vegas, US (paper submitted)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CSCR 2014 in LA, US (paper submitted)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INCOSE INSIGHT Special Issue (article Submitted)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461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</a:rPr>
              <a:t>INCOSE 2013 Working Group Award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International MBSE Workshop, LA,US Jan 25-26, 2014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323528" y="2073042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0070C0"/>
                </a:solidFill>
              </a:rPr>
              <a:t>T</a:t>
            </a:r>
            <a:r>
              <a:rPr lang="en-AU" sz="2000" dirty="0" smtClean="0">
                <a:solidFill>
                  <a:srgbClr val="0070C0"/>
                </a:solidFill>
              </a:rPr>
              <a:t>he </a:t>
            </a:r>
            <a:r>
              <a:rPr lang="en-AU" sz="2000" dirty="0">
                <a:solidFill>
                  <a:srgbClr val="0070C0"/>
                </a:solidFill>
              </a:rPr>
              <a:t>Model‐Based Conceptual </a:t>
            </a:r>
            <a:r>
              <a:rPr lang="en-AU" sz="2000" dirty="0" smtClean="0">
                <a:solidFill>
                  <a:srgbClr val="0070C0"/>
                </a:solidFill>
              </a:rPr>
              <a:t>Design (Australian </a:t>
            </a:r>
            <a:r>
              <a:rPr lang="en-AU" sz="2000" dirty="0">
                <a:solidFill>
                  <a:srgbClr val="0070C0"/>
                </a:solidFill>
              </a:rPr>
              <a:t>Chapter) WG </a:t>
            </a:r>
            <a:r>
              <a:rPr lang="en-AU" sz="2000" dirty="0" smtClean="0">
                <a:solidFill>
                  <a:srgbClr val="0070C0"/>
                </a:solidFill>
              </a:rPr>
              <a:t>has </a:t>
            </a:r>
            <a:r>
              <a:rPr lang="en-AU" sz="2000" dirty="0">
                <a:solidFill>
                  <a:srgbClr val="0070C0"/>
                </a:solidFill>
              </a:rPr>
              <a:t>been selected to receive a 2013 award </a:t>
            </a:r>
            <a:r>
              <a:rPr lang="en-AU" sz="2000" dirty="0" smtClean="0">
                <a:solidFill>
                  <a:srgbClr val="0070C0"/>
                </a:solidFill>
              </a:rPr>
              <a:t>for Sustained Performance, presented at the IW2014 Opening Plenary. </a:t>
            </a:r>
            <a:endParaRPr lang="en-AU" sz="2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4625841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000" i="1" dirty="0" smtClean="0">
                <a:solidFill>
                  <a:srgbClr val="002060"/>
                </a:solidFill>
              </a:rPr>
              <a:t>“…. recognizes </a:t>
            </a:r>
            <a:r>
              <a:rPr lang="en-AU" sz="2000" i="1" dirty="0">
                <a:solidFill>
                  <a:srgbClr val="002060"/>
                </a:solidFill>
              </a:rPr>
              <a:t>the group </a:t>
            </a:r>
            <a:r>
              <a:rPr lang="en-AU" sz="2000" i="1" dirty="0" smtClean="0">
                <a:solidFill>
                  <a:srgbClr val="002060"/>
                </a:solidFill>
              </a:rPr>
              <a:t>for annual </a:t>
            </a:r>
            <a:r>
              <a:rPr lang="en-AU" sz="2000" i="1" dirty="0">
                <a:solidFill>
                  <a:srgbClr val="002060"/>
                </a:solidFill>
              </a:rPr>
              <a:t>Model‐Based Systems Engineering Symposia in Australia from 2011 </a:t>
            </a:r>
            <a:r>
              <a:rPr lang="en-AU" sz="2000" i="1" dirty="0" smtClean="0">
                <a:solidFill>
                  <a:srgbClr val="002060"/>
                </a:solidFill>
              </a:rPr>
              <a:t>to 2013</a:t>
            </a:r>
            <a:r>
              <a:rPr lang="en-AU" sz="2000" i="1" dirty="0">
                <a:solidFill>
                  <a:srgbClr val="002060"/>
                </a:solidFill>
              </a:rPr>
              <a:t>, focusing on model‐based concept engineering, and for the </a:t>
            </a:r>
            <a:r>
              <a:rPr lang="en-AU" sz="2000" i="1" dirty="0" smtClean="0">
                <a:solidFill>
                  <a:srgbClr val="002060"/>
                </a:solidFill>
              </a:rPr>
              <a:t>ongoing contributions </a:t>
            </a:r>
            <a:r>
              <a:rPr lang="en-AU" sz="2000" i="1" dirty="0">
                <a:solidFill>
                  <a:srgbClr val="002060"/>
                </a:solidFill>
              </a:rPr>
              <a:t>to advancing ontology, the pain point survey, and </a:t>
            </a:r>
            <a:r>
              <a:rPr lang="en-AU" sz="2000" i="1" dirty="0" smtClean="0">
                <a:solidFill>
                  <a:srgbClr val="002060"/>
                </a:solidFill>
              </a:rPr>
              <a:t>model‐centric acquisition”</a:t>
            </a:r>
            <a:endParaRPr lang="en-AU" sz="2000" i="1" dirty="0">
              <a:solidFill>
                <a:srgbClr val="002060"/>
              </a:solidFill>
            </a:endParaRPr>
          </a:p>
        </p:txBody>
      </p:sp>
      <p:pic>
        <p:nvPicPr>
          <p:cNvPr id="6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1" t="8826" r="11972" b="5352"/>
          <a:stretch/>
        </p:blipFill>
        <p:spPr>
          <a:xfrm>
            <a:off x="3779912" y="3310655"/>
            <a:ext cx="1575349" cy="11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36650" y="199630"/>
            <a:ext cx="7167563" cy="12241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Conceptual Design WG </a:t>
            </a:r>
            <a: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2800" b="1" dirty="0" smtClean="0">
                <a:solidFill>
                  <a:srgbClr val="FF0000"/>
                </a:solidFill>
              </a:rPr>
              <a:t>2014 </a:t>
            </a:r>
            <a:r>
              <a:rPr lang="en-AU" sz="2800" b="1" dirty="0">
                <a:solidFill>
                  <a:srgbClr val="FF0000"/>
                </a:solidFill>
              </a:rPr>
              <a:t>Planned Activities </a:t>
            </a:r>
            <a:br>
              <a:rPr lang="en-AU" sz="2800" b="1" dirty="0">
                <a:solidFill>
                  <a:srgbClr val="FF0000"/>
                </a:solidFill>
              </a:rPr>
            </a:br>
            <a:endParaRPr lang="en-AU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19" y="1340768"/>
            <a:ext cx="8052693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b="1" dirty="0" smtClean="0">
                <a:solidFill>
                  <a:srgbClr val="002060"/>
                </a:solidFill>
              </a:rPr>
              <a:t>Annual events</a:t>
            </a:r>
          </a:p>
          <a:p>
            <a:pPr marL="914400" lvl="1" indent="-45720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02060"/>
                </a:solidFill>
              </a:rPr>
              <a:t>SETE2014 </a:t>
            </a:r>
            <a:r>
              <a:rPr lang="en-AU" sz="2400" dirty="0">
                <a:solidFill>
                  <a:srgbClr val="002060"/>
                </a:solidFill>
              </a:rPr>
              <a:t>Plenary/Workshop</a:t>
            </a:r>
          </a:p>
          <a:p>
            <a:pPr marL="914400" lvl="1" indent="-45720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02060"/>
                </a:solidFill>
              </a:rPr>
              <a:t>MBSE Symposium/Workshop </a:t>
            </a:r>
            <a:r>
              <a:rPr lang="en-AU" sz="2400" dirty="0" smtClean="0">
                <a:solidFill>
                  <a:srgbClr val="002060"/>
                </a:solidFill>
              </a:rPr>
              <a:t>@ </a:t>
            </a:r>
            <a:r>
              <a:rPr lang="en-AU" sz="2400" dirty="0">
                <a:solidFill>
                  <a:srgbClr val="002060"/>
                </a:solidFill>
              </a:rPr>
              <a:t>ASEW </a:t>
            </a:r>
            <a:r>
              <a:rPr lang="en-AU" sz="2400" dirty="0" smtClean="0">
                <a:solidFill>
                  <a:srgbClr val="002060"/>
                </a:solidFill>
              </a:rPr>
              <a:t>2013</a:t>
            </a:r>
          </a:p>
          <a:p>
            <a:pPr marL="914400" lvl="1" indent="-45720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02060"/>
                </a:solidFill>
              </a:rPr>
              <a:t>Workshop at the INCOSE IS2014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b="1" dirty="0" smtClean="0">
                <a:solidFill>
                  <a:srgbClr val="002060"/>
                </a:solidFill>
              </a:rPr>
              <a:t>New event</a:t>
            </a:r>
          </a:p>
          <a:p>
            <a:pPr marL="914400" lvl="1" indent="-45720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02060"/>
                </a:solidFill>
              </a:rPr>
              <a:t>IEEE </a:t>
            </a:r>
            <a:r>
              <a:rPr lang="en-AU" sz="2400" dirty="0" err="1">
                <a:solidFill>
                  <a:srgbClr val="002060"/>
                </a:solidFill>
              </a:rPr>
              <a:t>SoSE</a:t>
            </a:r>
            <a:r>
              <a:rPr lang="en-AU" sz="2400" dirty="0">
                <a:solidFill>
                  <a:srgbClr val="002060"/>
                </a:solidFill>
              </a:rPr>
              <a:t> Conference Workshop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b="1" dirty="0" smtClean="0">
                <a:solidFill>
                  <a:srgbClr val="002060"/>
                </a:solidFill>
              </a:rPr>
              <a:t>Publications</a:t>
            </a:r>
          </a:p>
          <a:p>
            <a:pPr marL="914400" lvl="1" indent="-45720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02060"/>
                </a:solidFill>
              </a:rPr>
              <a:t>INSIGHT MBCDWG Special edition 4Qrt 2014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rgbClr val="002060"/>
                </a:solidFill>
              </a:rPr>
              <a:t> </a:t>
            </a:r>
            <a:r>
              <a:rPr lang="en-AU" sz="2400" b="1" dirty="0" smtClean="0">
                <a:solidFill>
                  <a:srgbClr val="002060"/>
                </a:solidFill>
              </a:rPr>
              <a:t>Research Teams</a:t>
            </a:r>
            <a:endParaRPr lang="en-AU" sz="2400" b="1" dirty="0">
              <a:solidFill>
                <a:srgbClr val="002060"/>
              </a:solidFill>
            </a:endParaRPr>
          </a:p>
          <a:p>
            <a:pPr marL="914400" lvl="1" indent="-45720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02060"/>
                </a:solidFill>
              </a:rPr>
              <a:t>Ontology Team </a:t>
            </a:r>
          </a:p>
          <a:p>
            <a:pPr marL="914400" lvl="1" indent="-45720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02060"/>
                </a:solidFill>
              </a:rPr>
              <a:t>Pain Point Survey Team </a:t>
            </a:r>
          </a:p>
          <a:p>
            <a:pPr marL="914400" lvl="1" indent="-45720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02060"/>
                </a:solidFill>
              </a:rPr>
              <a:t>Model-Centric Acquisition Team (MCAT)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5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9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32681" y="199630"/>
            <a:ext cx="7167563" cy="12241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Conceptual Design WG </a:t>
            </a:r>
            <a: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2800" b="1" dirty="0" smtClean="0">
                <a:solidFill>
                  <a:srgbClr val="FF0000"/>
                </a:solidFill>
              </a:rPr>
              <a:t>2014 Challenges</a:t>
            </a:r>
            <a:endParaRPr lang="en-AU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19" y="1494334"/>
            <a:ext cx="4653463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02060"/>
                </a:solidFill>
              </a:rPr>
              <a:t>Build closer relationship with </a:t>
            </a:r>
            <a:r>
              <a:rPr lang="en-AU" sz="2400" dirty="0" err="1" smtClean="0">
                <a:solidFill>
                  <a:srgbClr val="002060"/>
                </a:solidFill>
              </a:rPr>
              <a:t>SoS</a:t>
            </a:r>
            <a:r>
              <a:rPr lang="en-AU" sz="2400" dirty="0" smtClean="0">
                <a:solidFill>
                  <a:srgbClr val="002060"/>
                </a:solidFill>
              </a:rPr>
              <a:t> WG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02060"/>
                </a:solidFill>
              </a:rPr>
              <a:t>IT solution – WG Website 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02060"/>
                </a:solidFill>
              </a:rPr>
              <a:t>Improve (face-to-face) access to US/Europe experts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02060"/>
                </a:solidFill>
              </a:rPr>
              <a:t>Need volunteers in US/Europe/Asia-Pacific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AU" sz="2400" dirty="0" smtClean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5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653136"/>
            <a:ext cx="32289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Callout 8"/>
          <p:cNvSpPr/>
          <p:nvPr/>
        </p:nvSpPr>
        <p:spPr>
          <a:xfrm rot="300097">
            <a:off x="4804107" y="1329223"/>
            <a:ext cx="3688081" cy="2736304"/>
          </a:xfrm>
          <a:prstGeom prst="wedgeEllipseCallout">
            <a:avLst>
              <a:gd name="adj1" fmla="val 45240"/>
              <a:gd name="adj2" fmla="val 104682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0000"/>
                </a:solidFill>
              </a:rPr>
              <a:t>Call for Active </a:t>
            </a:r>
            <a:r>
              <a:rPr lang="en-US" sz="2800" b="1" dirty="0" smtClean="0">
                <a:solidFill>
                  <a:srgbClr val="FF0000"/>
                </a:solidFill>
              </a:rPr>
              <a:t>Contributors !!!</a:t>
            </a:r>
            <a:endParaRPr lang="en-AU" sz="28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212976"/>
            <a:ext cx="547688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Acknowledgements 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251520" y="1594998"/>
            <a:ext cx="806489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b="1" dirty="0" smtClean="0">
                <a:solidFill>
                  <a:srgbClr val="002060"/>
                </a:solidFill>
              </a:rPr>
              <a:t>The MBCD working group would like to acknowledge the ongoing support of the following  organisations: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>
                <a:solidFill>
                  <a:srgbClr val="002060"/>
                </a:solidFill>
                <a:hlinkClick r:id="rId2"/>
              </a:rPr>
              <a:t>Defence Science and Technology Organisations(DSTO)</a:t>
            </a:r>
            <a:endParaRPr lang="en-AU" sz="2400" dirty="0" smtClean="0">
              <a:solidFill>
                <a:srgbClr val="002060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>
                <a:solidFill>
                  <a:srgbClr val="002060"/>
                </a:solidFill>
                <a:hlinkClick r:id="rId3"/>
              </a:rPr>
              <a:t>University of South Australia</a:t>
            </a:r>
            <a:endParaRPr lang="en-AU" sz="2400" dirty="0" smtClean="0">
              <a:solidFill>
                <a:srgbClr val="002060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>
                <a:solidFill>
                  <a:srgbClr val="002060"/>
                </a:solidFill>
                <a:hlinkClick r:id="rId4"/>
              </a:rPr>
              <a:t>Defence System Innovation Centre (DSIC)</a:t>
            </a:r>
            <a:endParaRPr lang="en-AU" sz="2400" dirty="0" smtClean="0">
              <a:solidFill>
                <a:srgbClr val="002060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>
                <a:solidFill>
                  <a:srgbClr val="002060"/>
                </a:solidFill>
                <a:hlinkClick r:id="rId5"/>
              </a:rPr>
              <a:t>Aerospace Concepts </a:t>
            </a:r>
            <a:endParaRPr lang="en-AU" sz="2400" dirty="0" smtClean="0">
              <a:solidFill>
                <a:srgbClr val="002060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>
                <a:solidFill>
                  <a:srgbClr val="002060"/>
                </a:solidFill>
                <a:hlinkClick r:id="rId6"/>
              </a:rPr>
              <a:t>BAE Systems (Australia)</a:t>
            </a:r>
            <a:endParaRPr lang="en-AU" sz="2400" dirty="0" smtClean="0">
              <a:solidFill>
                <a:srgbClr val="002060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>
                <a:solidFill>
                  <a:srgbClr val="002060"/>
                </a:solidFill>
                <a:hlinkClick r:id="rId7"/>
              </a:rPr>
              <a:t>Frazer Nash Consultancy (Australia)</a:t>
            </a:r>
            <a:endParaRPr lang="en-AU" sz="2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5" name="Picture 2" descr="incose_logo_smal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429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420401" y="-1"/>
            <a:ext cx="8592124" cy="159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2057400" indent="-228600"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00">
                <a:solidFill>
                  <a:srgbClr val="000000"/>
                </a:solidFill>
                <a:latin typeface="Verdana" pitchFamily="32" charset="0"/>
                <a:cs typeface="Arial" charset="0"/>
              </a:defRPr>
            </a:lvl2pPr>
            <a:lvl3pPr marL="2057400" indent="-228600"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00">
                <a:solidFill>
                  <a:srgbClr val="000000"/>
                </a:solidFill>
                <a:latin typeface="Verdana" pitchFamily="32" charset="0"/>
                <a:cs typeface="Arial" charset="0"/>
              </a:defRPr>
            </a:lvl3pPr>
            <a:lvl4pPr marL="2057400" indent="-228600"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00">
                <a:solidFill>
                  <a:srgbClr val="000000"/>
                </a:solidFill>
                <a:latin typeface="Verdana" pitchFamily="32" charset="0"/>
                <a:cs typeface="Arial" charset="0"/>
              </a:defRPr>
            </a:lvl4pPr>
            <a:lvl5pPr marL="2057400" indent="-228600"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00">
                <a:solidFill>
                  <a:srgbClr val="000000"/>
                </a:solidFill>
                <a:latin typeface="Verdana" pitchFamily="32" charset="0"/>
                <a:cs typeface="Arial" charset="0"/>
              </a:defRPr>
            </a:lvl5pPr>
            <a:lvl6pPr marL="2514600" indent="-228600"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00">
                <a:solidFill>
                  <a:srgbClr val="000000"/>
                </a:solidFill>
                <a:latin typeface="Verdana" pitchFamily="32" charset="0"/>
                <a:cs typeface="Arial" charset="0"/>
              </a:defRPr>
            </a:lvl6pPr>
            <a:lvl7pPr marL="2971800" indent="-228600"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00">
                <a:solidFill>
                  <a:srgbClr val="000000"/>
                </a:solidFill>
                <a:latin typeface="Verdana" pitchFamily="32" charset="0"/>
                <a:cs typeface="Arial" charset="0"/>
              </a:defRPr>
            </a:lvl7pPr>
            <a:lvl8pPr marL="3429000" indent="-228600"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00">
                <a:solidFill>
                  <a:srgbClr val="000000"/>
                </a:solidFill>
                <a:latin typeface="Verdana" pitchFamily="32" charset="0"/>
                <a:cs typeface="Arial" charset="0"/>
              </a:defRPr>
            </a:lvl8pPr>
            <a:lvl9pPr marL="3886200" indent="-228600"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00">
                <a:solidFill>
                  <a:srgbClr val="000000"/>
                </a:solidFill>
                <a:latin typeface="Verdana" pitchFamily="32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</a:t>
            </a:r>
            <a:r>
              <a:rPr lang="en-US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Conceptual Design WG </a:t>
            </a:r>
            <a:r>
              <a:rPr lang="en-A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2400" b="1" dirty="0">
                <a:solidFill>
                  <a:srgbClr val="0070C0"/>
                </a:solidFill>
              </a:rPr>
              <a:t>Questions and/or Recommendations</a:t>
            </a:r>
            <a:endParaRPr lang="en-AU" sz="36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910" y="1530072"/>
            <a:ext cx="889930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AU" sz="2400" b="1" dirty="0" smtClean="0">
              <a:solidFill>
                <a:schemeClr val="accent2"/>
              </a:solidFill>
            </a:endParaRPr>
          </a:p>
          <a:p>
            <a:pPr lvl="1" algn="ctr"/>
            <a:r>
              <a:rPr lang="en-AU" sz="2800" b="1" dirty="0" smtClean="0">
                <a:solidFill>
                  <a:srgbClr val="FF0000"/>
                </a:solidFill>
              </a:rPr>
              <a:t>IW14  MBCD-WG Workshop </a:t>
            </a:r>
          </a:p>
          <a:p>
            <a:pPr lvl="1" algn="ctr"/>
            <a:r>
              <a:rPr lang="en-AU" sz="2000" b="1" dirty="0" smtClean="0">
                <a:solidFill>
                  <a:srgbClr val="FF0000"/>
                </a:solidFill>
              </a:rPr>
              <a:t>Monday, Jan 27</a:t>
            </a:r>
          </a:p>
          <a:p>
            <a:pPr lvl="1" algn="ctr"/>
            <a:r>
              <a:rPr lang="en-AU" sz="2000" b="1" dirty="0" smtClean="0">
                <a:solidFill>
                  <a:srgbClr val="FF0000"/>
                </a:solidFill>
              </a:rPr>
              <a:t>Time: 13:00-17:00pm </a:t>
            </a:r>
          </a:p>
          <a:p>
            <a:pPr lvl="1" algn="ctr"/>
            <a:r>
              <a:rPr lang="en-AU" sz="2000" b="1" dirty="0" smtClean="0">
                <a:solidFill>
                  <a:srgbClr val="FF0000"/>
                </a:solidFill>
              </a:rPr>
              <a:t>Rm: Salon E</a:t>
            </a:r>
            <a:endParaRPr lang="en-AU" sz="2000" b="1" dirty="0" smtClean="0">
              <a:solidFill>
                <a:srgbClr val="0070C0"/>
              </a:solidFill>
            </a:endParaRPr>
          </a:p>
          <a:p>
            <a:pPr lvl="1" algn="ctr"/>
            <a:endParaRPr lang="en-AU" sz="2400" b="1" dirty="0" smtClean="0">
              <a:solidFill>
                <a:srgbClr val="0070C0"/>
              </a:solidFill>
            </a:endParaRPr>
          </a:p>
          <a:p>
            <a:pPr lvl="1" algn="ctr"/>
            <a:r>
              <a:rPr lang="en-AU" sz="2000" b="1" dirty="0" smtClean="0">
                <a:solidFill>
                  <a:srgbClr val="0070C0"/>
                </a:solidFill>
              </a:rPr>
              <a:t>Further Information – Please visit our MBCD </a:t>
            </a:r>
            <a:r>
              <a:rPr lang="en-AU" sz="2000" b="1" dirty="0">
                <a:solidFill>
                  <a:srgbClr val="0070C0"/>
                </a:solidFill>
              </a:rPr>
              <a:t>WG  </a:t>
            </a:r>
            <a:r>
              <a:rPr lang="en-AU" sz="2000" b="1" dirty="0" smtClean="0">
                <a:solidFill>
                  <a:srgbClr val="0070C0"/>
                </a:solidFill>
              </a:rPr>
              <a:t>Wiki </a:t>
            </a:r>
          </a:p>
          <a:p>
            <a:pPr lvl="1" algn="ctr"/>
            <a:r>
              <a:rPr lang="en-AU" sz="2000" b="1" dirty="0">
                <a:solidFill>
                  <a:srgbClr val="0070C0"/>
                </a:solidFill>
                <a:hlinkClick r:id="rId2"/>
              </a:rPr>
              <a:t>http://</a:t>
            </a:r>
            <a:r>
              <a:rPr lang="en-AU" sz="2000" b="1" dirty="0" smtClean="0">
                <a:solidFill>
                  <a:srgbClr val="0070C0"/>
                </a:solidFill>
                <a:hlinkClick r:id="rId2"/>
              </a:rPr>
              <a:t>www.sesa.org.au/model-based-conceptual-design-working-group</a:t>
            </a:r>
            <a:r>
              <a:rPr lang="en-AU" sz="2000" b="1" dirty="0" smtClean="0">
                <a:solidFill>
                  <a:srgbClr val="0070C0"/>
                </a:solidFill>
              </a:rPr>
              <a:t> </a:t>
            </a:r>
          </a:p>
          <a:p>
            <a:pPr lvl="1" algn="ctr"/>
            <a:r>
              <a:rPr lang="en-AU" sz="2000" b="1" dirty="0" smtClean="0">
                <a:solidFill>
                  <a:srgbClr val="0070C0"/>
                </a:solidFill>
              </a:rPr>
              <a:t>MBSE Symposium 2013 Proceeding </a:t>
            </a:r>
            <a:r>
              <a:rPr lang="en-AU" sz="2000" u="sng" dirty="0">
                <a:hlinkClick r:id="rId3"/>
              </a:rPr>
              <a:t>http://www.sapmea.asn.au/conventions/ase2013/index.html</a:t>
            </a:r>
            <a:endParaRPr lang="en-AU" sz="2000" dirty="0"/>
          </a:p>
          <a:p>
            <a:pPr lvl="1" algn="ctr"/>
            <a:r>
              <a:rPr lang="en-AU" sz="2000" b="1" dirty="0" smtClean="0">
                <a:solidFill>
                  <a:srgbClr val="0070C0"/>
                </a:solidFill>
              </a:rPr>
              <a:t> </a:t>
            </a:r>
          </a:p>
          <a:p>
            <a:pPr algn="l"/>
            <a:r>
              <a:rPr lang="en-AU" sz="1600" b="1" u="sng" dirty="0" smtClean="0">
                <a:solidFill>
                  <a:srgbClr val="0066FF"/>
                </a:solidFill>
              </a:rPr>
              <a:t>WG Chair and Co-Chairs: 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AU" sz="1600" b="1" u="sng" dirty="0" smtClean="0"/>
              <a:t>Kevin.Robinson@incose.org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AU" sz="1600" b="1" u="sng" dirty="0" smtClean="0"/>
              <a:t>Quoc.Do@incose.org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AU" sz="1600" b="1" u="sng" dirty="0" smtClean="0"/>
              <a:t>Michael.Waite@incose.org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6" name="Picture 2" descr="incose_logo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51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161796" y="1168872"/>
            <a:ext cx="6915023" cy="4852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AU" sz="2000" b="1" dirty="0" smtClean="0">
                <a:solidFill>
                  <a:srgbClr val="002060"/>
                </a:solidFill>
              </a:rPr>
              <a:t>			</a:t>
            </a:r>
            <a:r>
              <a:rPr lang="en-AU" sz="2400" b="1" dirty="0" smtClean="0">
                <a:solidFill>
                  <a:srgbClr val="002060"/>
                </a:solidFill>
              </a:rPr>
              <a:t>Overview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en-AU" sz="2000" dirty="0" smtClean="0">
                <a:solidFill>
                  <a:srgbClr val="002060"/>
                </a:solidFill>
              </a:rPr>
              <a:t>Introduction to the MBCD WG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en-AU" sz="2000" dirty="0" smtClean="0">
                <a:solidFill>
                  <a:srgbClr val="002060"/>
                </a:solidFill>
              </a:rPr>
              <a:t>2013 Activity Report: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2060"/>
                </a:solidFill>
              </a:rPr>
              <a:t>SETE2013 Plenary/Workshop</a:t>
            </a:r>
            <a:endParaRPr lang="en-AU" sz="2000" dirty="0">
              <a:solidFill>
                <a:srgbClr val="002060"/>
              </a:solidFill>
            </a:endParaRP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2060"/>
                </a:solidFill>
              </a:rPr>
              <a:t>MBSE Symposium/Workshop @ ASEW 2013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2060"/>
                </a:solidFill>
              </a:rPr>
              <a:t>INSIGHT 4Qrt 2014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2060"/>
                </a:solidFill>
              </a:rPr>
              <a:t> Team activity reports:</a:t>
            </a:r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AU" sz="2000" dirty="0" smtClean="0">
                <a:solidFill>
                  <a:srgbClr val="002060"/>
                </a:solidFill>
              </a:rPr>
              <a:t>Ontology Team </a:t>
            </a:r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AU" sz="2000" dirty="0" smtClean="0">
                <a:solidFill>
                  <a:srgbClr val="002060"/>
                </a:solidFill>
              </a:rPr>
              <a:t>Pain Point Survey Team </a:t>
            </a:r>
          </a:p>
          <a:p>
            <a:pPr marL="1371600" lvl="2" indent="-457200">
              <a:spcBef>
                <a:spcPct val="20000"/>
              </a:spcBef>
              <a:buClr>
                <a:schemeClr val="accent1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AU" sz="2000" dirty="0" smtClean="0">
                <a:solidFill>
                  <a:srgbClr val="002060"/>
                </a:solidFill>
              </a:rPr>
              <a:t>Model-Centric Acquisition Team (MCAT) 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2060"/>
                </a:solidFill>
              </a:rPr>
              <a:t>INCOSE 2013 Chapter Award – Sustained Performance</a:t>
            </a:r>
          </a:p>
          <a:p>
            <a:pPr marL="457200" lvl="0" indent="-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en-AU" sz="2000" dirty="0" smtClean="0">
                <a:solidFill>
                  <a:srgbClr val="002060"/>
                </a:solidFill>
              </a:rPr>
              <a:t>Future Activity Plan  </a:t>
            </a:r>
          </a:p>
          <a:p>
            <a:pPr marL="457200" lvl="0" indent="-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en-AU" sz="2000" dirty="0" smtClean="0">
                <a:solidFill>
                  <a:srgbClr val="002060"/>
                </a:solidFill>
              </a:rPr>
              <a:t>IW14 MBCD Workshop Information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1346" y="188913"/>
            <a:ext cx="63502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Model-based Conceptual Design (MBCD)  </a:t>
            </a:r>
            <a:r>
              <a:rPr 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Working </a:t>
            </a:r>
            <a:r>
              <a:rPr lang="en-US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Group </a:t>
            </a:r>
            <a:endParaRPr lang="en-AU" sz="28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4594"/>
            <a:ext cx="6381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6819" y="1462826"/>
            <a:ext cx="859917" cy="98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8" name="Picture 2" descr="incose_logo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40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51520" y="1416834"/>
            <a:ext cx="8568952" cy="46764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l"/>
            <a:r>
              <a:rPr lang="en-AU" sz="2000" b="1" dirty="0" smtClean="0">
                <a:solidFill>
                  <a:schemeClr val="accent2"/>
                </a:solidFill>
              </a:rPr>
              <a:t>MBCD – </a:t>
            </a:r>
            <a:r>
              <a:rPr lang="en-AU" sz="2000" dirty="0"/>
              <a:t>WG </a:t>
            </a:r>
            <a:r>
              <a:rPr lang="en-AU" sz="2000" dirty="0" smtClean="0"/>
              <a:t>Formed </a:t>
            </a:r>
            <a:r>
              <a:rPr lang="en-AU" sz="2000" dirty="0"/>
              <a:t>in Jan 2011, and </a:t>
            </a:r>
            <a:r>
              <a:rPr lang="en-AU" sz="2000" dirty="0" smtClean="0"/>
              <a:t>charted an INCOSE </a:t>
            </a:r>
            <a:r>
              <a:rPr lang="en-AU" sz="2000" dirty="0"/>
              <a:t>Working Group </a:t>
            </a:r>
            <a:endParaRPr lang="en-AU" sz="2000" dirty="0" smtClean="0"/>
          </a:p>
          <a:p>
            <a:pPr lvl="0" algn="l"/>
            <a:r>
              <a:rPr lang="en-AU" sz="2000" dirty="0" smtClean="0"/>
              <a:t>                in </a:t>
            </a:r>
            <a:r>
              <a:rPr lang="en-AU" sz="2000" dirty="0"/>
              <a:t>Nov 2011. </a:t>
            </a:r>
            <a:endParaRPr lang="en-AU" sz="2000" b="1" dirty="0" smtClean="0">
              <a:solidFill>
                <a:schemeClr val="accent2"/>
              </a:solidFill>
            </a:endParaRPr>
          </a:p>
          <a:p>
            <a:pPr lvl="0" algn="l"/>
            <a:r>
              <a:rPr lang="en-AU" sz="2000" b="1" dirty="0" smtClean="0">
                <a:solidFill>
                  <a:schemeClr val="accent2"/>
                </a:solidFill>
              </a:rPr>
              <a:t>MBCD </a:t>
            </a:r>
            <a:r>
              <a:rPr lang="en-AU" sz="2000" b="1" dirty="0">
                <a:solidFill>
                  <a:schemeClr val="accent2"/>
                </a:solidFill>
              </a:rPr>
              <a:t>WG </a:t>
            </a:r>
            <a:r>
              <a:rPr lang="en-AU" sz="2000" b="1" dirty="0" smtClean="0">
                <a:solidFill>
                  <a:schemeClr val="accent2"/>
                </a:solidFill>
              </a:rPr>
              <a:t>Vision - </a:t>
            </a:r>
            <a:r>
              <a:rPr lang="en-AU" sz="2000" dirty="0" smtClean="0"/>
              <a:t>Develop </a:t>
            </a:r>
            <a:r>
              <a:rPr lang="en-AU" sz="2000" dirty="0"/>
              <a:t>best practice for model-based conceptual </a:t>
            </a:r>
            <a:r>
              <a:rPr lang="en-AU" sz="2000" dirty="0" smtClean="0"/>
              <a:t>design</a:t>
            </a:r>
            <a:endParaRPr lang="en-AU" sz="2000" dirty="0"/>
          </a:p>
          <a:p>
            <a:pPr lvl="0" algn="l"/>
            <a:r>
              <a:rPr lang="en-AU" sz="2000" b="1" dirty="0">
                <a:solidFill>
                  <a:schemeClr val="accent2"/>
                </a:solidFill>
              </a:rPr>
              <a:t>MBCD WG Mission</a:t>
            </a:r>
            <a:r>
              <a:rPr lang="en-AU" sz="2000" b="1" dirty="0" smtClean="0">
                <a:solidFill>
                  <a:schemeClr val="accent2"/>
                </a:solidFill>
              </a:rPr>
              <a:t>: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AU" sz="2000" dirty="0"/>
              <a:t>Enhance the practise of problem definition and identifying capability needs 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AU" sz="2000" dirty="0"/>
              <a:t>Develop modelling practise in support of Exploratory Research and Concept </a:t>
            </a:r>
            <a:r>
              <a:rPr lang="en-AU" sz="2000" dirty="0" smtClean="0"/>
              <a:t>Stage</a:t>
            </a:r>
            <a:endParaRPr lang="en-AU" sz="2000" b="1" dirty="0" smtClean="0">
              <a:solidFill>
                <a:schemeClr val="accent2"/>
              </a:solidFill>
            </a:endParaRPr>
          </a:p>
          <a:p>
            <a:pPr lvl="0" algn="l"/>
            <a:r>
              <a:rPr lang="en-AU" sz="2000" b="1" dirty="0" smtClean="0">
                <a:solidFill>
                  <a:schemeClr val="accent2"/>
                </a:solidFill>
              </a:rPr>
              <a:t>MBCD WG and MBSE Initiative</a:t>
            </a:r>
          </a:p>
          <a:p>
            <a:pPr lvl="1" algn="l"/>
            <a:r>
              <a:rPr lang="en-US" sz="2000" dirty="0" smtClean="0"/>
              <a:t>The </a:t>
            </a:r>
            <a:r>
              <a:rPr lang="en-US" sz="2000" dirty="0"/>
              <a:t>MBCD WG will directly support the INCOSE MBSE Initiative by focusing on the special considerations for modeling during the early conceptual design and exploratory research phases of the systems development </a:t>
            </a:r>
            <a:r>
              <a:rPr lang="en-US" sz="2000" dirty="0" smtClean="0"/>
              <a:t>process.</a:t>
            </a:r>
            <a:endParaRPr lang="en-AU" sz="2000" dirty="0"/>
          </a:p>
          <a:p>
            <a:r>
              <a:rPr lang="en-AU" sz="2000" b="1" dirty="0" smtClean="0">
                <a:solidFill>
                  <a:schemeClr val="accent2"/>
                </a:solidFill>
              </a:rPr>
              <a:t>Member No: </a:t>
            </a:r>
            <a:r>
              <a:rPr lang="en-AU" dirty="0" smtClean="0">
                <a:solidFill>
                  <a:srgbClr val="002060"/>
                </a:solidFill>
              </a:rPr>
              <a:t>over 80</a:t>
            </a:r>
          </a:p>
          <a:p>
            <a:pPr marL="742950" lvl="1" indent="-285750" algn="l">
              <a:buFont typeface="Arial" pitchFamily="34" charset="0"/>
              <a:buChar char="•"/>
            </a:pPr>
            <a:endParaRPr lang="en-AU" sz="2000" dirty="0" smtClean="0"/>
          </a:p>
          <a:p>
            <a:pPr lvl="1" algn="l"/>
            <a:endParaRPr lang="en-AU" sz="2000" b="1" dirty="0">
              <a:solidFill>
                <a:schemeClr val="accent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2681" y="188913"/>
            <a:ext cx="71675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Conceptual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</a:t>
            </a:r>
            <a:r>
              <a:rPr lang="en-US" sz="3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WG</a:t>
            </a:r>
            <a: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</a:t>
            </a:r>
            <a:endParaRPr lang="en-AU" sz="3200" dirty="0">
              <a:solidFill>
                <a:srgbClr val="00B0F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5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0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4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591345"/>
            <a:ext cx="8208264" cy="421391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MBCD-WG </a:t>
            </a:r>
            <a:r>
              <a:rPr lang="en-AU" sz="2400" dirty="0">
                <a:solidFill>
                  <a:srgbClr val="002060"/>
                </a:solidFill>
              </a:rPr>
              <a:t>Steering Committee:</a:t>
            </a: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b="1" dirty="0" smtClean="0">
                <a:solidFill>
                  <a:srgbClr val="002060"/>
                </a:solidFill>
              </a:rPr>
              <a:t>Kevin Robinson</a:t>
            </a:r>
            <a:r>
              <a:rPr lang="en-AU" dirty="0" smtClean="0">
                <a:solidFill>
                  <a:srgbClr val="002060"/>
                </a:solidFill>
              </a:rPr>
              <a:t>, WCMD, DSTO (WG Chair)</a:t>
            </a:r>
            <a:endParaRPr lang="en-AU" sz="2000" dirty="0" smtClean="0">
              <a:solidFill>
                <a:srgbClr val="002060"/>
              </a:solidFill>
            </a:endParaRP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rgbClr val="002060"/>
                </a:solidFill>
              </a:rPr>
              <a:t>Dr Quoc Do, DSIC, </a:t>
            </a:r>
            <a:r>
              <a:rPr lang="en-AU" dirty="0" err="1" smtClean="0">
                <a:solidFill>
                  <a:srgbClr val="002060"/>
                </a:solidFill>
              </a:rPr>
              <a:t>UniSA</a:t>
            </a:r>
            <a:r>
              <a:rPr lang="en-AU" dirty="0" smtClean="0">
                <a:solidFill>
                  <a:srgbClr val="002060"/>
                </a:solidFill>
              </a:rPr>
              <a:t> (WG Co-Chair)</a:t>
            </a: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rgbClr val="002060"/>
                </a:solidFill>
              </a:rPr>
              <a:t>Michael Waite, Aerospace Concepts (WG Co-Chair)</a:t>
            </a:r>
            <a:endParaRPr lang="en-AU" sz="2000" dirty="0" smtClean="0">
              <a:solidFill>
                <a:srgbClr val="002060"/>
              </a:solidFill>
            </a:endParaRP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rgbClr val="002060"/>
                </a:solidFill>
              </a:rPr>
              <a:t>Paul Logan, Aerospace Concepts</a:t>
            </a: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rgbClr val="002060"/>
                </a:solidFill>
              </a:rPr>
              <a:t>Dr David Harvey, Aerospace Concepts</a:t>
            </a: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rgbClr val="002060"/>
                </a:solidFill>
              </a:rPr>
              <a:t>Prof Stephen Cook, </a:t>
            </a:r>
            <a:r>
              <a:rPr lang="en-AU" dirty="0" err="1" smtClean="0">
                <a:solidFill>
                  <a:srgbClr val="002060"/>
                </a:solidFill>
              </a:rPr>
              <a:t>UniSA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rgbClr val="002060"/>
                </a:solidFill>
              </a:rPr>
              <a:t>Prof Peter Campbell, </a:t>
            </a:r>
            <a:r>
              <a:rPr lang="en-AU" dirty="0" err="1" smtClean="0">
                <a:solidFill>
                  <a:srgbClr val="002060"/>
                </a:solidFill>
              </a:rPr>
              <a:t>UniSA</a:t>
            </a:r>
            <a:endParaRPr lang="en-AU" dirty="0" smtClean="0">
              <a:solidFill>
                <a:srgbClr val="002060"/>
              </a:solidFill>
            </a:endParaRP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rgbClr val="002060"/>
                </a:solidFill>
              </a:rPr>
              <a:t>Jonathan Hallett, Australia Submarine Corporation </a:t>
            </a: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rgbClr val="002060"/>
                </a:solidFill>
              </a:rPr>
              <a:t>Dr Mike Ryan, </a:t>
            </a:r>
            <a:r>
              <a:rPr lang="en-AU" dirty="0" err="1" smtClean="0">
                <a:solidFill>
                  <a:srgbClr val="002060"/>
                </a:solidFill>
              </a:rPr>
              <a:t>UNSW</a:t>
            </a:r>
            <a:endParaRPr lang="en-AU" dirty="0" smtClean="0">
              <a:solidFill>
                <a:srgbClr val="002060"/>
              </a:solidFill>
            </a:endParaRP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rgbClr val="002060"/>
                </a:solidFill>
              </a:rPr>
              <a:t>Despina Tramoundanis, WCMD, DSTO</a:t>
            </a:r>
          </a:p>
          <a:p>
            <a:pPr marL="1188720" lvl="2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>
                <a:solidFill>
                  <a:srgbClr val="002060"/>
                </a:solidFill>
              </a:rPr>
              <a:t>Brett Morris,  </a:t>
            </a:r>
            <a:r>
              <a:rPr lang="en-AU" dirty="0" smtClean="0">
                <a:solidFill>
                  <a:srgbClr val="002060"/>
                </a:solidFill>
              </a:rPr>
              <a:t>MD</a:t>
            </a:r>
            <a:r>
              <a:rPr lang="en-AU" dirty="0">
                <a:solidFill>
                  <a:srgbClr val="002060"/>
                </a:solidFill>
              </a:rPr>
              <a:t>, </a:t>
            </a:r>
            <a:r>
              <a:rPr lang="en-AU" dirty="0" smtClean="0">
                <a:solidFill>
                  <a:srgbClr val="002060"/>
                </a:solidFill>
              </a:rPr>
              <a:t>DSTO</a:t>
            </a:r>
            <a:endParaRPr lang="en-AU" dirty="0">
              <a:solidFill>
                <a:srgbClr val="002060"/>
              </a:solidFill>
            </a:endParaRPr>
          </a:p>
          <a:p>
            <a:pPr marL="1188720" lvl="2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>
                <a:solidFill>
                  <a:srgbClr val="002060"/>
                </a:solidFill>
              </a:rPr>
              <a:t>George </a:t>
            </a:r>
            <a:r>
              <a:rPr lang="en-AU" dirty="0" err="1">
                <a:solidFill>
                  <a:srgbClr val="002060"/>
                </a:solidFill>
              </a:rPr>
              <a:t>Strengers</a:t>
            </a:r>
            <a:r>
              <a:rPr lang="en-AU" dirty="0">
                <a:solidFill>
                  <a:srgbClr val="002060"/>
                </a:solidFill>
              </a:rPr>
              <a:t>  BAE Systems (Australia)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9279" y="2492896"/>
            <a:ext cx="2407565" cy="20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57079" y="188913"/>
            <a:ext cx="73041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Model-based Conceptual Design </a:t>
            </a:r>
            <a:r>
              <a:rPr lang="en-AU" sz="32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WG</a:t>
            </a:r>
            <a:endParaRPr lang="en-AU" sz="32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7" name="Picture 2" descr="incose_logo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17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32681" y="188913"/>
            <a:ext cx="7167563" cy="122413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Conceptual Design WG </a:t>
            </a:r>
            <a:r>
              <a:rPr lang="en-AU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2800" b="1" dirty="0" smtClean="0">
                <a:solidFill>
                  <a:srgbClr val="FF0000"/>
                </a:solidFill>
              </a:rPr>
              <a:t>2013 Activity </a:t>
            </a:r>
            <a:r>
              <a:rPr lang="en-AU" sz="2800" b="1" dirty="0">
                <a:solidFill>
                  <a:srgbClr val="FF0000"/>
                </a:solidFill>
              </a:rPr>
              <a:t>Report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871" y="1316228"/>
            <a:ext cx="8671561" cy="49103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sz="2400" dirty="0" smtClean="0">
                <a:solidFill>
                  <a:schemeClr val="tx2">
                    <a:lumMod val="75000"/>
                  </a:schemeClr>
                </a:solidFill>
              </a:rPr>
              <a:t>INCOSE IW2013: </a:t>
            </a:r>
            <a:endParaRPr lang="en-AU" sz="2400" dirty="0" smtClean="0">
              <a:solidFill>
                <a:srgbClr val="FF0000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>
                <a:solidFill>
                  <a:schemeClr val="tx2">
                    <a:lumMod val="75000"/>
                  </a:schemeClr>
                </a:solidFill>
              </a:rPr>
              <a:t>Presented the 2012 activity report at the MBSE 2013 workshop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>
                <a:solidFill>
                  <a:schemeClr val="tx2">
                    <a:lumMod val="75000"/>
                  </a:schemeClr>
                </a:solidFill>
              </a:rPr>
              <a:t>Conducted ½ day MBCD </a:t>
            </a: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workshop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MBCD-WG Presentation </a:t>
            </a:r>
            <a:r>
              <a:rPr lang="en-AU" dirty="0">
                <a:solidFill>
                  <a:schemeClr val="tx2">
                    <a:lumMod val="75000"/>
                  </a:schemeClr>
                </a:solidFill>
              </a:rPr>
              <a:t>to CAB</a:t>
            </a:r>
            <a:endParaRPr lang="en-A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AU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sz="2400" dirty="0" smtClean="0">
                <a:solidFill>
                  <a:schemeClr val="tx2">
                    <a:lumMod val="75000"/>
                  </a:schemeClr>
                </a:solidFill>
              </a:rPr>
              <a:t>SETE 2013 conference, Canberra, Australia:</a:t>
            </a:r>
          </a:p>
          <a:p>
            <a:pPr marL="731520" lvl="1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sz="1800" dirty="0" smtClean="0">
                <a:solidFill>
                  <a:schemeClr val="tx2">
                    <a:lumMod val="75000"/>
                  </a:schemeClr>
                </a:solidFill>
              </a:rPr>
              <a:t>MBCD plenary session</a:t>
            </a:r>
          </a:p>
          <a:p>
            <a:pPr marL="731520" lvl="1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MBCD-WG </a:t>
            </a:r>
            <a:r>
              <a:rPr lang="en-AU" dirty="0">
                <a:solidFill>
                  <a:schemeClr val="tx2">
                    <a:lumMod val="75000"/>
                  </a:schemeClr>
                </a:solidFill>
              </a:rPr>
              <a:t>Steering </a:t>
            </a: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Committee meeting </a:t>
            </a:r>
          </a:p>
          <a:p>
            <a:pPr lvl="1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endParaRPr lang="en-AU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sz="2400" dirty="0">
                <a:solidFill>
                  <a:schemeClr val="tx2">
                    <a:lumMod val="75000"/>
                  </a:schemeClr>
                </a:solidFill>
              </a:rPr>
              <a:t>INCOSE </a:t>
            </a:r>
            <a:r>
              <a:rPr lang="en-AU" sz="2400" dirty="0" smtClean="0">
                <a:solidFill>
                  <a:schemeClr val="tx2">
                    <a:lumMod val="75000"/>
                  </a:schemeClr>
                </a:solidFill>
              </a:rPr>
              <a:t>IS13: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>
                <a:solidFill>
                  <a:schemeClr val="tx2">
                    <a:lumMod val="75000"/>
                  </a:schemeClr>
                </a:solidFill>
              </a:rPr>
              <a:t>Progress </a:t>
            </a: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report</a:t>
            </a:r>
            <a:endParaRPr lang="en-AU" dirty="0">
              <a:solidFill>
                <a:schemeClr val="tx2">
                  <a:lumMod val="75000"/>
                </a:schemeClr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>
                <a:solidFill>
                  <a:schemeClr val="tx2">
                    <a:lumMod val="75000"/>
                  </a:schemeClr>
                </a:solidFill>
              </a:rPr>
              <a:t>Conducted a ½ workshop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>
                <a:solidFill>
                  <a:schemeClr val="tx2">
                    <a:lumMod val="75000"/>
                  </a:schemeClr>
                </a:solidFill>
              </a:rPr>
              <a:t>Established the MBCD Pain Point Survey </a:t>
            </a: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team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AU" dirty="0" smtClean="0">
                <a:solidFill>
                  <a:schemeClr val="tx2">
                    <a:lumMod val="75000"/>
                  </a:schemeClr>
                </a:solidFill>
              </a:rPr>
              <a:t>Summary of INSIGHT Special Edition progress</a:t>
            </a:r>
            <a:endParaRPr lang="en-AU" dirty="0">
              <a:solidFill>
                <a:schemeClr val="tx2">
                  <a:lumMod val="75000"/>
                </a:schemeClr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6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73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1484784"/>
            <a:ext cx="5789524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1800" b="1" dirty="0" smtClean="0">
                <a:solidFill>
                  <a:srgbClr val="002060"/>
                </a:solidFill>
              </a:rPr>
              <a:t>The 3</a:t>
            </a:r>
            <a:r>
              <a:rPr lang="en-AU" b="1" baseline="30000" dirty="0">
                <a:solidFill>
                  <a:srgbClr val="002060"/>
                </a:solidFill>
              </a:rPr>
              <a:t>r</a:t>
            </a:r>
            <a:r>
              <a:rPr lang="en-AU" sz="1800" b="1" baseline="30000" dirty="0" smtClean="0">
                <a:solidFill>
                  <a:srgbClr val="002060"/>
                </a:solidFill>
              </a:rPr>
              <a:t>d</a:t>
            </a:r>
            <a:r>
              <a:rPr lang="en-AU" sz="1800" b="1" dirty="0" smtClean="0">
                <a:solidFill>
                  <a:srgbClr val="002060"/>
                </a:solidFill>
              </a:rPr>
              <a:t> </a:t>
            </a:r>
            <a:r>
              <a:rPr lang="en-AU" sz="1800" b="1" dirty="0">
                <a:solidFill>
                  <a:srgbClr val="002060"/>
                </a:solidFill>
              </a:rPr>
              <a:t>MBSE </a:t>
            </a:r>
            <a:r>
              <a:rPr lang="en-AU" sz="1800" b="1" dirty="0" smtClean="0">
                <a:solidFill>
                  <a:srgbClr val="002060"/>
                </a:solidFill>
              </a:rPr>
              <a:t>Symposium, </a:t>
            </a:r>
            <a:r>
              <a:rPr lang="en-AU" sz="1800" b="1" dirty="0">
                <a:solidFill>
                  <a:srgbClr val="002060"/>
                </a:solidFill>
              </a:rPr>
              <a:t>with the </a:t>
            </a:r>
            <a:r>
              <a:rPr lang="en-AU" sz="1800" b="1" dirty="0" smtClean="0">
                <a:solidFill>
                  <a:srgbClr val="002060"/>
                </a:solidFill>
              </a:rPr>
              <a:t>Model-Based Concept Design theme</a:t>
            </a:r>
            <a:r>
              <a:rPr lang="en-AU" sz="1800" b="1" dirty="0">
                <a:solidFill>
                  <a:srgbClr val="002060"/>
                </a:solidFill>
              </a:rPr>
              <a:t>, </a:t>
            </a:r>
            <a:r>
              <a:rPr lang="en-AU" sz="1800" b="1" dirty="0" smtClean="0">
                <a:solidFill>
                  <a:srgbClr val="002060"/>
                </a:solidFill>
              </a:rPr>
              <a:t>Nov 2013, </a:t>
            </a:r>
            <a:r>
              <a:rPr lang="en-AU" sz="1800" b="1" dirty="0">
                <a:solidFill>
                  <a:srgbClr val="002060"/>
                </a:solidFill>
              </a:rPr>
              <a:t>Adelaide, </a:t>
            </a:r>
            <a:r>
              <a:rPr lang="en-AU" sz="1800" b="1" dirty="0" smtClean="0">
                <a:solidFill>
                  <a:srgbClr val="002060"/>
                </a:solidFill>
              </a:rPr>
              <a:t>Australia:</a:t>
            </a:r>
          </a:p>
          <a:p>
            <a:pPr marL="731520" lvl="1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1800" dirty="0" smtClean="0">
                <a:solidFill>
                  <a:srgbClr val="002060"/>
                </a:solidFill>
              </a:rPr>
              <a:t>Over </a:t>
            </a:r>
            <a:r>
              <a:rPr lang="en-AU" dirty="0">
                <a:solidFill>
                  <a:srgbClr val="002060"/>
                </a:solidFill>
              </a:rPr>
              <a:t>6</a:t>
            </a:r>
            <a:r>
              <a:rPr lang="en-AU" sz="1800" dirty="0" smtClean="0">
                <a:solidFill>
                  <a:srgbClr val="002060"/>
                </a:solidFill>
              </a:rPr>
              <a:t>0 attendees </a:t>
            </a:r>
          </a:p>
          <a:p>
            <a:pPr marL="731520" lvl="1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1800" dirty="0" smtClean="0">
                <a:solidFill>
                  <a:srgbClr val="002060"/>
                </a:solidFill>
              </a:rPr>
              <a:t>Technical program consisted of Keynote, and 15 abstract reviewed presentations and 2 workshop sessions.</a:t>
            </a:r>
          </a:p>
          <a:p>
            <a:pPr marL="274320" lvl="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AU" sz="1800" dirty="0" smtClean="0">
              <a:solidFill>
                <a:srgbClr val="002060"/>
              </a:solidFill>
            </a:endParaRPr>
          </a:p>
          <a:p>
            <a:pPr marL="274320" lvl="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1800" b="1" dirty="0" smtClean="0">
                <a:solidFill>
                  <a:srgbClr val="002060"/>
                </a:solidFill>
              </a:rPr>
              <a:t>MBCD WG: Whole-Day Planning Workshop Nov</a:t>
            </a:r>
            <a:r>
              <a:rPr lang="en-AU" b="1" dirty="0" smtClean="0">
                <a:solidFill>
                  <a:srgbClr val="002060"/>
                </a:solidFill>
              </a:rPr>
              <a:t> 2013</a:t>
            </a:r>
            <a:r>
              <a:rPr lang="en-AU" sz="1800" b="1" dirty="0" smtClean="0">
                <a:solidFill>
                  <a:srgbClr val="002060"/>
                </a:solidFill>
              </a:rPr>
              <a:t>:</a:t>
            </a:r>
            <a:endParaRPr lang="en-AU" sz="1800" b="1" dirty="0">
              <a:solidFill>
                <a:srgbClr val="002060"/>
              </a:solidFill>
            </a:endParaRPr>
          </a:p>
          <a:p>
            <a:pPr marL="731520" lvl="1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1800" dirty="0" smtClean="0">
                <a:solidFill>
                  <a:srgbClr val="002060"/>
                </a:solidFill>
              </a:rPr>
              <a:t>Revised WG’s Mission and Vision</a:t>
            </a:r>
          </a:p>
          <a:p>
            <a:pPr marL="731520" lvl="1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dirty="0">
                <a:solidFill>
                  <a:srgbClr val="002060"/>
                </a:solidFill>
              </a:rPr>
              <a:t>Discussed and formulated a future activity Plan</a:t>
            </a:r>
          </a:p>
          <a:p>
            <a:pPr marL="731520" lvl="1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dirty="0">
                <a:solidFill>
                  <a:srgbClr val="002060"/>
                </a:solidFill>
              </a:rPr>
              <a:t>Reviewed progress of research teams</a:t>
            </a:r>
          </a:p>
          <a:p>
            <a:pPr marL="731520" lvl="1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dirty="0">
                <a:solidFill>
                  <a:srgbClr val="002060"/>
                </a:solidFill>
              </a:rPr>
              <a:t>Review progress of INSIGHT Special Edition</a:t>
            </a:r>
          </a:p>
          <a:p>
            <a:pPr lvl="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36650" y="188913"/>
            <a:ext cx="7167563" cy="12241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Conceptual Design WG </a:t>
            </a:r>
            <a:r>
              <a:rPr lang="en-A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A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AU" sz="2800" b="1" dirty="0">
                <a:solidFill>
                  <a:srgbClr val="FF0000"/>
                </a:solidFill>
              </a:rPr>
              <a:t>2013 Activity Report </a:t>
            </a:r>
            <a:r>
              <a:rPr lang="en-AU" sz="2500" b="1" dirty="0">
                <a:solidFill>
                  <a:srgbClr val="FF0000"/>
                </a:solidFill>
              </a:rPr>
              <a:t/>
            </a:r>
            <a:br>
              <a:rPr lang="en-AU" sz="2500" b="1" dirty="0">
                <a:solidFill>
                  <a:srgbClr val="FF0000"/>
                </a:solidFill>
              </a:rPr>
            </a:br>
            <a:endParaRPr lang="en-AU" sz="25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9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846" y="4149080"/>
            <a:ext cx="1695450" cy="1695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4944"/>
            <a:ext cx="1695450" cy="1695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550" y="2132856"/>
            <a:ext cx="16954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41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815" y="188913"/>
            <a:ext cx="6803295" cy="106263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Conceptual Design WG </a:t>
            </a:r>
            <a:r>
              <a:rPr lang="en-AU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3100" b="1" dirty="0">
                <a:solidFill>
                  <a:srgbClr val="FF0000"/>
                </a:solidFill>
              </a:rPr>
              <a:t>INSIGHT MBCD Special </a:t>
            </a:r>
            <a:r>
              <a:rPr lang="en-AU" sz="3100" b="1" dirty="0" smtClean="0">
                <a:solidFill>
                  <a:srgbClr val="FF0000"/>
                </a:solidFill>
              </a:rPr>
              <a:t>Edition</a:t>
            </a:r>
            <a:endParaRPr lang="en-AU" sz="3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4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1519" y="1494334"/>
            <a:ext cx="8052693" cy="443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800" dirty="0" smtClean="0">
                <a:solidFill>
                  <a:srgbClr val="002060"/>
                </a:solidFill>
              </a:rPr>
              <a:t>INSIGHT MBCD Special Issue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>
                <a:solidFill>
                  <a:srgbClr val="002060"/>
                </a:solidFill>
              </a:rPr>
              <a:t>4th Q 2014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>
                <a:solidFill>
                  <a:srgbClr val="002060"/>
                </a:solidFill>
              </a:rPr>
              <a:t>15+ articles submitted from Europe, US and Australia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>
                <a:solidFill>
                  <a:srgbClr val="002060"/>
                </a:solidFill>
              </a:rPr>
              <a:t>Loosely covers all the conceptual design phases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>
                <a:solidFill>
                  <a:srgbClr val="002060"/>
                </a:solidFill>
              </a:rPr>
              <a:t>Includes Defence, health, emergency services, and mining examples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en-AU" sz="2400" dirty="0">
              <a:solidFill>
                <a:srgbClr val="002060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>
                <a:solidFill>
                  <a:srgbClr val="002060"/>
                </a:solidFill>
              </a:rPr>
              <a:t>Currently ahead of </a:t>
            </a:r>
            <a:r>
              <a:rPr lang="en-AU" sz="2400" dirty="0" smtClean="0">
                <a:solidFill>
                  <a:srgbClr val="002060"/>
                </a:solidFill>
              </a:rPr>
              <a:t>schedule</a:t>
            </a:r>
          </a:p>
          <a:p>
            <a:pPr marL="1188720" lvl="2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>
                <a:solidFill>
                  <a:srgbClr val="002060"/>
                </a:solidFill>
              </a:rPr>
              <a:t>Draft articles for review by End February, 2014</a:t>
            </a:r>
            <a:endParaRPr lang="en-AU" sz="2400" dirty="0">
              <a:solidFill>
                <a:srgbClr val="002060"/>
              </a:solidFill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en-A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7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36650" y="188913"/>
            <a:ext cx="7167563" cy="18001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Conceptual Design WG </a:t>
            </a:r>
            <a: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2800" b="1" dirty="0">
                <a:solidFill>
                  <a:srgbClr val="FF0000"/>
                </a:solidFill>
              </a:rPr>
              <a:t>2013 Activity Report </a:t>
            </a:r>
          </a:p>
          <a:p>
            <a:r>
              <a:rPr lang="en-AU" sz="2400" b="1" dirty="0" smtClean="0">
                <a:solidFill>
                  <a:srgbClr val="002060"/>
                </a:solidFill>
              </a:rPr>
              <a:t> </a:t>
            </a:r>
            <a:endParaRPr lang="en-AU" sz="2400" b="1" dirty="0">
              <a:solidFill>
                <a:srgbClr val="002060"/>
              </a:solidFill>
            </a:endParaRPr>
          </a:p>
          <a:p>
            <a:r>
              <a:rPr lang="en-AU" sz="2400" b="1" dirty="0" smtClean="0">
                <a:solidFill>
                  <a:srgbClr val="002060"/>
                </a:solidFill>
              </a:rPr>
              <a:t>Ontology Team – Report</a:t>
            </a:r>
            <a:endParaRPr lang="en-AU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4" name="Picture 2" descr="incose_logo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4355976" y="2080308"/>
            <a:ext cx="0" cy="4193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A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3645024"/>
            <a:ext cx="88436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A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7504" y="2152316"/>
            <a:ext cx="4248472" cy="8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 smtClean="0"/>
              <a:t>Team  Aims/Goals: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400" dirty="0"/>
              <a:t>Develop expressions </a:t>
            </a:r>
            <a:r>
              <a:rPr lang="en-US" altLang="en-US" sz="1400" dirty="0" smtClean="0"/>
              <a:t>of ontology/taxonomy that considers conceptual design</a:t>
            </a:r>
            <a:endParaRPr lang="en-US" altLang="en-US" sz="1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499992" y="2152316"/>
            <a:ext cx="4028033" cy="152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lvl="2" indent="0"/>
            <a:r>
              <a:rPr lang="en-US" altLang="en-US" b="1" dirty="0" smtClean="0"/>
              <a:t>Team Lead</a:t>
            </a:r>
            <a:r>
              <a:rPr lang="en-US" altLang="en-US" sz="1200" b="1" dirty="0" smtClean="0"/>
              <a:t>:  </a:t>
            </a:r>
          </a:p>
          <a:p>
            <a:pPr marL="0" lvl="2" indent="0"/>
            <a:r>
              <a:rPr lang="en-AU" sz="1400" dirty="0" smtClean="0"/>
              <a:t>George Strengers,  </a:t>
            </a:r>
            <a:r>
              <a:rPr lang="en-AU" sz="1400" dirty="0"/>
              <a:t>BAE Systems (Australia) </a:t>
            </a:r>
            <a:endParaRPr lang="en-AU" sz="1400" dirty="0" smtClean="0"/>
          </a:p>
          <a:p>
            <a:pPr marL="0" lvl="2" indent="0"/>
            <a:r>
              <a:rPr lang="en-AU" sz="1400" dirty="0" smtClean="0"/>
              <a:t>Email: </a:t>
            </a:r>
            <a:r>
              <a:rPr lang="en-AU" sz="1400" dirty="0" smtClean="0">
                <a:hlinkClick r:id="rId5"/>
              </a:rPr>
              <a:t>George.strengers@incose.org</a:t>
            </a:r>
            <a:r>
              <a:rPr lang="en-AU" sz="1400" dirty="0" smtClean="0"/>
              <a:t> </a:t>
            </a:r>
            <a:endParaRPr lang="en-AU" sz="1400" dirty="0"/>
          </a:p>
          <a:p>
            <a:pPr marL="0" lvl="2" indent="0"/>
            <a:endParaRPr lang="en-AU" sz="1100" dirty="0" smtClean="0"/>
          </a:p>
          <a:p>
            <a:r>
              <a:rPr lang="en-US" altLang="en-US" sz="1100" b="1" dirty="0"/>
              <a:t>		</a:t>
            </a:r>
          </a:p>
          <a:p>
            <a:endParaRPr lang="en-US" altLang="en-US" sz="1100" b="1" dirty="0"/>
          </a:p>
          <a:p>
            <a:r>
              <a:rPr lang="en-US" altLang="en-US" sz="1400" b="1" dirty="0"/>
              <a:t>Number of Members: 5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7504" y="3715397"/>
            <a:ext cx="3480532" cy="36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/>
              <a:t>Published Products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72000" y="3693491"/>
            <a:ext cx="3689481" cy="36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/>
              <a:t>Planned </a:t>
            </a:r>
            <a:r>
              <a:rPr lang="en-US" altLang="en-US" b="1" dirty="0" smtClean="0"/>
              <a:t>Work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4364531"/>
            <a:ext cx="4355976" cy="116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 </a:t>
            </a:r>
            <a:r>
              <a:rPr lang="en-AU" sz="1400" dirty="0" err="1" smtClean="0"/>
              <a:t>Strengers</a:t>
            </a:r>
            <a:r>
              <a:rPr lang="en-AU" sz="1400" dirty="0" smtClean="0"/>
              <a:t>, S, “A Structured  Approach to Model Based Concept Development”, </a:t>
            </a:r>
            <a:r>
              <a:rPr lang="en-US" altLang="en-US" sz="1400" dirty="0" smtClean="0"/>
              <a:t>MBSE 2013, Nov 11-13, Adelaide, Australia, 2014.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INCOSE INSIGHT Special issue on MBCD, (article submitted)</a:t>
            </a:r>
            <a:endParaRPr lang="en-US" altLang="en-US" sz="1200" dirty="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72000" y="4364531"/>
            <a:ext cx="4355976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Ongoing research</a:t>
            </a:r>
          </a:p>
          <a:p>
            <a:pPr marL="542925" lvl="1" indent="-276225">
              <a:buFont typeface="Arial" panose="020B0604020202020204" pitchFamily="34" charset="0"/>
              <a:buChar char="•"/>
            </a:pPr>
            <a:r>
              <a:rPr lang="en-AU" sz="1400" dirty="0" smtClean="0"/>
              <a:t>Identification of gaps in ontology</a:t>
            </a: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Workshop at </a:t>
            </a:r>
            <a:r>
              <a:rPr lang="en-AU" sz="1400" dirty="0" smtClean="0"/>
              <a:t>SETE2014 </a:t>
            </a:r>
            <a:r>
              <a:rPr lang="en-AU" sz="1400" dirty="0"/>
              <a:t>&amp; </a:t>
            </a:r>
            <a:r>
              <a:rPr lang="en-AU" sz="1400" dirty="0" smtClean="0"/>
              <a:t>ASEW2014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9813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64307" y="188913"/>
            <a:ext cx="7167563" cy="21767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Model-based Conceptual Design WG </a:t>
            </a:r>
            <a: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2800" b="1" dirty="0">
                <a:solidFill>
                  <a:srgbClr val="FF0000"/>
                </a:solidFill>
              </a:rPr>
              <a:t>2013 Activity Report </a:t>
            </a:r>
          </a:p>
          <a:p>
            <a:r>
              <a:rPr lang="en-AU" sz="2400" b="1" dirty="0" smtClean="0">
                <a:solidFill>
                  <a:srgbClr val="002060"/>
                </a:solidFill>
              </a:rPr>
              <a:t> </a:t>
            </a:r>
            <a:endParaRPr lang="en-AU" sz="2400" b="1" dirty="0">
              <a:solidFill>
                <a:srgbClr val="002060"/>
              </a:solidFill>
            </a:endParaRPr>
          </a:p>
          <a:p>
            <a:r>
              <a:rPr lang="en-AU" sz="2400" b="1" dirty="0" smtClean="0">
                <a:solidFill>
                  <a:srgbClr val="002060"/>
                </a:solidFill>
              </a:rPr>
              <a:t>Pain </a:t>
            </a:r>
            <a:r>
              <a:rPr lang="en-AU" sz="2400" b="1" dirty="0">
                <a:solidFill>
                  <a:srgbClr val="002060"/>
                </a:solidFill>
              </a:rPr>
              <a:t>Point Survey </a:t>
            </a:r>
            <a:r>
              <a:rPr lang="en-AU" sz="2400" b="1" dirty="0" smtClean="0">
                <a:solidFill>
                  <a:srgbClr val="002060"/>
                </a:solidFill>
              </a:rPr>
              <a:t>Team -Status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International MBSE Workshop, LA,US </a:t>
            </a:r>
          </a:p>
          <a:p>
            <a:r>
              <a:rPr lang="en-AU" dirty="0" smtClean="0"/>
              <a:t>Jan 25-26, 2014</a:t>
            </a:r>
            <a:endParaRPr lang="en-AU" dirty="0"/>
          </a:p>
        </p:txBody>
      </p:sp>
      <p:pic>
        <p:nvPicPr>
          <p:cNvPr id="4" name="Picture 2" descr="incose_logo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169075"/>
            <a:ext cx="1094360" cy="71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esa.org.au/templates/js_simplepro_red/images/ses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777" y="6118531"/>
            <a:ext cx="673735" cy="7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4207544" y="2149414"/>
            <a:ext cx="6623" cy="41243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A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4005064"/>
            <a:ext cx="88436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AU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04407" y="2270490"/>
            <a:ext cx="4639593" cy="150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 smtClean="0"/>
              <a:t>Team Lead:   </a:t>
            </a:r>
          </a:p>
          <a:p>
            <a:r>
              <a:rPr lang="en-AU" sz="1400" dirty="0" smtClean="0"/>
              <a:t>Brett Morris, Defence Science Technology Organisation </a:t>
            </a:r>
          </a:p>
          <a:p>
            <a:r>
              <a:rPr lang="en-AU" sz="1400" dirty="0" smtClean="0"/>
              <a:t>Email</a:t>
            </a:r>
            <a:r>
              <a:rPr lang="en-AU" sz="1400" dirty="0"/>
              <a:t>: </a:t>
            </a:r>
            <a:r>
              <a:rPr lang="en-AU" sz="1400" dirty="0" smtClean="0">
                <a:hlinkClick r:id="rId4"/>
              </a:rPr>
              <a:t>Brett.Morris@incose.org</a:t>
            </a:r>
            <a:r>
              <a:rPr lang="en-AU" sz="1400" dirty="0"/>
              <a:t> </a:t>
            </a:r>
          </a:p>
          <a:p>
            <a:r>
              <a:rPr lang="en-AU" sz="1600" b="1" dirty="0">
                <a:solidFill>
                  <a:srgbClr val="002060"/>
                </a:solidFill>
              </a:rPr>
              <a:t/>
            </a:r>
            <a:br>
              <a:rPr lang="en-AU" sz="1600" b="1" dirty="0">
                <a:solidFill>
                  <a:srgbClr val="002060"/>
                </a:solidFill>
              </a:rPr>
            </a:br>
            <a:endParaRPr lang="en-AU" sz="1600" dirty="0"/>
          </a:p>
          <a:p>
            <a:r>
              <a:rPr lang="en-US" altLang="en-US" sz="1400" b="1" dirty="0" smtClean="0"/>
              <a:t>Number </a:t>
            </a:r>
            <a:r>
              <a:rPr lang="en-US" altLang="en-US" sz="1400" b="1" dirty="0"/>
              <a:t>of Members: </a:t>
            </a:r>
            <a:r>
              <a:rPr lang="en-US" altLang="en-US" sz="1400" b="1" dirty="0" smtClean="0"/>
              <a:t> 3</a:t>
            </a:r>
            <a:endParaRPr lang="en-US" altLang="en-US" sz="1400" b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14401" y="4268537"/>
            <a:ext cx="3480532" cy="36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/>
              <a:t>Published Products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72000" y="4268537"/>
            <a:ext cx="3689481" cy="135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/>
              <a:t>Planned </a:t>
            </a:r>
            <a:r>
              <a:rPr lang="en-US" altLang="en-US" b="1" dirty="0" smtClean="0"/>
              <a:t>Work: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Workshop at IW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Develop survey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Undertake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1600" b="1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79512" y="4746638"/>
            <a:ext cx="4028033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TBA</a:t>
            </a:r>
            <a:endParaRPr lang="en-US" altLang="en-US" sz="1400" dirty="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2270490"/>
            <a:ext cx="4248472" cy="144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 dirty="0" smtClean="0"/>
              <a:t>Team  Aims/Goals: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altLang="en-US" sz="1400" dirty="0"/>
              <a:t>To identify the issues associated with performing MBCD</a:t>
            </a:r>
            <a:r>
              <a:rPr lang="en-AU" altLang="en-US" sz="1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altLang="en-US" sz="1400" dirty="0" smtClean="0"/>
              <a:t>Learning lessons from </a:t>
            </a:r>
            <a:r>
              <a:rPr lang="en-AU" altLang="en-US" sz="1400" dirty="0" err="1" smtClean="0"/>
              <a:t>SoS</a:t>
            </a:r>
            <a:r>
              <a:rPr lang="en-AU" altLang="en-US" sz="1400" dirty="0" smtClean="0"/>
              <a:t> WG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r>
              <a:rPr lang="en-US" altLang="en-US" sz="1400" dirty="0" smtClean="0"/>
              <a:t>Note: Team in early stages of formation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50178040"/>
      </p:ext>
    </p:extLst>
  </p:cSld>
  <p:clrMapOvr>
    <a:masterClrMapping/>
  </p:clrMapOvr>
</p:sld>
</file>

<file path=ppt/theme/theme1.xml><?xml version="1.0" encoding="utf-8"?>
<a:theme xmlns:a="http://schemas.openxmlformats.org/drawingml/2006/main" name="MBCD Working Group 2014 Report - Draf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MBCD Working Group 2014 Report - Draft 1</Template>
  <TotalTime>428</TotalTime>
  <Words>1115</Words>
  <Application>Microsoft Office PowerPoint</Application>
  <PresentationFormat>On-screen Show (4:3)</PresentationFormat>
  <Paragraphs>224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MBCD Working Group 2014 Report - Draft 1</vt:lpstr>
      <vt:lpstr>MBCD - Working Group 2013 Activity Report </vt:lpstr>
      <vt:lpstr>PowerPoint Presentation</vt:lpstr>
      <vt:lpstr>Model-based Conceptual Design WG Introduction</vt:lpstr>
      <vt:lpstr>PowerPoint Presentation</vt:lpstr>
      <vt:lpstr>Model-based Conceptual Design WG  2013 Activity Report </vt:lpstr>
      <vt:lpstr> </vt:lpstr>
      <vt:lpstr>Model-based Conceptual Design WG  INSIGHT MBCD Special Edition</vt:lpstr>
      <vt:lpstr>PowerPoint Presentation</vt:lpstr>
      <vt:lpstr>PowerPoint Presentation</vt:lpstr>
      <vt:lpstr>PowerPoint Presentation</vt:lpstr>
      <vt:lpstr>INCOSE 2013 Working Group Award</vt:lpstr>
      <vt:lpstr>PowerPoint Presentation</vt:lpstr>
      <vt:lpstr>PowerPoint Presentation</vt:lpstr>
      <vt:lpstr>Acknowledgements </vt:lpstr>
      <vt:lpstr>PowerPoint Presentation</vt:lpstr>
    </vt:vector>
  </TitlesOfParts>
  <Company>University of South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MBCD - Working Group 2012-2013 Report</dc:title>
  <dc:creator>University of South Australia</dc:creator>
  <cp:lastModifiedBy>University of South Australia</cp:lastModifiedBy>
  <cp:revision>89</cp:revision>
  <cp:lastPrinted>2014-01-20T01:50:20Z</cp:lastPrinted>
  <dcterms:created xsi:type="dcterms:W3CDTF">2014-01-17T04:41:53Z</dcterms:created>
  <dcterms:modified xsi:type="dcterms:W3CDTF">2014-01-25T20:18:22Z</dcterms:modified>
</cp:coreProperties>
</file>