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6" r:id="rId3"/>
    <p:sldMasterId id="2147483698" r:id="rId4"/>
  </p:sldMasterIdLst>
  <p:notesMasterIdLst>
    <p:notesMasterId r:id="rId18"/>
  </p:notesMasterIdLst>
  <p:handoutMasterIdLst>
    <p:handoutMasterId r:id="rId19"/>
  </p:handoutMasterIdLst>
  <p:sldIdLst>
    <p:sldId id="285" r:id="rId5"/>
    <p:sldId id="286" r:id="rId6"/>
    <p:sldId id="287" r:id="rId7"/>
    <p:sldId id="300" r:id="rId8"/>
    <p:sldId id="301" r:id="rId9"/>
    <p:sldId id="290" r:id="rId10"/>
    <p:sldId id="291" r:id="rId11"/>
    <p:sldId id="292" r:id="rId12"/>
    <p:sldId id="293" r:id="rId13"/>
    <p:sldId id="306" r:id="rId14"/>
    <p:sldId id="307" r:id="rId15"/>
    <p:sldId id="308" r:id="rId16"/>
    <p:sldId id="309" r:id="rId17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14042"/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134" y="1210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56D4-650E-4EEB-957C-AB60DD0F078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5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</a:t>
            </a:r>
            <a:r>
              <a:rPr lang="fr-FR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IW2018</a:t>
            </a:r>
            <a:endParaRPr lang="fr-FR" sz="2000" dirty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54" y="502041"/>
            <a:ext cx="5850317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F367-331E-44C5-A81B-0A21D42FD5AB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B06B-7F2B-45B6-BCB2-3C7E08BFE727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</a:t>
            </a:r>
            <a:r>
              <a:rPr lang="fr-FR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IW2018</a:t>
            </a:r>
            <a:endParaRPr lang="fr-FR" sz="2000" dirty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1" y="1738339"/>
            <a:ext cx="5850317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051" y="6206762"/>
            <a:ext cx="7551964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>
              <a:defRPr/>
            </a:pPr>
            <a:r>
              <a:rPr lang="en-US" sz="1800" b="1" spc="500" dirty="0">
                <a:solidFill>
                  <a:srgbClr val="FED915"/>
                </a:solidFill>
              </a:rPr>
              <a:t>NASA Systems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957" y="6468702"/>
            <a:ext cx="101483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>
              <a:defRPr/>
            </a:pPr>
            <a:r>
              <a:rPr lang="en-US" sz="1400" b="1" spc="500" dirty="0">
                <a:solidFill>
                  <a:srgbClr val="FFFFFF"/>
                </a:solidFill>
              </a:rPr>
              <a:t>MODEL BASED SYSTEMS ENGINEERING</a:t>
            </a:r>
          </a:p>
        </p:txBody>
      </p:sp>
      <p:sp>
        <p:nvSpPr>
          <p:cNvPr id="12349" name="Rectangle 61"/>
          <p:cNvSpPr>
            <a:spLocks noGrp="1" noChangeArrowheads="1"/>
          </p:cNvSpPr>
          <p:nvPr>
            <p:ph type="ctrTitle" sz="quarter"/>
          </p:nvPr>
        </p:nvSpPr>
        <p:spPr>
          <a:xfrm>
            <a:off x="300104" y="4025573"/>
            <a:ext cx="10126877" cy="1164608"/>
          </a:xfrm>
        </p:spPr>
        <p:txBody>
          <a:bodyPr/>
          <a:lstStyle>
            <a:lvl1pPr algn="r">
              <a:lnSpc>
                <a:spcPct val="100000"/>
              </a:lnSpc>
              <a:defRPr sz="3200" spc="0">
                <a:solidFill>
                  <a:srgbClr val="FED91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350" name="Rectangle 6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0104" y="5259665"/>
            <a:ext cx="10115059" cy="708144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800" spc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4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19FE6-CD3F-45D0-988A-ECB72163E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3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85" y="4406902"/>
            <a:ext cx="103685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85" y="2906713"/>
            <a:ext cx="1036859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7C8D4-1F6D-42C2-8CB6-7652095DF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7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3276" y="1522415"/>
            <a:ext cx="492169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278" y="1522415"/>
            <a:ext cx="492169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6FCB5-36CC-4024-9199-5ABD32303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65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D202E-7CED-4E90-9546-F911BB2A2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7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1773E-A90E-4ED7-B1FA-DE4D3C1E5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253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CD37D-DFF1-42B0-AA4E-5CBC6F2C9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92B3-C720-49A7-9FC3-EC7BBE8A375A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3050"/>
            <a:ext cx="40131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19" y="1435102"/>
            <a:ext cx="40131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C1B2D-54EC-4A5E-B6CF-5EEA55A9D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05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6E14C-E7F4-44BC-BD04-A2A0C93F0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17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CD448-3AD7-4597-A929-38B0B14F8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76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8165" y="517527"/>
            <a:ext cx="2850517" cy="5605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613" y="517527"/>
            <a:ext cx="8348246" cy="5605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ED00F-5A48-467B-8E16-78BE0DE7B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16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051" y="6206762"/>
            <a:ext cx="7551964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>
              <a:defRPr/>
            </a:pPr>
            <a:r>
              <a:rPr lang="en-US" sz="1800" b="1" spc="500" dirty="0">
                <a:solidFill>
                  <a:srgbClr val="FED915"/>
                </a:solidFill>
              </a:rPr>
              <a:t>NASA Systems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957" y="6468702"/>
            <a:ext cx="101483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>
              <a:defRPr/>
            </a:pPr>
            <a:r>
              <a:rPr lang="en-US" sz="1400" b="1" spc="500" dirty="0">
                <a:solidFill>
                  <a:srgbClr val="FFFFFF"/>
                </a:solidFill>
              </a:rPr>
              <a:t>MODEL BASED SYSTEMS ENGINEERING</a:t>
            </a:r>
          </a:p>
        </p:txBody>
      </p:sp>
      <p:sp>
        <p:nvSpPr>
          <p:cNvPr id="12349" name="Rectangle 61"/>
          <p:cNvSpPr>
            <a:spLocks noGrp="1" noChangeArrowheads="1"/>
          </p:cNvSpPr>
          <p:nvPr>
            <p:ph type="ctrTitle" sz="quarter"/>
          </p:nvPr>
        </p:nvSpPr>
        <p:spPr>
          <a:xfrm>
            <a:off x="300104" y="4025573"/>
            <a:ext cx="10126877" cy="1164608"/>
          </a:xfrm>
        </p:spPr>
        <p:txBody>
          <a:bodyPr/>
          <a:lstStyle>
            <a:lvl1pPr algn="r">
              <a:lnSpc>
                <a:spcPct val="100000"/>
              </a:lnSpc>
              <a:defRPr sz="3200" spc="0">
                <a:solidFill>
                  <a:srgbClr val="FED91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350" name="Rectangle 6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0104" y="5259665"/>
            <a:ext cx="10115059" cy="708144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800" spc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28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19FE6-CD3F-45D0-988A-ECB72163E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57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85" y="4406902"/>
            <a:ext cx="103685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85" y="2906713"/>
            <a:ext cx="1036859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7C8D4-1F6D-42C2-8CB6-7652095DF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397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3276" y="1522415"/>
            <a:ext cx="492169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278" y="1522415"/>
            <a:ext cx="492169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6FCB5-36CC-4024-9199-5ABD32303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53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D202E-7CED-4E90-9546-F911BB2A2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341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1773E-A90E-4ED7-B1FA-DE4D3C1E5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60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C66D-36AD-43C0-94A8-4C30E363CCFC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CD37D-DFF1-42B0-AA4E-5CBC6F2C9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67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3050"/>
            <a:ext cx="40131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19" y="1435102"/>
            <a:ext cx="40131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C1B2D-54EC-4A5E-B6CF-5EEA55A9D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10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6E14C-E7F4-44BC-BD04-A2A0C93F0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113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CD448-3AD7-4597-A929-38B0B14F8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89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8165" y="517527"/>
            <a:ext cx="2850517" cy="5605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613" y="517527"/>
            <a:ext cx="8348246" cy="5605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ED00F-5A48-467B-8E16-78BE0DE7B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643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Bullet 130% size text 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3340542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 numCol="2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Bullet 130% size text 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3806518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6080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Bullet 130% size text 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959" y="5105400"/>
            <a:ext cx="10775209" cy="9652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 baseline="0"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/>
              <a:t>Sub-bullets for use under graphics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1468258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Acronym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baseline="0"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This is a multipurpose box – use for text, tables, charts or 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88645" y="5653381"/>
            <a:ext cx="11244569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1000" b="1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3494756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7356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16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16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 – Bullet 130% size text 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298660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2DED-0725-4BD2-BC2E-3AB91A6FD8B8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60332" y="1371604"/>
            <a:ext cx="5523142" cy="3827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04959" y="1371600"/>
            <a:ext cx="518429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/>
              <a:t>Bullet 130% size text </a:t>
            </a:r>
            <a:r>
              <a:rPr lang="en-US" dirty="0"/>
              <a:t>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4117058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288019" y="1422812"/>
            <a:ext cx="5523142" cy="3827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6111354" y="1371600"/>
            <a:ext cx="518429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/>
              <a:t>Bullet 130% size text </a:t>
            </a:r>
            <a:r>
              <a:rPr lang="en-US" dirty="0"/>
              <a:t>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2324776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Markings_U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/>
              <a:t>Bullet 130% size text </a:t>
            </a:r>
            <a:r>
              <a:rPr lang="en-US" dirty="0"/>
              <a:t>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19837" y="0"/>
            <a:ext cx="9754445" cy="278760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algn="ctr"/>
            <a:r>
              <a:rPr lang="en-US" sz="1200" b="1">
                <a:latin typeface="Arial Narrow" pitchFamily="-112" charset="0"/>
              </a:rPr>
              <a:t>This Box is for Top-only Security Markings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1026207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Markings_Upper_and_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09629" y="0"/>
            <a:ext cx="9754445" cy="27876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baseline="0">
                <a:latin typeface="Arial"/>
                <a:cs typeface="Arial"/>
              </a:defRPr>
            </a:lvl1pPr>
          </a:lstStyle>
          <a:p>
            <a:pPr lvl="0" algn="ctr"/>
            <a:r>
              <a:rPr lang="en-US" sz="1400" b="1" dirty="0"/>
              <a:t>This Box is for Top- and Bottom-Level Security Markings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/>
              <a:t>Bullet 130% size text </a:t>
            </a:r>
            <a:r>
              <a:rPr lang="en-US" dirty="0"/>
              <a:t>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09629" y="6589564"/>
            <a:ext cx="9754445" cy="27876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latin typeface="Arial"/>
                <a:cs typeface="Arial"/>
              </a:defRPr>
            </a:lvl1pPr>
          </a:lstStyle>
          <a:p>
            <a:pPr lvl="0" algn="ctr"/>
            <a:r>
              <a:rPr lang="en-US" sz="1400" b="1" dirty="0"/>
              <a:t>This Box is for Top- and Bottom-Level Security Markings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3158633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3"/>
            <a:ext cx="10978515" cy="391521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948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3697083" y="3569096"/>
            <a:ext cx="4831725" cy="211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1220" y="3534940"/>
            <a:ext cx="1162556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47314" y="1092708"/>
            <a:ext cx="5567615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337763" y="1092708"/>
            <a:ext cx="5567615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47314" y="3580543"/>
            <a:ext cx="5567615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337763" y="3580543"/>
            <a:ext cx="5567615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1048464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3"/>
            <a:ext cx="10978515" cy="391521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948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11885" y="3640144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47316" y="1092708"/>
            <a:ext cx="11567254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47314" y="3580543"/>
            <a:ext cx="5567615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337763" y="3580543"/>
            <a:ext cx="5567615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1280420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9816" y="282178"/>
            <a:ext cx="2980919" cy="1867301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551304" y="2295309"/>
            <a:ext cx="5374599" cy="36120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buNone/>
              <a:defRPr sz="20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7"/>
          </p:nvPr>
        </p:nvSpPr>
        <p:spPr>
          <a:xfrm>
            <a:off x="304960" y="1203767"/>
            <a:ext cx="5948626" cy="4701733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857763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60" y="685800"/>
            <a:ext cx="857273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3414166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M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89517" y="1134320"/>
            <a:ext cx="5315547" cy="486136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13" y="1126357"/>
            <a:ext cx="6167486" cy="45646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80434" y="5748518"/>
            <a:ext cx="304959" cy="152400"/>
          </a:xfrm>
          <a:prstGeom prst="rect">
            <a:avLst/>
          </a:prstGeom>
          <a:solidFill>
            <a:srgbClr val="4D6E9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21901" y="5748724"/>
            <a:ext cx="304959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2101" y="5714108"/>
            <a:ext cx="6136251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000"/>
              </a:lnSpc>
              <a:tabLst>
                <a:tab pos="2630488" algn="l"/>
              </a:tabLst>
            </a:pPr>
            <a:r>
              <a:rPr lang="en-US" sz="900" dirty="0">
                <a:solidFill>
                  <a:srgbClr val="000000"/>
                </a:solidFill>
              </a:rPr>
              <a:t>Current risk assessment with uncertainty	Expected risk assessment with 	proposed mitigation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959" y="6131308"/>
            <a:ext cx="9414957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2943578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N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959" y="2111901"/>
            <a:ext cx="10368598" cy="106386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US"/>
              <a:t>Transition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959" y="3245325"/>
            <a:ext cx="853884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Transition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33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O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686" y="1574800"/>
            <a:ext cx="9792565" cy="30607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165100" indent="-165100" defTabSz="685800">
              <a:tabLst/>
              <a:defRPr sz="3200" i="1"/>
            </a:lvl1pPr>
          </a:lstStyle>
          <a:p>
            <a:r>
              <a:rPr lang="en-US" dirty="0"/>
              <a:t>“This is a quote slide.”</a:t>
            </a:r>
          </a:p>
        </p:txBody>
      </p:sp>
    </p:spTree>
    <p:extLst>
      <p:ext uri="{BB962C8B-B14F-4D97-AF65-F5344CB8AC3E}">
        <p14:creationId xmlns:p14="http://schemas.microsoft.com/office/powerpoint/2010/main" val="298951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BD0-9452-4A35-87A7-CDC947B5C8C5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225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959" y="1368429"/>
            <a:ext cx="10368598" cy="1470025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959" y="3124200"/>
            <a:ext cx="8538845" cy="13716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959" y="5384532"/>
            <a:ext cx="7115704" cy="89962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bg1"/>
                </a:solidFill>
              </a:defRPr>
            </a:lvl2pPr>
            <a:lvl3pPr algn="l">
              <a:buNone/>
              <a:defRPr sz="1800">
                <a:solidFill>
                  <a:schemeClr val="bg1"/>
                </a:solidFill>
              </a:defRPr>
            </a:lvl3pPr>
            <a:lvl4pPr algn="l">
              <a:buNone/>
              <a:defRPr sz="1800">
                <a:solidFill>
                  <a:schemeClr val="bg1"/>
                </a:solidFill>
              </a:defRPr>
            </a:lvl4pPr>
            <a:lvl5pPr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441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Subhead, &quot;Bang Box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961" y="6041555"/>
            <a:ext cx="9036521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8B2346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25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4" y="279400"/>
            <a:ext cx="11385127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305" y="1320800"/>
            <a:ext cx="9809506" cy="477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834093" y="6492875"/>
            <a:ext cx="457438" cy="1857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0BDFD54-BD24-4F9C-B31F-03D5742CB441}" type="slidenum">
              <a:rPr lang="en-US" sz="1800" smtClean="0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75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959" y="304800"/>
            <a:ext cx="10978515" cy="8683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14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59" y="304804"/>
            <a:ext cx="10978515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4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677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P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61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959" y="304800"/>
            <a:ext cx="10978515" cy="868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310608" y="1316567"/>
            <a:ext cx="10117052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spcBef>
                <a:spcPts val="1224"/>
              </a:spcBef>
              <a:buSzPct val="130000"/>
              <a:defRPr/>
            </a:lvl1pPr>
            <a:lvl2pPr marL="517525" indent="-234950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eroLogo_208_notag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220" y="6438614"/>
            <a:ext cx="1918699" cy="33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107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Subtitle, 16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59" y="304800"/>
            <a:ext cx="10978515" cy="6212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304959" y="1371600"/>
            <a:ext cx="1077520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9357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959" y="304800"/>
            <a:ext cx="10978515" cy="868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959" y="685800"/>
            <a:ext cx="10978515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6106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E725-3DAD-46F9-AB27-01057308EB85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59" y="304800"/>
            <a:ext cx="10978515" cy="6212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338846" y="1058333"/>
            <a:ext cx="11001104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buFont typeface="Wingdings" pitchFamily="2" charset="2"/>
              <a:buChar char="Ø"/>
              <a:defRPr sz="16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079124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_Agenda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1578" y="459225"/>
            <a:ext cx="11600399" cy="581597"/>
          </a:xfrm>
          <a:prstGeom prst="rect">
            <a:avLst/>
          </a:prstGeom>
        </p:spPr>
        <p:txBody>
          <a:bodyPr lIns="217673" tIns="108836" rIns="217673" bIns="108836" anchor="ctr" anchorCtr="0"/>
          <a:lstStyle>
            <a:lvl1pPr algn="ctr">
              <a:lnSpc>
                <a:spcPts val="2500"/>
              </a:lnSpc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Head – </a:t>
            </a:r>
            <a:r>
              <a:rPr lang="en-US" dirty="0" smtClean="0"/>
              <a:t>Blue </a:t>
            </a:r>
            <a:r>
              <a:rPr lang="en-US" dirty="0"/>
              <a:t>26 point Arial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7"/>
          </p:nvPr>
        </p:nvSpPr>
        <p:spPr>
          <a:xfrm>
            <a:off x="271580" y="1134836"/>
            <a:ext cx="11600400" cy="4678136"/>
          </a:xfrm>
          <a:prstGeom prst="rect">
            <a:avLst/>
          </a:prstGeom>
        </p:spPr>
        <p:txBody>
          <a:bodyPr vert="horz" lIns="217673" tIns="108836" rIns="217673" bIns="108836"/>
          <a:lstStyle>
            <a:lvl1pPr>
              <a:defRPr sz="180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EF86-2BFB-4B59-A636-9BF2B259CA8B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4E79-70D1-469D-8342-A6C6E8462495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52D0-C424-43F8-B3FD-8EC436F30873}" type="datetime4">
              <a:rPr lang="en-US" smtClean="0"/>
              <a:t>January 10,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0E1-41DB-41E7-944F-1D89D4C1CC18}" type="datetime4">
              <a:rPr lang="en-US" smtClean="0"/>
              <a:t>January 10,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257" y="1431925"/>
            <a:ext cx="11457131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727" y="379413"/>
            <a:ext cx="11495251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362" y="6511925"/>
            <a:ext cx="4786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FED915"/>
                </a:solidFill>
              </a:defRPr>
            </a:lvl1pPr>
          </a:lstStyle>
          <a:p>
            <a:pPr defTabSz="914400"/>
            <a:fld id="{A42EB3CA-2BFF-45F6-B352-168F392DBFE4}" type="slidenum">
              <a:rPr lang="en-US" altLang="en-US" smtClean="0"/>
              <a:pPr defTabSz="914400"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68957" y="6464302"/>
            <a:ext cx="10148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200" spc="500" dirty="0">
                <a:solidFill>
                  <a:srgbClr val="FFFFFF"/>
                </a:solidFill>
              </a:rPr>
              <a:t>NASA </a:t>
            </a:r>
            <a:r>
              <a:rPr lang="en-US" sz="1200" b="1" spc="500" dirty="0">
                <a:solidFill>
                  <a:srgbClr val="FFFFFF"/>
                </a:solidFill>
              </a:rPr>
              <a:t>MODEL BASED SYSTEMS ENGINEERING</a:t>
            </a:r>
          </a:p>
        </p:txBody>
      </p:sp>
    </p:spTree>
    <p:extLst>
      <p:ext uri="{BB962C8B-B14F-4D97-AF65-F5344CB8AC3E}">
        <p14:creationId xmlns:p14="http://schemas.microsoft.com/office/powerpoint/2010/main" val="1916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115888" indent="-115888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•"/>
        <a:defRPr>
          <a:solidFill>
            <a:srgbClr val="13327B"/>
          </a:solidFill>
          <a:latin typeface="+mn-lt"/>
          <a:ea typeface="+mn-ea"/>
          <a:cs typeface="+mn-cs"/>
        </a:defRPr>
      </a:lvl1pPr>
      <a:lvl2pPr marL="401638" indent="-171450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–"/>
        <a:defRPr>
          <a:solidFill>
            <a:srgbClr val="13327B"/>
          </a:solidFill>
          <a:latin typeface="+mn-lt"/>
          <a:ea typeface="+mn-ea"/>
        </a:defRPr>
      </a:lvl2pPr>
      <a:lvl3pPr marL="625475" indent="-109538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•"/>
        <a:defRPr>
          <a:solidFill>
            <a:srgbClr val="13327B"/>
          </a:solidFill>
          <a:latin typeface="+mn-lt"/>
          <a:ea typeface="+mn-ea"/>
        </a:defRPr>
      </a:lvl3pPr>
      <a:lvl4pPr marL="911225" indent="-168275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–"/>
        <a:defRPr>
          <a:solidFill>
            <a:srgbClr val="13327B"/>
          </a:solidFill>
          <a:latin typeface="+mn-lt"/>
          <a:ea typeface="+mn-ea"/>
        </a:defRPr>
      </a:lvl4pPr>
      <a:lvl5pPr marL="1201738" indent="-176213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»"/>
        <a:defRPr>
          <a:solidFill>
            <a:srgbClr val="13327B"/>
          </a:solidFill>
          <a:latin typeface="+mn-lt"/>
          <a:ea typeface="+mn-ea"/>
        </a:defRPr>
      </a:lvl5pPr>
      <a:lvl6pPr marL="1658938" indent="-176213" algn="l" rtl="0" eaLnBrk="1" fontAlgn="base" hangingPunct="1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116138" indent="-176213" algn="l" rtl="0" eaLnBrk="1" fontAlgn="base" hangingPunct="1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2573338" indent="-176213" algn="l" rtl="0" eaLnBrk="1" fontAlgn="base" hangingPunct="1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030538" indent="-176213" algn="l" rtl="0" eaLnBrk="1" fontAlgn="base" hangingPunct="1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257" y="1431925"/>
            <a:ext cx="11457131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727" y="379413"/>
            <a:ext cx="11495251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362" y="6511925"/>
            <a:ext cx="4786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FED915"/>
                </a:solidFill>
              </a:defRPr>
            </a:lvl1pPr>
          </a:lstStyle>
          <a:p>
            <a:pPr defTabSz="914400"/>
            <a:fld id="{A42EB3CA-2BFF-45F6-B352-168F392DBFE4}" type="slidenum">
              <a:rPr lang="en-US" altLang="en-US" smtClean="0"/>
              <a:pPr defTabSz="914400"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68957" y="6464302"/>
            <a:ext cx="10148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200" spc="500" dirty="0">
                <a:solidFill>
                  <a:srgbClr val="FFFFFF"/>
                </a:solidFill>
              </a:rPr>
              <a:t>NASA </a:t>
            </a:r>
            <a:r>
              <a:rPr lang="en-US" sz="1200" b="1" spc="500" dirty="0">
                <a:solidFill>
                  <a:srgbClr val="FFFFFF"/>
                </a:solidFill>
              </a:rPr>
              <a:t>MODEL BASED SYSTEMS ENGINEERING</a:t>
            </a:r>
          </a:p>
        </p:txBody>
      </p:sp>
    </p:spTree>
    <p:extLst>
      <p:ext uri="{BB962C8B-B14F-4D97-AF65-F5344CB8AC3E}">
        <p14:creationId xmlns:p14="http://schemas.microsoft.com/office/powerpoint/2010/main" val="207240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ED915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115888" indent="-115888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•"/>
        <a:defRPr>
          <a:solidFill>
            <a:srgbClr val="13327B"/>
          </a:solidFill>
          <a:latin typeface="+mn-lt"/>
          <a:ea typeface="+mn-ea"/>
          <a:cs typeface="+mn-cs"/>
        </a:defRPr>
      </a:lvl1pPr>
      <a:lvl2pPr marL="401638" indent="-171450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–"/>
        <a:defRPr>
          <a:solidFill>
            <a:srgbClr val="13327B"/>
          </a:solidFill>
          <a:latin typeface="+mn-lt"/>
          <a:ea typeface="+mn-ea"/>
        </a:defRPr>
      </a:lvl2pPr>
      <a:lvl3pPr marL="625475" indent="-109538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•"/>
        <a:defRPr>
          <a:solidFill>
            <a:srgbClr val="13327B"/>
          </a:solidFill>
          <a:latin typeface="+mn-lt"/>
          <a:ea typeface="+mn-ea"/>
        </a:defRPr>
      </a:lvl3pPr>
      <a:lvl4pPr marL="911225" indent="-168275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–"/>
        <a:defRPr>
          <a:solidFill>
            <a:srgbClr val="13327B"/>
          </a:solidFill>
          <a:latin typeface="+mn-lt"/>
          <a:ea typeface="+mn-ea"/>
        </a:defRPr>
      </a:lvl4pPr>
      <a:lvl5pPr marL="1201738" indent="-176213" algn="l" rtl="0" eaLnBrk="1" fontAlgn="base" hangingPunct="1">
        <a:spcBef>
          <a:spcPct val="20000"/>
        </a:spcBef>
        <a:spcAft>
          <a:spcPct val="0"/>
        </a:spcAft>
        <a:buClr>
          <a:srgbClr val="F08022"/>
        </a:buClr>
        <a:buChar char="»"/>
        <a:defRPr>
          <a:solidFill>
            <a:srgbClr val="13327B"/>
          </a:solidFill>
          <a:latin typeface="+mn-lt"/>
          <a:ea typeface="+mn-ea"/>
        </a:defRPr>
      </a:lvl5pPr>
      <a:lvl6pPr marL="1658938" indent="-176213" algn="l" rtl="0" eaLnBrk="1" fontAlgn="base" hangingPunct="1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116138" indent="-176213" algn="l" rtl="0" eaLnBrk="1" fontAlgn="base" hangingPunct="1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2573338" indent="-176213" algn="l" rtl="0" eaLnBrk="1" fontAlgn="base" hangingPunct="1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030538" indent="-176213" algn="l" rtl="0" eaLnBrk="1" fontAlgn="base" hangingPunct="1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_logo_burgRGB.png"/>
          <p:cNvPicPr>
            <a:picLocks noChangeAspect="1"/>
          </p:cNvPicPr>
          <p:nvPr/>
        </p:nvPicPr>
        <p:blipFill>
          <a:blip r:embed="rId2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00" y="6440444"/>
            <a:ext cx="1915754" cy="334232"/>
          </a:xfrm>
          <a:prstGeom prst="rect">
            <a:avLst/>
          </a:prstGeom>
          <a:noFill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96023" y="6058493"/>
            <a:ext cx="9250415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125" y="6484601"/>
            <a:ext cx="1016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fld id="{C14145BE-CC18-4145-962A-7F02CD48E99F}" type="slidenum">
              <a:rPr lang="en-US" sz="800">
                <a:solidFill>
                  <a:srgbClr val="000000"/>
                </a:solidFill>
              </a:rPr>
              <a:pPr algn="ctr" defTabSz="457200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0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Engineering (DE) Capabilities Definition document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777" y="2665092"/>
            <a:ext cx="11376530" cy="867169"/>
          </a:xfrm>
        </p:spPr>
        <p:txBody>
          <a:bodyPr/>
          <a:lstStyle/>
          <a:p>
            <a:r>
              <a:rPr lang="en-US" dirty="0" smtClean="0"/>
              <a:t>2018 INCOSE IW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Proposed </a:t>
            </a:r>
            <a:r>
              <a:rPr lang="en-US" sz="3600" dirty="0"/>
              <a:t>MBSE/MBE Maturity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Starting Point</a:t>
            </a:r>
          </a:p>
          <a:p>
            <a:pPr lvl="1"/>
            <a:r>
              <a:rPr lang="en-US" dirty="0" smtClean="0"/>
              <a:t>Workforce/Culture</a:t>
            </a:r>
          </a:p>
          <a:p>
            <a:pPr lvl="1"/>
            <a:r>
              <a:rPr lang="en-US" dirty="0" smtClean="0"/>
              <a:t>Processes/Methodology</a:t>
            </a:r>
          </a:p>
          <a:p>
            <a:pPr lvl="1"/>
            <a:r>
              <a:rPr lang="en-US" dirty="0" smtClean="0"/>
              <a:t>Tools&amp; IT Infrastructure</a:t>
            </a:r>
          </a:p>
          <a:p>
            <a:r>
              <a:rPr lang="en-US" dirty="0" smtClean="0"/>
              <a:t>Additional Attribute Clusters</a:t>
            </a:r>
          </a:p>
          <a:p>
            <a:pPr lvl="1"/>
            <a:r>
              <a:rPr lang="en-US" dirty="0" smtClean="0"/>
              <a:t>Project Use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endParaRPr lang="en-US" dirty="0"/>
          </a:p>
          <a:p>
            <a:r>
              <a:rPr lang="en-US" dirty="0" smtClean="0"/>
              <a:t>Each of these Attribute Clusters are further decomposed to individual attributes</a:t>
            </a:r>
          </a:p>
          <a:p>
            <a:endParaRPr lang="en-US" dirty="0"/>
          </a:p>
          <a:p>
            <a:r>
              <a:rPr lang="en-US" dirty="0" smtClean="0"/>
              <a:t>A text description of each attribute is developed for the left-most (doc-centric) and right-most (fully mature) columns</a:t>
            </a:r>
          </a:p>
          <a:p>
            <a:endParaRPr lang="en-US" dirty="0" smtClean="0"/>
          </a:p>
          <a:p>
            <a:pPr marL="115888" lvl="2" indent="-115888"/>
            <a:r>
              <a:rPr lang="en-US" dirty="0" smtClean="0"/>
              <a:t>Finally, a </a:t>
            </a:r>
            <a:r>
              <a:rPr lang="en-US" dirty="0"/>
              <a:t>text description of each attribute is developed </a:t>
            </a:r>
            <a:r>
              <a:rPr lang="en-US" dirty="0" smtClean="0"/>
              <a:t>for the intervening </a:t>
            </a:r>
            <a:r>
              <a:rPr lang="en-US" dirty="0"/>
              <a:t>columns </a:t>
            </a:r>
            <a:r>
              <a:rPr lang="en-US" dirty="0" smtClean="0"/>
              <a:t>to reflect </a:t>
            </a:r>
            <a:r>
              <a:rPr lang="en-US" dirty="0"/>
              <a:t>increasing, incremental levels of </a:t>
            </a:r>
            <a:r>
              <a:rPr lang="en-US" dirty="0" smtClean="0"/>
              <a:t>maturity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9FE6-CD3F-45D0-988A-ECB72163E78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96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smtClean="0"/>
              <a:t>Matrix Attributes </a:t>
            </a:r>
            <a:r>
              <a:rPr lang="en-US" dirty="0" smtClean="0"/>
              <a:t>for Consideration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Modeling Plan and integration with acquisition and SE plans</a:t>
            </a:r>
          </a:p>
          <a:p>
            <a:r>
              <a:rPr lang="en-US" sz="2400" dirty="0"/>
              <a:t>Tool architecture and interoperability </a:t>
            </a:r>
          </a:p>
          <a:p>
            <a:r>
              <a:rPr lang="en-US" sz="2400" dirty="0"/>
              <a:t>Tool fit and tool fidelity</a:t>
            </a:r>
          </a:p>
          <a:p>
            <a:r>
              <a:rPr lang="en-US" sz="2400" dirty="0"/>
              <a:t>Authoritative Source of Truth</a:t>
            </a:r>
          </a:p>
          <a:p>
            <a:r>
              <a:rPr lang="en-US" sz="2400" dirty="0"/>
              <a:t>Digital Twin; requirements, function, physical, logical, etc..</a:t>
            </a:r>
          </a:p>
          <a:p>
            <a:r>
              <a:rPr lang="en-US" sz="2400" dirty="0"/>
              <a:t>Digital Threads (needed before we ID artifacts)</a:t>
            </a:r>
          </a:p>
          <a:p>
            <a:r>
              <a:rPr lang="en-US" sz="2400" dirty="0"/>
              <a:t>Digital Data identification, availability, delivery, and concept of legal records</a:t>
            </a:r>
          </a:p>
          <a:p>
            <a:r>
              <a:rPr lang="en-US" sz="2400" dirty="0"/>
              <a:t>Decision making; SE Reviews and Audits, Independent Reviews, and IPT engagement</a:t>
            </a:r>
          </a:p>
          <a:p>
            <a:r>
              <a:rPr lang="en-US" sz="2400" dirty="0"/>
              <a:t>Security and intellectual </a:t>
            </a:r>
            <a:r>
              <a:rPr lang="en-US" sz="2400" dirty="0"/>
              <a:t>property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9FE6-CD3F-45D0-988A-ECB72163E78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32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Matrix Excel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1211180"/>
            <a:ext cx="7854492" cy="51704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9FE6-CD3F-45D0-988A-ECB72163E78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57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5834" y="2326484"/>
            <a:ext cx="8990629" cy="1552619"/>
            <a:chOff x="78655" y="2326480"/>
            <a:chExt cx="8990629" cy="1552619"/>
          </a:xfrm>
        </p:grpSpPr>
        <p:sp>
          <p:nvSpPr>
            <p:cNvPr id="3" name="Rectangle 2"/>
            <p:cNvSpPr/>
            <p:nvPr/>
          </p:nvSpPr>
          <p:spPr>
            <a:xfrm>
              <a:off x="87314" y="2358176"/>
              <a:ext cx="8981970" cy="1496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8655" y="2326480"/>
              <a:ext cx="585370" cy="1552619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457200"/>
              <a:r>
                <a:rPr lang="en-US" sz="1200" dirty="0">
                  <a:solidFill>
                    <a:srgbClr val="000000"/>
                  </a:solidFill>
                </a:rPr>
                <a:t>Improving System Acquisition and Execution Outcomes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7835" y="2372634"/>
              <a:ext cx="21853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Contractors deploying MBSE more frequently in Government development programs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Aerospace ATR and Workshop on MBSE Guidance for Government-Acquired Programs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88083" y="2375457"/>
              <a:ext cx="213649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Demonstrate &amp; document MBSE value to near-term development and acquisition programs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Develop approaches to improve mission assurance via MBSE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Refine leading indicators for proactive application of MBSE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Refine practice of model-based SE reviews and audits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09610" y="2368431"/>
              <a:ext cx="20903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Models facilitate concurrent engineering analysis throughout life cycle to support trades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Broaden application of MBSE across portfolio of programs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MB RFPs and proposals, and MB source selections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Tight integration with specialty engineering models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41374" y="2362781"/>
              <a:ext cx="21149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Models used as primary means to capture and communicate knowledge across life cycle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Models serve as requirements and deliverables for acquisitions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Modeling eliminates SE escapes, resulting in better, more affordable systems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14488" y="3891871"/>
            <a:ext cx="8996900" cy="1499600"/>
            <a:chOff x="87313" y="3889549"/>
            <a:chExt cx="8996900" cy="1413388"/>
          </a:xfrm>
        </p:grpSpPr>
        <p:sp>
          <p:nvSpPr>
            <p:cNvPr id="5" name="Rectangle 4"/>
            <p:cNvSpPr/>
            <p:nvPr/>
          </p:nvSpPr>
          <p:spPr>
            <a:xfrm>
              <a:off x="87313" y="3889549"/>
              <a:ext cx="8972867" cy="14133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3730" y="3923309"/>
              <a:ext cx="585370" cy="134586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457200"/>
              <a:r>
                <a:rPr lang="en-US" sz="1200" dirty="0">
                  <a:solidFill>
                    <a:srgbClr val="000000"/>
                  </a:solidFill>
                </a:rPr>
                <a:t>Institutionalizing Evolved Systems Engineering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1651" y="3894541"/>
              <a:ext cx="2062696" cy="110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Growing interest in MBSE pilot and demonstration projects provide experience in using multiple tools and methods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Improving stakeholder awareness of benefits of MBSE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6505" y="3895742"/>
              <a:ext cx="2104691" cy="1247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MBSE training at multiple levels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Disciplined processes for MBSE transition effort planning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Reusable framework for MBSE tool evaluation and selection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Collect metrics on MBSE value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Publicize positive experiences to build community confidence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11196" y="3894541"/>
              <a:ext cx="2092561" cy="139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Standardized </a:t>
              </a:r>
              <a:r>
                <a:rPr lang="en-US" sz="1000" dirty="0" err="1">
                  <a:solidFill>
                    <a:srgbClr val="000000"/>
                  </a:solidFill>
                </a:rPr>
                <a:t>metamodel</a:t>
              </a:r>
              <a:r>
                <a:rPr lang="en-US" sz="1000" dirty="0">
                  <a:solidFill>
                    <a:srgbClr val="000000"/>
                  </a:solidFill>
                </a:rPr>
                <a:t> for improved model interoperability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Tools to facilitate model use &amp; updates by non-modelers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Improved visual appeal of model views for non-technical stakeholders 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Update IEEE 15288 to better align with MBSE practice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69217" y="3897890"/>
              <a:ext cx="2114996" cy="139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SE and MBSE are synonymous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Models are used by all as the Single Source of Truth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Interoperable models enable knowledge synergy across domains and organizations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Models are transparent to users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Update IEEE 15288 to reflect MBSE as standard SE practice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01550" y="800090"/>
            <a:ext cx="9032698" cy="1644808"/>
            <a:chOff x="74375" y="800090"/>
            <a:chExt cx="9032698" cy="1740264"/>
          </a:xfrm>
        </p:grpSpPr>
        <p:sp>
          <p:nvSpPr>
            <p:cNvPr id="2" name="Rectangle 1"/>
            <p:cNvSpPr/>
            <p:nvPr/>
          </p:nvSpPr>
          <p:spPr>
            <a:xfrm>
              <a:off x="87313" y="829350"/>
              <a:ext cx="8972867" cy="15630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375" y="814470"/>
              <a:ext cx="585370" cy="159841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457200"/>
              <a:r>
                <a:rPr lang="en-US" sz="1200" dirty="0">
                  <a:solidFill>
                    <a:srgbClr val="000000"/>
                  </a:solidFill>
                </a:rPr>
                <a:t>Enabling Enterprise Systems Engineering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8367" y="818766"/>
              <a:ext cx="2217420" cy="123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DoDAF products built as models in modeling tools, not just pictures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Modeling pilots provide valuable experience in building models and using modeling tools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MBSE initiatives are largely </a:t>
              </a:r>
              <a:r>
                <a:rPr lang="en-US" sz="1000" dirty="0" err="1">
                  <a:solidFill>
                    <a:srgbClr val="000000"/>
                  </a:solidFill>
                </a:rPr>
                <a:t>stovepiped</a:t>
              </a:r>
              <a:r>
                <a:rPr lang="en-US" sz="1000" dirty="0">
                  <a:solidFill>
                    <a:srgbClr val="000000"/>
                  </a:solidFill>
                </a:rPr>
                <a:t>, not well coordinated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67875" y="800090"/>
              <a:ext cx="2115572" cy="156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Demonstrate &amp; document value in MBSE transition projects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Develop interoperable methods, including common </a:t>
              </a:r>
              <a:r>
                <a:rPr lang="en-US" sz="1000" dirty="0" err="1">
                  <a:solidFill>
                    <a:srgbClr val="000000"/>
                  </a:solidFill>
                </a:rPr>
                <a:t>metamodels</a:t>
              </a:r>
              <a:r>
                <a:rPr lang="en-US" sz="1000" dirty="0">
                  <a:solidFill>
                    <a:srgbClr val="000000"/>
                  </a:solidFill>
                </a:rPr>
                <a:t>, to enable model sharing at enterprise and system levels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Improve quality and speed of engineering and technical baseline change processes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980660" y="800189"/>
              <a:ext cx="2126413" cy="123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Improved enterprise situational awareness through federated enterprise and system models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Decisions made based on holistic assessment of impacts across all interfaces and stakeholder perspectives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95568" y="814470"/>
              <a:ext cx="2096509" cy="1725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Integrate enterprise architecture with system models to provide multi-level insight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Manage technical baselines entirely from model; documents extracted from model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Enterprise CM is model-centric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Standard </a:t>
              </a:r>
              <a:r>
                <a:rPr lang="en-US" sz="1000" dirty="0" err="1">
                  <a:solidFill>
                    <a:srgbClr val="000000"/>
                  </a:solidFill>
                </a:rPr>
                <a:t>metamodel</a:t>
              </a:r>
              <a:r>
                <a:rPr lang="en-US" sz="1000" dirty="0">
                  <a:solidFill>
                    <a:srgbClr val="000000"/>
                  </a:solidFill>
                </a:rPr>
                <a:t> enables improved model interoperability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14492" y="5392352"/>
            <a:ext cx="8983133" cy="1046550"/>
            <a:chOff x="87313" y="5295317"/>
            <a:chExt cx="8983133" cy="1143582"/>
          </a:xfrm>
        </p:grpSpPr>
        <p:sp>
          <p:nvSpPr>
            <p:cNvPr id="41" name="Rectangle 40"/>
            <p:cNvSpPr/>
            <p:nvPr/>
          </p:nvSpPr>
          <p:spPr>
            <a:xfrm>
              <a:off x="87313" y="5330064"/>
              <a:ext cx="8972867" cy="11088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92447" y="5295428"/>
              <a:ext cx="2185352" cy="11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Community effort largely driven by other industries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Shortfalls of existing tools becoming more apparent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Model and data interoperability between tools is still limited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87947" y="5308314"/>
              <a:ext cx="2217420" cy="11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Improve federation of models with analytical and simulation tools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Improve interoperability of models between MBSE tools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Address classification, information compartmenting, and IP issues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55450" y="5295317"/>
              <a:ext cx="2114996" cy="11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Tool selection driven more by tradeoffs of features than tradeoffs of limitations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Seamless data exchange via common data standards and collaborative frameworks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46864" y="5308314"/>
              <a:ext cx="2090337" cy="94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Model use and updates mostly done by non-model-experts</a:t>
              </a:r>
            </a:p>
            <a:p>
              <a:pPr marL="114300" indent="-114300" defTabSz="45720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Data exchanges are largely automated with consistent semantics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6432975" y="794571"/>
            <a:ext cx="47200" cy="564433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476112" y="805154"/>
            <a:ext cx="47200" cy="564433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95282" y="794571"/>
            <a:ext cx="47200" cy="564433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314382" y="794571"/>
            <a:ext cx="47200" cy="564433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613120" y="5423171"/>
            <a:ext cx="585370" cy="102631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z="1200" dirty="0">
                <a:solidFill>
                  <a:srgbClr val="000000"/>
                </a:solidFill>
              </a:rPr>
              <a:t>Advancing </a:t>
            </a:r>
          </a:p>
          <a:p>
            <a:pPr algn="ctr" defTabSz="457200"/>
            <a:r>
              <a:rPr lang="en-US" sz="1200" dirty="0">
                <a:solidFill>
                  <a:srgbClr val="000000"/>
                </a:solidFill>
              </a:rPr>
              <a:t>the State of </a:t>
            </a:r>
          </a:p>
          <a:p>
            <a:pPr algn="ctr" defTabSz="457200"/>
            <a:r>
              <a:rPr lang="en-US" sz="1200" dirty="0">
                <a:solidFill>
                  <a:srgbClr val="000000"/>
                </a:solidFill>
              </a:rPr>
              <a:t>MBSE Tools</a:t>
            </a:r>
          </a:p>
        </p:txBody>
      </p:sp>
      <p:sp>
        <p:nvSpPr>
          <p:cNvPr id="6" name="Pentagon 5"/>
          <p:cNvSpPr/>
          <p:nvPr/>
        </p:nvSpPr>
        <p:spPr>
          <a:xfrm>
            <a:off x="2194014" y="398293"/>
            <a:ext cx="2108011" cy="371475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 to Date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93657" y="50824"/>
            <a:ext cx="8229600" cy="271151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A Roadmap for Advancing the Practice of Model Based Systems Engineering</a:t>
            </a:r>
            <a:endParaRPr lang="en-US" sz="1800" spc="-30" dirty="0">
              <a:solidFill>
                <a:srgbClr val="6F6F70"/>
              </a:solidFill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4314737" y="398293"/>
            <a:ext cx="2108011" cy="371475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Near Term</a:t>
            </a:r>
          </a:p>
        </p:txBody>
      </p:sp>
      <p:sp>
        <p:nvSpPr>
          <p:cNvPr id="39" name="Pentagon 38"/>
          <p:cNvSpPr/>
          <p:nvPr/>
        </p:nvSpPr>
        <p:spPr>
          <a:xfrm>
            <a:off x="6427840" y="398293"/>
            <a:ext cx="2041159" cy="371475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Longer Term</a:t>
            </a:r>
          </a:p>
        </p:txBody>
      </p:sp>
      <p:sp>
        <p:nvSpPr>
          <p:cNvPr id="40" name="Pentagon 39"/>
          <p:cNvSpPr/>
          <p:nvPr/>
        </p:nvSpPr>
        <p:spPr>
          <a:xfrm>
            <a:off x="8502843" y="395579"/>
            <a:ext cx="2108011" cy="371475"/>
          </a:xfrm>
          <a:prstGeom prst="homePlat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 State</a:t>
            </a:r>
          </a:p>
        </p:txBody>
      </p:sp>
    </p:spTree>
    <p:extLst>
      <p:ext uri="{BB962C8B-B14F-4D97-AF65-F5344CB8AC3E}">
        <p14:creationId xmlns:p14="http://schemas.microsoft.com/office/powerpoint/2010/main" val="3494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Co-Leads</a:t>
            </a:r>
          </a:p>
          <a:p>
            <a:pPr lvl="1"/>
            <a:r>
              <a:rPr lang="en-US" dirty="0" smtClean="0"/>
              <a:t>Joe Hale, NASA MSFC</a:t>
            </a:r>
          </a:p>
          <a:p>
            <a:pPr lvl="1"/>
            <a:r>
              <a:rPr lang="en-US" dirty="0" smtClean="0"/>
              <a:t>Al Hoheb, The Aerospace Corporation</a:t>
            </a:r>
          </a:p>
          <a:p>
            <a:r>
              <a:rPr lang="en-US" dirty="0" smtClean="0"/>
              <a:t>INCOSE Cognizance</a:t>
            </a:r>
          </a:p>
          <a:p>
            <a:pPr lvl="1"/>
            <a:r>
              <a:rPr lang="en-US" dirty="0" smtClean="0"/>
              <a:t>Troy Peterson</a:t>
            </a:r>
          </a:p>
          <a:p>
            <a:r>
              <a:rPr lang="en-US" dirty="0" smtClean="0"/>
              <a:t>Working Session Organizing Committee</a:t>
            </a:r>
          </a:p>
          <a:p>
            <a:pPr lvl="1"/>
            <a:r>
              <a:rPr lang="en-US" dirty="0" smtClean="0"/>
              <a:t>Frank Salvatore</a:t>
            </a:r>
          </a:p>
          <a:p>
            <a:pPr lvl="1"/>
            <a:r>
              <a:rPr lang="en-US" dirty="0" smtClean="0"/>
              <a:t>Dr. Tracee </a:t>
            </a:r>
            <a:r>
              <a:rPr lang="en-US" dirty="0" smtClean="0"/>
              <a:t>Walker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the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DE Capability </a:t>
            </a:r>
            <a:r>
              <a:rPr lang="en-US" dirty="0" smtClean="0"/>
              <a:t>Definition document can help address a variety of needs, including:</a:t>
            </a:r>
          </a:p>
          <a:p>
            <a:pPr lvl="1"/>
            <a:r>
              <a:rPr lang="en-US" dirty="0"/>
              <a:t>Strategic Vision</a:t>
            </a:r>
          </a:p>
          <a:p>
            <a:pPr lvl="2"/>
            <a:r>
              <a:rPr lang="en-US" dirty="0"/>
              <a:t>Future (multidimensional) state of a mature </a:t>
            </a:r>
            <a:r>
              <a:rPr lang="en-US" dirty="0" err="1"/>
              <a:t>MBx</a:t>
            </a:r>
            <a:r>
              <a:rPr lang="en-US" dirty="0"/>
              <a:t> Organization </a:t>
            </a:r>
          </a:p>
          <a:p>
            <a:pPr lvl="1"/>
            <a:r>
              <a:rPr lang="en-US" dirty="0"/>
              <a:t>Roadmap</a:t>
            </a:r>
          </a:p>
          <a:p>
            <a:pPr lvl="2"/>
            <a:r>
              <a:rPr lang="en-US" dirty="0"/>
              <a:t>Often one or a few (multidimensional) vectors</a:t>
            </a:r>
          </a:p>
          <a:p>
            <a:pPr lvl="1"/>
            <a:r>
              <a:rPr lang="en-US" dirty="0"/>
              <a:t>Yardstick</a:t>
            </a:r>
          </a:p>
          <a:p>
            <a:pPr lvl="2"/>
            <a:r>
              <a:rPr lang="en-US" dirty="0"/>
              <a:t>A method to status current maturity and track progress across multiple dimensions</a:t>
            </a:r>
          </a:p>
          <a:p>
            <a:pPr lvl="1"/>
            <a:r>
              <a:rPr lang="en-US" dirty="0"/>
              <a:t>Tactical Planning</a:t>
            </a:r>
          </a:p>
          <a:p>
            <a:pPr lvl="2"/>
            <a:r>
              <a:rPr lang="en-US" dirty="0"/>
              <a:t>How to apply (limited) resources for incremental improvements across multiple dimensions</a:t>
            </a:r>
          </a:p>
          <a:p>
            <a:r>
              <a:rPr lang="en-US" dirty="0" smtClean="0"/>
              <a:t>Conceptually it will have “rows” of DE capability areas and several “columns” that allow identification of increasing organizational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7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Approach: A Maturity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7" y="1431926"/>
            <a:ext cx="8588375" cy="2778568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Structure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Rows </a:t>
            </a:r>
            <a:r>
              <a:rPr lang="en-US" dirty="0">
                <a:solidFill>
                  <a:schemeClr val="tx1"/>
                </a:solidFill>
              </a:rPr>
              <a:t>- Broad range of factors/attributes that directly or indirectly support/enable </a:t>
            </a:r>
            <a:r>
              <a:rPr lang="en-US" dirty="0" smtClean="0">
                <a:solidFill>
                  <a:schemeClr val="tx1"/>
                </a:solidFill>
              </a:rPr>
              <a:t>MBSE/MBE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Columns: Increasing Levels of Maturity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Left-most column reflects non-MBSE/MBE Capabilities (i.e., Doc-centric)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Right-most </a:t>
            </a:r>
            <a:r>
              <a:rPr lang="en-US" dirty="0">
                <a:solidFill>
                  <a:schemeClr val="tx1"/>
                </a:solidFill>
              </a:rPr>
              <a:t>column reflects fully mature MBSE/MBE </a:t>
            </a:r>
            <a:r>
              <a:rPr lang="en-US" dirty="0" smtClean="0">
                <a:solidFill>
                  <a:schemeClr val="tx1"/>
                </a:solidFill>
              </a:rPr>
              <a:t>Capabilities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Intervening columns reflect increasing, incremental levels of maturity for each particular factor/attribute (row)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9FE6-CD3F-45D0-988A-ECB72163E78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85856" y="1913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1927815" y="4249585"/>
          <a:ext cx="8588376" cy="184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1396"/>
                <a:gridCol w="1431396"/>
                <a:gridCol w="1431396"/>
                <a:gridCol w="1431396"/>
                <a:gridCol w="1431396"/>
                <a:gridCol w="1431396"/>
              </a:tblGrid>
              <a:tr h="218516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80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Addresses the previously identified needs: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9FE6-CD3F-45D0-988A-ECB72163E78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7" y="1349116"/>
            <a:ext cx="8588375" cy="311867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Strategic Vision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Right-most column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Roadmap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Along one or more rows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Yardstick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determine and represent current Capability along each row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Tactical </a:t>
            </a:r>
            <a:r>
              <a:rPr lang="en-US" sz="2000" dirty="0">
                <a:solidFill>
                  <a:schemeClr val="tx1"/>
                </a:solidFill>
              </a:rPr>
              <a:t>Planning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Based on current Capabilities (and resources), can assess where to advance (or catch-up) a particular attribute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1886251" y="4467794"/>
          <a:ext cx="8588376" cy="184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1396"/>
                <a:gridCol w="1431396"/>
                <a:gridCol w="1431396"/>
                <a:gridCol w="1431396"/>
                <a:gridCol w="1431396"/>
                <a:gridCol w="1431396"/>
              </a:tblGrid>
              <a:tr h="218516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4</a:t>
                      </a:r>
                      <a:endParaRPr lang="en-US" dirty="0"/>
                    </a:p>
                  </a:txBody>
                  <a:tcPr/>
                </a:tc>
              </a:tr>
              <a:tr h="351510">
                <a:tc>
                  <a:txBody>
                    <a:bodyPr/>
                    <a:lstStyle/>
                    <a:p>
                      <a:r>
                        <a:rPr lang="en-US" dirty="0" smtClean="0"/>
                        <a:t>Attr1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24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Session Goals and WIFM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Compile a reference document set that is immediately useful to participants and used to extract content</a:t>
            </a:r>
          </a:p>
          <a:p>
            <a:pPr lvl="1"/>
            <a:r>
              <a:rPr lang="en-US" dirty="0" smtClean="0"/>
              <a:t>Repository has been created to kick off the planning</a:t>
            </a:r>
          </a:p>
          <a:p>
            <a:r>
              <a:rPr lang="en-US" dirty="0" smtClean="0"/>
              <a:t>Identify a document Framework to attach content</a:t>
            </a:r>
          </a:p>
          <a:p>
            <a:pPr lvl="1"/>
            <a:r>
              <a:rPr lang="en-US" dirty="0" smtClean="0"/>
              <a:t>Ratify and/or identify concepts to adjust it later</a:t>
            </a:r>
          </a:p>
          <a:p>
            <a:r>
              <a:rPr lang="en-US" dirty="0" smtClean="0"/>
              <a:t>Split into “table topics” that have been selected as needing more fidelity</a:t>
            </a:r>
          </a:p>
          <a:p>
            <a:pPr lvl="1"/>
            <a:r>
              <a:rPr lang="en-US" dirty="0" smtClean="0"/>
              <a:t>Flex working session design accommodates 5 or 50 so that all may contribute and benefit from discussion</a:t>
            </a:r>
          </a:p>
          <a:p>
            <a:r>
              <a:rPr lang="en-US" dirty="0" smtClean="0"/>
              <a:t>Produce a poster, framework with content, and consider a plan to move the effort forward as an INCOSE product supported by a workgroup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Product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667" y="2214403"/>
            <a:ext cx="2085474" cy="1156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NASA </a:t>
            </a:r>
            <a:r>
              <a:rPr lang="en-US" sz="2000" dirty="0" smtClean="0"/>
              <a:t>MBSE</a:t>
            </a:r>
            <a:endParaRPr lang="en-US" sz="2000" dirty="0"/>
          </a:p>
          <a:p>
            <a:pPr algn="ctr"/>
            <a:r>
              <a:rPr lang="en-US" sz="2000" dirty="0"/>
              <a:t>Maturity Matrix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460379" y="3410944"/>
            <a:ext cx="2133600" cy="117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Aerospace</a:t>
            </a:r>
          </a:p>
          <a:p>
            <a:pPr algn="ctr"/>
            <a:r>
              <a:rPr lang="en-US" sz="2000" dirty="0"/>
              <a:t>Community Roadmap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26667" y="4980126"/>
            <a:ext cx="2133600" cy="117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Additional</a:t>
            </a:r>
          </a:p>
          <a:p>
            <a:pPr algn="ctr"/>
            <a:r>
              <a:rPr lang="en-US" sz="2000" dirty="0"/>
              <a:t>Reference</a:t>
            </a:r>
          </a:p>
          <a:p>
            <a:pPr algn="ctr"/>
            <a:r>
              <a:rPr lang="en-US" sz="2000" dirty="0"/>
              <a:t>Docs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84703" y="1442202"/>
            <a:ext cx="1836822" cy="72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ODSAD</a:t>
            </a:r>
          </a:p>
          <a:p>
            <a:pPr algn="ctr"/>
            <a:r>
              <a:rPr lang="en-US" sz="2000" dirty="0"/>
              <a:t>DE Strategy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578563" y="2840231"/>
            <a:ext cx="2115553" cy="1471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INCOSE IW</a:t>
            </a:r>
          </a:p>
          <a:p>
            <a:pPr algn="ctr"/>
            <a:r>
              <a:rPr lang="en-US" sz="2000" dirty="0"/>
              <a:t>DE Capabilities Doc</a:t>
            </a:r>
          </a:p>
          <a:p>
            <a:pPr algn="ctr"/>
            <a:r>
              <a:rPr lang="en-US" sz="2000" dirty="0"/>
              <a:t>Framework</a:t>
            </a:r>
          </a:p>
          <a:p>
            <a:pPr algn="ctr"/>
            <a:r>
              <a:rPr lang="en-US" sz="2000" dirty="0"/>
              <a:t>Brief</a:t>
            </a:r>
            <a:endParaRPr lang="en-US" sz="2000" dirty="0"/>
          </a:p>
        </p:txBody>
      </p:sp>
      <p:sp>
        <p:nvSpPr>
          <p:cNvPr id="17" name="Oval 16"/>
          <p:cNvSpPr/>
          <p:nvPr/>
        </p:nvSpPr>
        <p:spPr>
          <a:xfrm>
            <a:off x="1480256" y="4623364"/>
            <a:ext cx="45719" cy="5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80256" y="4759536"/>
            <a:ext cx="45719" cy="5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80257" y="4886493"/>
            <a:ext cx="45719" cy="5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31260" y="6053887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Repository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680704" y="1590648"/>
            <a:ext cx="2097506" cy="1076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Working Group Outbrief </a:t>
            </a:r>
          </a:p>
          <a:p>
            <a:pPr algn="ctr"/>
            <a:r>
              <a:rPr lang="en-US" sz="2000" dirty="0"/>
              <a:t>Poster</a:t>
            </a:r>
            <a:endParaRPr lang="en-US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19" y="4472251"/>
            <a:ext cx="782555" cy="7825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81" y="4477796"/>
            <a:ext cx="782555" cy="7825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50" y="4886494"/>
            <a:ext cx="782555" cy="78255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6750888" y="4163630"/>
            <a:ext cx="1973180" cy="1220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INCOSE IW</a:t>
            </a:r>
          </a:p>
          <a:p>
            <a:pPr algn="ctr"/>
            <a:r>
              <a:rPr lang="en-US" sz="2000" dirty="0"/>
              <a:t>Framework</a:t>
            </a:r>
          </a:p>
          <a:p>
            <a:pPr algn="ctr"/>
            <a:r>
              <a:rPr lang="en-US" sz="2000" dirty="0"/>
              <a:t>Technical Project Plan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805030" y="6039351"/>
            <a:ext cx="2101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INCOSE IW Products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688725" y="2840231"/>
            <a:ext cx="2097506" cy="1168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 Capabilities Doc</a:t>
            </a:r>
          </a:p>
          <a:p>
            <a:pPr algn="ctr"/>
            <a:r>
              <a:rPr lang="en-US" sz="2000" dirty="0"/>
              <a:t>Framework and</a:t>
            </a:r>
          </a:p>
          <a:p>
            <a:pPr algn="ctr"/>
            <a:r>
              <a:rPr lang="en-US" sz="2000" dirty="0"/>
              <a:t>Content</a:t>
            </a:r>
            <a:endParaRPr lang="en-US" sz="2000" dirty="0"/>
          </a:p>
        </p:txBody>
      </p:sp>
      <p:sp>
        <p:nvSpPr>
          <p:cNvPr id="46" name="Right Arrow 45"/>
          <p:cNvSpPr/>
          <p:nvPr/>
        </p:nvSpPr>
        <p:spPr>
          <a:xfrm>
            <a:off x="2660192" y="2983832"/>
            <a:ext cx="663703" cy="1290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5827485" y="3016932"/>
            <a:ext cx="663703" cy="1290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472157" y="6034052"/>
            <a:ext cx="285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INCOSE IW Working Sessions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8983770" y="3016932"/>
            <a:ext cx="663703" cy="1290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463882" y="6032863"/>
            <a:ext cx="247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INCOSE Working Group?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840996" y="2840232"/>
            <a:ext cx="2097506" cy="1323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 Capabilities Doc</a:t>
            </a:r>
          </a:p>
          <a:p>
            <a:pPr algn="ctr"/>
            <a:r>
              <a:rPr lang="en-US" sz="2000" dirty="0"/>
              <a:t>Versions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95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Session 1 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375" y="1515980"/>
            <a:ext cx="11097126" cy="5005136"/>
          </a:xfrm>
        </p:spPr>
        <p:txBody>
          <a:bodyPr>
            <a:noAutofit/>
          </a:bodyPr>
          <a:lstStyle/>
          <a:p>
            <a:r>
              <a:rPr lang="en-US" sz="1600" dirty="0"/>
              <a:t>15 min. Workshop overview and purpose – what to expect; </a:t>
            </a:r>
            <a:r>
              <a:rPr lang="en-US" sz="1600" dirty="0"/>
              <a:t>note attendee numbers, </a:t>
            </a:r>
            <a:r>
              <a:rPr lang="en-US" sz="1600" dirty="0"/>
              <a:t>and spread for report out and poster </a:t>
            </a:r>
            <a:r>
              <a:rPr lang="en-US" sz="1600" dirty="0"/>
              <a:t>session</a:t>
            </a:r>
            <a:endParaRPr lang="en-US" sz="1600" dirty="0"/>
          </a:p>
          <a:p>
            <a:r>
              <a:rPr lang="en-US" sz="1600" dirty="0"/>
              <a:t>15 min. Introductions and self-introductions; record other potential documents that may be relevant to </a:t>
            </a:r>
            <a:r>
              <a:rPr lang="en-US" sz="1600" dirty="0"/>
              <a:t>integrate</a:t>
            </a:r>
          </a:p>
          <a:p>
            <a:r>
              <a:rPr lang="en-US" sz="1600" dirty="0"/>
              <a:t>20 min.  Stakeholder brainstorm – as a group identify potential reference documents to consider</a:t>
            </a:r>
            <a:endParaRPr lang="en-US" sz="1600" dirty="0"/>
          </a:p>
          <a:p>
            <a:r>
              <a:rPr lang="en-US" sz="1600" dirty="0"/>
              <a:t>20 min.  NASA Presentation (familiarization and potential areas to enhance – drives breakout)</a:t>
            </a:r>
          </a:p>
          <a:p>
            <a:r>
              <a:rPr lang="en-US" sz="1600" dirty="0"/>
              <a:t>20 min. Aerospace Presentation (familiarization and potential areas to enhance – drives breakout)</a:t>
            </a:r>
          </a:p>
          <a:p>
            <a:r>
              <a:rPr lang="en-US" sz="1600" dirty="0"/>
              <a:t>20 min. Other Presentation (familiarization and potential areas to enhance – drives breakout)</a:t>
            </a:r>
          </a:p>
          <a:p>
            <a:r>
              <a:rPr lang="en-US" sz="1600" dirty="0"/>
              <a:t>20 min.  Review of proposed framework and reference materials.  </a:t>
            </a:r>
          </a:p>
          <a:p>
            <a:r>
              <a:rPr lang="en-US" sz="1600" dirty="0"/>
              <a:t>20 min.  Discussion on the framework and record additional concepts to consider in its future organization.</a:t>
            </a:r>
          </a:p>
          <a:p>
            <a:r>
              <a:rPr lang="en-US" sz="1600" dirty="0"/>
              <a:t>20 </a:t>
            </a:r>
            <a:r>
              <a:rPr lang="en-US" sz="1600" dirty="0"/>
              <a:t>min.  Organizing the breakouts – show of hands for each of the breakout to create balance.  Ideally 8-10 but no more than 15 per breakout.  Use time for a stretch and coffee break; move to tables</a:t>
            </a:r>
          </a:p>
          <a:p>
            <a:r>
              <a:rPr lang="en-US" sz="1600" dirty="0"/>
              <a:t>10 min.  Each breakout “host” makes introductions and explains approach, how info will be recorded, how it will be refined and shared for the poster session</a:t>
            </a:r>
          </a:p>
          <a:p>
            <a:pPr lvl="1"/>
            <a:r>
              <a:rPr lang="en-US" sz="1400" dirty="0"/>
              <a:t>Facilitator to tackle topics and keep pace moving.  Input control.  Proper brainstorming (clarification of concepts but not challenging validity).</a:t>
            </a:r>
          </a:p>
          <a:p>
            <a:pPr lvl="1"/>
            <a:r>
              <a:rPr lang="en-US" sz="1400" dirty="0"/>
              <a:t>Recorder to write down and assemble contributions.</a:t>
            </a:r>
          </a:p>
          <a:p>
            <a:pPr lvl="1"/>
            <a:r>
              <a:rPr lang="en-US" sz="1400" dirty="0"/>
              <a:t>Participants.  Use reference materials and contribute knowledge/wisdom</a:t>
            </a:r>
            <a:r>
              <a:rPr lang="en-US" sz="1400" dirty="0"/>
              <a:t>.</a:t>
            </a:r>
          </a:p>
          <a:p>
            <a:r>
              <a:rPr lang="en-US" sz="1600" dirty="0"/>
              <a:t>Rest of the session – contribute content to the framework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052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Session 2 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10 minutes – welcome and sign in if not signed in from previous </a:t>
            </a:r>
            <a:r>
              <a:rPr lang="en-US" dirty="0" smtClean="0"/>
              <a:t>session</a:t>
            </a:r>
          </a:p>
          <a:p>
            <a:r>
              <a:rPr lang="en-US" dirty="0" smtClean="0"/>
              <a:t>30 minutes -- Poster design and review. Present the poster and based on the session 1 progress do adjustments need to be made?</a:t>
            </a:r>
            <a:endParaRPr lang="en-US" dirty="0"/>
          </a:p>
          <a:p>
            <a:r>
              <a:rPr lang="en-US" dirty="0"/>
              <a:t>40 minutes - Any new presentations or materials to share?  If so, allow for their presentation </a:t>
            </a:r>
          </a:p>
          <a:p>
            <a:r>
              <a:rPr lang="en-US" dirty="0"/>
              <a:t>10 minutes - Organize and move to </a:t>
            </a:r>
            <a:r>
              <a:rPr lang="en-US" dirty="0" smtClean="0"/>
              <a:t>breakouts (new topics)</a:t>
            </a:r>
            <a:endParaRPr lang="en-US" dirty="0"/>
          </a:p>
          <a:p>
            <a:r>
              <a:rPr lang="en-US" dirty="0"/>
              <a:t>10 min.  Each breakout “host” makes introductions and explains approach, how info will be recorded, how it will be refined, and how it will be shared for the poster session compilation</a:t>
            </a:r>
          </a:p>
          <a:p>
            <a:pPr lvl="1"/>
            <a:r>
              <a:rPr lang="en-US" dirty="0"/>
              <a:t>Facilitator to tackle topics and keep pace moving.  Input control.  Proper brainstorming (clarification of concepts but not challenging validity).</a:t>
            </a:r>
          </a:p>
          <a:p>
            <a:pPr lvl="1"/>
            <a:r>
              <a:rPr lang="en-US" dirty="0"/>
              <a:t>Recorder to write down and assemble contributions.</a:t>
            </a:r>
          </a:p>
          <a:p>
            <a:pPr lvl="1"/>
            <a:r>
              <a:rPr lang="en-US" dirty="0"/>
              <a:t>Participants.  Use reference materials and contribute knowledge/wisdom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Last hour -  development process check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do participants feel about the product? Useful?</a:t>
            </a:r>
          </a:p>
          <a:p>
            <a:pPr lvl="1"/>
            <a:r>
              <a:rPr lang="en-US" dirty="0" smtClean="0"/>
              <a:t>Recommend further document development?</a:t>
            </a:r>
          </a:p>
          <a:p>
            <a:pPr lvl="1"/>
            <a:r>
              <a:rPr lang="en-US" dirty="0" smtClean="0"/>
              <a:t>Would they like to be part of the working group if INCOSE initiates one?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37182"/>
      </p:ext>
    </p:extLst>
  </p:cSld>
  <p:clrMapOvr>
    <a:masterClrMapping/>
  </p:clrMapOvr>
</p:sld>
</file>

<file path=ppt/theme/theme1.xml><?xml version="1.0" encoding="utf-8"?>
<a:theme xmlns:a="http://schemas.openxmlformats.org/drawingml/2006/main" name="IW2018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W2017 slide" id="{F804B6AD-FA24-44B4-AFCB-E09BCC2CEB7C}" vid="{214AA202-365A-4BA2-832A-F2F4F89C1448}"/>
    </a:ext>
  </a:extLst>
</a:theme>
</file>

<file path=ppt/theme/theme2.xml><?xml version="1.0" encoding="utf-8"?>
<a:theme xmlns:a="http://schemas.openxmlformats.org/drawingml/2006/main" name="2_MBSE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SE Theme" id="{46A71DFE-3CFC-4394-90AA-3FF3BF4C58D3}" vid="{CBD7DA84-E49F-4A98-80B1-E1BE2189F218}"/>
    </a:ext>
  </a:extLst>
</a:theme>
</file>

<file path=ppt/theme/theme3.xml><?xml version="1.0" encoding="utf-8"?>
<a:theme xmlns:a="http://schemas.openxmlformats.org/drawingml/2006/main" name="1_MBSE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SE Theme" id="{46A71DFE-3CFC-4394-90AA-3FF3BF4C58D3}" vid="{CBD7DA84-E49F-4A98-80B1-E1BE2189F218}"/>
    </a:ext>
  </a:extLst>
</a:theme>
</file>

<file path=ppt/theme/theme4.xml><?xml version="1.0" encoding="utf-8"?>
<a:theme xmlns:a="http://schemas.openxmlformats.org/drawingml/2006/main" name="6_Tech_Template">
  <a:themeElements>
    <a:clrScheme name="Custom 2">
      <a:dk1>
        <a:srgbClr val="000000"/>
      </a:dk1>
      <a:lt1>
        <a:sysClr val="window" lastClr="FFFFFF"/>
      </a:lt1>
      <a:dk2>
        <a:srgbClr val="6F6F70"/>
      </a:dk2>
      <a:lt2>
        <a:srgbClr val="BFBFC0"/>
      </a:lt2>
      <a:accent1>
        <a:srgbClr val="586FA2"/>
      </a:accent1>
      <a:accent2>
        <a:srgbClr val="6F833E"/>
      </a:accent2>
      <a:accent3>
        <a:srgbClr val="07696A"/>
      </a:accent3>
      <a:accent4>
        <a:srgbClr val="644396"/>
      </a:accent4>
      <a:accent5>
        <a:srgbClr val="9A6F3A"/>
      </a:accent5>
      <a:accent6>
        <a:srgbClr val="F37A1D"/>
      </a:accent6>
      <a:hlink>
        <a:srgbClr val="5B72A7"/>
      </a:hlink>
      <a:folHlink>
        <a:srgbClr val="0769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iw2018-slide</Template>
  <TotalTime>19</TotalTime>
  <Words>1467</Words>
  <Application>Microsoft Office PowerPoint</Application>
  <PresentationFormat>Custom</PresentationFormat>
  <Paragraphs>218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Aharoni</vt:lpstr>
      <vt:lpstr>Arial</vt:lpstr>
      <vt:lpstr>Arial Narrow</vt:lpstr>
      <vt:lpstr>Calibri</vt:lpstr>
      <vt:lpstr>Open Sans</vt:lpstr>
      <vt:lpstr>Open Sans Light</vt:lpstr>
      <vt:lpstr>Wingdings</vt:lpstr>
      <vt:lpstr>IW2018 slide</vt:lpstr>
      <vt:lpstr>2_MBSE Theme</vt:lpstr>
      <vt:lpstr>1_MBSE Theme</vt:lpstr>
      <vt:lpstr>6_Tech_Template</vt:lpstr>
      <vt:lpstr>Digital Engineering (DE) Capabilities Definition document</vt:lpstr>
      <vt:lpstr>Workshop Organizers</vt:lpstr>
      <vt:lpstr>Vision for the Document</vt:lpstr>
      <vt:lpstr>An Approach: A Maturity Matrix</vt:lpstr>
      <vt:lpstr>Addresses the previously identified needs:</vt:lpstr>
      <vt:lpstr>Working Session Goals and WIFM </vt:lpstr>
      <vt:lpstr>Developing the Product</vt:lpstr>
      <vt:lpstr>Working Session 1 Agenda </vt:lpstr>
      <vt:lpstr>Working Session 2 Agenda </vt:lpstr>
      <vt:lpstr>Proposed MBSE/MBE Maturity Matrix</vt:lpstr>
      <vt:lpstr>Additional Matrix Attributes for Consideration </vt:lpstr>
      <vt:lpstr>Maturity Matrix Excel</vt:lpstr>
      <vt:lpstr>PowerPoint Presentation</vt:lpstr>
    </vt:vector>
  </TitlesOfParts>
  <Manager/>
  <Company>Aerospace Corporation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Engineering (DE) Capabilities Definition document</dc:title>
  <dc:subject/>
  <dc:creator>Albert C Hoheb Jr</dc:creator>
  <cp:keywords/>
  <dc:description/>
  <cp:lastModifiedBy>Albert C Hoheb Jr</cp:lastModifiedBy>
  <cp:revision>3</cp:revision>
  <dcterms:created xsi:type="dcterms:W3CDTF">2018-01-10T16:40:38Z</dcterms:created>
  <dcterms:modified xsi:type="dcterms:W3CDTF">2018-01-10T17:00:15Z</dcterms:modified>
  <cp:category/>
</cp:coreProperties>
</file>