
<file path=[Content_Types].xml><?xml version="1.0" encoding="utf-8"?>
<Types xmlns="http://schemas.openxmlformats.org/package/2006/content-types">
  <Override PartName="/ppt/slides/slide6.xml" ContentType="application/vnd.openxmlformats-officedocument.presentationml.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0" r:id="rId1"/>
  </p:sldMasterIdLst>
  <p:notesMasterIdLst>
    <p:notesMasterId r:id="rId12"/>
  </p:notesMasterIdLst>
  <p:handoutMasterIdLst>
    <p:handoutMasterId r:id="rId13"/>
  </p:handoutMasterIdLst>
  <p:sldIdLst>
    <p:sldId id="282" r:id="rId2"/>
    <p:sldId id="284" r:id="rId3"/>
    <p:sldId id="290" r:id="rId4"/>
    <p:sldId id="301" r:id="rId5"/>
    <p:sldId id="285" r:id="rId6"/>
    <p:sldId id="286" r:id="rId7"/>
    <p:sldId id="291" r:id="rId8"/>
    <p:sldId id="299" r:id="rId9"/>
    <p:sldId id="296" r:id="rId10"/>
    <p:sldId id="300" r:id="rId11"/>
  </p:sldIdLst>
  <p:sldSz cx="9144000" cy="6858000" type="screen4x3"/>
  <p:notesSz cx="6794500" cy="9931400"/>
  <p:custDataLst>
    <p:tags r:id="rId14"/>
  </p:custDataLst>
  <p:defaultTex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1" charset="-128"/>
        <a:cs typeface="+mn-cs"/>
      </a:defRPr>
    </a:lvl1pPr>
    <a:lvl2pPr marL="457200" algn="ctr" rtl="0" eaLnBrk="0" fontAlgn="base" hangingPunct="0">
      <a:spcBef>
        <a:spcPct val="0"/>
      </a:spcBef>
      <a:spcAft>
        <a:spcPct val="0"/>
      </a:spcAft>
      <a:defRPr sz="1400" kern="1200">
        <a:solidFill>
          <a:schemeClr val="tx1"/>
        </a:solidFill>
        <a:latin typeface="Arial" charset="0"/>
        <a:ea typeface="ＭＳ Ｐゴシック" pitchFamily="1" charset="-128"/>
        <a:cs typeface="+mn-cs"/>
      </a:defRPr>
    </a:lvl2pPr>
    <a:lvl3pPr marL="914400" algn="ctr" rtl="0" eaLnBrk="0" fontAlgn="base" hangingPunct="0">
      <a:spcBef>
        <a:spcPct val="0"/>
      </a:spcBef>
      <a:spcAft>
        <a:spcPct val="0"/>
      </a:spcAft>
      <a:defRPr sz="1400" kern="1200">
        <a:solidFill>
          <a:schemeClr val="tx1"/>
        </a:solidFill>
        <a:latin typeface="Arial" charset="0"/>
        <a:ea typeface="ＭＳ Ｐゴシック" pitchFamily="1" charset="-128"/>
        <a:cs typeface="+mn-cs"/>
      </a:defRPr>
    </a:lvl3pPr>
    <a:lvl4pPr marL="1371600" algn="ctr" rtl="0" eaLnBrk="0" fontAlgn="base" hangingPunct="0">
      <a:spcBef>
        <a:spcPct val="0"/>
      </a:spcBef>
      <a:spcAft>
        <a:spcPct val="0"/>
      </a:spcAft>
      <a:defRPr sz="1400" kern="1200">
        <a:solidFill>
          <a:schemeClr val="tx1"/>
        </a:solidFill>
        <a:latin typeface="Arial" charset="0"/>
        <a:ea typeface="ＭＳ Ｐゴシック" pitchFamily="1" charset="-128"/>
        <a:cs typeface="+mn-cs"/>
      </a:defRPr>
    </a:lvl4pPr>
    <a:lvl5pPr marL="1828800" algn="ctr" rtl="0" eaLnBrk="0" fontAlgn="base" hangingPunct="0">
      <a:spcBef>
        <a:spcPct val="0"/>
      </a:spcBef>
      <a:spcAft>
        <a:spcPct val="0"/>
      </a:spcAft>
      <a:defRPr sz="1400" kern="1200">
        <a:solidFill>
          <a:schemeClr val="tx1"/>
        </a:solidFill>
        <a:latin typeface="Arial" charset="0"/>
        <a:ea typeface="ＭＳ Ｐゴシック" pitchFamily="1" charset="-128"/>
        <a:cs typeface="+mn-cs"/>
      </a:defRPr>
    </a:lvl5pPr>
    <a:lvl6pPr marL="2286000" algn="l" defTabSz="914400" rtl="0" eaLnBrk="1" latinLnBrk="0" hangingPunct="1">
      <a:defRPr sz="1400" kern="1200">
        <a:solidFill>
          <a:schemeClr val="tx1"/>
        </a:solidFill>
        <a:latin typeface="Arial" charset="0"/>
        <a:ea typeface="ＭＳ Ｐゴシック" pitchFamily="1" charset="-128"/>
        <a:cs typeface="+mn-cs"/>
      </a:defRPr>
    </a:lvl6pPr>
    <a:lvl7pPr marL="2743200" algn="l" defTabSz="914400" rtl="0" eaLnBrk="1" latinLnBrk="0" hangingPunct="1">
      <a:defRPr sz="1400" kern="1200">
        <a:solidFill>
          <a:schemeClr val="tx1"/>
        </a:solidFill>
        <a:latin typeface="Arial" charset="0"/>
        <a:ea typeface="ＭＳ Ｐゴシック" pitchFamily="1" charset="-128"/>
        <a:cs typeface="+mn-cs"/>
      </a:defRPr>
    </a:lvl7pPr>
    <a:lvl8pPr marL="3200400" algn="l" defTabSz="914400" rtl="0" eaLnBrk="1" latinLnBrk="0" hangingPunct="1">
      <a:defRPr sz="1400" kern="1200">
        <a:solidFill>
          <a:schemeClr val="tx1"/>
        </a:solidFill>
        <a:latin typeface="Arial" charset="0"/>
        <a:ea typeface="ＭＳ Ｐゴシック" pitchFamily="1" charset="-128"/>
        <a:cs typeface="+mn-cs"/>
      </a:defRPr>
    </a:lvl8pPr>
    <a:lvl9pPr marL="3657600" algn="l" defTabSz="914400" rtl="0" eaLnBrk="1" latinLnBrk="0" hangingPunct="1">
      <a:defRPr sz="1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FF"/>
    <a:srgbClr val="FF0000"/>
    <a:srgbClr val="00FF00"/>
    <a:srgbClr val="009900"/>
    <a:srgbClr val="66FF66"/>
    <a:srgbClr val="FF9933"/>
    <a:srgbClr val="FFFFCC"/>
    <a:srgbClr val="00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0441" autoAdjust="0"/>
    <p:restoredTop sz="86454" autoAdjust="0"/>
  </p:normalViewPr>
  <p:slideViewPr>
    <p:cSldViewPr snapToGrid="0" showGuides="1">
      <p:cViewPr varScale="1">
        <p:scale>
          <a:sx n="65" d="100"/>
          <a:sy n="65" d="100"/>
        </p:scale>
        <p:origin x="-1092" y="-102"/>
      </p:cViewPr>
      <p:guideLst>
        <p:guide orient="horz" pos="377"/>
        <p:guide pos="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1" y="0"/>
            <a:ext cx="2945024" cy="4971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26" tIns="45714" rIns="91426" bIns="45714" numCol="1" anchor="t" anchorCtr="0" compatLnSpc="1">
            <a:prstTxWarp prst="textNoShape">
              <a:avLst/>
            </a:prstTxWarp>
          </a:bodyPr>
          <a:lstStyle>
            <a:lvl1pPr algn="l">
              <a:defRPr sz="1200" smtClean="0"/>
            </a:lvl1pPr>
          </a:lstStyle>
          <a:p>
            <a:pPr>
              <a:defRPr/>
            </a:pPr>
            <a:endParaRPr lang="en-US"/>
          </a:p>
        </p:txBody>
      </p:sp>
      <p:sp>
        <p:nvSpPr>
          <p:cNvPr id="49155" name="Rectangle 3"/>
          <p:cNvSpPr>
            <a:spLocks noGrp="1" noChangeArrowheads="1"/>
          </p:cNvSpPr>
          <p:nvPr>
            <p:ph type="dt" sz="quarter" idx="1"/>
          </p:nvPr>
        </p:nvSpPr>
        <p:spPr bwMode="auto">
          <a:xfrm>
            <a:off x="3849476" y="0"/>
            <a:ext cx="2945024" cy="4971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26" tIns="45714" rIns="91426" bIns="45714" numCol="1" anchor="t" anchorCtr="0" compatLnSpc="1">
            <a:prstTxWarp prst="textNoShape">
              <a:avLst/>
            </a:prstTxWarp>
          </a:bodyPr>
          <a:lstStyle>
            <a:lvl1pPr algn="r">
              <a:defRPr sz="1200" smtClean="0"/>
            </a:lvl1pPr>
          </a:lstStyle>
          <a:p>
            <a:pPr>
              <a:defRPr/>
            </a:pPr>
            <a:endParaRPr lang="en-US"/>
          </a:p>
        </p:txBody>
      </p:sp>
      <p:sp>
        <p:nvSpPr>
          <p:cNvPr id="49156" name="Rectangle 4"/>
          <p:cNvSpPr>
            <a:spLocks noGrp="1" noChangeArrowheads="1"/>
          </p:cNvSpPr>
          <p:nvPr>
            <p:ph type="ftr" sz="quarter" idx="2"/>
          </p:nvPr>
        </p:nvSpPr>
        <p:spPr bwMode="auto">
          <a:xfrm>
            <a:off x="1" y="9434273"/>
            <a:ext cx="2945024" cy="4971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26" tIns="45714" rIns="91426" bIns="45714" numCol="1" anchor="b" anchorCtr="0" compatLnSpc="1">
            <a:prstTxWarp prst="textNoShape">
              <a:avLst/>
            </a:prstTxWarp>
          </a:bodyPr>
          <a:lstStyle>
            <a:lvl1pPr algn="l">
              <a:defRPr sz="1200" smtClean="0"/>
            </a:lvl1pPr>
          </a:lstStyle>
          <a:p>
            <a:pPr>
              <a:defRPr/>
            </a:pPr>
            <a:endParaRPr lang="en-US"/>
          </a:p>
        </p:txBody>
      </p:sp>
      <p:sp>
        <p:nvSpPr>
          <p:cNvPr id="49157" name="Rectangle 5"/>
          <p:cNvSpPr>
            <a:spLocks noGrp="1" noChangeArrowheads="1"/>
          </p:cNvSpPr>
          <p:nvPr>
            <p:ph type="sldNum" sz="quarter" idx="3"/>
          </p:nvPr>
        </p:nvSpPr>
        <p:spPr bwMode="auto">
          <a:xfrm>
            <a:off x="3849476" y="9434273"/>
            <a:ext cx="2945024" cy="4971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26" tIns="45714" rIns="91426" bIns="45714" numCol="1" anchor="b" anchorCtr="0" compatLnSpc="1">
            <a:prstTxWarp prst="textNoShape">
              <a:avLst/>
            </a:prstTxWarp>
          </a:bodyPr>
          <a:lstStyle>
            <a:lvl1pPr algn="r">
              <a:defRPr sz="1200" smtClean="0"/>
            </a:lvl1pPr>
          </a:lstStyle>
          <a:p>
            <a:pPr>
              <a:defRPr/>
            </a:pPr>
            <a:fld id="{0990C10C-48E0-4307-9260-7965FF92B7C3}" type="slidenum">
              <a:rPr lang="en-US"/>
              <a:pPr>
                <a:defRPr/>
              </a:pPr>
              <a:t>‹#›</a:t>
            </a:fld>
            <a:endParaRPr lang="en-US"/>
          </a:p>
        </p:txBody>
      </p:sp>
    </p:spTree>
    <p:extLst>
      <p:ext uri="{BB962C8B-B14F-4D97-AF65-F5344CB8AC3E}">
        <p14:creationId xmlns:p14="http://schemas.microsoft.com/office/powerpoint/2010/main" xmlns="" val="1879256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5024" cy="4971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26" tIns="45714" rIns="91426" bIns="45714" numCol="1" anchor="t" anchorCtr="0" compatLnSpc="1">
            <a:prstTxWarp prst="textNoShape">
              <a:avLst/>
            </a:prstTxWarp>
          </a:bodyPr>
          <a:lstStyle>
            <a:lvl1pPr algn="l">
              <a:defRPr sz="1200" smtClean="0"/>
            </a:lvl1pPr>
          </a:lstStyle>
          <a:p>
            <a:pPr>
              <a:defRPr/>
            </a:pPr>
            <a:endParaRPr lang="en-US"/>
          </a:p>
        </p:txBody>
      </p:sp>
      <p:sp>
        <p:nvSpPr>
          <p:cNvPr id="3075" name="Rectangle 3"/>
          <p:cNvSpPr>
            <a:spLocks noGrp="1" noChangeArrowheads="1"/>
          </p:cNvSpPr>
          <p:nvPr>
            <p:ph type="dt" idx="1"/>
          </p:nvPr>
        </p:nvSpPr>
        <p:spPr bwMode="auto">
          <a:xfrm>
            <a:off x="3849476" y="0"/>
            <a:ext cx="2945024" cy="4971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26" tIns="45714" rIns="91426" bIns="45714" numCol="1" anchor="t" anchorCtr="0" compatLnSpc="1">
            <a:prstTxWarp prst="textNoShape">
              <a:avLst/>
            </a:prstTxWarp>
          </a:bodyPr>
          <a:lstStyle>
            <a:lvl1pPr algn="r">
              <a:defRPr sz="120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914400" y="746125"/>
            <a:ext cx="4965700" cy="372427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906040" y="4717138"/>
            <a:ext cx="4982422" cy="446936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26" tIns="45714" rIns="91426" bIns="457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9434273"/>
            <a:ext cx="2945024" cy="4971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26" tIns="45714" rIns="91426" bIns="45714" numCol="1" anchor="b" anchorCtr="0" compatLnSpc="1">
            <a:prstTxWarp prst="textNoShape">
              <a:avLst/>
            </a:prstTxWarp>
          </a:bodyPr>
          <a:lstStyle>
            <a:lvl1pPr algn="l">
              <a:defRPr sz="1200" smtClean="0"/>
            </a:lvl1pPr>
          </a:lstStyle>
          <a:p>
            <a:pPr>
              <a:defRPr/>
            </a:pPr>
            <a:endParaRPr lang="en-US"/>
          </a:p>
        </p:txBody>
      </p:sp>
      <p:sp>
        <p:nvSpPr>
          <p:cNvPr id="3079" name="Rectangle 7"/>
          <p:cNvSpPr>
            <a:spLocks noGrp="1" noChangeArrowheads="1"/>
          </p:cNvSpPr>
          <p:nvPr>
            <p:ph type="sldNum" sz="quarter" idx="5"/>
          </p:nvPr>
        </p:nvSpPr>
        <p:spPr bwMode="auto">
          <a:xfrm>
            <a:off x="3849476" y="9434273"/>
            <a:ext cx="2945024" cy="4971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26" tIns="45714" rIns="91426" bIns="45714" numCol="1" anchor="b" anchorCtr="0" compatLnSpc="1">
            <a:prstTxWarp prst="textNoShape">
              <a:avLst/>
            </a:prstTxWarp>
          </a:bodyPr>
          <a:lstStyle>
            <a:lvl1pPr algn="r">
              <a:defRPr sz="1200" smtClean="0"/>
            </a:lvl1pPr>
          </a:lstStyle>
          <a:p>
            <a:pPr>
              <a:defRPr/>
            </a:pPr>
            <a:fld id="{8FF03547-8BA0-4765-82F1-A82CCB0B7650}" type="slidenum">
              <a:rPr lang="en-US"/>
              <a:pPr>
                <a:defRPr/>
              </a:pPr>
              <a:t>‹#›</a:t>
            </a:fld>
            <a:endParaRPr lang="en-US"/>
          </a:p>
        </p:txBody>
      </p:sp>
    </p:spTree>
    <p:extLst>
      <p:ext uri="{BB962C8B-B14F-4D97-AF65-F5344CB8AC3E}">
        <p14:creationId xmlns:p14="http://schemas.microsoft.com/office/powerpoint/2010/main" xmlns="" val="95325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eecforum.unisa.edu.au/incose/incose-oz.html"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371600" y="3886200"/>
            <a:ext cx="6400800" cy="1752600"/>
          </a:xfrm>
        </p:spPr>
        <p:txBody>
          <a:bodyPr/>
          <a:lstStyle>
            <a:lvl1pPr marL="0" indent="0">
              <a:spcBef>
                <a:spcPts val="700"/>
              </a:spcBef>
              <a:defRPr sz="2800"/>
            </a:lvl1pPr>
          </a:lstStyle>
          <a:p>
            <a:pPr lvl="0"/>
            <a:r>
              <a:rPr lang="en-US" noProof="0" smtClean="0"/>
              <a:t>Click to edit Master subtitle style</a:t>
            </a:r>
            <a:endParaRPr lang="en-GB" noProof="0" smtClean="0"/>
          </a:p>
        </p:txBody>
      </p:sp>
      <p:sp>
        <p:nvSpPr>
          <p:cNvPr id="4100"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CC0000"/>
          </a:solidFill>
          <a:ln w="9360">
            <a:solidFill>
              <a:srgbClr val="CC000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AU"/>
          </a:p>
        </p:txBody>
      </p:sp>
      <p:sp>
        <p:nvSpPr>
          <p:cNvPr id="4101" name="Line 5"/>
          <p:cNvSpPr>
            <a:spLocks noChangeShapeType="1"/>
          </p:cNvSpPr>
          <p:nvPr/>
        </p:nvSpPr>
        <p:spPr bwMode="auto">
          <a:xfrm>
            <a:off x="609600" y="6172200"/>
            <a:ext cx="7924800" cy="1588"/>
          </a:xfrm>
          <a:prstGeom prst="line">
            <a:avLst/>
          </a:prstGeom>
          <a:noFill/>
          <a:ln w="3240">
            <a:solidFill>
              <a:srgbClr val="CC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AU"/>
          </a:p>
        </p:txBody>
      </p:sp>
      <p:sp>
        <p:nvSpPr>
          <p:cNvPr id="4102" name="Rectangle 6"/>
          <p:cNvSpPr>
            <a:spLocks noGrp="1" noChangeArrowheads="1"/>
          </p:cNvSpPr>
          <p:nvPr>
            <p:ph type="ctrTitle"/>
          </p:nvPr>
        </p:nvSpPr>
        <p:spPr>
          <a:xfrm>
            <a:off x="749300" y="2132856"/>
            <a:ext cx="7772400" cy="1470025"/>
          </a:xfrm>
        </p:spPr>
        <p:txBody>
          <a:bodyPr anchor="t"/>
          <a:lstStyle>
            <a:lvl1pPr marL="1828800" indent="0">
              <a:defRPr/>
            </a:lvl1pPr>
          </a:lstStyle>
          <a:p>
            <a:pPr lvl="0"/>
            <a:r>
              <a:rPr lang="en-US" noProof="0" smtClean="0"/>
              <a:t>Click to edit Master title style</a:t>
            </a:r>
            <a:endParaRPr lang="en-GB" noProof="0" dirty="0" smtClean="0"/>
          </a:p>
        </p:txBody>
      </p:sp>
      <p:sp>
        <p:nvSpPr>
          <p:cNvPr id="4104" name="Rectangle 8"/>
          <p:cNvSpPr>
            <a:spLocks noGrp="1" noChangeArrowheads="1"/>
          </p:cNvSpPr>
          <p:nvPr>
            <p:ph type="ctrTitle"/>
          </p:nvPr>
        </p:nvSpPr>
        <p:spPr>
          <a:xfrm>
            <a:off x="1248395" y="83394"/>
            <a:ext cx="7772400" cy="1470025"/>
          </a:xfrm>
        </p:spPr>
        <p:txBody>
          <a:bodyPr anchor="ctr" anchorCtr="0"/>
          <a:lstStyle>
            <a:lvl1pPr marL="0" indent="0">
              <a:defRPr/>
            </a:lvl1pPr>
          </a:lstStyle>
          <a:p>
            <a:pPr lvl="0"/>
            <a:r>
              <a:rPr lang="en-US" noProof="0" smtClean="0"/>
              <a:t>Click to edit Master title style</a:t>
            </a:r>
            <a:endParaRPr lang="en-GB" noProof="0" dirty="0" smtClean="0"/>
          </a:p>
        </p:txBody>
      </p:sp>
      <p:pic>
        <p:nvPicPr>
          <p:cNvPr id="4105" name="Picture 9"/>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0825" y="260350"/>
            <a:ext cx="996950" cy="1152525"/>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10" name="Date Placeholder 3"/>
          <p:cNvSpPr>
            <a:spLocks noGrp="1"/>
          </p:cNvSpPr>
          <p:nvPr>
            <p:ph type="dt" idx="10"/>
          </p:nvPr>
        </p:nvSpPr>
        <p:spPr>
          <a:xfrm>
            <a:off x="609600" y="6245225"/>
            <a:ext cx="1976438" cy="471488"/>
          </a:xfrm>
          <a:prstGeom prst="rect">
            <a:avLst/>
          </a:prstGeom>
        </p:spPr>
        <p:txBody>
          <a:bodyPr/>
          <a:lstStyle>
            <a:lvl1pPr>
              <a:defRPr/>
            </a:lvl1pPr>
          </a:lstStyle>
          <a:p>
            <a:pPr algn="r" eaLnBrk="1" latinLnBrk="0" hangingPunct="1"/>
            <a:fld id="{9D21D778-B565-4D7E-94D7-64010A445B68}" type="datetimeFigureOut">
              <a:rPr lang="en-US" smtClean="0"/>
              <a:pPr algn="r" eaLnBrk="1" latinLnBrk="0" hangingPunct="1"/>
              <a:t>1/27/2013</a:t>
            </a:fld>
            <a:endParaRPr lang="en-US" sz="1400" dirty="0">
              <a:solidFill>
                <a:srgbClr val="FFFFFF"/>
              </a:solidFill>
            </a:endParaRPr>
          </a:p>
        </p:txBody>
      </p:sp>
      <p:sp>
        <p:nvSpPr>
          <p:cNvPr id="11" name="Footer Placeholder 4"/>
          <p:cNvSpPr>
            <a:spLocks noGrp="1"/>
          </p:cNvSpPr>
          <p:nvPr>
            <p:ph type="ftr" idx="11"/>
          </p:nvPr>
        </p:nvSpPr>
        <p:spPr>
          <a:xfrm>
            <a:off x="3124200" y="6245225"/>
            <a:ext cx="2890838" cy="471488"/>
          </a:xfrm>
          <a:prstGeom prst="rect">
            <a:avLst/>
          </a:prstGeom>
        </p:spPr>
        <p:txBody>
          <a:bodyPr/>
          <a:lstStyle>
            <a:lvl1pPr>
              <a:defRPr/>
            </a:lvl1pPr>
          </a:lstStyle>
          <a:p>
            <a:pPr algn="l" eaLnBrk="1" latinLnBrk="0" hangingPunct="1"/>
            <a:endParaRPr kumimoji="0" lang="en-US" dirty="0">
              <a:solidFill>
                <a:srgbClr val="FFFFFF"/>
              </a:solidFill>
            </a:endParaRPr>
          </a:p>
        </p:txBody>
      </p:sp>
      <p:sp>
        <p:nvSpPr>
          <p:cNvPr id="12" name="Slide Number Placeholder 5"/>
          <p:cNvSpPr>
            <a:spLocks noGrp="1"/>
          </p:cNvSpPr>
          <p:nvPr>
            <p:ph type="sldNum" idx="12"/>
          </p:nvPr>
        </p:nvSpPr>
        <p:spPr>
          <a:xfrm>
            <a:off x="6553200" y="6245225"/>
            <a:ext cx="1976438" cy="471488"/>
          </a:xfrm>
          <a:prstGeom prst="rect">
            <a:avLst/>
          </a:prstGeom>
        </p:spPr>
        <p:txBody>
          <a:bodyPr/>
          <a:lstStyle>
            <a:lvl1pPr>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lvl1pPr algn="l">
              <a:defRPr/>
            </a:lvl1p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idx="10"/>
          </p:nvPr>
        </p:nvSpPr>
        <p:spPr>
          <a:xfrm>
            <a:off x="609600" y="6245225"/>
            <a:ext cx="1976438" cy="471488"/>
          </a:xfrm>
          <a:prstGeom prst="rect">
            <a:avLst/>
          </a:prstGeom>
        </p:spPr>
        <p:txBody>
          <a:bodyPr/>
          <a:lstStyle>
            <a:lvl1pPr>
              <a:defRPr/>
            </a:lvl1pPr>
          </a:lstStyle>
          <a:p>
            <a:fld id="{9D21D778-B565-4D7E-94D7-64010A445B68}" type="datetimeFigureOut">
              <a:rPr lang="en-US" smtClean="0"/>
              <a:pPr/>
              <a:t>1/27/2013</a:t>
            </a:fld>
            <a:endParaRPr lang="en-US"/>
          </a:p>
        </p:txBody>
      </p:sp>
      <p:sp>
        <p:nvSpPr>
          <p:cNvPr id="5" name="Footer Placeholder 4"/>
          <p:cNvSpPr>
            <a:spLocks noGrp="1"/>
          </p:cNvSpPr>
          <p:nvPr>
            <p:ph type="ftr" idx="11"/>
          </p:nvPr>
        </p:nvSpPr>
        <p:spPr>
          <a:xfrm>
            <a:off x="3124200" y="6245225"/>
            <a:ext cx="2890838" cy="471488"/>
          </a:xfrm>
          <a:prstGeom prst="rect">
            <a:avLst/>
          </a:prstGeom>
        </p:spPr>
        <p:txBody>
          <a:bodyPr/>
          <a:lstStyle>
            <a:lvl1pPr>
              <a:defRPr/>
            </a:lvl1pPr>
          </a:lstStyle>
          <a:p>
            <a:endParaRPr kumimoji="0" lang="en-US"/>
          </a:p>
        </p:txBody>
      </p:sp>
      <p:sp>
        <p:nvSpPr>
          <p:cNvPr id="6" name="Slide Number Placeholder 5"/>
          <p:cNvSpPr>
            <a:spLocks noGrp="1"/>
          </p:cNvSpPr>
          <p:nvPr>
            <p:ph type="sldNum" idx="12"/>
          </p:nvPr>
        </p:nvSpPr>
        <p:spPr>
          <a:xfrm>
            <a:off x="6553200" y="6245225"/>
            <a:ext cx="1976438" cy="471488"/>
          </a:xfrm>
          <a:prstGeom prst="rect">
            <a:avLst/>
          </a:prstGeom>
        </p:spPr>
        <p:txBody>
          <a:bodyPr/>
          <a:lstStyle>
            <a:lvl1pPr>
              <a:defRPr/>
            </a:lvl1pPr>
          </a:lstStyle>
          <a:p>
            <a:fld id="{2C6B1FF6-39B9-40F5-8B67-33C6354A3D4F}" type="slidenum">
              <a:rPr kumimoji="0" lang="en-US" smtClean="0"/>
              <a:pPr/>
              <a:t>‹#›</a:t>
            </a:fld>
            <a:endParaRPr kumimoji="0" lang="en-US" dirty="0"/>
          </a:p>
        </p:txBody>
      </p:sp>
      <p:pic>
        <p:nvPicPr>
          <p:cNvPr id="75778" name="Picture 2" descr="incose_logo_small.jpg">
            <a:hlinkClick r:id="rId2" tooltip="INCOSE-OZ"/>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096250" y="15875"/>
            <a:ext cx="1047750" cy="685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17924586"/>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D778-B565-4D7E-94D7-64010A445B68}" type="datetimeFigureOut">
              <a:rPr lang="en-US" smtClean="0"/>
              <a:pPr/>
              <a:t>1/27/2013</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a:t>‹#›</a:t>
            </a:fld>
            <a:endParaRPr kumimoji="0"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hyperlink" Target="http://www.seecforum.unisa.edu.au/incose/incose-oz.html"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403350" y="265113"/>
            <a:ext cx="7167563" cy="12509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dirty="0" smtClean="0"/>
              <a:t>Click to edit the title text format</a:t>
            </a:r>
          </a:p>
        </p:txBody>
      </p:sp>
      <p:sp>
        <p:nvSpPr>
          <p:cNvPr id="3075" name="Rectangle 3"/>
          <p:cNvSpPr>
            <a:spLocks noGrp="1" noChangeArrowheads="1"/>
          </p:cNvSpPr>
          <p:nvPr>
            <p:ph type="body" idx="1"/>
          </p:nvPr>
        </p:nvSpPr>
        <p:spPr bwMode="auto">
          <a:xfrm>
            <a:off x="539750" y="1773238"/>
            <a:ext cx="7996238" cy="42624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3076"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CC0000"/>
          </a:solidFill>
          <a:ln w="9360">
            <a:solidFill>
              <a:srgbClr val="CC000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AU"/>
          </a:p>
        </p:txBody>
      </p:sp>
      <p:pic>
        <p:nvPicPr>
          <p:cNvPr id="3081" name="Picture 9"/>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50825" y="260350"/>
            <a:ext cx="996950" cy="1152525"/>
          </a:xfrm>
          <a:prstGeom prst="rect">
            <a:avLst/>
          </a:prstGeom>
          <a:ln>
            <a:noFill/>
          </a:ln>
          <a:effectLst>
            <a:outerShdw dist="35921" dir="2700000" algn="ctr" rotWithShape="0">
              <a:srgbClr val="808080"/>
            </a:outerShdw>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000000"/>
                </a:solidFill>
                <a:round/>
                <a:headEnd/>
                <a:tailEnd/>
              </a14:hiddenLine>
            </a:ext>
          </a:extLst>
        </p:spPr>
      </p:pic>
      <p:sp>
        <p:nvSpPr>
          <p:cNvPr id="13" name="Line 5"/>
          <p:cNvSpPr>
            <a:spLocks noChangeShapeType="1"/>
          </p:cNvSpPr>
          <p:nvPr/>
        </p:nvSpPr>
        <p:spPr bwMode="auto">
          <a:xfrm>
            <a:off x="609600" y="6172200"/>
            <a:ext cx="7924800" cy="1588"/>
          </a:xfrm>
          <a:prstGeom prst="line">
            <a:avLst/>
          </a:prstGeom>
          <a:noFill/>
          <a:ln w="3240">
            <a:solidFill>
              <a:srgbClr val="CC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AU"/>
          </a:p>
        </p:txBody>
      </p:sp>
      <p:sp>
        <p:nvSpPr>
          <p:cNvPr id="14" name="Date Placeholder 3"/>
          <p:cNvSpPr>
            <a:spLocks noGrp="1"/>
          </p:cNvSpPr>
          <p:nvPr>
            <p:ph type="dt" idx="2"/>
          </p:nvPr>
        </p:nvSpPr>
        <p:spPr>
          <a:xfrm>
            <a:off x="609600" y="6245225"/>
            <a:ext cx="1976438" cy="471488"/>
          </a:xfrm>
          <a:prstGeom prst="rect">
            <a:avLst/>
          </a:prstGeom>
        </p:spPr>
        <p:txBody>
          <a:bodyPr/>
          <a:lstStyle>
            <a:lvl1pPr>
              <a:defRPr/>
            </a:lvl1pPr>
          </a:lstStyle>
          <a:p>
            <a:pPr algn="r" eaLnBrk="1" latinLnBrk="0" hangingPunct="1"/>
            <a:fld id="{9D21D778-B565-4D7E-94D7-64010A445B68}" type="datetimeFigureOut">
              <a:rPr lang="en-US" smtClean="0"/>
              <a:pPr algn="r" eaLnBrk="1" latinLnBrk="0" hangingPunct="1"/>
              <a:t>1/27/2013</a:t>
            </a:fld>
            <a:endParaRPr lang="en-US" sz="1400" dirty="0">
              <a:solidFill>
                <a:srgbClr val="FFFFFF"/>
              </a:solidFill>
            </a:endParaRPr>
          </a:p>
        </p:txBody>
      </p:sp>
      <p:sp>
        <p:nvSpPr>
          <p:cNvPr id="15" name="Footer Placeholder 4"/>
          <p:cNvSpPr>
            <a:spLocks noGrp="1"/>
          </p:cNvSpPr>
          <p:nvPr>
            <p:ph type="ftr" idx="3"/>
          </p:nvPr>
        </p:nvSpPr>
        <p:spPr>
          <a:xfrm>
            <a:off x="3124200" y="6245225"/>
            <a:ext cx="2890838" cy="471488"/>
          </a:xfrm>
          <a:prstGeom prst="rect">
            <a:avLst/>
          </a:prstGeom>
        </p:spPr>
        <p:txBody>
          <a:bodyPr/>
          <a:lstStyle>
            <a:lvl1pPr>
              <a:defRPr/>
            </a:lvl1pPr>
          </a:lstStyle>
          <a:p>
            <a:pPr algn="l" eaLnBrk="1" latinLnBrk="0" hangingPunct="1"/>
            <a:endParaRPr kumimoji="0" lang="en-US" dirty="0">
              <a:solidFill>
                <a:srgbClr val="FFFFFF"/>
              </a:solidFill>
            </a:endParaRPr>
          </a:p>
        </p:txBody>
      </p:sp>
      <p:sp>
        <p:nvSpPr>
          <p:cNvPr id="16" name="Slide Number Placeholder 5"/>
          <p:cNvSpPr>
            <a:spLocks noGrp="1"/>
          </p:cNvSpPr>
          <p:nvPr>
            <p:ph type="sldNum" idx="4"/>
          </p:nvPr>
        </p:nvSpPr>
        <p:spPr>
          <a:xfrm>
            <a:off x="6553200" y="6245225"/>
            <a:ext cx="1976438" cy="471488"/>
          </a:xfrm>
          <a:prstGeom prst="rect">
            <a:avLst/>
          </a:prstGeom>
        </p:spPr>
        <p:txBody>
          <a:bodyPr/>
          <a:lstStyle>
            <a:lvl1pPr algn="r">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pic>
        <p:nvPicPr>
          <p:cNvPr id="3083" name="Picture 11" descr="incose_logo_small.jpg">
            <a:hlinkClick r:id="rId7" tooltip="INCOSE-OZ"/>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00732" y="0"/>
            <a:ext cx="1047750" cy="685800"/>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transition>
    <p:fade/>
  </p:transition>
  <p:timing>
    <p:tnLst>
      <p:par>
        <p:cTn id="1" dur="indefinite" restart="never" nodeType="tmRoot"/>
      </p:par>
    </p:tnLst>
  </p:timing>
  <p:txStyles>
    <p:titleStyle>
      <a:lvl1pPr marL="0" indent="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mj-lt"/>
          <a:ea typeface="+mj-ea"/>
          <a:cs typeface="+mj-cs"/>
        </a:defRPr>
      </a:lvl1pPr>
      <a:lvl2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2pPr>
      <a:lvl3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3pPr>
      <a:lvl4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4pPr>
      <a:lvl5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5pPr>
      <a:lvl6pPr marL="25146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6pPr>
      <a:lvl7pPr marL="29718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7pPr>
      <a:lvl8pPr marL="34290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8pPr>
      <a:lvl9pPr marL="38862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9pPr>
    </p:titleStyle>
    <p:bodyStyle>
      <a:lvl1pPr marL="457200" indent="-457200" algn="l" defTabSz="449263" rtl="0" eaLnBrk="1" fontAlgn="base" hangingPunct="1">
        <a:spcBef>
          <a:spcPts val="750"/>
        </a:spcBef>
        <a:spcAft>
          <a:spcPct val="0"/>
        </a:spcAft>
        <a:buClr>
          <a:srgbClr val="000000"/>
        </a:buClr>
        <a:buSzPct val="100000"/>
        <a:buFont typeface="Wingdings" pitchFamily="2" charset="2"/>
        <a:buChar char="q"/>
        <a:defRPr sz="3000">
          <a:solidFill>
            <a:srgbClr val="000000"/>
          </a:solidFill>
          <a:latin typeface="+mn-lt"/>
          <a:ea typeface="+mn-ea"/>
          <a:cs typeface="+mn-cs"/>
        </a:defRPr>
      </a:lvl1pPr>
      <a:lvl2pPr marL="914400" indent="-457200" algn="l" defTabSz="449263" rtl="0" eaLnBrk="1" fontAlgn="base" hangingPunct="1">
        <a:spcBef>
          <a:spcPts val="650"/>
        </a:spcBef>
        <a:spcAft>
          <a:spcPct val="0"/>
        </a:spcAft>
        <a:buClr>
          <a:srgbClr val="000000"/>
        </a:buClr>
        <a:buSzPct val="100000"/>
        <a:buFont typeface="Wingdings" pitchFamily="2" charset="2"/>
        <a:buChar char="q"/>
        <a:defRPr sz="2600">
          <a:solidFill>
            <a:srgbClr val="000000"/>
          </a:solidFill>
          <a:latin typeface="+mn-lt"/>
          <a:cs typeface="+mn-cs"/>
        </a:defRPr>
      </a:lvl2pPr>
      <a:lvl3pPr marL="1257300" indent="-342900" algn="l" defTabSz="449263" rtl="0" eaLnBrk="1" fontAlgn="base" hangingPunct="1">
        <a:spcBef>
          <a:spcPts val="575"/>
        </a:spcBef>
        <a:spcAft>
          <a:spcPct val="0"/>
        </a:spcAft>
        <a:buClr>
          <a:srgbClr val="000000"/>
        </a:buClr>
        <a:buSzPct val="100000"/>
        <a:buFont typeface="Wingdings" pitchFamily="2" charset="2"/>
        <a:buChar char="q"/>
        <a:defRPr sz="2300">
          <a:solidFill>
            <a:srgbClr val="000000"/>
          </a:solidFill>
          <a:latin typeface="+mn-lt"/>
          <a:cs typeface="+mn-cs"/>
        </a:defRPr>
      </a:lvl3pPr>
      <a:lvl4pPr marL="1714500" indent="-342900" algn="l" defTabSz="449263" rtl="0" eaLnBrk="1" fontAlgn="base" hangingPunct="1">
        <a:spcBef>
          <a:spcPts val="500"/>
        </a:spcBef>
        <a:spcAft>
          <a:spcPct val="0"/>
        </a:spcAft>
        <a:buClr>
          <a:srgbClr val="000000"/>
        </a:buClr>
        <a:buSzPct val="100000"/>
        <a:buFont typeface="Wingdings" pitchFamily="2" charset="2"/>
        <a:buChar char="q"/>
        <a:defRPr sz="2000">
          <a:solidFill>
            <a:srgbClr val="000000"/>
          </a:solidFill>
          <a:latin typeface="+mn-lt"/>
          <a:cs typeface="+mn-cs"/>
        </a:defRPr>
      </a:lvl4pPr>
      <a:lvl5pPr marL="2171700" indent="-342900" algn="l" defTabSz="449263" rtl="0" eaLnBrk="1" fontAlgn="base" hangingPunct="1">
        <a:spcBef>
          <a:spcPts val="625"/>
        </a:spcBef>
        <a:spcAft>
          <a:spcPct val="0"/>
        </a:spcAft>
        <a:buClr>
          <a:srgbClr val="000000"/>
        </a:buClr>
        <a:buSzPct val="100000"/>
        <a:buFont typeface="Wingdings" pitchFamily="2" charset="2"/>
        <a:buChar char="q"/>
        <a:defRPr sz="2000">
          <a:solidFill>
            <a:srgbClr val="000000"/>
          </a:solidFill>
          <a:latin typeface="+mn-lt"/>
          <a:cs typeface="+mn-cs"/>
        </a:defRPr>
      </a:lvl5pPr>
      <a:lvl6pPr marL="2514600" indent="-228600" algn="l" defTabSz="449263" rtl="0" eaLnBrk="1" fontAlgn="base" hangingPunct="1">
        <a:spcBef>
          <a:spcPts val="625"/>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1" fontAlgn="base" hangingPunct="1">
        <a:spcBef>
          <a:spcPts val="625"/>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1" fontAlgn="base" hangingPunct="1">
        <a:spcBef>
          <a:spcPts val="625"/>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1" fontAlgn="base" hangingPunct="1">
        <a:spcBef>
          <a:spcPts val="625"/>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wmf"/><Relationship Id="rId7" Type="http://schemas.openxmlformats.org/officeDocument/2006/relationships/image" Target="../media/image12.jpe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9" Type="http://schemas.openxmlformats.org/officeDocument/2006/relationships/tags" Target="../tags/tag40.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tags" Target="../tags/tag35.xml"/><Relationship Id="rId42" Type="http://schemas.openxmlformats.org/officeDocument/2006/relationships/tags" Target="../tags/tag43.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tags" Target="../tags/tag34.xml"/><Relationship Id="rId38" Type="http://schemas.openxmlformats.org/officeDocument/2006/relationships/tags" Target="../tags/tag39.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41" Type="http://schemas.openxmlformats.org/officeDocument/2006/relationships/tags" Target="../tags/tag4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37" Type="http://schemas.openxmlformats.org/officeDocument/2006/relationships/tags" Target="../tags/tag38.xml"/><Relationship Id="rId40" Type="http://schemas.openxmlformats.org/officeDocument/2006/relationships/tags" Target="../tags/tag41.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36" Type="http://schemas.openxmlformats.org/officeDocument/2006/relationships/tags" Target="../tags/tag37.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tags" Target="../tags/tag36.xml"/><Relationship Id="rId43"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444500"/>
            <a:ext cx="7924800" cy="5867400"/>
          </a:xfrm>
        </p:spPr>
        <p:txBody>
          <a:bodyPr>
            <a:normAutofit fontScale="90000"/>
          </a:bodyPr>
          <a:lstStyle/>
          <a:p>
            <a:pPr algn="ctr"/>
            <a:r>
              <a:rPr lang="en-US" sz="2000" dirty="0" smtClean="0">
                <a:solidFill>
                  <a:schemeClr val="accent6">
                    <a:lumMod val="75000"/>
                  </a:schemeClr>
                </a:solidFill>
                <a:effectLst>
                  <a:outerShdw blurRad="38100" dist="38100" dir="2700000" algn="tl">
                    <a:srgbClr val="C0C0C0"/>
                  </a:outerShdw>
                </a:effectLst>
              </a:rPr>
              <a:t>Model-based</a:t>
            </a:r>
            <a:r>
              <a:rPr lang="en-US" sz="3600" dirty="0" smtClean="0">
                <a:solidFill>
                  <a:schemeClr val="accent6">
                    <a:lumMod val="75000"/>
                  </a:schemeClr>
                </a:solidFill>
                <a:effectLst>
                  <a:outerShdw blurRad="38100" dist="38100" dir="2700000" algn="tl">
                    <a:srgbClr val="C0C0C0"/>
                  </a:outerShdw>
                </a:effectLst>
              </a:rPr>
              <a:t> Conceptual Design </a:t>
            </a:r>
            <a:br>
              <a:rPr lang="en-US" sz="3600" dirty="0" smtClean="0">
                <a:solidFill>
                  <a:schemeClr val="accent6">
                    <a:lumMod val="75000"/>
                  </a:schemeClr>
                </a:solidFill>
                <a:effectLst>
                  <a:outerShdw blurRad="38100" dist="38100" dir="2700000" algn="tl">
                    <a:srgbClr val="C0C0C0"/>
                  </a:outerShdw>
                </a:effectLst>
              </a:rPr>
            </a:br>
            <a:r>
              <a:rPr lang="en-US" sz="3600" dirty="0" smtClean="0">
                <a:solidFill>
                  <a:schemeClr val="accent6">
                    <a:lumMod val="75000"/>
                  </a:schemeClr>
                </a:solidFill>
                <a:effectLst>
                  <a:outerShdw blurRad="38100" dist="38100" dir="2700000" algn="tl">
                    <a:srgbClr val="C0C0C0"/>
                  </a:outerShdw>
                </a:effectLst>
              </a:rPr>
              <a:t>(MBCD)</a:t>
            </a:r>
            <a:r>
              <a:rPr lang="en-AU" dirty="0" smtClean="0">
                <a:solidFill>
                  <a:srgbClr val="002060"/>
                </a:solidFill>
              </a:rPr>
              <a:t/>
            </a:r>
            <a:br>
              <a:rPr lang="en-AU" dirty="0" smtClean="0">
                <a:solidFill>
                  <a:srgbClr val="002060"/>
                </a:solidFill>
              </a:rPr>
            </a:br>
            <a:r>
              <a:rPr lang="en-AU" dirty="0" smtClean="0"/>
              <a:t/>
            </a:r>
            <a:br>
              <a:rPr lang="en-AU" dirty="0" smtClean="0"/>
            </a:br>
            <a:r>
              <a:rPr lang="en-AU" dirty="0" smtClean="0"/>
              <a:t> </a:t>
            </a:r>
            <a:br>
              <a:rPr lang="en-AU" dirty="0" smtClean="0"/>
            </a:br>
            <a:r>
              <a:rPr lang="en-AU" dirty="0" smtClean="0"/>
              <a:t>Working Group Introduction</a:t>
            </a:r>
            <a:r>
              <a:rPr lang="en-AU" dirty="0"/>
              <a:t/>
            </a:r>
            <a:br>
              <a:rPr lang="en-AU" dirty="0"/>
            </a:br>
            <a:r>
              <a:rPr lang="en-AU" dirty="0" smtClean="0"/>
              <a:t/>
            </a:r>
            <a:br>
              <a:rPr lang="en-AU" dirty="0" smtClean="0"/>
            </a:br>
            <a:r>
              <a:rPr lang="en-AU" dirty="0"/>
              <a:t/>
            </a:r>
            <a:br>
              <a:rPr lang="en-AU" dirty="0"/>
            </a:br>
            <a:r>
              <a:rPr lang="en-AU" sz="2000" b="1" dirty="0" smtClean="0">
                <a:solidFill>
                  <a:srgbClr val="002060"/>
                </a:solidFill>
              </a:rPr>
              <a:t>Quoc Do, PhD</a:t>
            </a:r>
            <a:r>
              <a:rPr lang="en-AU" sz="2000" dirty="0" smtClean="0">
                <a:solidFill>
                  <a:srgbClr val="002060"/>
                </a:solidFill>
              </a:rPr>
              <a:t/>
            </a:r>
            <a:br>
              <a:rPr lang="en-AU" sz="2000" dirty="0" smtClean="0">
                <a:solidFill>
                  <a:srgbClr val="002060"/>
                </a:solidFill>
              </a:rPr>
            </a:br>
            <a:r>
              <a:rPr lang="en-AU" sz="2000" dirty="0" smtClean="0">
                <a:solidFill>
                  <a:srgbClr val="002060"/>
                </a:solidFill>
              </a:rPr>
              <a:t/>
            </a:r>
            <a:br>
              <a:rPr lang="en-AU" sz="2000" dirty="0" smtClean="0">
                <a:solidFill>
                  <a:srgbClr val="002060"/>
                </a:solidFill>
              </a:rPr>
            </a:br>
            <a:r>
              <a:rPr lang="en-AU" sz="2000" dirty="0" smtClean="0">
                <a:solidFill>
                  <a:srgbClr val="002060"/>
                </a:solidFill>
              </a:rPr>
              <a:t>Research Lead, DSIC, </a:t>
            </a:r>
            <a:r>
              <a:rPr lang="en-AU" sz="2000" dirty="0" err="1" smtClean="0">
                <a:solidFill>
                  <a:srgbClr val="002060"/>
                </a:solidFill>
              </a:rPr>
              <a:t>UniSA</a:t>
            </a:r>
            <a:r>
              <a:rPr lang="en-AU" sz="2000" dirty="0" smtClean="0">
                <a:solidFill>
                  <a:srgbClr val="002060"/>
                </a:solidFill>
              </a:rPr>
              <a:t> </a:t>
            </a:r>
            <a:br>
              <a:rPr lang="en-AU" sz="2000" dirty="0" smtClean="0">
                <a:solidFill>
                  <a:srgbClr val="002060"/>
                </a:solidFill>
              </a:rPr>
            </a:br>
            <a:r>
              <a:rPr lang="en-AU" sz="2000" dirty="0" smtClean="0">
                <a:solidFill>
                  <a:srgbClr val="002060"/>
                </a:solidFill>
              </a:rPr>
              <a:t/>
            </a:r>
            <a:br>
              <a:rPr lang="en-AU" sz="2000" dirty="0" smtClean="0">
                <a:solidFill>
                  <a:srgbClr val="002060"/>
                </a:solidFill>
              </a:rPr>
            </a:br>
            <a:r>
              <a:rPr lang="en-AU" sz="2000" b="1" dirty="0" smtClean="0">
                <a:solidFill>
                  <a:srgbClr val="002060"/>
                </a:solidFill>
              </a:rPr>
              <a:t>Co-chair, MBCD WG</a:t>
            </a:r>
            <a:br>
              <a:rPr lang="en-AU" sz="2000" b="1" dirty="0" smtClean="0">
                <a:solidFill>
                  <a:srgbClr val="002060"/>
                </a:solidFill>
              </a:rPr>
            </a:br>
            <a:r>
              <a:rPr lang="en-AU" sz="2000" dirty="0" smtClean="0">
                <a:solidFill>
                  <a:srgbClr val="002060"/>
                </a:solidFill>
              </a:rPr>
              <a:t>Associate Director Tech. Review, INCOSE </a:t>
            </a:r>
            <a:br>
              <a:rPr lang="en-AU" sz="2000" dirty="0" smtClean="0">
                <a:solidFill>
                  <a:srgbClr val="002060"/>
                </a:solidFill>
              </a:rPr>
            </a:br>
            <a:r>
              <a:rPr lang="en-AU" sz="2000" dirty="0" smtClean="0">
                <a:solidFill>
                  <a:srgbClr val="002060"/>
                </a:solidFill>
              </a:rPr>
              <a:t>Deputy President, Systems Engineering Society of Australia</a:t>
            </a:r>
            <a:br>
              <a:rPr lang="en-AU" sz="2000" dirty="0" smtClean="0">
                <a:solidFill>
                  <a:srgbClr val="002060"/>
                </a:solidFill>
              </a:rPr>
            </a:br>
            <a:endParaRPr lang="en-AU" sz="2000" dirty="0">
              <a:solidFill>
                <a:srgbClr val="002060"/>
              </a:solidFill>
            </a:endParaRPr>
          </a:p>
        </p:txBody>
      </p:sp>
      <p:pic>
        <p:nvPicPr>
          <p:cNvPr id="1026" name="Picture 1" descr="Description: Description: G:\Business Development\4 Marketing\Marketing Materials\Logos\2012 - Brand Elements\DSIC_brand_red_on_whit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97" y="6302375"/>
            <a:ext cx="1152525"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225550" y="-152400"/>
            <a:ext cx="7167563" cy="159715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marL="0" indent="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mj-lt"/>
                <a:ea typeface="+mj-ea"/>
                <a:cs typeface="+mj-cs"/>
              </a:defRPr>
            </a:lvl1pPr>
            <a:lvl2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2pPr>
            <a:lvl3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3pPr>
            <a:lvl4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4pPr>
            <a:lvl5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5pPr>
            <a:lvl6pPr marL="25146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6pPr>
            <a:lvl7pPr marL="29718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7pPr>
            <a:lvl8pPr marL="34290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8pPr>
            <a:lvl9pPr marL="38862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9pPr>
          </a:lstStyle>
          <a:p>
            <a:pPr algn="ct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3200" b="1" dirty="0" smtClean="0">
                <a:solidFill>
                  <a:srgbClr val="002060"/>
                </a:solidFill>
              </a:rPr>
              <a:t/>
            </a:r>
            <a:br>
              <a:rPr lang="en-AU" sz="3200" b="1" dirty="0" smtClean="0">
                <a:solidFill>
                  <a:srgbClr val="002060"/>
                </a:solidFill>
              </a:rPr>
            </a:br>
            <a:r>
              <a:rPr lang="en-US" sz="1800" dirty="0" smtClean="0">
                <a:solidFill>
                  <a:schemeClr val="accent6">
                    <a:lumMod val="75000"/>
                  </a:schemeClr>
                </a:solidFill>
                <a:effectLst>
                  <a:outerShdw blurRad="38100" dist="38100" dir="2700000" algn="tl">
                    <a:srgbClr val="C0C0C0"/>
                  </a:outerShdw>
                </a:effectLst>
              </a:rPr>
              <a:t>Model-based</a:t>
            </a:r>
            <a:r>
              <a:rPr lang="en-US" sz="3200" dirty="0" smtClean="0">
                <a:solidFill>
                  <a:schemeClr val="accent6">
                    <a:lumMod val="75000"/>
                  </a:schemeClr>
                </a:solidFill>
                <a:effectLst>
                  <a:outerShdw blurRad="38100" dist="38100" dir="2700000" algn="tl">
                    <a:srgbClr val="C0C0C0"/>
                  </a:outerShdw>
                </a:effectLst>
              </a:rPr>
              <a:t> Conceptual Design WG </a:t>
            </a:r>
            <a:r>
              <a:rPr lang="en-AU" sz="2400" dirty="0" smtClean="0">
                <a:solidFill>
                  <a:schemeClr val="accent6">
                    <a:lumMod val="75000"/>
                  </a:schemeClr>
                </a:solidFill>
              </a:rPr>
              <a:t/>
            </a:r>
            <a:br>
              <a:rPr lang="en-AU" sz="2400" dirty="0" smtClean="0">
                <a:solidFill>
                  <a:schemeClr val="accent6">
                    <a:lumMod val="75000"/>
                  </a:schemeClr>
                </a:solidFill>
              </a:rPr>
            </a:br>
            <a:r>
              <a:rPr lang="en-AU" sz="2000" b="1" dirty="0" smtClean="0">
                <a:solidFill>
                  <a:srgbClr val="FF0000"/>
                </a:solidFill>
              </a:rPr>
              <a:t/>
            </a:r>
            <a:br>
              <a:rPr lang="en-AU" sz="2000" b="1" dirty="0" smtClean="0">
                <a:solidFill>
                  <a:srgbClr val="FF0000"/>
                </a:solidFill>
              </a:rPr>
            </a:br>
            <a:r>
              <a:rPr lang="en-AU" sz="2000" b="1" dirty="0" smtClean="0">
                <a:solidFill>
                  <a:srgbClr val="FF0000"/>
                </a:solidFill>
              </a:rPr>
              <a:t>2013-2014 Plan</a:t>
            </a:r>
            <a:endParaRPr lang="en-AU" sz="2000" b="1" dirty="0">
              <a:solidFill>
                <a:srgbClr val="FF0000"/>
              </a:solidFill>
            </a:endParaRPr>
          </a:p>
        </p:txBody>
      </p:sp>
      <p:sp>
        <p:nvSpPr>
          <p:cNvPr id="4" name="Rectangle 3"/>
          <p:cNvSpPr/>
          <p:nvPr/>
        </p:nvSpPr>
        <p:spPr>
          <a:xfrm>
            <a:off x="115910" y="1854559"/>
            <a:ext cx="8899301" cy="5047536"/>
          </a:xfrm>
          <a:prstGeom prst="rect">
            <a:avLst/>
          </a:prstGeom>
        </p:spPr>
        <p:txBody>
          <a:bodyPr wrap="square">
            <a:spAutoFit/>
          </a:bodyPr>
          <a:lstStyle/>
          <a:p>
            <a:pPr lvl="1"/>
            <a:r>
              <a:rPr lang="en-AU" sz="3600" b="1" dirty="0" smtClean="0">
                <a:solidFill>
                  <a:schemeClr val="accent2"/>
                </a:solidFill>
              </a:rPr>
              <a:t>Question and Recommendation !!!</a:t>
            </a:r>
            <a:endParaRPr lang="en-AU" sz="3600" b="1" dirty="0">
              <a:solidFill>
                <a:schemeClr val="accent2"/>
              </a:solidFill>
            </a:endParaRPr>
          </a:p>
          <a:p>
            <a:pPr lvl="1"/>
            <a:endParaRPr lang="en-AU" sz="2400" b="1" dirty="0" smtClean="0">
              <a:solidFill>
                <a:schemeClr val="accent2"/>
              </a:solidFill>
            </a:endParaRPr>
          </a:p>
          <a:p>
            <a:pPr lvl="1"/>
            <a:r>
              <a:rPr lang="en-AU" sz="2000" b="1" dirty="0" smtClean="0">
                <a:solidFill>
                  <a:schemeClr val="accent2"/>
                </a:solidFill>
              </a:rPr>
              <a:t>IW13  MBCD - WG Meeting, Monday Jan 28, </a:t>
            </a:r>
          </a:p>
          <a:p>
            <a:pPr lvl="1"/>
            <a:r>
              <a:rPr lang="en-AU" sz="2000" b="1" dirty="0" smtClean="0">
                <a:solidFill>
                  <a:schemeClr val="accent2"/>
                </a:solidFill>
              </a:rPr>
              <a:t>Time: 9-12pm (</a:t>
            </a:r>
            <a:r>
              <a:rPr lang="en-AU" sz="2000" b="1" dirty="0" err="1" smtClean="0">
                <a:solidFill>
                  <a:schemeClr val="accent2"/>
                </a:solidFill>
              </a:rPr>
              <a:t>Rm</a:t>
            </a:r>
            <a:r>
              <a:rPr lang="en-AU" sz="2000" b="1" dirty="0" smtClean="0">
                <a:solidFill>
                  <a:schemeClr val="accent2"/>
                </a:solidFill>
              </a:rPr>
              <a:t>: Jacksonville Room)</a:t>
            </a:r>
          </a:p>
          <a:p>
            <a:pPr lvl="1" algn="l"/>
            <a:endParaRPr lang="en-AU" sz="2400" b="1" dirty="0" smtClean="0">
              <a:solidFill>
                <a:schemeClr val="accent2"/>
              </a:solidFill>
            </a:endParaRPr>
          </a:p>
          <a:p>
            <a:pPr lvl="1"/>
            <a:r>
              <a:rPr lang="en-AU" sz="2000" b="1" dirty="0" smtClean="0">
                <a:solidFill>
                  <a:schemeClr val="accent2"/>
                </a:solidFill>
              </a:rPr>
              <a:t>Further Information – Please visit our MBCD WG (Wiki)  </a:t>
            </a:r>
          </a:p>
          <a:p>
            <a:pPr lvl="1"/>
            <a:endParaRPr lang="en-AU" sz="1800" b="1" dirty="0" smtClean="0"/>
          </a:p>
          <a:p>
            <a:r>
              <a:rPr lang="en-AU" sz="2000" b="1" u="sng" dirty="0"/>
              <a:t>http://</a:t>
            </a:r>
            <a:r>
              <a:rPr lang="en-AU" sz="2000" b="1" u="sng" dirty="0" smtClean="0"/>
              <a:t>www.dsic.com.au/projects/MBCD-WG/</a:t>
            </a:r>
          </a:p>
          <a:p>
            <a:pPr algn="l"/>
            <a:endParaRPr lang="en-AU" sz="1600" b="1" u="sng" dirty="0" smtClean="0"/>
          </a:p>
          <a:p>
            <a:pPr algn="l"/>
            <a:endParaRPr lang="en-AU" sz="1600" b="1" u="sng" dirty="0" smtClean="0"/>
          </a:p>
          <a:p>
            <a:pPr algn="l"/>
            <a:r>
              <a:rPr lang="en-AU" sz="1600" b="1" u="sng" dirty="0" smtClean="0">
                <a:solidFill>
                  <a:srgbClr val="0066FF"/>
                </a:solidFill>
              </a:rPr>
              <a:t>WG Chair and Co-Chairs: </a:t>
            </a:r>
          </a:p>
          <a:p>
            <a:pPr marL="800100" lvl="1" indent="-342900" algn="l">
              <a:buFont typeface="Arial" charset="0"/>
              <a:buChar char="•"/>
            </a:pPr>
            <a:r>
              <a:rPr lang="en-AU" sz="1600" b="1" u="sng" dirty="0" smtClean="0"/>
              <a:t>Kevin.Robinson@incose.org</a:t>
            </a:r>
          </a:p>
          <a:p>
            <a:pPr marL="800100" lvl="1" indent="-342900" algn="l">
              <a:buFont typeface="Arial" charset="0"/>
              <a:buChar char="•"/>
            </a:pPr>
            <a:r>
              <a:rPr lang="en-AU" sz="1600" b="1" u="sng" dirty="0" smtClean="0"/>
              <a:t>Quoc.Do@incose.org</a:t>
            </a:r>
          </a:p>
          <a:p>
            <a:pPr marL="800100" lvl="1" indent="-342900" algn="l">
              <a:buFont typeface="Arial" charset="0"/>
              <a:buChar char="•"/>
            </a:pPr>
            <a:r>
              <a:rPr lang="en-AU" sz="1600" b="1" u="sng" dirty="0" smtClean="0"/>
              <a:t>Michael.Waite@incose.org </a:t>
            </a:r>
          </a:p>
          <a:p>
            <a:endParaRPr lang="en-AU" sz="2000" b="1" u="sng" dirty="0"/>
          </a:p>
          <a:p>
            <a:endParaRPr lang="en-AU" sz="2400" b="1" dirty="0"/>
          </a:p>
        </p:txBody>
      </p:sp>
      <p:pic>
        <p:nvPicPr>
          <p:cNvPr id="5" name="Picture 1" descr="Description: Description: G:\Business Development\4 Marketing\Marketing Materials\Logos\2012 - Brand Elements\DSIC_brand_red_on_whit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97" y="6302375"/>
            <a:ext cx="1152525"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4233112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161796" y="1136904"/>
            <a:ext cx="6915023" cy="4852416"/>
          </a:xfrm>
          <a:prstGeom prst="rect">
            <a:avLst/>
          </a:prstGeom>
        </p:spPr>
        <p:txBody>
          <a:bodyPr>
            <a:noAutofit/>
          </a:bodyPr>
          <a:lstStyle/>
          <a:p>
            <a:pPr marL="274320" lvl="0" indent="-274320" eaLnBrk="1" fontAlgn="auto" hangingPunct="1">
              <a:spcBef>
                <a:spcPct val="20000"/>
              </a:spcBef>
              <a:spcAft>
                <a:spcPts val="0"/>
              </a:spcAft>
              <a:buClr>
                <a:schemeClr val="accent1"/>
              </a:buClr>
              <a:buSzPct val="85000"/>
            </a:pPr>
            <a:endParaRPr lang="en-AU" sz="1600" dirty="0" smtClean="0">
              <a:solidFill>
                <a:srgbClr val="002060"/>
              </a:solidFill>
            </a:endParaRPr>
          </a:p>
          <a:p>
            <a:pPr marL="274320" lvl="0" indent="-274320" eaLnBrk="1" fontAlgn="auto" hangingPunct="1">
              <a:spcBef>
                <a:spcPct val="20000"/>
              </a:spcBef>
              <a:spcAft>
                <a:spcPts val="0"/>
              </a:spcAft>
              <a:buClr>
                <a:schemeClr val="accent1"/>
              </a:buClr>
              <a:buSzPct val="85000"/>
            </a:pPr>
            <a:endParaRPr lang="en-AU" sz="1600" dirty="0" smtClean="0">
              <a:solidFill>
                <a:srgbClr val="002060"/>
              </a:solidFill>
            </a:endParaRPr>
          </a:p>
          <a:p>
            <a:pPr lvl="0" algn="l" eaLnBrk="1" fontAlgn="auto" hangingPunct="1">
              <a:spcBef>
                <a:spcPct val="20000"/>
              </a:spcBef>
              <a:spcAft>
                <a:spcPts val="0"/>
              </a:spcAft>
              <a:buClr>
                <a:schemeClr val="accent1"/>
              </a:buClr>
              <a:buSzPct val="85000"/>
            </a:pPr>
            <a:r>
              <a:rPr lang="en-AU" sz="2400" b="1" dirty="0" smtClean="0">
                <a:solidFill>
                  <a:srgbClr val="002060"/>
                </a:solidFill>
              </a:rPr>
              <a:t>Overview</a:t>
            </a:r>
            <a:r>
              <a:rPr lang="en-AU" sz="1600" dirty="0" smtClean="0">
                <a:solidFill>
                  <a:srgbClr val="002060"/>
                </a:solidFill>
              </a:rPr>
              <a:t/>
            </a:r>
            <a:br>
              <a:rPr lang="en-AU" sz="1600" dirty="0" smtClean="0">
                <a:solidFill>
                  <a:srgbClr val="002060"/>
                </a:solidFill>
              </a:rPr>
            </a:br>
            <a:r>
              <a:rPr lang="en-AU" sz="2400" dirty="0" smtClean="0">
                <a:solidFill>
                  <a:srgbClr val="002060"/>
                </a:solidFill>
              </a:rPr>
              <a:t/>
            </a:r>
            <a:br>
              <a:rPr lang="en-AU" sz="2400" dirty="0" smtClean="0">
                <a:solidFill>
                  <a:srgbClr val="002060"/>
                </a:solidFill>
              </a:rPr>
            </a:br>
            <a:r>
              <a:rPr lang="en-AU" sz="2000" dirty="0" smtClean="0">
                <a:solidFill>
                  <a:srgbClr val="002060"/>
                </a:solidFill>
              </a:rPr>
              <a:t>1. Introduction to the MBCD WG</a:t>
            </a:r>
          </a:p>
          <a:p>
            <a:pPr lvl="0" algn="l" eaLnBrk="1" fontAlgn="auto" hangingPunct="1">
              <a:spcBef>
                <a:spcPct val="20000"/>
              </a:spcBef>
              <a:spcAft>
                <a:spcPts val="0"/>
              </a:spcAft>
              <a:buClr>
                <a:schemeClr val="accent1"/>
              </a:buClr>
              <a:buSzPct val="85000"/>
            </a:pPr>
            <a:r>
              <a:rPr lang="en-AU" sz="2000" dirty="0" smtClean="0">
                <a:solidFill>
                  <a:srgbClr val="002060"/>
                </a:solidFill>
              </a:rPr>
              <a:t>       * Missions &amp; Vision</a:t>
            </a:r>
          </a:p>
          <a:p>
            <a:pPr lvl="0" algn="l" eaLnBrk="1" fontAlgn="auto" hangingPunct="1">
              <a:spcBef>
                <a:spcPct val="20000"/>
              </a:spcBef>
              <a:spcAft>
                <a:spcPts val="0"/>
              </a:spcAft>
              <a:buClr>
                <a:schemeClr val="accent1"/>
              </a:buClr>
              <a:buSzPct val="85000"/>
            </a:pPr>
            <a:endParaRPr lang="en-AU" sz="2000" dirty="0" smtClean="0">
              <a:solidFill>
                <a:srgbClr val="002060"/>
              </a:solidFill>
            </a:endParaRPr>
          </a:p>
          <a:p>
            <a:pPr lvl="0" algn="l" eaLnBrk="1" fontAlgn="auto" hangingPunct="1">
              <a:spcBef>
                <a:spcPct val="20000"/>
              </a:spcBef>
              <a:spcAft>
                <a:spcPts val="0"/>
              </a:spcAft>
              <a:buClr>
                <a:schemeClr val="accent1"/>
              </a:buClr>
              <a:buSzPct val="85000"/>
            </a:pPr>
            <a:r>
              <a:rPr lang="en-AU" sz="2000" dirty="0" smtClean="0">
                <a:solidFill>
                  <a:srgbClr val="002060"/>
                </a:solidFill>
              </a:rPr>
              <a:t>2. WG Structure </a:t>
            </a:r>
            <a:br>
              <a:rPr lang="en-AU" sz="2000" dirty="0" smtClean="0">
                <a:solidFill>
                  <a:srgbClr val="002060"/>
                </a:solidFill>
              </a:rPr>
            </a:br>
            <a:r>
              <a:rPr lang="en-AU" sz="2000" dirty="0" smtClean="0">
                <a:solidFill>
                  <a:srgbClr val="002060"/>
                </a:solidFill>
              </a:rPr>
              <a:t>	* Steering Committee</a:t>
            </a:r>
            <a:br>
              <a:rPr lang="en-AU" sz="2000" dirty="0" smtClean="0">
                <a:solidFill>
                  <a:srgbClr val="002060"/>
                </a:solidFill>
              </a:rPr>
            </a:br>
            <a:r>
              <a:rPr lang="en-AU" sz="2000" dirty="0" smtClean="0">
                <a:solidFill>
                  <a:srgbClr val="002060"/>
                </a:solidFill>
              </a:rPr>
              <a:t>	* Members</a:t>
            </a:r>
            <a:br>
              <a:rPr lang="en-AU" sz="2000" dirty="0" smtClean="0">
                <a:solidFill>
                  <a:srgbClr val="002060"/>
                </a:solidFill>
              </a:rPr>
            </a:br>
            <a:endParaRPr lang="en-AU" sz="2000" dirty="0" smtClean="0">
              <a:solidFill>
                <a:srgbClr val="002060"/>
              </a:solidFill>
            </a:endParaRPr>
          </a:p>
          <a:p>
            <a:pPr lvl="0" algn="l" eaLnBrk="1" fontAlgn="auto" hangingPunct="1">
              <a:spcBef>
                <a:spcPct val="20000"/>
              </a:spcBef>
              <a:spcAft>
                <a:spcPts val="0"/>
              </a:spcAft>
              <a:buClr>
                <a:schemeClr val="accent1"/>
              </a:buClr>
              <a:buSzPct val="85000"/>
            </a:pPr>
            <a:r>
              <a:rPr lang="en-AU" sz="2000" dirty="0" smtClean="0">
                <a:solidFill>
                  <a:srgbClr val="002060"/>
                </a:solidFill>
              </a:rPr>
              <a:t>3. 2012 Activity Report </a:t>
            </a:r>
          </a:p>
          <a:p>
            <a:pPr lvl="0" algn="l" eaLnBrk="1" fontAlgn="auto" hangingPunct="1">
              <a:spcBef>
                <a:spcPct val="20000"/>
              </a:spcBef>
              <a:spcAft>
                <a:spcPts val="0"/>
              </a:spcAft>
              <a:buClr>
                <a:schemeClr val="accent1"/>
              </a:buClr>
              <a:buSzPct val="85000"/>
            </a:pPr>
            <a:endParaRPr lang="en-AU" sz="2000" dirty="0" smtClean="0">
              <a:solidFill>
                <a:srgbClr val="002060"/>
              </a:solidFill>
            </a:endParaRPr>
          </a:p>
          <a:p>
            <a:pPr lvl="0" algn="l" eaLnBrk="1" fontAlgn="auto" hangingPunct="1">
              <a:spcBef>
                <a:spcPct val="20000"/>
              </a:spcBef>
              <a:spcAft>
                <a:spcPts val="0"/>
              </a:spcAft>
              <a:buClr>
                <a:schemeClr val="accent1"/>
              </a:buClr>
              <a:buSzPct val="85000"/>
            </a:pPr>
            <a:r>
              <a:rPr lang="en-AU" sz="2000" dirty="0" smtClean="0">
                <a:solidFill>
                  <a:srgbClr val="002060"/>
                </a:solidFill>
              </a:rPr>
              <a:t>4. Future Activity Plan  </a:t>
            </a:r>
          </a:p>
        </p:txBody>
      </p:sp>
      <p:sp>
        <p:nvSpPr>
          <p:cNvPr id="7" name="Rectangle 6"/>
          <p:cNvSpPr/>
          <p:nvPr/>
        </p:nvSpPr>
        <p:spPr>
          <a:xfrm>
            <a:off x="1492047" y="385608"/>
            <a:ext cx="6347409" cy="1077218"/>
          </a:xfrm>
          <a:prstGeom prst="rect">
            <a:avLst/>
          </a:prstGeom>
        </p:spPr>
        <p:txBody>
          <a:bodyPr wrap="square">
            <a:spAutoFit/>
          </a:bodyPr>
          <a:lstStyle/>
          <a:p>
            <a:r>
              <a:rPr lang="en-US" sz="1800" dirty="0">
                <a:solidFill>
                  <a:schemeClr val="accent6">
                    <a:lumMod val="75000"/>
                  </a:schemeClr>
                </a:solidFill>
                <a:effectLst>
                  <a:outerShdw blurRad="38100" dist="38100" dir="2700000" algn="tl">
                    <a:srgbClr val="C0C0C0"/>
                  </a:outerShdw>
                </a:effectLst>
              </a:rPr>
              <a:t>Model-based</a:t>
            </a:r>
            <a:r>
              <a:rPr lang="en-US" sz="3200" dirty="0">
                <a:solidFill>
                  <a:schemeClr val="accent6">
                    <a:lumMod val="75000"/>
                  </a:schemeClr>
                </a:solidFill>
                <a:effectLst>
                  <a:outerShdw blurRad="38100" dist="38100" dir="2700000" algn="tl">
                    <a:srgbClr val="C0C0C0"/>
                  </a:outerShdw>
                </a:effectLst>
              </a:rPr>
              <a:t> Conceptual Design </a:t>
            </a:r>
            <a:br>
              <a:rPr lang="en-US" sz="3200" dirty="0">
                <a:solidFill>
                  <a:schemeClr val="accent6">
                    <a:lumMod val="75000"/>
                  </a:schemeClr>
                </a:solidFill>
                <a:effectLst>
                  <a:outerShdw blurRad="38100" dist="38100" dir="2700000" algn="tl">
                    <a:srgbClr val="C0C0C0"/>
                  </a:outerShdw>
                </a:effectLst>
              </a:rPr>
            </a:br>
            <a:r>
              <a:rPr lang="en-US" sz="3200" dirty="0">
                <a:solidFill>
                  <a:schemeClr val="accent6">
                    <a:lumMod val="75000"/>
                  </a:schemeClr>
                </a:solidFill>
                <a:effectLst>
                  <a:outerShdw blurRad="38100" dist="38100" dir="2700000" algn="tl">
                    <a:srgbClr val="C0C0C0"/>
                  </a:outerShdw>
                </a:effectLst>
              </a:rPr>
              <a:t>(MBCD)</a:t>
            </a:r>
            <a:endParaRPr lang="en-AU" sz="4800" dirty="0">
              <a:solidFill>
                <a:schemeClr val="accent6">
                  <a:lumMod val="75000"/>
                </a:schemeClr>
              </a:solidFill>
            </a:endParaRPr>
          </a:p>
        </p:txBody>
      </p:sp>
      <p:pic>
        <p:nvPicPr>
          <p:cNvPr id="9" name="Picture 4"/>
          <p:cNvPicPr>
            <a:picLocks noChangeAspect="1" noChangeArrowheads="1"/>
          </p:cNvPicPr>
          <p:nvPr/>
        </p:nvPicPr>
        <p:blipFill>
          <a:blip r:embed="rId2" cstate="print"/>
          <a:srcRect/>
          <a:stretch>
            <a:fillRect/>
          </a:stretch>
        </p:blipFill>
        <p:spPr bwMode="auto">
          <a:xfrm>
            <a:off x="0" y="1704594"/>
            <a:ext cx="638175" cy="971550"/>
          </a:xfrm>
          <a:prstGeom prst="rect">
            <a:avLst/>
          </a:prstGeom>
          <a:noFill/>
          <a:ln w="9525">
            <a:noFill/>
            <a:miter lim="800000"/>
            <a:headEnd/>
            <a:tailEnd/>
          </a:ln>
        </p:spPr>
      </p:pic>
      <p:pic>
        <p:nvPicPr>
          <p:cNvPr id="12" name="Picture 5"/>
          <p:cNvPicPr>
            <a:picLocks noChangeAspect="1" noChangeArrowheads="1"/>
          </p:cNvPicPr>
          <p:nvPr/>
        </p:nvPicPr>
        <p:blipFill>
          <a:blip r:embed="rId3" cstate="print"/>
          <a:srcRect/>
          <a:stretch>
            <a:fillRect/>
          </a:stretch>
        </p:blipFill>
        <p:spPr bwMode="auto">
          <a:xfrm>
            <a:off x="8076819" y="1462826"/>
            <a:ext cx="859917" cy="988150"/>
          </a:xfrm>
          <a:prstGeom prst="rect">
            <a:avLst/>
          </a:prstGeom>
          <a:noFill/>
          <a:ln w="9525">
            <a:noFill/>
            <a:miter lim="800000"/>
            <a:headEnd/>
            <a:tailEnd/>
          </a:ln>
        </p:spPr>
      </p:pic>
      <p:pic>
        <p:nvPicPr>
          <p:cNvPr id="8" name="Picture 1" descr="Description: Description: G:\Business Development\4 Marketing\Marketing Materials\Logos\2012 - Brand Elements\DSIC_brand_red_on_white.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097" y="6302375"/>
            <a:ext cx="1152525"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80273" y="1827368"/>
            <a:ext cx="7956804" cy="4676462"/>
          </a:xfrm>
          <a:prstGeom prst="rect">
            <a:avLst/>
          </a:prstGeom>
        </p:spPr>
        <p:txBody>
          <a:bodyPr>
            <a:noAutofit/>
          </a:bodyPr>
          <a:lstStyle/>
          <a:p>
            <a:pPr lvl="0" algn="l"/>
            <a:r>
              <a:rPr lang="en-AU" sz="2000" b="1" dirty="0" smtClean="0">
                <a:solidFill>
                  <a:schemeClr val="accent2"/>
                </a:solidFill>
              </a:rPr>
              <a:t>MBCD </a:t>
            </a:r>
            <a:r>
              <a:rPr lang="en-AU" sz="2000" b="1" dirty="0">
                <a:solidFill>
                  <a:schemeClr val="accent2"/>
                </a:solidFill>
              </a:rPr>
              <a:t>WG </a:t>
            </a:r>
            <a:r>
              <a:rPr lang="en-AU" sz="2000" b="1" dirty="0" smtClean="0">
                <a:solidFill>
                  <a:schemeClr val="accent2"/>
                </a:solidFill>
              </a:rPr>
              <a:t>Vision - </a:t>
            </a:r>
            <a:r>
              <a:rPr lang="en-AU" sz="2000" dirty="0" smtClean="0"/>
              <a:t>Develop </a:t>
            </a:r>
            <a:r>
              <a:rPr lang="en-AU" sz="2000" dirty="0"/>
              <a:t>best practice for model-based conceptual design</a:t>
            </a:r>
          </a:p>
          <a:p>
            <a:pPr algn="l"/>
            <a:endParaRPr lang="en-AU" sz="2000" dirty="0"/>
          </a:p>
          <a:p>
            <a:pPr lvl="0" algn="l"/>
            <a:r>
              <a:rPr lang="en-AU" sz="2000" b="1" dirty="0">
                <a:solidFill>
                  <a:schemeClr val="accent2"/>
                </a:solidFill>
              </a:rPr>
              <a:t>MBCD WG Mission</a:t>
            </a:r>
            <a:r>
              <a:rPr lang="en-AU" sz="2000" b="1" dirty="0" smtClean="0">
                <a:solidFill>
                  <a:schemeClr val="accent2"/>
                </a:solidFill>
              </a:rPr>
              <a:t>:</a:t>
            </a:r>
          </a:p>
          <a:p>
            <a:pPr marL="742950" lvl="1" indent="-285750" algn="l">
              <a:buFont typeface="Arial" pitchFamily="34" charset="0"/>
              <a:buChar char="•"/>
            </a:pPr>
            <a:r>
              <a:rPr lang="en-AU" sz="2000" dirty="0"/>
              <a:t>Enhance the practise of problem definition and identifying capability needs </a:t>
            </a:r>
          </a:p>
          <a:p>
            <a:pPr marL="742950" lvl="1" indent="-285750" algn="l">
              <a:buFont typeface="Arial" pitchFamily="34" charset="0"/>
              <a:buChar char="•"/>
            </a:pPr>
            <a:r>
              <a:rPr lang="en-AU" sz="2000" dirty="0"/>
              <a:t>Develop modelling practise in support of Exploratory Research and Concept Stage</a:t>
            </a:r>
          </a:p>
          <a:p>
            <a:pPr lvl="0" algn="l"/>
            <a:endParaRPr lang="en-AU" sz="2000" b="1" dirty="0" smtClean="0">
              <a:solidFill>
                <a:schemeClr val="accent2"/>
              </a:solidFill>
            </a:endParaRPr>
          </a:p>
          <a:p>
            <a:pPr lvl="0" algn="l"/>
            <a:r>
              <a:rPr lang="en-AU" sz="2000" b="1" dirty="0" smtClean="0">
                <a:solidFill>
                  <a:schemeClr val="accent2"/>
                </a:solidFill>
              </a:rPr>
              <a:t>MBCD WG </a:t>
            </a:r>
            <a:r>
              <a:rPr lang="en-AU" sz="2000" b="1" dirty="0">
                <a:solidFill>
                  <a:schemeClr val="accent2"/>
                </a:solidFill>
              </a:rPr>
              <a:t>and MBSE Initiative</a:t>
            </a:r>
          </a:p>
          <a:p>
            <a:pPr lvl="1" algn="l"/>
            <a:r>
              <a:rPr lang="en-US" sz="2000" dirty="0" smtClean="0"/>
              <a:t>The </a:t>
            </a:r>
            <a:r>
              <a:rPr lang="en-US" sz="2000" dirty="0"/>
              <a:t>MBCD WG will directly support the INCOSE MBSE Initiative by focusing on the special considerations for modeling during the early conceptual design and exploratory research phases of the systems development process.</a:t>
            </a:r>
            <a:endParaRPr lang="en-AU" sz="2000" dirty="0"/>
          </a:p>
          <a:p>
            <a:pPr marL="742950" lvl="1" indent="-285750" algn="l">
              <a:buFont typeface="Arial" pitchFamily="34" charset="0"/>
              <a:buChar char="•"/>
            </a:pPr>
            <a:endParaRPr lang="en-AU" sz="2000" dirty="0" smtClean="0"/>
          </a:p>
          <a:p>
            <a:pPr lvl="1" algn="l"/>
            <a:endParaRPr lang="en-AU" sz="2000" b="1" dirty="0">
              <a:solidFill>
                <a:schemeClr val="accent2"/>
              </a:solidFill>
            </a:endParaRPr>
          </a:p>
        </p:txBody>
      </p:sp>
      <p:sp>
        <p:nvSpPr>
          <p:cNvPr id="4" name="Title 3"/>
          <p:cNvSpPr>
            <a:spLocks noGrp="1"/>
          </p:cNvSpPr>
          <p:nvPr>
            <p:ph type="title"/>
          </p:nvPr>
        </p:nvSpPr>
        <p:spPr>
          <a:xfrm>
            <a:off x="1416050" y="827506"/>
            <a:ext cx="7167563" cy="586957"/>
          </a:xfrm>
          <a:prstGeom prst="rect">
            <a:avLst/>
          </a:prstGeom>
        </p:spPr>
        <p:txBody>
          <a:bodyPr wrap="square">
            <a:spAutoFit/>
          </a:bodyPr>
          <a:lstStyle/>
          <a:p>
            <a:pPr algn="ctr"/>
            <a:r>
              <a:rPr lang="en-US" sz="1800" dirty="0" smtClean="0">
                <a:solidFill>
                  <a:schemeClr val="accent6">
                    <a:lumMod val="75000"/>
                  </a:schemeClr>
                </a:solidFill>
                <a:effectLst>
                  <a:outerShdw blurRad="38100" dist="38100" dir="2700000" algn="tl">
                    <a:srgbClr val="C0C0C0"/>
                  </a:outerShdw>
                </a:effectLst>
              </a:rPr>
              <a:t>Model-based</a:t>
            </a:r>
            <a:r>
              <a:rPr lang="en-US" sz="3200" dirty="0" smtClean="0">
                <a:solidFill>
                  <a:schemeClr val="accent6">
                    <a:lumMod val="75000"/>
                  </a:schemeClr>
                </a:solidFill>
                <a:effectLst>
                  <a:outerShdw blurRad="38100" dist="38100" dir="2700000" algn="tl">
                    <a:srgbClr val="C0C0C0"/>
                  </a:outerShdw>
                </a:effectLst>
              </a:rPr>
              <a:t> Conceptual Design </a:t>
            </a:r>
            <a:r>
              <a:rPr lang="en-US" sz="2800" dirty="0" smtClean="0">
                <a:solidFill>
                  <a:schemeClr val="accent6"/>
                </a:solidFill>
                <a:effectLst>
                  <a:outerShdw blurRad="38100" dist="38100" dir="2700000" algn="tl">
                    <a:srgbClr val="C0C0C0"/>
                  </a:outerShdw>
                </a:effectLst>
              </a:rPr>
              <a:t>WG</a:t>
            </a:r>
            <a:endParaRPr lang="en-AU" sz="3200" dirty="0">
              <a:solidFill>
                <a:schemeClr val="accent6"/>
              </a:solidFill>
            </a:endParaRPr>
          </a:p>
        </p:txBody>
      </p:sp>
      <p:pic>
        <p:nvPicPr>
          <p:cNvPr id="5" name="Picture 1" descr="Description: Description: G:\Business Development\4 Marketing\Marketing Materials\Logos\2012 - Brand Elements\DSIC_brand_red_on_whit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82" y="6302375"/>
            <a:ext cx="1152525"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1118692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2403101" y="4225563"/>
            <a:ext cx="4701686" cy="2215697"/>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pic>
        <p:nvPicPr>
          <p:cNvPr id="4" name="Picture 3" descr="C:\Users\Kevin\AppData\Local\Microsoft\Windows\Temporary Internet Files\Content.IE5\YRWK0U7U\MC900432624[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85064" y="2165473"/>
            <a:ext cx="1035050" cy="1035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ight Arrow 4"/>
          <p:cNvSpPr/>
          <p:nvPr/>
        </p:nvSpPr>
        <p:spPr>
          <a:xfrm rot="5400000">
            <a:off x="2843851" y="4085069"/>
            <a:ext cx="576263" cy="576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pic>
        <p:nvPicPr>
          <p:cNvPr id="6" name="Picture 3" descr="C:\Users\Kevin\AppData\Local\Microsoft\Windows\Temporary Internet Files\Content.IE5\6B1BU214\MC900078824[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91651" y="2160711"/>
            <a:ext cx="1220788" cy="1042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6" descr="C:\Users\Kevin\AppData\Local\Microsoft\Windows\Temporary Internet Files\Content.IE5\YRWK0U7U\MC900432645[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250440" y="4373199"/>
            <a:ext cx="1408113" cy="140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6"/>
          <p:cNvSpPr txBox="1">
            <a:spLocks noChangeArrowheads="1"/>
          </p:cNvSpPr>
          <p:nvPr/>
        </p:nvSpPr>
        <p:spPr bwMode="auto">
          <a:xfrm>
            <a:off x="2292989" y="3370386"/>
            <a:ext cx="1460500"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AU" sz="1600"/>
              <a:t>Stakeholder</a:t>
            </a:r>
          </a:p>
          <a:p>
            <a:pPr algn="ctr" eaLnBrk="1" hangingPunct="1"/>
            <a:r>
              <a:rPr lang="en-AU" sz="1600"/>
              <a:t>mental design</a:t>
            </a:r>
          </a:p>
        </p:txBody>
      </p:sp>
      <p:sp>
        <p:nvSpPr>
          <p:cNvPr id="9" name="TextBox 13"/>
          <p:cNvSpPr txBox="1">
            <a:spLocks noChangeArrowheads="1"/>
          </p:cNvSpPr>
          <p:nvPr/>
        </p:nvSpPr>
        <p:spPr bwMode="auto">
          <a:xfrm>
            <a:off x="3897951" y="3370386"/>
            <a:ext cx="1835150"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AU" sz="1600"/>
              <a:t>Stakeholder</a:t>
            </a:r>
          </a:p>
          <a:p>
            <a:pPr algn="ctr" eaLnBrk="1" hangingPunct="1"/>
            <a:r>
              <a:rPr lang="en-AU" sz="1600"/>
              <a:t>conceptual design</a:t>
            </a:r>
          </a:p>
        </p:txBody>
      </p:sp>
      <p:sp>
        <p:nvSpPr>
          <p:cNvPr id="10" name="TextBox 15"/>
          <p:cNvSpPr txBox="1">
            <a:spLocks noChangeArrowheads="1"/>
          </p:cNvSpPr>
          <p:nvPr/>
        </p:nvSpPr>
        <p:spPr bwMode="auto">
          <a:xfrm>
            <a:off x="6051556" y="3663279"/>
            <a:ext cx="2031325"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AU" sz="1600" dirty="0"/>
              <a:t>Documented</a:t>
            </a:r>
          </a:p>
          <a:p>
            <a:pPr algn="ctr" eaLnBrk="1" hangingPunct="1"/>
            <a:r>
              <a:rPr lang="en-AU" sz="1600" dirty="0"/>
              <a:t>formal </a:t>
            </a:r>
            <a:r>
              <a:rPr lang="en-AU" sz="1600" dirty="0" smtClean="0"/>
              <a:t>Specification/</a:t>
            </a:r>
          </a:p>
          <a:p>
            <a:pPr algn="ctr" eaLnBrk="1" hangingPunct="1"/>
            <a:r>
              <a:rPr lang="en-AU" sz="1600" dirty="0" smtClean="0"/>
              <a:t>Concept design</a:t>
            </a:r>
            <a:endParaRPr lang="en-AU" sz="1600" dirty="0"/>
          </a:p>
        </p:txBody>
      </p:sp>
      <p:sp>
        <p:nvSpPr>
          <p:cNvPr id="11" name="Curved Down Arrow 10"/>
          <p:cNvSpPr/>
          <p:nvPr/>
        </p:nvSpPr>
        <p:spPr>
          <a:xfrm>
            <a:off x="3284432" y="1847021"/>
            <a:ext cx="1227037" cy="480096"/>
          </a:xfrm>
          <a:prstGeom prst="curvedDownArrow">
            <a:avLst>
              <a:gd name="adj1" fmla="val 25000"/>
              <a:gd name="adj2" fmla="val 50000"/>
              <a:gd name="adj3" fmla="val 63687"/>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2" name="Curved Down Arrow 11"/>
          <p:cNvSpPr/>
          <p:nvPr/>
        </p:nvSpPr>
        <p:spPr>
          <a:xfrm rot="10800000">
            <a:off x="3212995" y="2874415"/>
            <a:ext cx="1227037" cy="480096"/>
          </a:xfrm>
          <a:prstGeom prst="curvedDownArrow">
            <a:avLst>
              <a:gd name="adj1" fmla="val 25000"/>
              <a:gd name="adj2" fmla="val 50000"/>
              <a:gd name="adj3" fmla="val 63687"/>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pic>
        <p:nvPicPr>
          <p:cNvPr id="13" name="Picture 2" descr="C:\Users\Kevin\AppData\Local\Microsoft\Windows\Temporary Internet Files\Content.IE5\JA38FZOC\MC900433943[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764478" y="4518457"/>
            <a:ext cx="1138236" cy="1138236"/>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Cloud Callout 13"/>
          <p:cNvSpPr/>
          <p:nvPr/>
        </p:nvSpPr>
        <p:spPr>
          <a:xfrm>
            <a:off x="386366" y="1710608"/>
            <a:ext cx="1657587" cy="1489915"/>
          </a:xfrm>
          <a:prstGeom prst="cloudCallout">
            <a:avLst>
              <a:gd name="adj1" fmla="val 88641"/>
              <a:gd name="adj2" fmla="val 3213"/>
            </a:avLst>
          </a:prstGeom>
          <a:solidFill>
            <a:schemeClr val="tx2">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Problem Space</a:t>
            </a:r>
          </a:p>
          <a:p>
            <a:pPr algn="ctr"/>
            <a:endParaRPr lang="en-AU" dirty="0"/>
          </a:p>
        </p:txBody>
      </p:sp>
      <p:pic>
        <p:nvPicPr>
          <p:cNvPr id="193" name="Picture 4" descr="C:\Users\Kevin\AppData\Local\Microsoft\Windows\Temporary Internet Files\Content.IE5\5X0GL2LY\MC900441462[1].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414433" y="4373200"/>
            <a:ext cx="1611313" cy="1611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 name="Right Arrow 193"/>
          <p:cNvSpPr/>
          <p:nvPr/>
        </p:nvSpPr>
        <p:spPr>
          <a:xfrm>
            <a:off x="6025745" y="4890725"/>
            <a:ext cx="1224695" cy="576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195" name="TextBox 14"/>
          <p:cNvSpPr txBox="1">
            <a:spLocks noChangeArrowheads="1"/>
          </p:cNvSpPr>
          <p:nvPr/>
        </p:nvSpPr>
        <p:spPr bwMode="auto">
          <a:xfrm>
            <a:off x="4116827" y="5478622"/>
            <a:ext cx="2191626"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AU" sz="1600" dirty="0"/>
              <a:t>Stakeholder</a:t>
            </a:r>
          </a:p>
          <a:p>
            <a:pPr algn="ctr" eaLnBrk="1" hangingPunct="1"/>
            <a:r>
              <a:rPr lang="en-AU" sz="1600" dirty="0"/>
              <a:t>formal c</a:t>
            </a:r>
            <a:r>
              <a:rPr lang="en-AU" sz="1600" dirty="0" smtClean="0"/>
              <a:t>oncept design</a:t>
            </a:r>
          </a:p>
          <a:p>
            <a:pPr algn="ctr" eaLnBrk="1" hangingPunct="1"/>
            <a:r>
              <a:rPr lang="en-AU" sz="1600" dirty="0" smtClean="0"/>
              <a:t>(aka model)</a:t>
            </a:r>
            <a:endParaRPr lang="en-AU" sz="1600" dirty="0"/>
          </a:p>
        </p:txBody>
      </p:sp>
      <p:sp>
        <p:nvSpPr>
          <p:cNvPr id="196" name="TextBox 195"/>
          <p:cNvSpPr txBox="1"/>
          <p:nvPr/>
        </p:nvSpPr>
        <p:spPr>
          <a:xfrm>
            <a:off x="5977515" y="5048320"/>
            <a:ext cx="1274708" cy="276999"/>
          </a:xfrm>
          <a:prstGeom prst="rect">
            <a:avLst/>
          </a:prstGeom>
          <a:noFill/>
        </p:spPr>
        <p:txBody>
          <a:bodyPr wrap="none" rtlCol="0">
            <a:spAutoFit/>
          </a:bodyPr>
          <a:lstStyle/>
          <a:p>
            <a:r>
              <a:rPr lang="en-AU" sz="1200" dirty="0" smtClean="0"/>
              <a:t>Auto-generation</a:t>
            </a:r>
            <a:endParaRPr lang="en-AU" sz="1200" dirty="0"/>
          </a:p>
        </p:txBody>
      </p:sp>
      <p:sp>
        <p:nvSpPr>
          <p:cNvPr id="197" name="Curved Down Arrow 196"/>
          <p:cNvSpPr/>
          <p:nvPr/>
        </p:nvSpPr>
        <p:spPr>
          <a:xfrm>
            <a:off x="3824926" y="4754885"/>
            <a:ext cx="841690" cy="322370"/>
          </a:xfrm>
          <a:prstGeom prst="curvedDownArrow">
            <a:avLst>
              <a:gd name="adj1" fmla="val 25000"/>
              <a:gd name="adj2" fmla="val 50000"/>
              <a:gd name="adj3" fmla="val 63687"/>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98" name="Curved Down Arrow 197"/>
          <p:cNvSpPr/>
          <p:nvPr/>
        </p:nvSpPr>
        <p:spPr>
          <a:xfrm rot="10800000">
            <a:off x="3753489" y="5388009"/>
            <a:ext cx="841688" cy="322370"/>
          </a:xfrm>
          <a:prstGeom prst="curvedDownArrow">
            <a:avLst>
              <a:gd name="adj1" fmla="val 25000"/>
              <a:gd name="adj2" fmla="val 50000"/>
              <a:gd name="adj3" fmla="val 63687"/>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99" name="TextBox 198"/>
          <p:cNvSpPr txBox="1"/>
          <p:nvPr/>
        </p:nvSpPr>
        <p:spPr>
          <a:xfrm>
            <a:off x="3790170" y="5089540"/>
            <a:ext cx="755335" cy="276999"/>
          </a:xfrm>
          <a:prstGeom prst="rect">
            <a:avLst/>
          </a:prstGeom>
          <a:noFill/>
        </p:spPr>
        <p:txBody>
          <a:bodyPr wrap="none" rtlCol="0">
            <a:spAutoFit/>
          </a:bodyPr>
          <a:lstStyle/>
          <a:p>
            <a:r>
              <a:rPr lang="en-AU" sz="1200" dirty="0" smtClean="0"/>
              <a:t>Analysis</a:t>
            </a:r>
            <a:endParaRPr lang="en-AU" sz="1200" dirty="0"/>
          </a:p>
        </p:txBody>
      </p:sp>
      <p:sp>
        <p:nvSpPr>
          <p:cNvPr id="200" name="Title 3"/>
          <p:cNvSpPr>
            <a:spLocks noGrp="1"/>
          </p:cNvSpPr>
          <p:nvPr>
            <p:ph type="title"/>
          </p:nvPr>
        </p:nvSpPr>
        <p:spPr>
          <a:xfrm>
            <a:off x="1318263" y="402503"/>
            <a:ext cx="7167563" cy="586957"/>
          </a:xfrm>
          <a:prstGeom prst="rect">
            <a:avLst/>
          </a:prstGeom>
        </p:spPr>
        <p:txBody>
          <a:bodyPr wrap="square">
            <a:spAutoFit/>
          </a:bodyPr>
          <a:lstStyle/>
          <a:p>
            <a:pPr algn="ctr"/>
            <a:r>
              <a:rPr lang="en-US" sz="1800" dirty="0" smtClean="0">
                <a:solidFill>
                  <a:schemeClr val="accent6">
                    <a:lumMod val="75000"/>
                  </a:schemeClr>
                </a:solidFill>
                <a:effectLst>
                  <a:outerShdw blurRad="38100" dist="38100" dir="2700000" algn="tl">
                    <a:srgbClr val="C0C0C0"/>
                  </a:outerShdw>
                </a:effectLst>
              </a:rPr>
              <a:t>Model-based</a:t>
            </a:r>
            <a:r>
              <a:rPr lang="en-US" sz="3200" dirty="0" smtClean="0">
                <a:solidFill>
                  <a:schemeClr val="accent6">
                    <a:lumMod val="75000"/>
                  </a:schemeClr>
                </a:solidFill>
                <a:effectLst>
                  <a:outerShdw blurRad="38100" dist="38100" dir="2700000" algn="tl">
                    <a:srgbClr val="C0C0C0"/>
                  </a:outerShdw>
                </a:effectLst>
              </a:rPr>
              <a:t> Conceptual Design </a:t>
            </a:r>
            <a:r>
              <a:rPr lang="en-US" sz="2800" dirty="0" smtClean="0">
                <a:solidFill>
                  <a:schemeClr val="accent6"/>
                </a:solidFill>
                <a:effectLst>
                  <a:outerShdw blurRad="38100" dist="38100" dir="2700000" algn="tl">
                    <a:srgbClr val="C0C0C0"/>
                  </a:outerShdw>
                </a:effectLst>
              </a:rPr>
              <a:t>WG</a:t>
            </a:r>
            <a:endParaRPr lang="en-AU" sz="3200" dirty="0">
              <a:solidFill>
                <a:schemeClr val="accent6"/>
              </a:solidFill>
            </a:endParaRPr>
          </a:p>
        </p:txBody>
      </p:sp>
      <p:sp>
        <p:nvSpPr>
          <p:cNvPr id="201" name="TextBox 200"/>
          <p:cNvSpPr txBox="1"/>
          <p:nvPr/>
        </p:nvSpPr>
        <p:spPr>
          <a:xfrm>
            <a:off x="2909484" y="6512678"/>
            <a:ext cx="2680542" cy="523220"/>
          </a:xfrm>
          <a:prstGeom prst="rect">
            <a:avLst/>
          </a:prstGeom>
          <a:noFill/>
        </p:spPr>
        <p:txBody>
          <a:bodyPr wrap="none" rtlCol="0">
            <a:spAutoFit/>
          </a:bodyPr>
          <a:lstStyle/>
          <a:p>
            <a:r>
              <a:rPr lang="en-AU" dirty="0" smtClean="0"/>
              <a:t>Adapted </a:t>
            </a:r>
            <a:r>
              <a:rPr lang="en-AU" dirty="0"/>
              <a:t>f</a:t>
            </a:r>
            <a:r>
              <a:rPr lang="en-AU" dirty="0" smtClean="0"/>
              <a:t>rom (Robinson, 2012)</a:t>
            </a:r>
          </a:p>
          <a:p>
            <a:endParaRPr lang="en-AU" dirty="0"/>
          </a:p>
        </p:txBody>
      </p:sp>
      <p:pic>
        <p:nvPicPr>
          <p:cNvPr id="2050" name="Picture 2" descr="https://encrypted-tbn0.gstatic.com/images?q=tbn:ANd9GcQuA-gO1nuDBvNkDPVTDt50Rgh1SN4RdjGedxc-nqJAGjgbD8lbDQ"/>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28087" y="2507790"/>
            <a:ext cx="416846" cy="312232"/>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https://encrypted-tbn1.gstatic.com/images?q=tbn:ANd9GcTsus6R9ONefJb-zi8En-aZhn3Spln9JCUUMM3Lmn16wNg3DM5D"/>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949483" y="2721355"/>
            <a:ext cx="348084" cy="262071"/>
          </a:xfrm>
          <a:prstGeom prst="rect">
            <a:avLst/>
          </a:prstGeom>
          <a:noFill/>
          <a:extLst>
            <a:ext uri="{909E8E84-426E-40DD-AFC4-6F175D3DCCD1}">
              <a14:hiddenFill xmlns:a14="http://schemas.microsoft.com/office/drawing/2010/main" xmlns="">
                <a:solidFill>
                  <a:srgbClr val="FFFFFF"/>
                </a:solidFill>
              </a14:hiddenFill>
            </a:ext>
          </a:extLst>
        </p:spPr>
      </p:pic>
      <p:pic>
        <p:nvPicPr>
          <p:cNvPr id="2054" name="Picture 6" descr="https://encrypted-tbn2.gstatic.com/images?q=tbn:ANd9GcTUtn0ARF6L8HD2Cx6xD2oiGIRVwz8Rh1E3lkAwm3zeGZMd83dhRQ"/>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297567" y="2523166"/>
            <a:ext cx="450746" cy="2999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9813418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21792" y="1401063"/>
            <a:ext cx="8208264" cy="4986857"/>
          </a:xfrm>
          <a:prstGeom prst="rect">
            <a:avLst/>
          </a:prstGeom>
        </p:spPr>
        <p:txBody>
          <a:bodyPr>
            <a:no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AU" sz="2400" b="0" i="0"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AU" sz="2400" b="0" i="0" u="none" strike="noStrike" kern="1200" cap="none" spc="0" normalizeH="0" baseline="0" noProof="0" dirty="0" smtClean="0">
                <a:ln>
                  <a:noFill/>
                </a:ln>
                <a:solidFill>
                  <a:srgbClr val="002060"/>
                </a:solidFill>
                <a:effectLst/>
                <a:uLnTx/>
                <a:uFillTx/>
                <a:latin typeface="+mn-lt"/>
                <a:ea typeface="+mn-ea"/>
                <a:cs typeface="+mn-cs"/>
              </a:rPr>
              <a:t>MBCD WG </a:t>
            </a:r>
            <a:r>
              <a:rPr kumimoji="0" lang="en-AU" sz="2400" b="0" i="0" u="none" strike="noStrike" kern="1200" cap="none" spc="0" normalizeH="0" noProof="0" dirty="0" smtClean="0">
                <a:ln>
                  <a:noFill/>
                </a:ln>
                <a:solidFill>
                  <a:srgbClr val="002060"/>
                </a:solidFill>
                <a:effectLst/>
                <a:uLnTx/>
                <a:uFillTx/>
                <a:latin typeface="+mn-lt"/>
                <a:ea typeface="+mn-ea"/>
                <a:cs typeface="+mn-cs"/>
              </a:rPr>
              <a:t>comprises:</a:t>
            </a:r>
          </a:p>
          <a:p>
            <a:pPr marL="731520" lvl="1" indent="-274320" algn="l" eaLnBrk="1" fontAlgn="auto" hangingPunct="1">
              <a:spcBef>
                <a:spcPct val="20000"/>
              </a:spcBef>
              <a:spcAft>
                <a:spcPts val="0"/>
              </a:spcAft>
              <a:buClr>
                <a:schemeClr val="accent1"/>
              </a:buClr>
              <a:buSzPct val="85000"/>
              <a:buFont typeface="Wingdings 2"/>
              <a:buChar char=""/>
            </a:pPr>
            <a:r>
              <a:rPr lang="en-AU" sz="1800" dirty="0" smtClean="0">
                <a:solidFill>
                  <a:srgbClr val="002060"/>
                </a:solidFill>
              </a:rPr>
              <a:t>Steering Group Committee</a:t>
            </a:r>
          </a:p>
          <a:p>
            <a:pPr marL="1188720" lvl="2" indent="-274320" algn="l" eaLnBrk="1" fontAlgn="auto" hangingPunct="1">
              <a:spcBef>
                <a:spcPct val="20000"/>
              </a:spcBef>
              <a:spcAft>
                <a:spcPts val="0"/>
              </a:spcAft>
              <a:buClr>
                <a:schemeClr val="accent1"/>
              </a:buClr>
              <a:buSzPct val="85000"/>
              <a:buFont typeface="Wingdings 2"/>
              <a:buChar char=""/>
            </a:pPr>
            <a:r>
              <a:rPr lang="en-AU" sz="1600" b="1" dirty="0" smtClean="0">
                <a:solidFill>
                  <a:srgbClr val="002060"/>
                </a:solidFill>
              </a:rPr>
              <a:t>Kevin Robinson</a:t>
            </a:r>
            <a:r>
              <a:rPr lang="en-AU" sz="1600" dirty="0" smtClean="0">
                <a:solidFill>
                  <a:srgbClr val="002060"/>
                </a:solidFill>
              </a:rPr>
              <a:t>, WSD, DSTO (Chair)</a:t>
            </a:r>
            <a:endParaRPr lang="en-AU" sz="1800" dirty="0" smtClean="0">
              <a:solidFill>
                <a:srgbClr val="002060"/>
              </a:solidFill>
            </a:endParaRPr>
          </a:p>
          <a:p>
            <a:pPr marL="1188720" lvl="2" indent="-274320" algn="l" eaLnBrk="1" fontAlgn="auto" hangingPunct="1">
              <a:spcBef>
                <a:spcPct val="20000"/>
              </a:spcBef>
              <a:spcAft>
                <a:spcPts val="0"/>
              </a:spcAft>
              <a:buClr>
                <a:schemeClr val="accent1"/>
              </a:buClr>
              <a:buSzPct val="85000"/>
              <a:buFont typeface="Wingdings 2"/>
              <a:buChar char=""/>
            </a:pPr>
            <a:r>
              <a:rPr lang="en-AU" sz="1600" dirty="0" smtClean="0">
                <a:solidFill>
                  <a:srgbClr val="002060"/>
                </a:solidFill>
              </a:rPr>
              <a:t>Dr Quoc Do, DSIC, </a:t>
            </a:r>
            <a:r>
              <a:rPr lang="en-AU" sz="1600" dirty="0" err="1" smtClean="0">
                <a:solidFill>
                  <a:srgbClr val="002060"/>
                </a:solidFill>
              </a:rPr>
              <a:t>UniSA</a:t>
            </a:r>
            <a:r>
              <a:rPr lang="en-AU" sz="1600" dirty="0" smtClean="0">
                <a:solidFill>
                  <a:srgbClr val="002060"/>
                </a:solidFill>
              </a:rPr>
              <a:t> (Co-Chair)</a:t>
            </a:r>
          </a:p>
          <a:p>
            <a:pPr marL="1188720" lvl="2" indent="-274320" algn="l" eaLnBrk="1" fontAlgn="auto" hangingPunct="1">
              <a:spcBef>
                <a:spcPct val="20000"/>
              </a:spcBef>
              <a:spcAft>
                <a:spcPts val="0"/>
              </a:spcAft>
              <a:buClr>
                <a:schemeClr val="accent1"/>
              </a:buClr>
              <a:buSzPct val="85000"/>
              <a:buFont typeface="Wingdings 2"/>
              <a:buChar char=""/>
            </a:pPr>
            <a:r>
              <a:rPr lang="en-AU" sz="1600" dirty="0" smtClean="0">
                <a:solidFill>
                  <a:srgbClr val="002060"/>
                </a:solidFill>
              </a:rPr>
              <a:t>Michael Waite, Aerospace Concepts (Co-Chair)</a:t>
            </a:r>
            <a:endParaRPr lang="en-AU" sz="1800" dirty="0" smtClean="0">
              <a:solidFill>
                <a:srgbClr val="002060"/>
              </a:solidFill>
            </a:endParaRPr>
          </a:p>
          <a:p>
            <a:pPr marL="1188720" lvl="2" indent="-274320" algn="l" eaLnBrk="1" fontAlgn="auto" hangingPunct="1">
              <a:spcBef>
                <a:spcPct val="20000"/>
              </a:spcBef>
              <a:spcAft>
                <a:spcPts val="0"/>
              </a:spcAft>
              <a:buClr>
                <a:schemeClr val="accent1"/>
              </a:buClr>
              <a:buSzPct val="85000"/>
              <a:buFont typeface="Wingdings 2"/>
              <a:buChar char=""/>
            </a:pPr>
            <a:r>
              <a:rPr lang="en-AU" sz="1600" dirty="0" smtClean="0">
                <a:solidFill>
                  <a:srgbClr val="002060"/>
                </a:solidFill>
              </a:rPr>
              <a:t>Paul Logan, Aerospace Concepts</a:t>
            </a:r>
          </a:p>
          <a:p>
            <a:pPr marL="1188720" lvl="2" indent="-274320" algn="l" eaLnBrk="1" fontAlgn="auto" hangingPunct="1">
              <a:spcBef>
                <a:spcPct val="20000"/>
              </a:spcBef>
              <a:spcAft>
                <a:spcPts val="0"/>
              </a:spcAft>
              <a:buClr>
                <a:schemeClr val="accent1"/>
              </a:buClr>
              <a:buSzPct val="85000"/>
              <a:buFont typeface="Wingdings 2"/>
              <a:buChar char=""/>
            </a:pPr>
            <a:r>
              <a:rPr lang="en-AU" sz="1600" dirty="0" smtClean="0">
                <a:solidFill>
                  <a:srgbClr val="002060"/>
                </a:solidFill>
              </a:rPr>
              <a:t>Dr David Harvey, Aerospace Concepts</a:t>
            </a:r>
          </a:p>
          <a:p>
            <a:pPr marL="1188720" lvl="2" indent="-274320" algn="l" eaLnBrk="1" fontAlgn="auto" hangingPunct="1">
              <a:spcBef>
                <a:spcPct val="20000"/>
              </a:spcBef>
              <a:spcAft>
                <a:spcPts val="0"/>
              </a:spcAft>
              <a:buClr>
                <a:schemeClr val="accent1"/>
              </a:buClr>
              <a:buSzPct val="85000"/>
              <a:buFont typeface="Wingdings 2"/>
              <a:buChar char=""/>
            </a:pPr>
            <a:r>
              <a:rPr lang="en-AU" sz="1600" dirty="0" smtClean="0">
                <a:solidFill>
                  <a:srgbClr val="002060"/>
                </a:solidFill>
              </a:rPr>
              <a:t>Prof Stephen Cook, </a:t>
            </a:r>
            <a:r>
              <a:rPr lang="en-AU" sz="1600" dirty="0" err="1" smtClean="0">
                <a:solidFill>
                  <a:srgbClr val="002060"/>
                </a:solidFill>
              </a:rPr>
              <a:t>UniSA</a:t>
            </a:r>
            <a:r>
              <a:rPr lang="en-AU" sz="1600" dirty="0" smtClean="0">
                <a:solidFill>
                  <a:srgbClr val="002060"/>
                </a:solidFill>
              </a:rPr>
              <a:t> </a:t>
            </a:r>
          </a:p>
          <a:p>
            <a:pPr marL="1188720" lvl="2" indent="-274320" algn="l" eaLnBrk="1" fontAlgn="auto" hangingPunct="1">
              <a:spcBef>
                <a:spcPct val="20000"/>
              </a:spcBef>
              <a:spcAft>
                <a:spcPts val="0"/>
              </a:spcAft>
              <a:buClr>
                <a:schemeClr val="accent1"/>
              </a:buClr>
              <a:buSzPct val="85000"/>
              <a:buFont typeface="Wingdings 2"/>
              <a:buChar char=""/>
            </a:pPr>
            <a:r>
              <a:rPr lang="en-AU" sz="1600" dirty="0" smtClean="0">
                <a:solidFill>
                  <a:srgbClr val="002060"/>
                </a:solidFill>
              </a:rPr>
              <a:t>Prof Peter Campbell, </a:t>
            </a:r>
            <a:r>
              <a:rPr lang="en-AU" sz="1600" dirty="0" err="1" smtClean="0">
                <a:solidFill>
                  <a:srgbClr val="002060"/>
                </a:solidFill>
              </a:rPr>
              <a:t>UniSA</a:t>
            </a:r>
            <a:endParaRPr lang="en-AU" sz="1600" dirty="0" smtClean="0">
              <a:solidFill>
                <a:srgbClr val="002060"/>
              </a:solidFill>
            </a:endParaRPr>
          </a:p>
          <a:p>
            <a:pPr marL="1188720" lvl="2" indent="-274320" algn="l" eaLnBrk="1" fontAlgn="auto" hangingPunct="1">
              <a:spcBef>
                <a:spcPct val="20000"/>
              </a:spcBef>
              <a:spcAft>
                <a:spcPts val="0"/>
              </a:spcAft>
              <a:buClr>
                <a:schemeClr val="accent1"/>
              </a:buClr>
              <a:buSzPct val="85000"/>
              <a:buFont typeface="Wingdings 2"/>
              <a:buChar char=""/>
            </a:pPr>
            <a:r>
              <a:rPr lang="en-AU" sz="1600" dirty="0" smtClean="0">
                <a:solidFill>
                  <a:srgbClr val="002060"/>
                </a:solidFill>
              </a:rPr>
              <a:t>Jonathan Hallett, Deep Blue Tech</a:t>
            </a:r>
          </a:p>
          <a:p>
            <a:pPr marL="1188720" lvl="2" indent="-274320" algn="l" eaLnBrk="1" fontAlgn="auto" hangingPunct="1">
              <a:spcBef>
                <a:spcPct val="20000"/>
              </a:spcBef>
              <a:spcAft>
                <a:spcPts val="0"/>
              </a:spcAft>
              <a:buClr>
                <a:schemeClr val="accent1"/>
              </a:buClr>
              <a:buSzPct val="85000"/>
              <a:buFont typeface="Wingdings 2"/>
              <a:buChar char=""/>
            </a:pPr>
            <a:r>
              <a:rPr lang="en-AU" sz="1600" dirty="0" smtClean="0">
                <a:solidFill>
                  <a:srgbClr val="002060"/>
                </a:solidFill>
              </a:rPr>
              <a:t>Dr Mike Ryan, </a:t>
            </a:r>
            <a:r>
              <a:rPr lang="en-AU" sz="1600" dirty="0" err="1" smtClean="0">
                <a:solidFill>
                  <a:srgbClr val="002060"/>
                </a:solidFill>
              </a:rPr>
              <a:t>UNSW</a:t>
            </a:r>
            <a:endParaRPr lang="en-AU" sz="1600" dirty="0" smtClean="0">
              <a:solidFill>
                <a:srgbClr val="002060"/>
              </a:solidFill>
            </a:endParaRPr>
          </a:p>
          <a:p>
            <a:pPr marL="1188720" lvl="2" indent="-274320" algn="l" eaLnBrk="1" fontAlgn="auto" hangingPunct="1">
              <a:spcBef>
                <a:spcPct val="20000"/>
              </a:spcBef>
              <a:spcAft>
                <a:spcPts val="0"/>
              </a:spcAft>
              <a:buClr>
                <a:schemeClr val="accent1"/>
              </a:buClr>
              <a:buSzPct val="85000"/>
              <a:buFont typeface="Wingdings 2"/>
              <a:buChar char=""/>
            </a:pPr>
            <a:r>
              <a:rPr lang="en-AU" sz="1600" dirty="0" err="1" smtClean="0">
                <a:solidFill>
                  <a:srgbClr val="002060"/>
                </a:solidFill>
              </a:rPr>
              <a:t>Despina</a:t>
            </a:r>
            <a:r>
              <a:rPr lang="en-AU" sz="1600" dirty="0" smtClean="0">
                <a:solidFill>
                  <a:srgbClr val="002060"/>
                </a:solidFill>
              </a:rPr>
              <a:t> </a:t>
            </a:r>
            <a:r>
              <a:rPr lang="en-AU" sz="1600" dirty="0" err="1" smtClean="0">
                <a:solidFill>
                  <a:srgbClr val="002060"/>
                </a:solidFill>
              </a:rPr>
              <a:t>Tramoundanis</a:t>
            </a:r>
            <a:r>
              <a:rPr lang="en-AU" sz="1600" dirty="0" smtClean="0">
                <a:solidFill>
                  <a:srgbClr val="002060"/>
                </a:solidFill>
              </a:rPr>
              <a:t>, </a:t>
            </a:r>
            <a:r>
              <a:rPr lang="en-AU" sz="1600" dirty="0" err="1" smtClean="0">
                <a:solidFill>
                  <a:srgbClr val="002060"/>
                </a:solidFill>
              </a:rPr>
              <a:t>WSD</a:t>
            </a:r>
            <a:r>
              <a:rPr lang="en-AU" sz="1600" dirty="0" smtClean="0">
                <a:solidFill>
                  <a:srgbClr val="002060"/>
                </a:solidFill>
              </a:rPr>
              <a:t>, </a:t>
            </a:r>
            <a:r>
              <a:rPr lang="en-AU" sz="1600" dirty="0" err="1" smtClean="0">
                <a:solidFill>
                  <a:srgbClr val="002060"/>
                </a:solidFill>
              </a:rPr>
              <a:t>DSTO</a:t>
            </a:r>
            <a:endParaRPr lang="en-AU" sz="1600" dirty="0" smtClean="0">
              <a:solidFill>
                <a:srgbClr val="002060"/>
              </a:solidFill>
            </a:endParaRPr>
          </a:p>
          <a:p>
            <a:pPr marL="731520" lvl="1" indent="-274320" algn="l" eaLnBrk="1" fontAlgn="auto" hangingPunct="1">
              <a:spcBef>
                <a:spcPct val="20000"/>
              </a:spcBef>
              <a:spcAft>
                <a:spcPts val="0"/>
              </a:spcAft>
              <a:buClr>
                <a:schemeClr val="accent1"/>
              </a:buClr>
              <a:buSzPct val="85000"/>
              <a:buFont typeface="Wingdings 2"/>
              <a:buChar char=""/>
            </a:pPr>
            <a:r>
              <a:rPr lang="en-AU" sz="1800" dirty="0" smtClean="0">
                <a:solidFill>
                  <a:srgbClr val="002060"/>
                </a:solidFill>
              </a:rPr>
              <a:t>Members:</a:t>
            </a:r>
          </a:p>
          <a:p>
            <a:pPr marL="1188720" lvl="2" indent="-274320" algn="l" eaLnBrk="1" fontAlgn="auto" hangingPunct="1">
              <a:spcBef>
                <a:spcPct val="20000"/>
              </a:spcBef>
              <a:spcAft>
                <a:spcPts val="0"/>
              </a:spcAft>
              <a:buClr>
                <a:schemeClr val="accent1"/>
              </a:buClr>
              <a:buSzPct val="85000"/>
              <a:buFont typeface="Wingdings 2"/>
              <a:buChar char=""/>
            </a:pPr>
            <a:r>
              <a:rPr lang="en-AU" sz="1800" dirty="0" smtClean="0">
                <a:solidFill>
                  <a:srgbClr val="002060"/>
                </a:solidFill>
              </a:rPr>
              <a:t>National and International members (no.30)</a:t>
            </a:r>
          </a:p>
          <a:p>
            <a:pPr lvl="0"/>
            <a:endParaRPr lang="en-AU" sz="1800" dirty="0" smtClean="0">
              <a:solidFill>
                <a:srgbClr val="002060"/>
              </a:solidFill>
            </a:endParaRPr>
          </a:p>
          <a:p>
            <a:pPr marL="731520" lvl="1" indent="-274320" algn="l" eaLnBrk="1" fontAlgn="auto" hangingPunct="1">
              <a:spcBef>
                <a:spcPct val="20000"/>
              </a:spcBef>
              <a:spcAft>
                <a:spcPts val="0"/>
              </a:spcAft>
              <a:buClr>
                <a:schemeClr val="accent1"/>
              </a:buClr>
              <a:buSzPct val="85000"/>
            </a:pPr>
            <a:endParaRPr kumimoji="0" lang="en-AU" sz="2400" b="0"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1492047" y="385608"/>
            <a:ext cx="6347409" cy="584775"/>
          </a:xfrm>
          <a:prstGeom prst="rect">
            <a:avLst/>
          </a:prstGeom>
        </p:spPr>
        <p:txBody>
          <a:bodyPr wrap="square">
            <a:spAutoFit/>
          </a:bodyPr>
          <a:lstStyle/>
          <a:p>
            <a:r>
              <a:rPr lang="en-US" sz="1800" dirty="0" smtClean="0">
                <a:solidFill>
                  <a:schemeClr val="accent6">
                    <a:lumMod val="75000"/>
                  </a:schemeClr>
                </a:solidFill>
                <a:effectLst>
                  <a:outerShdw blurRad="38100" dist="38100" dir="2700000" algn="tl">
                    <a:srgbClr val="C0C0C0"/>
                  </a:outerShdw>
                </a:effectLst>
              </a:rPr>
              <a:t>Model-based</a:t>
            </a:r>
            <a:r>
              <a:rPr lang="en-US" sz="3200" dirty="0" smtClean="0">
                <a:solidFill>
                  <a:schemeClr val="accent6">
                    <a:lumMod val="75000"/>
                  </a:schemeClr>
                </a:solidFill>
                <a:effectLst>
                  <a:outerShdw blurRad="38100" dist="38100" dir="2700000" algn="tl">
                    <a:srgbClr val="C0C0C0"/>
                  </a:outerShdw>
                </a:effectLst>
              </a:rPr>
              <a:t> Conceptual Design WG </a:t>
            </a:r>
            <a:endParaRPr lang="en-AU" sz="3200" dirty="0">
              <a:solidFill>
                <a:schemeClr val="accent6">
                  <a:lumMod val="75000"/>
                </a:schemeClr>
              </a:solidFill>
            </a:endParaRPr>
          </a:p>
        </p:txBody>
      </p:sp>
      <p:pic>
        <p:nvPicPr>
          <p:cNvPr id="9" name="Picture 3"/>
          <p:cNvPicPr>
            <a:picLocks noChangeAspect="1" noChangeArrowheads="1"/>
          </p:cNvPicPr>
          <p:nvPr/>
        </p:nvPicPr>
        <p:blipFill>
          <a:blip r:embed="rId2" cstate="print"/>
          <a:srcRect/>
          <a:stretch>
            <a:fillRect/>
          </a:stretch>
        </p:blipFill>
        <p:spPr bwMode="auto">
          <a:xfrm>
            <a:off x="6241923" y="2155698"/>
            <a:ext cx="2609850" cy="2190750"/>
          </a:xfrm>
          <a:prstGeom prst="rect">
            <a:avLst/>
          </a:prstGeom>
          <a:noFill/>
          <a:ln w="9525">
            <a:noFill/>
            <a:miter lim="800000"/>
            <a:headEnd/>
            <a:tailEnd/>
          </a:ln>
        </p:spPr>
      </p:pic>
      <p:pic>
        <p:nvPicPr>
          <p:cNvPr id="5" name="Picture 1" descr="Description: Description: G:\Business Development\4 Marketing\Marketing Materials\Logos\2012 - Brand Elements\DSIC_brand_red_on_whit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97" y="6302375"/>
            <a:ext cx="1152525"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650" y="508000"/>
            <a:ext cx="7167563" cy="1597153"/>
          </a:xfrm>
        </p:spPr>
        <p:txBody>
          <a:bodyPr/>
          <a:lstStyle/>
          <a:p>
            <a:pPr algn="ctr"/>
            <a:r>
              <a:rPr lang="en-AU" sz="2400" b="1" dirty="0" smtClean="0">
                <a:solidFill>
                  <a:srgbClr val="002060"/>
                </a:solidFill>
              </a:rPr>
              <a:t/>
            </a:r>
            <a:br>
              <a:rPr lang="en-AU" sz="2400" b="1" dirty="0" smtClean="0">
                <a:solidFill>
                  <a:srgbClr val="002060"/>
                </a:solidFill>
              </a:rPr>
            </a:br>
            <a:r>
              <a:rPr lang="en-AU" sz="2400" b="1" dirty="0">
                <a:solidFill>
                  <a:srgbClr val="002060"/>
                </a:solidFill>
              </a:rPr>
              <a:t/>
            </a:r>
            <a:br>
              <a:rPr lang="en-AU" sz="2400" b="1" dirty="0">
                <a:solidFill>
                  <a:srgbClr val="002060"/>
                </a:solidFill>
              </a:rPr>
            </a:br>
            <a:r>
              <a:rPr lang="en-AU" sz="2400" b="1" dirty="0">
                <a:solidFill>
                  <a:srgbClr val="002060"/>
                </a:solidFill>
              </a:rPr>
              <a:t/>
            </a:r>
            <a:br>
              <a:rPr lang="en-AU" sz="2400" b="1" dirty="0">
                <a:solidFill>
                  <a:srgbClr val="002060"/>
                </a:solidFill>
              </a:rPr>
            </a:br>
            <a:r>
              <a:rPr lang="en-AU" sz="2400" b="1" dirty="0" smtClean="0">
                <a:solidFill>
                  <a:srgbClr val="002060"/>
                </a:solidFill>
              </a:rPr>
              <a:t/>
            </a:r>
            <a:br>
              <a:rPr lang="en-AU" sz="2400" b="1" dirty="0" smtClean="0">
                <a:solidFill>
                  <a:srgbClr val="002060"/>
                </a:solidFill>
              </a:rPr>
            </a:br>
            <a:r>
              <a:rPr lang="en-AU" sz="2400" b="1" dirty="0">
                <a:solidFill>
                  <a:srgbClr val="002060"/>
                </a:solidFill>
              </a:rPr>
              <a:t/>
            </a:r>
            <a:br>
              <a:rPr lang="en-AU" sz="2400" b="1" dirty="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a:solidFill>
                  <a:srgbClr val="002060"/>
                </a:solidFill>
              </a:rPr>
              <a:t/>
            </a:r>
            <a:br>
              <a:rPr lang="en-AU" sz="2400" b="1" dirty="0">
                <a:solidFill>
                  <a:srgbClr val="002060"/>
                </a:solidFill>
              </a:rPr>
            </a:br>
            <a:r>
              <a:rPr lang="en-AU" sz="3200" b="1" dirty="0" smtClean="0">
                <a:solidFill>
                  <a:srgbClr val="002060"/>
                </a:solidFill>
              </a:rPr>
              <a:t/>
            </a:r>
            <a:br>
              <a:rPr lang="en-AU" sz="3200" b="1" dirty="0" smtClean="0">
                <a:solidFill>
                  <a:srgbClr val="002060"/>
                </a:solidFill>
              </a:rPr>
            </a:br>
            <a:r>
              <a:rPr lang="en-US" sz="1800" dirty="0">
                <a:solidFill>
                  <a:schemeClr val="accent6">
                    <a:lumMod val="75000"/>
                  </a:schemeClr>
                </a:solidFill>
                <a:effectLst>
                  <a:outerShdw blurRad="38100" dist="38100" dir="2700000" algn="tl">
                    <a:srgbClr val="C0C0C0"/>
                  </a:outerShdw>
                </a:effectLst>
              </a:rPr>
              <a:t>Model-based</a:t>
            </a:r>
            <a:r>
              <a:rPr lang="en-US" sz="3200" dirty="0">
                <a:solidFill>
                  <a:schemeClr val="accent6">
                    <a:lumMod val="75000"/>
                  </a:schemeClr>
                </a:solidFill>
                <a:effectLst>
                  <a:outerShdw blurRad="38100" dist="38100" dir="2700000" algn="tl">
                    <a:srgbClr val="C0C0C0"/>
                  </a:outerShdw>
                </a:effectLst>
              </a:rPr>
              <a:t> Conceptual Design WG </a:t>
            </a:r>
            <a:r>
              <a:rPr lang="en-AU" sz="2400" dirty="0">
                <a:solidFill>
                  <a:schemeClr val="accent6">
                    <a:lumMod val="75000"/>
                  </a:schemeClr>
                </a:solidFill>
              </a:rPr>
              <a:t/>
            </a:r>
            <a:br>
              <a:rPr lang="en-AU" sz="2400" dirty="0">
                <a:solidFill>
                  <a:schemeClr val="accent6">
                    <a:lumMod val="75000"/>
                  </a:schemeClr>
                </a:solidFill>
              </a:rPr>
            </a:br>
            <a:r>
              <a:rPr lang="en-AU" sz="2000" b="1" dirty="0" smtClean="0">
                <a:solidFill>
                  <a:srgbClr val="FF0000"/>
                </a:solidFill>
              </a:rPr>
              <a:t/>
            </a:r>
            <a:br>
              <a:rPr lang="en-AU" sz="2000" b="1" dirty="0" smtClean="0">
                <a:solidFill>
                  <a:srgbClr val="FF0000"/>
                </a:solidFill>
              </a:rPr>
            </a:br>
            <a:r>
              <a:rPr lang="en-AU" sz="2000" b="1" dirty="0" smtClean="0">
                <a:solidFill>
                  <a:srgbClr val="FF0000"/>
                </a:solidFill>
              </a:rPr>
              <a:t>2012 Activity Report</a:t>
            </a:r>
            <a:r>
              <a:rPr lang="en-AU" sz="2400" b="1" dirty="0" smtClean="0">
                <a:solidFill>
                  <a:srgbClr val="002060"/>
                </a:solidFill>
              </a:rPr>
              <a:t> </a:t>
            </a:r>
            <a:r>
              <a:rPr lang="en-AU" sz="4000" b="1" dirty="0" smtClean="0">
                <a:solidFill>
                  <a:srgbClr val="002060"/>
                </a:solidFill>
              </a:rPr>
              <a:t/>
            </a:r>
            <a:br>
              <a:rPr lang="en-AU" sz="4000" b="1" dirty="0" smtClean="0">
                <a:solidFill>
                  <a:srgbClr val="002060"/>
                </a:solidFill>
              </a:rPr>
            </a:br>
            <a:endParaRPr lang="en-AU" dirty="0"/>
          </a:p>
        </p:txBody>
      </p:sp>
      <p:sp>
        <p:nvSpPr>
          <p:cNvPr id="5" name="Content Placeholder 2"/>
          <p:cNvSpPr txBox="1">
            <a:spLocks/>
          </p:cNvSpPr>
          <p:nvPr/>
        </p:nvSpPr>
        <p:spPr>
          <a:xfrm>
            <a:off x="118871" y="1316228"/>
            <a:ext cx="8671561" cy="4910328"/>
          </a:xfrm>
          <a:prstGeom prst="rect">
            <a:avLst/>
          </a:prstGeom>
        </p:spPr>
        <p:txBody>
          <a:bodyPr>
            <a:normAutofit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endParaRPr kumimoji="0" lang="en-AU" sz="2400" b="0" i="0" u="none" strike="noStrike" kern="1200" cap="none" spc="0" normalizeH="0" baseline="0" noProof="0" dirty="0" smtClean="0">
              <a:ln>
                <a:noFill/>
              </a:ln>
              <a:solidFill>
                <a:schemeClr val="accent6">
                  <a:lumMod val="75000"/>
                </a:schemeClr>
              </a:solidFill>
              <a:effectLst/>
              <a:uLnTx/>
              <a:uFillTx/>
              <a:latin typeface="+mn-lt"/>
              <a:ea typeface="+mn-ea"/>
              <a:cs typeface="+mn-cs"/>
            </a:endParaRPr>
          </a:p>
          <a:p>
            <a:pPr marL="274320" indent="-274320" algn="l" eaLnBrk="1" fontAlgn="auto" hangingPunct="1">
              <a:spcBef>
                <a:spcPct val="20000"/>
              </a:spcBef>
              <a:spcAft>
                <a:spcPts val="0"/>
              </a:spcAft>
              <a:buClr>
                <a:schemeClr val="accent1"/>
              </a:buClr>
              <a:buSzPct val="85000"/>
              <a:buFont typeface="Wingdings 2"/>
              <a:buChar char=""/>
            </a:pPr>
            <a:endParaRPr lang="en-AU" sz="2400" dirty="0" smtClean="0">
              <a:solidFill>
                <a:srgbClr val="002060"/>
              </a:solidFill>
            </a:endParaRPr>
          </a:p>
          <a:p>
            <a:pPr marL="274320" indent="-274320" algn="l" eaLnBrk="1" fontAlgn="auto" hangingPunct="1">
              <a:spcBef>
                <a:spcPct val="20000"/>
              </a:spcBef>
              <a:spcAft>
                <a:spcPts val="0"/>
              </a:spcAft>
              <a:buClr>
                <a:schemeClr val="accent1"/>
              </a:buClr>
              <a:buSzPct val="85000"/>
              <a:buFont typeface="Wingdings 2"/>
              <a:buChar char=""/>
            </a:pPr>
            <a:r>
              <a:rPr lang="en-AU" sz="2400" dirty="0" smtClean="0">
                <a:solidFill>
                  <a:srgbClr val="002060"/>
                </a:solidFill>
              </a:rPr>
              <a:t>Joint </a:t>
            </a:r>
            <a:r>
              <a:rPr lang="en-AU" sz="2400" dirty="0">
                <a:solidFill>
                  <a:srgbClr val="002060"/>
                </a:solidFill>
              </a:rPr>
              <a:t>SETE’12 and APOSE’12 conference in May </a:t>
            </a:r>
            <a:r>
              <a:rPr lang="en-AU" sz="2400" dirty="0" smtClean="0">
                <a:solidFill>
                  <a:srgbClr val="002060"/>
                </a:solidFill>
              </a:rPr>
              <a:t>2012:</a:t>
            </a:r>
          </a:p>
          <a:p>
            <a:pPr marL="731520" lvl="1" indent="-274320" algn="l" eaLnBrk="1" fontAlgn="auto" hangingPunct="1">
              <a:spcBef>
                <a:spcPct val="20000"/>
              </a:spcBef>
              <a:spcAft>
                <a:spcPts val="0"/>
              </a:spcAft>
              <a:buClr>
                <a:schemeClr val="accent1"/>
              </a:buClr>
              <a:buSzPct val="85000"/>
              <a:buFont typeface="Wingdings 2"/>
              <a:buChar char=""/>
            </a:pPr>
            <a:r>
              <a:rPr lang="en-AU" sz="1800" dirty="0" smtClean="0">
                <a:solidFill>
                  <a:srgbClr val="002060"/>
                </a:solidFill>
              </a:rPr>
              <a:t>Officially accepted as a Special Interest Group of the Systems Engineering Society of Australia (SESA)</a:t>
            </a:r>
          </a:p>
          <a:p>
            <a:pPr marL="731520" lvl="1" indent="-274320" algn="l" eaLnBrk="1" fontAlgn="auto" hangingPunct="1">
              <a:spcBef>
                <a:spcPct val="20000"/>
              </a:spcBef>
              <a:spcAft>
                <a:spcPts val="0"/>
              </a:spcAft>
              <a:buClr>
                <a:schemeClr val="accent1"/>
              </a:buClr>
              <a:buSzPct val="85000"/>
              <a:buFont typeface="Wingdings 2"/>
              <a:buChar char=""/>
            </a:pPr>
            <a:r>
              <a:rPr lang="en-AU" sz="1800" dirty="0" smtClean="0">
                <a:solidFill>
                  <a:srgbClr val="002060"/>
                </a:solidFill>
              </a:rPr>
              <a:t>Organised an MBSE Panel plenary workshop session</a:t>
            </a:r>
          </a:p>
          <a:p>
            <a:pPr marL="731520" lvl="1" indent="-274320" algn="l" eaLnBrk="1" fontAlgn="auto" hangingPunct="1">
              <a:spcBef>
                <a:spcPct val="20000"/>
              </a:spcBef>
              <a:spcAft>
                <a:spcPts val="0"/>
              </a:spcAft>
              <a:buClr>
                <a:schemeClr val="accent1"/>
              </a:buClr>
              <a:buSzPct val="85000"/>
              <a:buFont typeface="Wingdings 2"/>
              <a:buChar char=""/>
            </a:pPr>
            <a:endParaRPr lang="en-AU" sz="1800" dirty="0" smtClean="0">
              <a:solidFill>
                <a:srgbClr val="002060"/>
              </a:solidFill>
            </a:endParaRPr>
          </a:p>
          <a:p>
            <a:pPr marL="274320" indent="-274320" algn="l" eaLnBrk="1" fontAlgn="auto" hangingPunct="1">
              <a:spcBef>
                <a:spcPct val="20000"/>
              </a:spcBef>
              <a:spcAft>
                <a:spcPts val="0"/>
              </a:spcAft>
              <a:buClr>
                <a:schemeClr val="accent1"/>
              </a:buClr>
              <a:buSzPct val="85000"/>
              <a:buFont typeface="Wingdings 2"/>
              <a:buChar char=""/>
            </a:pPr>
            <a:r>
              <a:rPr lang="en-AU" sz="2400" dirty="0">
                <a:solidFill>
                  <a:schemeClr val="accent6">
                    <a:lumMod val="75000"/>
                  </a:schemeClr>
                </a:solidFill>
              </a:rPr>
              <a:t>INCOSE IS2012 - Rome</a:t>
            </a:r>
          </a:p>
          <a:p>
            <a:pPr marL="731520" lvl="1" indent="-274320" algn="l" eaLnBrk="1" fontAlgn="auto" hangingPunct="1">
              <a:spcBef>
                <a:spcPct val="20000"/>
              </a:spcBef>
              <a:spcAft>
                <a:spcPts val="0"/>
              </a:spcAft>
              <a:buClr>
                <a:schemeClr val="accent1"/>
              </a:buClr>
              <a:buSzPct val="85000"/>
              <a:buFont typeface="Wingdings 2"/>
              <a:buChar char=""/>
            </a:pPr>
            <a:r>
              <a:rPr lang="en-AU" sz="2000" dirty="0">
                <a:solidFill>
                  <a:schemeClr val="accent6">
                    <a:lumMod val="75000"/>
                  </a:schemeClr>
                </a:solidFill>
              </a:rPr>
              <a:t>MBCD charter was presented to INCOSE Tech Ops on July 8, 2012. </a:t>
            </a:r>
          </a:p>
          <a:p>
            <a:pPr marL="731520" lvl="1" indent="-274320" algn="l" eaLnBrk="1" fontAlgn="auto" hangingPunct="1">
              <a:spcBef>
                <a:spcPct val="20000"/>
              </a:spcBef>
              <a:spcAft>
                <a:spcPts val="0"/>
              </a:spcAft>
              <a:buClr>
                <a:schemeClr val="accent1"/>
              </a:buClr>
              <a:buSzPct val="85000"/>
              <a:buFont typeface="Wingdings 2"/>
              <a:buChar char=""/>
            </a:pPr>
            <a:r>
              <a:rPr lang="en-AU" sz="2000" dirty="0">
                <a:solidFill>
                  <a:schemeClr val="accent6">
                    <a:lumMod val="75000"/>
                  </a:schemeClr>
                </a:solidFill>
              </a:rPr>
              <a:t>The MBCD Charter was later </a:t>
            </a:r>
            <a:r>
              <a:rPr lang="en-AU" sz="2000" dirty="0" smtClean="0">
                <a:solidFill>
                  <a:schemeClr val="accent6">
                    <a:lumMod val="75000"/>
                  </a:schemeClr>
                </a:solidFill>
              </a:rPr>
              <a:t>approved by INCOSE Tech Ops in </a:t>
            </a:r>
            <a:r>
              <a:rPr lang="en-AU" sz="2000" dirty="0">
                <a:solidFill>
                  <a:schemeClr val="accent6">
                    <a:lumMod val="75000"/>
                  </a:schemeClr>
                </a:solidFill>
              </a:rPr>
              <a:t>Dec, 2012. </a:t>
            </a:r>
            <a:endParaRPr lang="en-AU" sz="2000" dirty="0" smtClean="0">
              <a:solidFill>
                <a:schemeClr val="accent6">
                  <a:lumMod val="75000"/>
                </a:schemeClr>
              </a:solidFill>
            </a:endParaRPr>
          </a:p>
          <a:p>
            <a:pPr marL="731520" lvl="1" indent="-274320" algn="l" eaLnBrk="1" fontAlgn="auto" hangingPunct="1">
              <a:spcBef>
                <a:spcPct val="20000"/>
              </a:spcBef>
              <a:spcAft>
                <a:spcPts val="0"/>
              </a:spcAft>
              <a:buClr>
                <a:schemeClr val="accent1"/>
              </a:buClr>
              <a:buSzPct val="85000"/>
              <a:buFont typeface="Wingdings 2"/>
              <a:buChar char=""/>
            </a:pPr>
            <a:r>
              <a:rPr lang="en-AU" sz="2400" dirty="0" smtClean="0">
                <a:solidFill>
                  <a:schemeClr val="accent6">
                    <a:lumMod val="75000"/>
                  </a:schemeClr>
                </a:solidFill>
              </a:rPr>
              <a:t>MBCD-WG </a:t>
            </a:r>
            <a:r>
              <a:rPr lang="en-AU" sz="2400" dirty="0">
                <a:solidFill>
                  <a:schemeClr val="accent6">
                    <a:lumMod val="75000"/>
                  </a:schemeClr>
                </a:solidFill>
              </a:rPr>
              <a:t>Meeting at the IS2012 in Rome </a:t>
            </a:r>
          </a:p>
          <a:p>
            <a:pPr marL="1188720" lvl="2" indent="-274320" algn="l" eaLnBrk="1" fontAlgn="auto" hangingPunct="1">
              <a:spcBef>
                <a:spcPct val="20000"/>
              </a:spcBef>
              <a:spcAft>
                <a:spcPts val="0"/>
              </a:spcAft>
              <a:buClr>
                <a:schemeClr val="accent1"/>
              </a:buClr>
              <a:buSzPct val="85000"/>
              <a:buFont typeface="Wingdings 2"/>
              <a:buChar char=""/>
            </a:pPr>
            <a:r>
              <a:rPr lang="en-AU" sz="2100" dirty="0">
                <a:solidFill>
                  <a:schemeClr val="accent6">
                    <a:lumMod val="75000"/>
                  </a:schemeClr>
                </a:solidFill>
              </a:rPr>
              <a:t>A plan for developing an </a:t>
            </a:r>
            <a:r>
              <a:rPr lang="en-AU" sz="2100" dirty="0" smtClean="0">
                <a:solidFill>
                  <a:schemeClr val="accent6">
                    <a:lumMod val="75000"/>
                  </a:schemeClr>
                </a:solidFill>
              </a:rPr>
              <a:t>MBCD </a:t>
            </a:r>
            <a:r>
              <a:rPr lang="en-AU" sz="2100" dirty="0">
                <a:solidFill>
                  <a:schemeClr val="accent6">
                    <a:lumMod val="75000"/>
                  </a:schemeClr>
                </a:solidFill>
              </a:rPr>
              <a:t>Roadmap and Guide</a:t>
            </a:r>
          </a:p>
          <a:p>
            <a:pPr marL="1188720" lvl="2" indent="-274320" algn="l" eaLnBrk="1" fontAlgn="auto" hangingPunct="1">
              <a:spcBef>
                <a:spcPct val="20000"/>
              </a:spcBef>
              <a:spcAft>
                <a:spcPts val="0"/>
              </a:spcAft>
              <a:buClr>
                <a:schemeClr val="accent1"/>
              </a:buClr>
              <a:buSzPct val="85000"/>
              <a:buFont typeface="Wingdings 2"/>
              <a:buChar char=""/>
            </a:pPr>
            <a:r>
              <a:rPr lang="en-AU" sz="2100" dirty="0">
                <a:solidFill>
                  <a:schemeClr val="accent6">
                    <a:lumMod val="75000"/>
                  </a:schemeClr>
                </a:solidFill>
              </a:rPr>
              <a:t>A plan for R&amp;D activities to address the roadmap</a:t>
            </a:r>
          </a:p>
        </p:txBody>
      </p:sp>
      <p:pic>
        <p:nvPicPr>
          <p:cNvPr id="4" name="Picture 1" descr="Description: Description: G:\Business Development\4 Marketing\Marketing Materials\Logos\2012 - Brand Elements\DSIC_brand_red_on_whit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82" y="6302375"/>
            <a:ext cx="1152525"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a:t>
            </a:r>
          </a:p>
        </p:txBody>
      </p:sp>
      <p:sp>
        <p:nvSpPr>
          <p:cNvPr id="3" name="Rectangle 2"/>
          <p:cNvSpPr/>
          <p:nvPr/>
        </p:nvSpPr>
        <p:spPr>
          <a:xfrm>
            <a:off x="-1431" y="1828484"/>
            <a:ext cx="5436314" cy="4635115"/>
          </a:xfrm>
          <a:prstGeom prst="rect">
            <a:avLst/>
          </a:prstGeom>
        </p:spPr>
        <p:txBody>
          <a:bodyPr wrap="square">
            <a:spAutoFit/>
          </a:bodyPr>
          <a:lstStyle/>
          <a:p>
            <a:pPr marL="274320" lvl="0" indent="-274320" algn="l" eaLnBrk="1" fontAlgn="auto" hangingPunct="1">
              <a:spcBef>
                <a:spcPct val="20000"/>
              </a:spcBef>
              <a:spcAft>
                <a:spcPts val="0"/>
              </a:spcAft>
              <a:buClr>
                <a:schemeClr val="accent1"/>
              </a:buClr>
              <a:buSzPct val="85000"/>
              <a:buFont typeface="Wingdings 2"/>
              <a:buChar char=""/>
              <a:defRPr/>
            </a:pPr>
            <a:r>
              <a:rPr lang="en-AU" sz="1800" dirty="0">
                <a:solidFill>
                  <a:schemeClr val="accent6">
                    <a:lumMod val="75000"/>
                  </a:schemeClr>
                </a:solidFill>
              </a:rPr>
              <a:t>The 2</a:t>
            </a:r>
            <a:r>
              <a:rPr lang="en-AU" sz="1800" baseline="30000" dirty="0">
                <a:solidFill>
                  <a:schemeClr val="accent6">
                    <a:lumMod val="75000"/>
                  </a:schemeClr>
                </a:solidFill>
              </a:rPr>
              <a:t>nd</a:t>
            </a:r>
            <a:r>
              <a:rPr lang="en-AU" sz="1800" dirty="0">
                <a:solidFill>
                  <a:schemeClr val="accent6">
                    <a:lumMod val="75000"/>
                  </a:schemeClr>
                </a:solidFill>
              </a:rPr>
              <a:t> MBSE </a:t>
            </a:r>
            <a:r>
              <a:rPr lang="en-AU" sz="1800" dirty="0" smtClean="0">
                <a:solidFill>
                  <a:schemeClr val="accent6">
                    <a:lumMod val="75000"/>
                  </a:schemeClr>
                </a:solidFill>
              </a:rPr>
              <a:t>Symposium, </a:t>
            </a:r>
            <a:r>
              <a:rPr lang="en-AU" sz="1800" dirty="0">
                <a:solidFill>
                  <a:schemeClr val="accent6">
                    <a:lumMod val="75000"/>
                  </a:schemeClr>
                </a:solidFill>
              </a:rPr>
              <a:t>with the </a:t>
            </a:r>
            <a:r>
              <a:rPr lang="en-AU" sz="1800" dirty="0" smtClean="0">
                <a:solidFill>
                  <a:schemeClr val="accent6">
                    <a:lumMod val="75000"/>
                  </a:schemeClr>
                </a:solidFill>
              </a:rPr>
              <a:t>Model-Based Concept Engineering </a:t>
            </a:r>
            <a:r>
              <a:rPr lang="en-AU" sz="1800" dirty="0">
                <a:solidFill>
                  <a:schemeClr val="accent6">
                    <a:lumMod val="75000"/>
                  </a:schemeClr>
                </a:solidFill>
              </a:rPr>
              <a:t>theme, Nov 27-28, </a:t>
            </a:r>
            <a:r>
              <a:rPr lang="en-AU" sz="1800" dirty="0" smtClean="0">
                <a:solidFill>
                  <a:schemeClr val="accent6">
                    <a:lumMod val="75000"/>
                  </a:schemeClr>
                </a:solidFill>
              </a:rPr>
              <a:t>2012, </a:t>
            </a:r>
            <a:r>
              <a:rPr lang="en-AU" sz="1800" dirty="0">
                <a:solidFill>
                  <a:schemeClr val="accent6">
                    <a:lumMod val="75000"/>
                  </a:schemeClr>
                </a:solidFill>
              </a:rPr>
              <a:t>Adelaide, </a:t>
            </a:r>
            <a:r>
              <a:rPr lang="en-AU" sz="1800" dirty="0" smtClean="0">
                <a:solidFill>
                  <a:schemeClr val="accent6">
                    <a:lumMod val="75000"/>
                  </a:schemeClr>
                </a:solidFill>
              </a:rPr>
              <a:t>Australia:</a:t>
            </a:r>
          </a:p>
          <a:p>
            <a:pPr marL="731520" lvl="1" indent="-274320" algn="l" eaLnBrk="1" fontAlgn="auto" hangingPunct="1">
              <a:spcBef>
                <a:spcPct val="20000"/>
              </a:spcBef>
              <a:spcAft>
                <a:spcPts val="0"/>
              </a:spcAft>
              <a:buClr>
                <a:schemeClr val="accent1"/>
              </a:buClr>
              <a:buSzPct val="85000"/>
              <a:buFont typeface="Wingdings 2"/>
              <a:buChar char=""/>
              <a:defRPr/>
            </a:pPr>
            <a:r>
              <a:rPr lang="en-AU" sz="1800" dirty="0" smtClean="0">
                <a:solidFill>
                  <a:schemeClr val="accent6">
                    <a:lumMod val="75000"/>
                  </a:schemeClr>
                </a:solidFill>
              </a:rPr>
              <a:t>Over 90 attendees </a:t>
            </a:r>
          </a:p>
          <a:p>
            <a:pPr marL="731520" lvl="1" indent="-274320" algn="l" eaLnBrk="1" fontAlgn="auto" hangingPunct="1">
              <a:spcBef>
                <a:spcPct val="20000"/>
              </a:spcBef>
              <a:spcAft>
                <a:spcPts val="0"/>
              </a:spcAft>
              <a:buClr>
                <a:schemeClr val="accent1"/>
              </a:buClr>
              <a:buSzPct val="85000"/>
              <a:buFont typeface="Wingdings 2"/>
              <a:buChar char=""/>
              <a:defRPr/>
            </a:pPr>
            <a:r>
              <a:rPr lang="en-AU" sz="1800" dirty="0" smtClean="0">
                <a:solidFill>
                  <a:schemeClr val="accent6">
                    <a:lumMod val="75000"/>
                  </a:schemeClr>
                </a:solidFill>
              </a:rPr>
              <a:t>Technical program consisted of 2-Keynote Speeches, and 15 abstract reviewed presentations and 2 workshop sessions.</a:t>
            </a:r>
          </a:p>
          <a:p>
            <a:pPr marL="274320" lvl="0" indent="-274320" algn="l" eaLnBrk="1" fontAlgn="auto" hangingPunct="1">
              <a:spcBef>
                <a:spcPct val="20000"/>
              </a:spcBef>
              <a:spcAft>
                <a:spcPts val="0"/>
              </a:spcAft>
              <a:buClr>
                <a:schemeClr val="accent1"/>
              </a:buClr>
              <a:buSzPct val="85000"/>
              <a:buFont typeface="Wingdings 2"/>
              <a:buChar char=""/>
              <a:defRPr/>
            </a:pPr>
            <a:endParaRPr lang="en-AU" sz="1800" dirty="0" smtClean="0">
              <a:solidFill>
                <a:schemeClr val="accent6">
                  <a:lumMod val="75000"/>
                </a:schemeClr>
              </a:solidFill>
            </a:endParaRPr>
          </a:p>
          <a:p>
            <a:pPr marL="274320" lvl="0" indent="-274320" algn="l" eaLnBrk="1" fontAlgn="auto" hangingPunct="1">
              <a:spcBef>
                <a:spcPct val="20000"/>
              </a:spcBef>
              <a:spcAft>
                <a:spcPts val="0"/>
              </a:spcAft>
              <a:buClr>
                <a:schemeClr val="accent1"/>
              </a:buClr>
              <a:buSzPct val="85000"/>
              <a:buFont typeface="Wingdings 2"/>
              <a:buChar char=""/>
              <a:defRPr/>
            </a:pPr>
            <a:r>
              <a:rPr lang="en-AU" sz="1800" dirty="0" smtClean="0">
                <a:solidFill>
                  <a:schemeClr val="accent6">
                    <a:lumMod val="75000"/>
                  </a:schemeClr>
                </a:solidFill>
              </a:rPr>
              <a:t>MBCD WG: Whole-Day Strategic Planning Workshop Nov 29:</a:t>
            </a:r>
            <a:endParaRPr lang="en-AU" sz="1800" dirty="0">
              <a:solidFill>
                <a:schemeClr val="accent6">
                  <a:lumMod val="75000"/>
                </a:schemeClr>
              </a:solidFill>
            </a:endParaRPr>
          </a:p>
          <a:p>
            <a:pPr marL="731520" lvl="1" indent="-274320" algn="l" eaLnBrk="1" fontAlgn="auto" hangingPunct="1">
              <a:spcBef>
                <a:spcPct val="20000"/>
              </a:spcBef>
              <a:spcAft>
                <a:spcPts val="0"/>
              </a:spcAft>
              <a:buClr>
                <a:schemeClr val="accent1"/>
              </a:buClr>
              <a:buSzPct val="85000"/>
              <a:buFont typeface="Wingdings 2"/>
              <a:buChar char=""/>
              <a:defRPr/>
            </a:pPr>
            <a:r>
              <a:rPr lang="en-AU" sz="1800" dirty="0" smtClean="0">
                <a:solidFill>
                  <a:schemeClr val="accent6">
                    <a:lumMod val="75000"/>
                  </a:schemeClr>
                </a:solidFill>
              </a:rPr>
              <a:t>Revised the WG’s Mission and Vision, and Name</a:t>
            </a:r>
          </a:p>
          <a:p>
            <a:pPr marL="731520" lvl="1" indent="-274320" algn="l" eaLnBrk="1" fontAlgn="auto" hangingPunct="1">
              <a:spcBef>
                <a:spcPct val="20000"/>
              </a:spcBef>
              <a:spcAft>
                <a:spcPts val="0"/>
              </a:spcAft>
              <a:buClr>
                <a:schemeClr val="accent1"/>
              </a:buClr>
              <a:buSzPct val="85000"/>
              <a:buFont typeface="Wingdings 2"/>
              <a:buChar char=""/>
              <a:defRPr/>
            </a:pPr>
            <a:r>
              <a:rPr lang="en-AU" sz="1800" dirty="0" smtClean="0">
                <a:solidFill>
                  <a:schemeClr val="accent6">
                    <a:lumMod val="75000"/>
                  </a:schemeClr>
                </a:solidFill>
              </a:rPr>
              <a:t>Discussed and formulated a future activity Plan</a:t>
            </a:r>
          </a:p>
          <a:p>
            <a:pPr lvl="0" algn="l" eaLnBrk="1" fontAlgn="auto" hangingPunct="1">
              <a:spcBef>
                <a:spcPct val="20000"/>
              </a:spcBef>
              <a:spcAft>
                <a:spcPts val="0"/>
              </a:spcAft>
              <a:buClr>
                <a:schemeClr val="accent1"/>
              </a:buClr>
              <a:buSzPct val="85000"/>
              <a:defRPr/>
            </a:pPr>
            <a:endParaRPr lang="en-AU" sz="1800" dirty="0">
              <a:solidFill>
                <a:schemeClr val="accent6">
                  <a:lumMod val="75000"/>
                </a:schemeClr>
              </a:solidFill>
            </a:endParaRPr>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4436" t="14288" r="29019" b="9547"/>
          <a:stretch/>
        </p:blipFill>
        <p:spPr bwMode="auto">
          <a:xfrm>
            <a:off x="5499278" y="1572991"/>
            <a:ext cx="3647261" cy="52850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1"/>
          <p:cNvSpPr txBox="1">
            <a:spLocks/>
          </p:cNvSpPr>
          <p:nvPr/>
        </p:nvSpPr>
        <p:spPr bwMode="auto">
          <a:xfrm>
            <a:off x="1136650" y="-152400"/>
            <a:ext cx="7167563" cy="159715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marL="0" indent="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mj-lt"/>
                <a:ea typeface="+mj-ea"/>
                <a:cs typeface="+mj-cs"/>
              </a:defRPr>
            </a:lvl1pPr>
            <a:lvl2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2pPr>
            <a:lvl3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3pPr>
            <a:lvl4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4pPr>
            <a:lvl5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5pPr>
            <a:lvl6pPr marL="25146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6pPr>
            <a:lvl7pPr marL="29718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7pPr>
            <a:lvl8pPr marL="34290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8pPr>
            <a:lvl9pPr marL="38862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9pPr>
          </a:lstStyle>
          <a:p>
            <a:pPr algn="ct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3200" b="1" dirty="0" smtClean="0">
                <a:solidFill>
                  <a:srgbClr val="002060"/>
                </a:solidFill>
              </a:rPr>
              <a:t/>
            </a:r>
            <a:br>
              <a:rPr lang="en-AU" sz="3200" b="1" dirty="0" smtClean="0">
                <a:solidFill>
                  <a:srgbClr val="002060"/>
                </a:solidFill>
              </a:rPr>
            </a:br>
            <a:r>
              <a:rPr lang="en-US" sz="1800" dirty="0" smtClean="0">
                <a:solidFill>
                  <a:schemeClr val="accent6">
                    <a:lumMod val="75000"/>
                  </a:schemeClr>
                </a:solidFill>
                <a:effectLst>
                  <a:outerShdw blurRad="38100" dist="38100" dir="2700000" algn="tl">
                    <a:srgbClr val="C0C0C0"/>
                  </a:outerShdw>
                </a:effectLst>
              </a:rPr>
              <a:t>Model-based</a:t>
            </a:r>
            <a:r>
              <a:rPr lang="en-US" sz="3200" dirty="0" smtClean="0">
                <a:solidFill>
                  <a:schemeClr val="accent6">
                    <a:lumMod val="75000"/>
                  </a:schemeClr>
                </a:solidFill>
                <a:effectLst>
                  <a:outerShdw blurRad="38100" dist="38100" dir="2700000" algn="tl">
                    <a:srgbClr val="C0C0C0"/>
                  </a:outerShdw>
                </a:effectLst>
              </a:rPr>
              <a:t> Conceptual Design WG </a:t>
            </a:r>
            <a:r>
              <a:rPr lang="en-AU" sz="2400" dirty="0" smtClean="0">
                <a:solidFill>
                  <a:schemeClr val="accent6">
                    <a:lumMod val="75000"/>
                  </a:schemeClr>
                </a:solidFill>
              </a:rPr>
              <a:t/>
            </a:r>
            <a:br>
              <a:rPr lang="en-AU" sz="2400" dirty="0" smtClean="0">
                <a:solidFill>
                  <a:schemeClr val="accent6">
                    <a:lumMod val="75000"/>
                  </a:schemeClr>
                </a:solidFill>
              </a:rPr>
            </a:br>
            <a:r>
              <a:rPr lang="en-AU" sz="2000" b="1" dirty="0" smtClean="0">
                <a:solidFill>
                  <a:srgbClr val="FF0000"/>
                </a:solidFill>
              </a:rPr>
              <a:t/>
            </a:r>
            <a:br>
              <a:rPr lang="en-AU" sz="2000" b="1" dirty="0" smtClean="0">
                <a:solidFill>
                  <a:srgbClr val="FF0000"/>
                </a:solidFill>
              </a:rPr>
            </a:br>
            <a:r>
              <a:rPr lang="en-AU" sz="2000" b="1" dirty="0" smtClean="0">
                <a:solidFill>
                  <a:srgbClr val="FF0000"/>
                </a:solidFill>
              </a:rPr>
              <a:t>2012 Activity Report</a:t>
            </a:r>
            <a:r>
              <a:rPr lang="en-AU" sz="2400" b="1" dirty="0" smtClean="0">
                <a:solidFill>
                  <a:srgbClr val="002060"/>
                </a:solidFill>
              </a:rPr>
              <a:t> </a:t>
            </a:r>
            <a:endParaRPr lang="en-AU" dirty="0"/>
          </a:p>
        </p:txBody>
      </p:sp>
      <p:pic>
        <p:nvPicPr>
          <p:cNvPr id="7" name="Picture 1" descr="Description: Description: G:\Business Development\4 Marketing\Marketing Materials\Logos\2012 - Brand Elements\DSIC_brand_red_on_whit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97" y="6302375"/>
            <a:ext cx="1152525"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0688900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136650" y="-152400"/>
            <a:ext cx="7167563" cy="159715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marL="0" indent="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mj-lt"/>
                <a:ea typeface="+mj-ea"/>
                <a:cs typeface="+mj-cs"/>
              </a:defRPr>
            </a:lvl1pPr>
            <a:lvl2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2pPr>
            <a:lvl3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3pPr>
            <a:lvl4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4pPr>
            <a:lvl5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5pPr>
            <a:lvl6pPr marL="25146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6pPr>
            <a:lvl7pPr marL="29718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7pPr>
            <a:lvl8pPr marL="34290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8pPr>
            <a:lvl9pPr marL="38862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9pPr>
          </a:lstStyle>
          <a:p>
            <a:pPr algn="ct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3200" b="1" dirty="0" smtClean="0">
                <a:solidFill>
                  <a:srgbClr val="002060"/>
                </a:solidFill>
              </a:rPr>
              <a:t/>
            </a:r>
            <a:br>
              <a:rPr lang="en-AU" sz="3200" b="1" dirty="0" smtClean="0">
                <a:solidFill>
                  <a:srgbClr val="002060"/>
                </a:solidFill>
              </a:rPr>
            </a:br>
            <a:r>
              <a:rPr lang="en-US" sz="1800" dirty="0" smtClean="0">
                <a:solidFill>
                  <a:schemeClr val="accent6">
                    <a:lumMod val="75000"/>
                  </a:schemeClr>
                </a:solidFill>
                <a:effectLst>
                  <a:outerShdw blurRad="38100" dist="38100" dir="2700000" algn="tl">
                    <a:srgbClr val="C0C0C0"/>
                  </a:outerShdw>
                </a:effectLst>
              </a:rPr>
              <a:t>Model-based</a:t>
            </a:r>
            <a:r>
              <a:rPr lang="en-US" sz="3200" dirty="0" smtClean="0">
                <a:solidFill>
                  <a:schemeClr val="accent6">
                    <a:lumMod val="75000"/>
                  </a:schemeClr>
                </a:solidFill>
                <a:effectLst>
                  <a:outerShdw blurRad="38100" dist="38100" dir="2700000" algn="tl">
                    <a:srgbClr val="C0C0C0"/>
                  </a:outerShdw>
                </a:effectLst>
              </a:rPr>
              <a:t> Conceptual Design WG </a:t>
            </a:r>
            <a:r>
              <a:rPr lang="en-AU" sz="2400" dirty="0" smtClean="0">
                <a:solidFill>
                  <a:schemeClr val="accent6">
                    <a:lumMod val="75000"/>
                  </a:schemeClr>
                </a:solidFill>
              </a:rPr>
              <a:t/>
            </a:r>
            <a:br>
              <a:rPr lang="en-AU" sz="2400" dirty="0" smtClean="0">
                <a:solidFill>
                  <a:schemeClr val="accent6">
                    <a:lumMod val="75000"/>
                  </a:schemeClr>
                </a:solidFill>
              </a:rPr>
            </a:br>
            <a:r>
              <a:rPr lang="en-AU" sz="2000" b="1" dirty="0" smtClean="0">
                <a:solidFill>
                  <a:srgbClr val="FF0000"/>
                </a:solidFill>
              </a:rPr>
              <a:t/>
            </a:r>
            <a:br>
              <a:rPr lang="en-AU" sz="2000" b="1" dirty="0" smtClean="0">
                <a:solidFill>
                  <a:srgbClr val="FF0000"/>
                </a:solidFill>
              </a:rPr>
            </a:br>
            <a:r>
              <a:rPr lang="en-AU" sz="2000" b="1" dirty="0" smtClean="0">
                <a:solidFill>
                  <a:srgbClr val="FF0000"/>
                </a:solidFill>
              </a:rPr>
              <a:t>Current Activity Plan</a:t>
            </a:r>
            <a:r>
              <a:rPr lang="en-AU" sz="2400" b="1" dirty="0" smtClean="0">
                <a:solidFill>
                  <a:srgbClr val="002060"/>
                </a:solidFill>
              </a:rPr>
              <a:t> </a:t>
            </a:r>
            <a:endParaRPr lang="en-AU" dirty="0"/>
          </a:p>
        </p:txBody>
      </p:sp>
      <p:sp>
        <p:nvSpPr>
          <p:cNvPr id="4" name="Text Placeholder 2"/>
          <p:cNvSpPr txBox="1">
            <a:spLocks/>
          </p:cNvSpPr>
          <p:nvPr/>
        </p:nvSpPr>
        <p:spPr bwMode="auto">
          <a:xfrm>
            <a:off x="358774" y="1999554"/>
            <a:ext cx="8461375" cy="44426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457200" indent="-457200" algn="l" defTabSz="449263" rtl="0" eaLnBrk="1" fontAlgn="base" hangingPunct="1">
              <a:spcBef>
                <a:spcPts val="750"/>
              </a:spcBef>
              <a:spcAft>
                <a:spcPct val="0"/>
              </a:spcAft>
              <a:buClr>
                <a:srgbClr val="000000"/>
              </a:buClr>
              <a:buSzPct val="100000"/>
              <a:buFont typeface="Wingdings" pitchFamily="2" charset="2"/>
              <a:buChar char="q"/>
              <a:defRPr sz="3000">
                <a:solidFill>
                  <a:srgbClr val="000000"/>
                </a:solidFill>
                <a:latin typeface="+mn-lt"/>
                <a:ea typeface="+mn-ea"/>
                <a:cs typeface="+mn-cs"/>
              </a:defRPr>
            </a:lvl1pPr>
            <a:lvl2pPr marL="914400" indent="-457200" algn="l" defTabSz="449263" rtl="0" eaLnBrk="1" fontAlgn="base" hangingPunct="1">
              <a:spcBef>
                <a:spcPts val="650"/>
              </a:spcBef>
              <a:spcAft>
                <a:spcPct val="0"/>
              </a:spcAft>
              <a:buClr>
                <a:srgbClr val="000000"/>
              </a:buClr>
              <a:buSzPct val="100000"/>
              <a:buFont typeface="Wingdings" pitchFamily="2" charset="2"/>
              <a:buChar char="q"/>
              <a:defRPr sz="2600">
                <a:solidFill>
                  <a:srgbClr val="000000"/>
                </a:solidFill>
                <a:latin typeface="+mn-lt"/>
                <a:cs typeface="+mn-cs"/>
              </a:defRPr>
            </a:lvl2pPr>
            <a:lvl3pPr marL="1257300" indent="-342900" algn="l" defTabSz="449263" rtl="0" eaLnBrk="1" fontAlgn="base" hangingPunct="1">
              <a:spcBef>
                <a:spcPts val="575"/>
              </a:spcBef>
              <a:spcAft>
                <a:spcPct val="0"/>
              </a:spcAft>
              <a:buClr>
                <a:srgbClr val="000000"/>
              </a:buClr>
              <a:buSzPct val="100000"/>
              <a:buFont typeface="Wingdings" pitchFamily="2" charset="2"/>
              <a:buChar char="q"/>
              <a:defRPr sz="2300">
                <a:solidFill>
                  <a:srgbClr val="000000"/>
                </a:solidFill>
                <a:latin typeface="+mn-lt"/>
                <a:cs typeface="+mn-cs"/>
              </a:defRPr>
            </a:lvl3pPr>
            <a:lvl4pPr marL="1714500" indent="-342900" algn="l" defTabSz="449263" rtl="0" eaLnBrk="1" fontAlgn="base" hangingPunct="1">
              <a:spcBef>
                <a:spcPts val="500"/>
              </a:spcBef>
              <a:spcAft>
                <a:spcPct val="0"/>
              </a:spcAft>
              <a:buClr>
                <a:srgbClr val="000000"/>
              </a:buClr>
              <a:buSzPct val="100000"/>
              <a:buFont typeface="Wingdings" pitchFamily="2" charset="2"/>
              <a:buChar char="q"/>
              <a:defRPr sz="2000">
                <a:solidFill>
                  <a:srgbClr val="000000"/>
                </a:solidFill>
                <a:latin typeface="+mn-lt"/>
                <a:cs typeface="+mn-cs"/>
              </a:defRPr>
            </a:lvl4pPr>
            <a:lvl5pPr marL="2171700" indent="-342900" algn="l" defTabSz="449263" rtl="0" eaLnBrk="1" fontAlgn="base" hangingPunct="1">
              <a:spcBef>
                <a:spcPts val="625"/>
              </a:spcBef>
              <a:spcAft>
                <a:spcPct val="0"/>
              </a:spcAft>
              <a:buClr>
                <a:srgbClr val="000000"/>
              </a:buClr>
              <a:buSzPct val="100000"/>
              <a:buFont typeface="Wingdings" pitchFamily="2" charset="2"/>
              <a:buChar char="q"/>
              <a:defRPr sz="2000">
                <a:solidFill>
                  <a:srgbClr val="000000"/>
                </a:solidFill>
                <a:latin typeface="+mn-lt"/>
                <a:cs typeface="+mn-cs"/>
              </a:defRPr>
            </a:lvl5pPr>
            <a:lvl6pPr marL="2514600" indent="-228600" algn="l" defTabSz="449263" rtl="0" eaLnBrk="1" fontAlgn="base" hangingPunct="1">
              <a:spcBef>
                <a:spcPts val="625"/>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1" fontAlgn="base" hangingPunct="1">
              <a:spcBef>
                <a:spcPts val="625"/>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1" fontAlgn="base" hangingPunct="1">
              <a:spcBef>
                <a:spcPts val="625"/>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1" fontAlgn="base" hangingPunct="1">
              <a:spcBef>
                <a:spcPts val="625"/>
              </a:spcBef>
              <a:spcAft>
                <a:spcPct val="0"/>
              </a:spcAft>
              <a:buClr>
                <a:srgbClr val="000000"/>
              </a:buClr>
              <a:buSzPct val="100000"/>
              <a:buFont typeface="Times New Roman" pitchFamily="16" charset="0"/>
              <a:defRPr sz="2000">
                <a:solidFill>
                  <a:srgbClr val="000000"/>
                </a:solidFill>
                <a:latin typeface="+mn-lt"/>
                <a:cs typeface="+mn-cs"/>
              </a:defRPr>
            </a:lvl9pPr>
          </a:lstStyle>
          <a:p>
            <a:pPr lvl="1">
              <a:lnSpc>
                <a:spcPct val="80000"/>
              </a:lnSpc>
            </a:pPr>
            <a:r>
              <a:rPr lang="en-AU" sz="1400" b="1" dirty="0" smtClean="0"/>
              <a:t>Examine the state-of–the-art in MBCD: </a:t>
            </a:r>
            <a:r>
              <a:rPr lang="en-AU" sz="1400" dirty="0" smtClean="0"/>
              <a:t>Activity lead Peter Campbell</a:t>
            </a:r>
          </a:p>
          <a:p>
            <a:pPr lvl="2">
              <a:lnSpc>
                <a:spcPct val="80000"/>
              </a:lnSpc>
            </a:pPr>
            <a:r>
              <a:rPr lang="en-AU" sz="1200" dirty="0" smtClean="0"/>
              <a:t>Collect case-studies </a:t>
            </a:r>
          </a:p>
          <a:p>
            <a:pPr lvl="2">
              <a:lnSpc>
                <a:spcPct val="80000"/>
              </a:lnSpc>
            </a:pPr>
            <a:r>
              <a:rPr lang="en-AU" sz="1200" dirty="0" smtClean="0"/>
              <a:t>Collect paint points</a:t>
            </a:r>
            <a:endParaRPr lang="en-AU" sz="1600" dirty="0" smtClean="0"/>
          </a:p>
          <a:p>
            <a:pPr lvl="2">
              <a:lnSpc>
                <a:spcPct val="80000"/>
              </a:lnSpc>
            </a:pPr>
            <a:r>
              <a:rPr lang="en-AU" sz="1200" dirty="0" smtClean="0"/>
              <a:t>Literature review  (What already in this domain?), </a:t>
            </a:r>
            <a:r>
              <a:rPr lang="en-AU" sz="1200" dirty="0" err="1" smtClean="0"/>
              <a:t>etc</a:t>
            </a:r>
            <a:endParaRPr lang="en-AU" sz="1200" dirty="0" smtClean="0"/>
          </a:p>
          <a:p>
            <a:pPr lvl="1">
              <a:lnSpc>
                <a:spcPct val="80000"/>
              </a:lnSpc>
            </a:pPr>
            <a:r>
              <a:rPr lang="en-AU" sz="1400" b="1" dirty="0" smtClean="0"/>
              <a:t>Enhance application of methods and tools: </a:t>
            </a:r>
            <a:r>
              <a:rPr lang="en-AU" sz="1400" dirty="0" smtClean="0"/>
              <a:t>Activity Lead Kevin Robinson </a:t>
            </a:r>
          </a:p>
          <a:p>
            <a:pPr lvl="2">
              <a:lnSpc>
                <a:spcPct val="80000"/>
              </a:lnSpc>
            </a:pPr>
            <a:r>
              <a:rPr lang="en-AU" sz="1200" dirty="0" smtClean="0"/>
              <a:t>Heuristics</a:t>
            </a:r>
          </a:p>
          <a:p>
            <a:pPr lvl="2">
              <a:lnSpc>
                <a:spcPct val="80000"/>
              </a:lnSpc>
            </a:pPr>
            <a:r>
              <a:rPr lang="en-AU" sz="1200" dirty="0" smtClean="0"/>
              <a:t>Standard processes</a:t>
            </a:r>
          </a:p>
          <a:p>
            <a:pPr lvl="2">
              <a:lnSpc>
                <a:spcPct val="80000"/>
              </a:lnSpc>
            </a:pPr>
            <a:r>
              <a:rPr lang="en-AU" sz="1200" dirty="0" smtClean="0"/>
              <a:t>“When to” employ (complexity, cognitive ability, cost)</a:t>
            </a:r>
          </a:p>
          <a:p>
            <a:pPr lvl="2">
              <a:lnSpc>
                <a:spcPct val="80000"/>
              </a:lnSpc>
            </a:pPr>
            <a:r>
              <a:rPr lang="en-AU" sz="1200" dirty="0" smtClean="0"/>
              <a:t>MBCD Guide/Handbook </a:t>
            </a:r>
            <a:r>
              <a:rPr lang="en-AU" sz="1200" dirty="0"/>
              <a:t>Development </a:t>
            </a:r>
            <a:endParaRPr lang="en-AU" sz="1200" dirty="0" smtClean="0"/>
          </a:p>
          <a:p>
            <a:pPr lvl="2">
              <a:lnSpc>
                <a:spcPct val="80000"/>
              </a:lnSpc>
            </a:pPr>
            <a:r>
              <a:rPr lang="en-AU" sz="1200" dirty="0" smtClean="0"/>
              <a:t>Meta-Model</a:t>
            </a:r>
          </a:p>
          <a:p>
            <a:pPr lvl="1">
              <a:lnSpc>
                <a:spcPct val="80000"/>
              </a:lnSpc>
            </a:pPr>
            <a:r>
              <a:rPr lang="en-AU" sz="1600" b="1" dirty="0" smtClean="0"/>
              <a:t>INSIGHT Special Issue on MBCD: </a:t>
            </a:r>
            <a:r>
              <a:rPr lang="en-AU" sz="1400" dirty="0" smtClean="0"/>
              <a:t>Activity Lead Kevin Robinson, Quoc Do and Michael Waite</a:t>
            </a:r>
          </a:p>
          <a:p>
            <a:pPr lvl="2">
              <a:lnSpc>
                <a:spcPct val="80000"/>
              </a:lnSpc>
            </a:pPr>
            <a:r>
              <a:rPr lang="en-AU" sz="1200" dirty="0"/>
              <a:t>INSIGHT Theme 4th Qtr. 2014 </a:t>
            </a:r>
            <a:endParaRPr lang="en-AU" sz="1200" dirty="0" smtClean="0"/>
          </a:p>
          <a:p>
            <a:pPr lvl="2"/>
            <a:r>
              <a:rPr lang="en-AU" sz="1200" dirty="0"/>
              <a:t>Draft </a:t>
            </a:r>
            <a:r>
              <a:rPr lang="en-AU" sz="1200" dirty="0" smtClean="0"/>
              <a:t>title ”Model-Based Conceptual Design: </a:t>
            </a:r>
            <a:r>
              <a:rPr lang="en-AU" sz="1200" dirty="0"/>
              <a:t>Engineering the problem space</a:t>
            </a:r>
            <a:r>
              <a:rPr lang="en-AU" sz="1200" dirty="0" smtClean="0"/>
              <a:t>”</a:t>
            </a:r>
            <a:endParaRPr lang="en-AU" sz="1200" dirty="0"/>
          </a:p>
          <a:p>
            <a:pPr lvl="1"/>
            <a:r>
              <a:rPr lang="en-AU" sz="1600" b="1" dirty="0" smtClean="0"/>
              <a:t>Model-Based Acquisition </a:t>
            </a:r>
            <a:r>
              <a:rPr lang="en-AU" sz="1600" dirty="0" smtClean="0"/>
              <a:t>– </a:t>
            </a:r>
            <a:r>
              <a:rPr lang="en-AU" sz="1400" dirty="0" smtClean="0"/>
              <a:t>Activity Lead Quoc Do</a:t>
            </a:r>
            <a:endParaRPr lang="en-AU" sz="1600" dirty="0" smtClean="0"/>
          </a:p>
          <a:p>
            <a:pPr lvl="2"/>
            <a:r>
              <a:rPr lang="en-AU" sz="1400" dirty="0" smtClean="0"/>
              <a:t>Key information/data transition between “customer” and “supplier” </a:t>
            </a:r>
          </a:p>
          <a:p>
            <a:pPr lvl="2"/>
            <a:r>
              <a:rPr lang="en-AU" sz="1400" dirty="0" smtClean="0"/>
              <a:t>Meta-model development</a:t>
            </a:r>
          </a:p>
        </p:txBody>
      </p:sp>
      <p:pic>
        <p:nvPicPr>
          <p:cNvPr id="5" name="Picture 1" descr="Description: Description: G:\Business Development\4 Marketing\Marketing Materials\Logos\2012 - Brand Elements\DSIC_brand_red_on_whit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97" y="6302375"/>
            <a:ext cx="1152525"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2972046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689100"/>
            <a:ext cx="9144000" cy="51562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776" name="intervalshape"/>
          <p:cNvCxnSpPr/>
          <p:nvPr/>
        </p:nvCxnSpPr>
        <p:spPr bwMode="auto">
          <a:xfrm>
            <a:off x="7232109" y="3733800"/>
            <a:ext cx="0" cy="28956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75" name="intervalshape"/>
          <p:cNvCxnSpPr/>
          <p:nvPr/>
        </p:nvCxnSpPr>
        <p:spPr bwMode="auto">
          <a:xfrm>
            <a:off x="4988196" y="3733800"/>
            <a:ext cx="0" cy="28956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71" name="intervalshape"/>
          <p:cNvCxnSpPr/>
          <p:nvPr/>
        </p:nvCxnSpPr>
        <p:spPr bwMode="auto">
          <a:xfrm>
            <a:off x="6467699" y="3733800"/>
            <a:ext cx="0" cy="24511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70" name="intervalshape"/>
          <p:cNvCxnSpPr/>
          <p:nvPr/>
        </p:nvCxnSpPr>
        <p:spPr bwMode="auto">
          <a:xfrm>
            <a:off x="3475814" y="3733800"/>
            <a:ext cx="0" cy="24511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66" name="intervalshape"/>
          <p:cNvCxnSpPr/>
          <p:nvPr/>
        </p:nvCxnSpPr>
        <p:spPr bwMode="auto">
          <a:xfrm>
            <a:off x="4988196" y="3733800"/>
            <a:ext cx="0" cy="20066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65" name="intervalshape"/>
          <p:cNvCxnSpPr/>
          <p:nvPr/>
        </p:nvCxnSpPr>
        <p:spPr bwMode="auto">
          <a:xfrm>
            <a:off x="2267552" y="3733800"/>
            <a:ext cx="0" cy="20066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61" name="intervalshape"/>
          <p:cNvCxnSpPr/>
          <p:nvPr/>
        </p:nvCxnSpPr>
        <p:spPr bwMode="auto">
          <a:xfrm>
            <a:off x="4988196" y="3733800"/>
            <a:ext cx="0" cy="15621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60" name="intervalshape"/>
          <p:cNvCxnSpPr/>
          <p:nvPr/>
        </p:nvCxnSpPr>
        <p:spPr bwMode="auto">
          <a:xfrm>
            <a:off x="2267552" y="3733800"/>
            <a:ext cx="0" cy="15621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56" name="intervalshape"/>
          <p:cNvCxnSpPr/>
          <p:nvPr/>
        </p:nvCxnSpPr>
        <p:spPr bwMode="auto">
          <a:xfrm>
            <a:off x="3467595" y="3733800"/>
            <a:ext cx="0" cy="11176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55" name="intervalshape"/>
          <p:cNvCxnSpPr/>
          <p:nvPr/>
        </p:nvCxnSpPr>
        <p:spPr bwMode="auto">
          <a:xfrm>
            <a:off x="1757946" y="3733800"/>
            <a:ext cx="0" cy="11176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51" name="intervalshape"/>
          <p:cNvCxnSpPr/>
          <p:nvPr/>
        </p:nvCxnSpPr>
        <p:spPr bwMode="auto">
          <a:xfrm>
            <a:off x="2464820" y="3733800"/>
            <a:ext cx="0" cy="6731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50" name="intervalshape"/>
          <p:cNvCxnSpPr/>
          <p:nvPr/>
        </p:nvCxnSpPr>
        <p:spPr bwMode="auto">
          <a:xfrm>
            <a:off x="1757946" y="3733800"/>
            <a:ext cx="0" cy="673100"/>
          </a:xfrm>
          <a:prstGeom prst="line">
            <a:avLst/>
          </a:prstGeom>
          <a:solidFill>
            <a:srgbClr val="FFFFCC"/>
          </a:solidFill>
          <a:ln w="1270" cap="flat" cmpd="sng" algn="ctr">
            <a:solidFill>
              <a:srgbClr val="DCDCDC"/>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44" name="milestoneshape"/>
          <p:cNvSpPr/>
          <p:nvPr/>
        </p:nvSpPr>
        <p:spPr bwMode="auto">
          <a:xfrm rot="16200000">
            <a:off x="1231900" y="2209800"/>
            <a:ext cx="190500" cy="190500"/>
          </a:xfrm>
          <a:prstGeom prst="flowChartMerge">
            <a:avLst/>
          </a:prstGeom>
          <a:solidFill>
            <a:srgbClr val="0072BC"/>
          </a:solidFill>
          <a:ln w="9525" cap="flat" cmpd="sng" algn="ctr">
            <a:noFill/>
            <a:prstDash val="solid"/>
            <a:round/>
            <a:headEnd type="none" w="med" len="med"/>
            <a:tailEnd type="none" w="med" len="med"/>
          </a:ln>
          <a:effectLst>
            <a:outerShdw blurRad="63500" algn="ctr">
              <a:schemeClr val="bg2">
                <a:alpha val="50000"/>
              </a:schemeClr>
            </a:outerShdw>
          </a:effectLst>
          <a:scene3d>
            <a:camera prst="orthographicFront"/>
            <a:lightRig rig="threePt" dir="t"/>
          </a:scene3d>
          <a:sp3d>
            <a:bevelT h="1270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cxnSp>
        <p:nvCxnSpPr>
          <p:cNvPr id="1745" name="milestoneshape"/>
          <p:cNvCxnSpPr/>
          <p:nvPr/>
        </p:nvCxnSpPr>
        <p:spPr bwMode="auto">
          <a:xfrm>
            <a:off x="1231900" y="2209800"/>
            <a:ext cx="0" cy="1016000"/>
          </a:xfrm>
          <a:prstGeom prst="line">
            <a:avLst/>
          </a:prstGeom>
          <a:solidFill>
            <a:srgbClr val="FFFFCC"/>
          </a:solidFill>
          <a:ln w="15875" cap="flat" cmpd="sng" algn="ctr">
            <a:solidFill>
              <a:schemeClr val="dk2"/>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69" name="milestoneshape"/>
          <p:cNvSpPr/>
          <p:nvPr/>
        </p:nvSpPr>
        <p:spPr bwMode="auto">
          <a:xfrm rot="16200000">
            <a:off x="4988196" y="1701800"/>
            <a:ext cx="190500" cy="190500"/>
          </a:xfrm>
          <a:prstGeom prst="flowChartMerge">
            <a:avLst/>
          </a:prstGeom>
          <a:solidFill>
            <a:srgbClr val="6F3198"/>
          </a:solidFill>
          <a:ln w="9525" cap="flat" cmpd="sng" algn="ctr">
            <a:noFill/>
            <a:prstDash val="solid"/>
            <a:round/>
            <a:headEnd type="none" w="med" len="med"/>
            <a:tailEnd type="none" w="med" len="med"/>
          </a:ln>
          <a:effectLst>
            <a:outerShdw blurRad="63500" algn="ctr">
              <a:schemeClr val="bg2">
                <a:alpha val="50000"/>
              </a:schemeClr>
            </a:outerShdw>
          </a:effectLst>
          <a:scene3d>
            <a:camera prst="orthographicFront"/>
            <a:lightRig rig="threePt" dir="t"/>
          </a:scene3d>
          <a:sp3d>
            <a:bevelT h="1270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cxnSp>
        <p:nvCxnSpPr>
          <p:cNvPr id="1670" name="milestoneshape"/>
          <p:cNvCxnSpPr/>
          <p:nvPr/>
        </p:nvCxnSpPr>
        <p:spPr bwMode="auto">
          <a:xfrm>
            <a:off x="4988196" y="1701800"/>
            <a:ext cx="0" cy="1524000"/>
          </a:xfrm>
          <a:prstGeom prst="line">
            <a:avLst/>
          </a:prstGeom>
          <a:solidFill>
            <a:srgbClr val="FFFFCC"/>
          </a:solidFill>
          <a:ln w="15875" cap="flat" cmpd="sng" algn="ctr">
            <a:solidFill>
              <a:schemeClr val="dk2"/>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64" name="milestoneshape"/>
          <p:cNvSpPr/>
          <p:nvPr/>
        </p:nvSpPr>
        <p:spPr bwMode="auto">
          <a:xfrm rot="16200000">
            <a:off x="6443041" y="2209800"/>
            <a:ext cx="190500" cy="190500"/>
          </a:xfrm>
          <a:prstGeom prst="flowChartMerge">
            <a:avLst/>
          </a:prstGeom>
          <a:solidFill>
            <a:srgbClr val="6F3198"/>
          </a:solidFill>
          <a:ln w="9525" cap="flat" cmpd="sng" algn="ctr">
            <a:noFill/>
            <a:prstDash val="solid"/>
            <a:round/>
            <a:headEnd type="none" w="med" len="med"/>
            <a:tailEnd type="none" w="med" len="med"/>
          </a:ln>
          <a:effectLst>
            <a:outerShdw blurRad="63500" algn="ctr">
              <a:schemeClr val="bg2">
                <a:alpha val="50000"/>
              </a:schemeClr>
            </a:outerShdw>
          </a:effectLst>
          <a:scene3d>
            <a:camera prst="orthographicFront"/>
            <a:lightRig rig="threePt" dir="t"/>
          </a:scene3d>
          <a:sp3d>
            <a:bevelT h="1270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cxnSp>
        <p:nvCxnSpPr>
          <p:cNvPr id="1665" name="milestoneshape"/>
          <p:cNvCxnSpPr/>
          <p:nvPr/>
        </p:nvCxnSpPr>
        <p:spPr bwMode="auto">
          <a:xfrm>
            <a:off x="6443041" y="2209800"/>
            <a:ext cx="0" cy="1016000"/>
          </a:xfrm>
          <a:prstGeom prst="line">
            <a:avLst/>
          </a:prstGeom>
          <a:solidFill>
            <a:srgbClr val="FFFFCC"/>
          </a:solidFill>
          <a:ln w="15875" cap="flat" cmpd="sng" algn="ctr">
            <a:solidFill>
              <a:schemeClr val="dk2"/>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7" name="milestoneshape"/>
          <p:cNvSpPr/>
          <p:nvPr/>
        </p:nvSpPr>
        <p:spPr bwMode="auto">
          <a:xfrm rot="16200000">
            <a:off x="7232109" y="2717800"/>
            <a:ext cx="190500" cy="190500"/>
          </a:xfrm>
          <a:prstGeom prst="flowChartMerge">
            <a:avLst/>
          </a:prstGeom>
          <a:solidFill>
            <a:srgbClr val="6F3198"/>
          </a:solidFill>
          <a:ln w="9525" cap="flat" cmpd="sng" algn="ctr">
            <a:noFill/>
            <a:prstDash val="solid"/>
            <a:round/>
            <a:headEnd type="none" w="med" len="med"/>
            <a:tailEnd type="none" w="med" len="med"/>
          </a:ln>
          <a:effectLst>
            <a:outerShdw blurRad="63500" algn="ctr">
              <a:schemeClr val="bg2">
                <a:alpha val="50000"/>
              </a:schemeClr>
            </a:outerShdw>
          </a:effectLst>
          <a:scene3d>
            <a:camera prst="orthographicFront"/>
            <a:lightRig rig="threePt" dir="t"/>
          </a:scene3d>
          <a:sp3d>
            <a:bevelT h="1270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cxnSp>
        <p:nvCxnSpPr>
          <p:cNvPr id="28" name="milestoneshape"/>
          <p:cNvCxnSpPr/>
          <p:nvPr/>
        </p:nvCxnSpPr>
        <p:spPr bwMode="auto">
          <a:xfrm>
            <a:off x="7232109" y="2717800"/>
            <a:ext cx="0" cy="508000"/>
          </a:xfrm>
          <a:prstGeom prst="line">
            <a:avLst/>
          </a:prstGeom>
          <a:solidFill>
            <a:srgbClr val="FFFFCC"/>
          </a:solidFill>
          <a:ln w="15875" cap="flat" cmpd="sng" algn="ctr">
            <a:solidFill>
              <a:schemeClr val="dk2"/>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 name="pgshape"/>
          <p:cNvSpPr/>
          <p:nvPr/>
        </p:nvSpPr>
        <p:spPr bwMode="auto">
          <a:xfrm>
            <a:off x="1231900" y="3225800"/>
            <a:ext cx="6756400" cy="508000"/>
          </a:xfrm>
          <a:prstGeom prst="rect">
            <a:avLst/>
          </a:prstGeom>
          <a:gradFill flip="none" rotWithShape="1">
            <a:gsLst>
              <a:gs pos="0">
                <a:srgbClr val="96B656"/>
              </a:gs>
              <a:gs pos="100000">
                <a:srgbClr val="697F3D"/>
              </a:gs>
            </a:gsLst>
            <a:lin ang="5400000" scaled="1"/>
            <a:tileRect/>
          </a:gradFill>
          <a:ln w="9525" cap="flat" cmpd="sng" algn="ctr">
            <a:noFill/>
            <a:prstDash val="solid"/>
            <a:round/>
            <a:headEnd type="none" w="med" len="med"/>
            <a:tailEnd type="none" w="med" len="med"/>
          </a:ln>
          <a:effectLst>
            <a:outerShdw dist="35921" dir="2700000" algn="ctr" rotWithShape="0">
              <a:schemeClr val="bg2"/>
            </a:outerShdw>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sp>
        <p:nvSpPr>
          <p:cNvPr id="4" name="pgshape"/>
          <p:cNvSpPr txBox="1"/>
          <p:nvPr>
            <p:custDataLst>
              <p:tags r:id="rId2"/>
            </p:custDataLst>
          </p:nvPr>
        </p:nvSpPr>
        <p:spPr>
          <a:xfrm>
            <a:off x="596900" y="3225800"/>
            <a:ext cx="635000" cy="461665"/>
          </a:xfrm>
          <a:prstGeom prst="rect">
            <a:avLst/>
          </a:prstGeom>
          <a:noFill/>
        </p:spPr>
        <p:txBody>
          <a:bodyPr vert="horz" rtlCol="0">
            <a:spAutoFit/>
          </a:bodyPr>
          <a:lstStyle/>
          <a:p>
            <a:pPr algn="ctr"/>
            <a:r>
              <a:rPr lang="en-AU" sz="2400" b="1" smtClean="0">
                <a:solidFill>
                  <a:srgbClr val="808080"/>
                </a:solidFill>
                <a:latin typeface="Calibri"/>
              </a:rPr>
              <a:t>' 12</a:t>
            </a:r>
            <a:endParaRPr lang="en-AU" sz="2400" b="1">
              <a:solidFill>
                <a:srgbClr val="808080"/>
              </a:solidFill>
              <a:latin typeface="Calibri"/>
            </a:endParaRPr>
          </a:p>
        </p:txBody>
      </p:sp>
      <p:sp>
        <p:nvSpPr>
          <p:cNvPr id="5" name="pgshape"/>
          <p:cNvSpPr txBox="1"/>
          <p:nvPr>
            <p:custDataLst>
              <p:tags r:id="rId3"/>
            </p:custDataLst>
          </p:nvPr>
        </p:nvSpPr>
        <p:spPr>
          <a:xfrm>
            <a:off x="1231900" y="3225799"/>
            <a:ext cx="750711" cy="508000"/>
          </a:xfrm>
          <a:prstGeom prst="rect">
            <a:avLst/>
          </a:prstGeom>
          <a:noFill/>
        </p:spPr>
        <p:txBody>
          <a:bodyPr vert="horz" wrap="square" rtlCol="0" anchor="ctr" anchorCtr="1">
            <a:noAutofit/>
          </a:bodyPr>
          <a:lstStyle/>
          <a:p>
            <a:r>
              <a:rPr lang="en-AU" smtClean="0">
                <a:solidFill>
                  <a:srgbClr val="FFFFFF"/>
                </a:solidFill>
                <a:latin typeface="Calibri"/>
              </a:rPr>
              <a:t>Q4
2012</a:t>
            </a:r>
            <a:endParaRPr lang="en-AU">
              <a:solidFill>
                <a:srgbClr val="FFFFFF"/>
              </a:solidFill>
              <a:latin typeface="Calibri"/>
            </a:endParaRPr>
          </a:p>
        </p:txBody>
      </p:sp>
      <p:cxnSp>
        <p:nvCxnSpPr>
          <p:cNvPr id="6" name="pgshape"/>
          <p:cNvCxnSpPr/>
          <p:nvPr/>
        </p:nvCxnSpPr>
        <p:spPr bwMode="auto">
          <a:xfrm>
            <a:off x="1982611" y="3378200"/>
            <a:ext cx="0" cy="203200"/>
          </a:xfrm>
          <a:prstGeom prst="line">
            <a:avLst/>
          </a:prstGeom>
          <a:solidFill>
            <a:srgbClr val="FFFFCC"/>
          </a:solidFill>
          <a:ln w="12700" cap="flat" cmpd="sng" algn="ctr">
            <a:solidFill>
              <a:schemeClr val="l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 name="pgshape"/>
          <p:cNvSpPr txBox="1"/>
          <p:nvPr>
            <p:custDataLst>
              <p:tags r:id="rId4"/>
            </p:custDataLst>
          </p:nvPr>
        </p:nvSpPr>
        <p:spPr>
          <a:xfrm>
            <a:off x="1982611" y="3225799"/>
            <a:ext cx="750711" cy="508000"/>
          </a:xfrm>
          <a:prstGeom prst="rect">
            <a:avLst/>
          </a:prstGeom>
          <a:noFill/>
        </p:spPr>
        <p:txBody>
          <a:bodyPr vert="horz" wrap="square" rtlCol="0" anchor="ctr" anchorCtr="1">
            <a:noAutofit/>
          </a:bodyPr>
          <a:lstStyle/>
          <a:p>
            <a:r>
              <a:rPr lang="en-AU" smtClean="0">
                <a:solidFill>
                  <a:srgbClr val="FFFFFF"/>
                </a:solidFill>
                <a:latin typeface="Calibri"/>
              </a:rPr>
              <a:t>Q1
2013</a:t>
            </a:r>
            <a:endParaRPr lang="en-AU">
              <a:solidFill>
                <a:srgbClr val="FFFFFF"/>
              </a:solidFill>
              <a:latin typeface="Calibri"/>
            </a:endParaRPr>
          </a:p>
        </p:txBody>
      </p:sp>
      <p:cxnSp>
        <p:nvCxnSpPr>
          <p:cNvPr id="8" name="pgshape"/>
          <p:cNvCxnSpPr/>
          <p:nvPr/>
        </p:nvCxnSpPr>
        <p:spPr bwMode="auto">
          <a:xfrm>
            <a:off x="2733322" y="3378200"/>
            <a:ext cx="0" cy="203200"/>
          </a:xfrm>
          <a:prstGeom prst="line">
            <a:avLst/>
          </a:prstGeom>
          <a:solidFill>
            <a:srgbClr val="FFFFCC"/>
          </a:solidFill>
          <a:ln w="12700" cap="flat" cmpd="sng" algn="ctr">
            <a:solidFill>
              <a:schemeClr val="l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 name="pgshape"/>
          <p:cNvSpPr txBox="1"/>
          <p:nvPr>
            <p:custDataLst>
              <p:tags r:id="rId5"/>
            </p:custDataLst>
          </p:nvPr>
        </p:nvSpPr>
        <p:spPr>
          <a:xfrm>
            <a:off x="2733322" y="3225799"/>
            <a:ext cx="750711" cy="508000"/>
          </a:xfrm>
          <a:prstGeom prst="rect">
            <a:avLst/>
          </a:prstGeom>
          <a:noFill/>
        </p:spPr>
        <p:txBody>
          <a:bodyPr vert="horz" wrap="square" rtlCol="0" anchor="ctr" anchorCtr="1">
            <a:noAutofit/>
          </a:bodyPr>
          <a:lstStyle/>
          <a:p>
            <a:r>
              <a:rPr lang="en-AU" smtClean="0">
                <a:solidFill>
                  <a:srgbClr val="FFFFFF"/>
                </a:solidFill>
                <a:latin typeface="Calibri"/>
              </a:rPr>
              <a:t>Q2</a:t>
            </a:r>
            <a:endParaRPr lang="en-AU">
              <a:solidFill>
                <a:srgbClr val="FFFFFF"/>
              </a:solidFill>
              <a:latin typeface="Calibri"/>
            </a:endParaRPr>
          </a:p>
        </p:txBody>
      </p:sp>
      <p:cxnSp>
        <p:nvCxnSpPr>
          <p:cNvPr id="10" name="pgshape"/>
          <p:cNvCxnSpPr/>
          <p:nvPr/>
        </p:nvCxnSpPr>
        <p:spPr bwMode="auto">
          <a:xfrm>
            <a:off x="3484033" y="3378200"/>
            <a:ext cx="0" cy="203200"/>
          </a:xfrm>
          <a:prstGeom prst="line">
            <a:avLst/>
          </a:prstGeom>
          <a:solidFill>
            <a:srgbClr val="FFFFCC"/>
          </a:solidFill>
          <a:ln w="12700" cap="flat" cmpd="sng" algn="ctr">
            <a:solidFill>
              <a:schemeClr val="l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 name="pgshape"/>
          <p:cNvSpPr txBox="1"/>
          <p:nvPr>
            <p:custDataLst>
              <p:tags r:id="rId6"/>
            </p:custDataLst>
          </p:nvPr>
        </p:nvSpPr>
        <p:spPr>
          <a:xfrm>
            <a:off x="3484033" y="3225799"/>
            <a:ext cx="750711" cy="508000"/>
          </a:xfrm>
          <a:prstGeom prst="rect">
            <a:avLst/>
          </a:prstGeom>
          <a:noFill/>
        </p:spPr>
        <p:txBody>
          <a:bodyPr vert="horz" wrap="square" rtlCol="0" anchor="ctr" anchorCtr="1">
            <a:noAutofit/>
          </a:bodyPr>
          <a:lstStyle/>
          <a:p>
            <a:r>
              <a:rPr lang="en-AU" smtClean="0">
                <a:solidFill>
                  <a:srgbClr val="FFFFFF"/>
                </a:solidFill>
                <a:latin typeface="Calibri"/>
              </a:rPr>
              <a:t>Q3</a:t>
            </a:r>
            <a:endParaRPr lang="en-AU">
              <a:solidFill>
                <a:srgbClr val="FFFFFF"/>
              </a:solidFill>
              <a:latin typeface="Calibri"/>
            </a:endParaRPr>
          </a:p>
        </p:txBody>
      </p:sp>
      <p:cxnSp>
        <p:nvCxnSpPr>
          <p:cNvPr id="12" name="pgshape"/>
          <p:cNvCxnSpPr/>
          <p:nvPr/>
        </p:nvCxnSpPr>
        <p:spPr bwMode="auto">
          <a:xfrm>
            <a:off x="4234745" y="3378200"/>
            <a:ext cx="0" cy="203200"/>
          </a:xfrm>
          <a:prstGeom prst="line">
            <a:avLst/>
          </a:prstGeom>
          <a:solidFill>
            <a:srgbClr val="FFFFCC"/>
          </a:solidFill>
          <a:ln w="12700" cap="flat" cmpd="sng" algn="ctr">
            <a:solidFill>
              <a:schemeClr val="l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 name="pgshape"/>
          <p:cNvSpPr txBox="1"/>
          <p:nvPr>
            <p:custDataLst>
              <p:tags r:id="rId7"/>
            </p:custDataLst>
          </p:nvPr>
        </p:nvSpPr>
        <p:spPr>
          <a:xfrm>
            <a:off x="4234745" y="3225799"/>
            <a:ext cx="750711" cy="508000"/>
          </a:xfrm>
          <a:prstGeom prst="rect">
            <a:avLst/>
          </a:prstGeom>
          <a:noFill/>
        </p:spPr>
        <p:txBody>
          <a:bodyPr vert="horz" wrap="square" rtlCol="0" anchor="ctr" anchorCtr="1">
            <a:noAutofit/>
          </a:bodyPr>
          <a:lstStyle/>
          <a:p>
            <a:r>
              <a:rPr lang="en-AU" smtClean="0">
                <a:solidFill>
                  <a:srgbClr val="FFFFFF"/>
                </a:solidFill>
                <a:latin typeface="Calibri"/>
              </a:rPr>
              <a:t>Q4</a:t>
            </a:r>
            <a:endParaRPr lang="en-AU">
              <a:solidFill>
                <a:srgbClr val="FFFFFF"/>
              </a:solidFill>
              <a:latin typeface="Calibri"/>
            </a:endParaRPr>
          </a:p>
        </p:txBody>
      </p:sp>
      <p:cxnSp>
        <p:nvCxnSpPr>
          <p:cNvPr id="14" name="pgshape"/>
          <p:cNvCxnSpPr/>
          <p:nvPr/>
        </p:nvCxnSpPr>
        <p:spPr bwMode="auto">
          <a:xfrm>
            <a:off x="4985455" y="3378200"/>
            <a:ext cx="0" cy="203200"/>
          </a:xfrm>
          <a:prstGeom prst="line">
            <a:avLst/>
          </a:prstGeom>
          <a:solidFill>
            <a:srgbClr val="FFFFCC"/>
          </a:solidFill>
          <a:ln w="12700" cap="flat" cmpd="sng" algn="ctr">
            <a:solidFill>
              <a:schemeClr val="l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5" name="pgshape"/>
          <p:cNvSpPr txBox="1"/>
          <p:nvPr>
            <p:custDataLst>
              <p:tags r:id="rId8"/>
            </p:custDataLst>
          </p:nvPr>
        </p:nvSpPr>
        <p:spPr>
          <a:xfrm>
            <a:off x="4985455" y="3225799"/>
            <a:ext cx="750711" cy="508000"/>
          </a:xfrm>
          <a:prstGeom prst="rect">
            <a:avLst/>
          </a:prstGeom>
          <a:noFill/>
        </p:spPr>
        <p:txBody>
          <a:bodyPr vert="horz" wrap="square" rtlCol="0" anchor="ctr" anchorCtr="1">
            <a:noAutofit/>
          </a:bodyPr>
          <a:lstStyle/>
          <a:p>
            <a:r>
              <a:rPr lang="en-AU" smtClean="0">
                <a:solidFill>
                  <a:srgbClr val="FFFFFF"/>
                </a:solidFill>
                <a:latin typeface="Calibri"/>
              </a:rPr>
              <a:t>Q1
2014</a:t>
            </a:r>
            <a:endParaRPr lang="en-AU">
              <a:solidFill>
                <a:srgbClr val="FFFFFF"/>
              </a:solidFill>
              <a:latin typeface="Calibri"/>
            </a:endParaRPr>
          </a:p>
        </p:txBody>
      </p:sp>
      <p:cxnSp>
        <p:nvCxnSpPr>
          <p:cNvPr id="16" name="pgshape"/>
          <p:cNvCxnSpPr/>
          <p:nvPr/>
        </p:nvCxnSpPr>
        <p:spPr bwMode="auto">
          <a:xfrm>
            <a:off x="5736167" y="3378200"/>
            <a:ext cx="0" cy="203200"/>
          </a:xfrm>
          <a:prstGeom prst="line">
            <a:avLst/>
          </a:prstGeom>
          <a:solidFill>
            <a:srgbClr val="FFFFCC"/>
          </a:solidFill>
          <a:ln w="12700" cap="flat" cmpd="sng" algn="ctr">
            <a:solidFill>
              <a:schemeClr val="l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pgshape"/>
          <p:cNvSpPr txBox="1"/>
          <p:nvPr>
            <p:custDataLst>
              <p:tags r:id="rId9"/>
            </p:custDataLst>
          </p:nvPr>
        </p:nvSpPr>
        <p:spPr>
          <a:xfrm>
            <a:off x="5736167" y="3225799"/>
            <a:ext cx="750711" cy="508000"/>
          </a:xfrm>
          <a:prstGeom prst="rect">
            <a:avLst/>
          </a:prstGeom>
          <a:noFill/>
        </p:spPr>
        <p:txBody>
          <a:bodyPr vert="horz" wrap="square" rtlCol="0" anchor="ctr" anchorCtr="1">
            <a:noAutofit/>
          </a:bodyPr>
          <a:lstStyle/>
          <a:p>
            <a:r>
              <a:rPr lang="en-AU" smtClean="0">
                <a:solidFill>
                  <a:srgbClr val="FFFFFF"/>
                </a:solidFill>
                <a:latin typeface="Calibri"/>
              </a:rPr>
              <a:t>Q2</a:t>
            </a:r>
            <a:endParaRPr lang="en-AU">
              <a:solidFill>
                <a:srgbClr val="FFFFFF"/>
              </a:solidFill>
              <a:latin typeface="Calibri"/>
            </a:endParaRPr>
          </a:p>
        </p:txBody>
      </p:sp>
      <p:cxnSp>
        <p:nvCxnSpPr>
          <p:cNvPr id="18" name="pgshape"/>
          <p:cNvCxnSpPr/>
          <p:nvPr/>
        </p:nvCxnSpPr>
        <p:spPr bwMode="auto">
          <a:xfrm>
            <a:off x="6486878" y="3378200"/>
            <a:ext cx="0" cy="203200"/>
          </a:xfrm>
          <a:prstGeom prst="line">
            <a:avLst/>
          </a:prstGeom>
          <a:solidFill>
            <a:srgbClr val="FFFFCC"/>
          </a:solidFill>
          <a:ln w="12700" cap="flat" cmpd="sng" algn="ctr">
            <a:solidFill>
              <a:schemeClr val="l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9" name="pgshape"/>
          <p:cNvSpPr txBox="1"/>
          <p:nvPr>
            <p:custDataLst>
              <p:tags r:id="rId10"/>
            </p:custDataLst>
          </p:nvPr>
        </p:nvSpPr>
        <p:spPr>
          <a:xfrm>
            <a:off x="6486878" y="3225799"/>
            <a:ext cx="750711" cy="508000"/>
          </a:xfrm>
          <a:prstGeom prst="rect">
            <a:avLst/>
          </a:prstGeom>
          <a:noFill/>
        </p:spPr>
        <p:txBody>
          <a:bodyPr vert="horz" wrap="square" rtlCol="0" anchor="ctr" anchorCtr="1">
            <a:noAutofit/>
          </a:bodyPr>
          <a:lstStyle/>
          <a:p>
            <a:r>
              <a:rPr lang="en-AU" smtClean="0">
                <a:solidFill>
                  <a:srgbClr val="FFFFFF"/>
                </a:solidFill>
                <a:latin typeface="Calibri"/>
              </a:rPr>
              <a:t>Q3</a:t>
            </a:r>
            <a:endParaRPr lang="en-AU">
              <a:solidFill>
                <a:srgbClr val="FFFFFF"/>
              </a:solidFill>
              <a:latin typeface="Calibri"/>
            </a:endParaRPr>
          </a:p>
        </p:txBody>
      </p:sp>
      <p:cxnSp>
        <p:nvCxnSpPr>
          <p:cNvPr id="20" name="pgshape"/>
          <p:cNvCxnSpPr/>
          <p:nvPr/>
        </p:nvCxnSpPr>
        <p:spPr bwMode="auto">
          <a:xfrm>
            <a:off x="7237589" y="3378200"/>
            <a:ext cx="0" cy="203200"/>
          </a:xfrm>
          <a:prstGeom prst="line">
            <a:avLst/>
          </a:prstGeom>
          <a:solidFill>
            <a:srgbClr val="FFFFCC"/>
          </a:solidFill>
          <a:ln w="12700" cap="flat" cmpd="sng" algn="ctr">
            <a:solidFill>
              <a:schemeClr val="l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1" name="pgshape"/>
          <p:cNvSpPr txBox="1"/>
          <p:nvPr>
            <p:custDataLst>
              <p:tags r:id="rId11"/>
            </p:custDataLst>
          </p:nvPr>
        </p:nvSpPr>
        <p:spPr>
          <a:xfrm>
            <a:off x="7237589" y="3225799"/>
            <a:ext cx="750711" cy="508000"/>
          </a:xfrm>
          <a:prstGeom prst="rect">
            <a:avLst/>
          </a:prstGeom>
          <a:noFill/>
        </p:spPr>
        <p:txBody>
          <a:bodyPr vert="horz" wrap="square" rtlCol="0" anchor="ctr" anchorCtr="1">
            <a:noAutofit/>
          </a:bodyPr>
          <a:lstStyle/>
          <a:p>
            <a:r>
              <a:rPr lang="en-AU" smtClean="0">
                <a:solidFill>
                  <a:srgbClr val="FFFFFF"/>
                </a:solidFill>
                <a:latin typeface="Calibri"/>
              </a:rPr>
              <a:t>Q4</a:t>
            </a:r>
            <a:endParaRPr lang="en-AU">
              <a:solidFill>
                <a:srgbClr val="FFFFFF"/>
              </a:solidFill>
              <a:latin typeface="Calibri"/>
            </a:endParaRPr>
          </a:p>
        </p:txBody>
      </p:sp>
      <p:sp>
        <p:nvSpPr>
          <p:cNvPr id="22" name="pgshape"/>
          <p:cNvSpPr txBox="1"/>
          <p:nvPr>
            <p:custDataLst>
              <p:tags r:id="rId12"/>
            </p:custDataLst>
          </p:nvPr>
        </p:nvSpPr>
        <p:spPr>
          <a:xfrm>
            <a:off x="8051800" y="3225800"/>
            <a:ext cx="635000" cy="461665"/>
          </a:xfrm>
          <a:prstGeom prst="rect">
            <a:avLst/>
          </a:prstGeom>
          <a:noFill/>
        </p:spPr>
        <p:txBody>
          <a:bodyPr vert="horz" rtlCol="0">
            <a:spAutoFit/>
          </a:bodyPr>
          <a:lstStyle/>
          <a:p>
            <a:pPr algn="ctr"/>
            <a:r>
              <a:rPr lang="en-AU" sz="2400" b="1" smtClean="0">
                <a:solidFill>
                  <a:srgbClr val="808080"/>
                </a:solidFill>
                <a:latin typeface="Calibri"/>
              </a:rPr>
              <a:t>' 14</a:t>
            </a:r>
            <a:endParaRPr lang="en-AU" sz="2400" b="1">
              <a:solidFill>
                <a:srgbClr val="808080"/>
              </a:solidFill>
              <a:latin typeface="Calibri"/>
            </a:endParaRPr>
          </a:p>
        </p:txBody>
      </p:sp>
      <p:sp>
        <p:nvSpPr>
          <p:cNvPr id="23" name="pgshape"/>
          <p:cNvSpPr/>
          <p:nvPr>
            <p:custDataLst>
              <p:tags r:id="rId13"/>
            </p:custDataLst>
          </p:nvPr>
        </p:nvSpPr>
        <p:spPr bwMode="auto">
          <a:xfrm>
            <a:off x="1257300" y="3657600"/>
            <a:ext cx="500646" cy="63500"/>
          </a:xfrm>
          <a:prstGeom prst="roundRect">
            <a:avLst/>
          </a:prstGeom>
          <a:solidFill>
            <a:srgbClr val="FF0000">
              <a:alpha val="75000"/>
            </a:srgbClr>
          </a:solidFill>
          <a:ln w="9525" cap="flat" cmpd="sng" algn="ctr">
            <a:noFill/>
            <a:prstDash val="solid"/>
            <a:round/>
            <a:headEnd type="none" w="med" len="med"/>
            <a:tailEnd type="none" w="med" len="med"/>
          </a:ln>
          <a:effectLst/>
          <a:scene3d>
            <a:camera prst="orthographicFront"/>
            <a:lightRig rig="threePt" dir="t">
              <a:rot lat="0" lon="0" rev="0"/>
            </a:lightRig>
          </a:scene3d>
          <a:sp3d>
            <a:bevelT w="88900" h="381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sp>
        <p:nvSpPr>
          <p:cNvPr id="24" name="pgshape"/>
          <p:cNvSpPr/>
          <p:nvPr/>
        </p:nvSpPr>
        <p:spPr bwMode="auto">
          <a:xfrm>
            <a:off x="1694446" y="3733800"/>
            <a:ext cx="127000" cy="139700"/>
          </a:xfrm>
          <a:prstGeom prst="triangle">
            <a:avLst/>
          </a:prstGeom>
          <a:solidFill>
            <a:srgbClr val="FF0000"/>
          </a:solidFill>
          <a:ln w="95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sp>
        <p:nvSpPr>
          <p:cNvPr id="25" name="pgshape"/>
          <p:cNvSpPr txBox="1"/>
          <p:nvPr>
            <p:custDataLst>
              <p:tags r:id="rId14"/>
            </p:custDataLst>
          </p:nvPr>
        </p:nvSpPr>
        <p:spPr>
          <a:xfrm>
            <a:off x="1440446" y="3860800"/>
            <a:ext cx="635000" cy="261610"/>
          </a:xfrm>
          <a:prstGeom prst="rect">
            <a:avLst/>
          </a:prstGeom>
          <a:noFill/>
        </p:spPr>
        <p:txBody>
          <a:bodyPr vert="horz" rtlCol="0" anchor="ctr" anchorCtr="1">
            <a:spAutoFit/>
          </a:bodyPr>
          <a:lstStyle/>
          <a:p>
            <a:r>
              <a:rPr lang="en-AU" sz="1100" smtClean="0">
                <a:latin typeface="Calibri"/>
              </a:rPr>
              <a:t>Today</a:t>
            </a:r>
            <a:endParaRPr lang="en-AU" sz="1100">
              <a:latin typeface="Calibri"/>
            </a:endParaRPr>
          </a:p>
        </p:txBody>
      </p:sp>
      <p:sp>
        <p:nvSpPr>
          <p:cNvPr id="29" name="milestoneshape"/>
          <p:cNvSpPr txBox="1"/>
          <p:nvPr>
            <p:custDataLst>
              <p:tags r:id="rId15"/>
            </p:custDataLst>
          </p:nvPr>
        </p:nvSpPr>
        <p:spPr>
          <a:xfrm>
            <a:off x="7295609" y="2654300"/>
            <a:ext cx="1968500" cy="246221"/>
          </a:xfrm>
          <a:prstGeom prst="rect">
            <a:avLst/>
          </a:prstGeom>
          <a:noFill/>
        </p:spPr>
        <p:txBody>
          <a:bodyPr vert="horz" wrap="square" rtlCol="0" anchorCtr="0">
            <a:noAutofit/>
          </a:bodyPr>
          <a:lstStyle/>
          <a:p>
            <a:pPr>
              <a:lnSpc>
                <a:spcPct val="80000"/>
              </a:lnSpc>
            </a:pPr>
            <a:r>
              <a:rPr lang="en-AU" sz="1000" b="1" dirty="0" smtClean="0">
                <a:solidFill>
                  <a:schemeClr val="dk1"/>
                </a:solidFill>
                <a:latin typeface="Calibri"/>
              </a:rPr>
              <a:t>MBCD Themed INSIGHT Journal</a:t>
            </a:r>
            <a:endParaRPr lang="en-AU" sz="1000" b="1" dirty="0">
              <a:solidFill>
                <a:schemeClr val="dk1"/>
              </a:solidFill>
              <a:latin typeface="Calibri"/>
            </a:endParaRPr>
          </a:p>
        </p:txBody>
      </p:sp>
      <p:sp>
        <p:nvSpPr>
          <p:cNvPr id="30" name="milestoneshape"/>
          <p:cNvSpPr txBox="1"/>
          <p:nvPr>
            <p:custDataLst>
              <p:tags r:id="rId16"/>
            </p:custDataLst>
          </p:nvPr>
        </p:nvSpPr>
        <p:spPr>
          <a:xfrm>
            <a:off x="7359109" y="2821940"/>
            <a:ext cx="1397000" cy="246221"/>
          </a:xfrm>
          <a:prstGeom prst="rect">
            <a:avLst/>
          </a:prstGeom>
          <a:noFill/>
        </p:spPr>
        <p:txBody>
          <a:bodyPr vert="horz" wrap="none" tIns="1270" rtlCol="0" anchorCtr="0">
            <a:noAutofit/>
          </a:bodyPr>
          <a:lstStyle/>
          <a:p>
            <a:r>
              <a:rPr lang="en-AU" sz="1000" smtClean="0">
                <a:solidFill>
                  <a:schemeClr val="accent2"/>
                </a:solidFill>
                <a:latin typeface="Calibri"/>
              </a:rPr>
              <a:t>1/10/14</a:t>
            </a:r>
            <a:endParaRPr lang="en-AU" sz="1000">
              <a:solidFill>
                <a:schemeClr val="accent2"/>
              </a:solidFill>
              <a:latin typeface="Calibri"/>
            </a:endParaRPr>
          </a:p>
        </p:txBody>
      </p:sp>
      <p:sp>
        <p:nvSpPr>
          <p:cNvPr id="1666" name="milestoneshape"/>
          <p:cNvSpPr txBox="1"/>
          <p:nvPr>
            <p:custDataLst>
              <p:tags r:id="rId17"/>
            </p:custDataLst>
          </p:nvPr>
        </p:nvSpPr>
        <p:spPr>
          <a:xfrm>
            <a:off x="6570041" y="2146300"/>
            <a:ext cx="1968500" cy="246221"/>
          </a:xfrm>
          <a:prstGeom prst="rect">
            <a:avLst/>
          </a:prstGeom>
          <a:noFill/>
        </p:spPr>
        <p:txBody>
          <a:bodyPr vert="horz" wrap="square" rtlCol="0" anchorCtr="0">
            <a:noAutofit/>
          </a:bodyPr>
          <a:lstStyle/>
          <a:p>
            <a:pPr>
              <a:lnSpc>
                <a:spcPct val="80000"/>
              </a:lnSpc>
            </a:pPr>
            <a:r>
              <a:rPr lang="en-AU" sz="1000" b="1" smtClean="0">
                <a:solidFill>
                  <a:schemeClr val="dk1"/>
                </a:solidFill>
                <a:latin typeface="Calibri"/>
              </a:rPr>
              <a:t>MBCD Champion Identified</a:t>
            </a:r>
            <a:endParaRPr lang="en-AU" sz="1000" b="1">
              <a:solidFill>
                <a:schemeClr val="dk1"/>
              </a:solidFill>
              <a:latin typeface="Calibri"/>
            </a:endParaRPr>
          </a:p>
        </p:txBody>
      </p:sp>
      <p:sp>
        <p:nvSpPr>
          <p:cNvPr id="1667" name="milestoneshape"/>
          <p:cNvSpPr txBox="1"/>
          <p:nvPr>
            <p:custDataLst>
              <p:tags r:id="rId18"/>
            </p:custDataLst>
          </p:nvPr>
        </p:nvSpPr>
        <p:spPr>
          <a:xfrm>
            <a:off x="6570041" y="2313940"/>
            <a:ext cx="1397000" cy="246221"/>
          </a:xfrm>
          <a:prstGeom prst="rect">
            <a:avLst/>
          </a:prstGeom>
          <a:noFill/>
        </p:spPr>
        <p:txBody>
          <a:bodyPr vert="horz" wrap="none" tIns="1270" rtlCol="0" anchorCtr="0">
            <a:noAutofit/>
          </a:bodyPr>
          <a:lstStyle/>
          <a:p>
            <a:r>
              <a:rPr lang="en-AU" sz="1000" smtClean="0">
                <a:solidFill>
                  <a:schemeClr val="accent2"/>
                </a:solidFill>
                <a:latin typeface="Calibri"/>
              </a:rPr>
              <a:t>27/6/14</a:t>
            </a:r>
            <a:endParaRPr lang="en-AU" sz="1000">
              <a:solidFill>
                <a:schemeClr val="accent2"/>
              </a:solidFill>
              <a:latin typeface="Calibri"/>
            </a:endParaRPr>
          </a:p>
        </p:txBody>
      </p:sp>
      <p:sp>
        <p:nvSpPr>
          <p:cNvPr id="1694" name="milestoneshape"/>
          <p:cNvSpPr txBox="1"/>
          <p:nvPr>
            <p:custDataLst>
              <p:tags r:id="rId19"/>
            </p:custDataLst>
          </p:nvPr>
        </p:nvSpPr>
        <p:spPr>
          <a:xfrm>
            <a:off x="5115196" y="1752600"/>
            <a:ext cx="1968500" cy="246221"/>
          </a:xfrm>
          <a:prstGeom prst="rect">
            <a:avLst/>
          </a:prstGeom>
          <a:noFill/>
        </p:spPr>
        <p:txBody>
          <a:bodyPr vert="horz" wrap="square" rtlCol="0" anchorCtr="0">
            <a:noAutofit/>
          </a:bodyPr>
          <a:lstStyle/>
          <a:p>
            <a:pPr>
              <a:lnSpc>
                <a:spcPct val="80000"/>
              </a:lnSpc>
            </a:pPr>
            <a:r>
              <a:rPr lang="en-AU" sz="1000" b="1" dirty="0" smtClean="0">
                <a:solidFill>
                  <a:schemeClr val="dk1"/>
                </a:solidFill>
                <a:latin typeface="Calibri"/>
              </a:rPr>
              <a:t>Publish position in community</a:t>
            </a:r>
            <a:endParaRPr lang="en-AU" sz="1000" b="1" dirty="0">
              <a:solidFill>
                <a:schemeClr val="dk1"/>
              </a:solidFill>
              <a:latin typeface="Calibri"/>
            </a:endParaRPr>
          </a:p>
        </p:txBody>
      </p:sp>
      <p:sp>
        <p:nvSpPr>
          <p:cNvPr id="1699" name="milestoneshape"/>
          <p:cNvSpPr txBox="1"/>
          <p:nvPr>
            <p:custDataLst>
              <p:tags r:id="rId20"/>
            </p:custDataLst>
          </p:nvPr>
        </p:nvSpPr>
        <p:spPr>
          <a:xfrm>
            <a:off x="5115196" y="2009140"/>
            <a:ext cx="1397000" cy="246221"/>
          </a:xfrm>
          <a:prstGeom prst="rect">
            <a:avLst/>
          </a:prstGeom>
          <a:noFill/>
        </p:spPr>
        <p:txBody>
          <a:bodyPr vert="horz" wrap="none" tIns="1270" rtlCol="0" anchorCtr="0">
            <a:noAutofit/>
          </a:bodyPr>
          <a:lstStyle/>
          <a:p>
            <a:r>
              <a:rPr lang="en-AU" sz="1000" dirty="0" smtClean="0">
                <a:solidFill>
                  <a:schemeClr val="accent2"/>
                </a:solidFill>
                <a:latin typeface="Calibri"/>
              </a:rPr>
              <a:t>1/1/14</a:t>
            </a:r>
            <a:endParaRPr lang="en-AU" sz="1000" dirty="0">
              <a:solidFill>
                <a:schemeClr val="accent2"/>
              </a:solidFill>
              <a:latin typeface="Calibri"/>
            </a:endParaRPr>
          </a:p>
        </p:txBody>
      </p:sp>
      <p:sp>
        <p:nvSpPr>
          <p:cNvPr id="1704" name="milestoneshape"/>
          <p:cNvSpPr/>
          <p:nvPr/>
        </p:nvSpPr>
        <p:spPr bwMode="auto">
          <a:xfrm>
            <a:off x="2350520" y="3035300"/>
            <a:ext cx="254000" cy="279400"/>
          </a:xfrm>
          <a:prstGeom prst="flowChartMerge">
            <a:avLst/>
          </a:prstGeom>
          <a:solidFill>
            <a:srgbClr val="6F3198"/>
          </a:solidFill>
          <a:ln w="9525" cap="flat" cmpd="sng" algn="ctr">
            <a:noFill/>
            <a:prstDash val="solid"/>
            <a:round/>
            <a:headEnd type="none" w="med" len="med"/>
            <a:tailEnd type="none" w="med" len="med"/>
          </a:ln>
          <a:effectLst>
            <a:outerShdw blurRad="63500" algn="ctr">
              <a:schemeClr val="bg2">
                <a:alpha val="50000"/>
              </a:schemeClr>
            </a:outerShdw>
          </a:effectLst>
          <a:scene3d>
            <a:camera prst="orthographicFront"/>
            <a:lightRig rig="threePt" dir="t"/>
          </a:scene3d>
          <a:sp3d>
            <a:bevelT h="1270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sp>
        <p:nvSpPr>
          <p:cNvPr id="1712" name="milestoneshape"/>
          <p:cNvSpPr txBox="1"/>
          <p:nvPr>
            <p:custDataLst>
              <p:tags r:id="rId21"/>
            </p:custDataLst>
          </p:nvPr>
        </p:nvSpPr>
        <p:spPr>
          <a:xfrm>
            <a:off x="1779020" y="2654300"/>
            <a:ext cx="1397000" cy="246221"/>
          </a:xfrm>
          <a:prstGeom prst="rect">
            <a:avLst/>
          </a:prstGeom>
          <a:noFill/>
        </p:spPr>
        <p:txBody>
          <a:bodyPr vert="horz" wrap="none" rtlCol="0" anchor="b" anchorCtr="1">
            <a:noAutofit/>
          </a:bodyPr>
          <a:lstStyle/>
          <a:p>
            <a:pPr>
              <a:lnSpc>
                <a:spcPct val="80000"/>
              </a:lnSpc>
            </a:pPr>
            <a:r>
              <a:rPr lang="en-AU" sz="1000" b="1" smtClean="0">
                <a:solidFill>
                  <a:schemeClr val="dk1"/>
                </a:solidFill>
                <a:latin typeface="Calibri"/>
              </a:rPr>
              <a:t>Publish Version 2 of Charter</a:t>
            </a:r>
            <a:endParaRPr lang="en-AU" sz="1000" b="1">
              <a:solidFill>
                <a:schemeClr val="dk1"/>
              </a:solidFill>
              <a:latin typeface="Calibri"/>
            </a:endParaRPr>
          </a:p>
        </p:txBody>
      </p:sp>
      <p:sp>
        <p:nvSpPr>
          <p:cNvPr id="1742" name="milestoneshape"/>
          <p:cNvSpPr txBox="1"/>
          <p:nvPr>
            <p:custDataLst>
              <p:tags r:id="rId22"/>
            </p:custDataLst>
          </p:nvPr>
        </p:nvSpPr>
        <p:spPr>
          <a:xfrm>
            <a:off x="1779020" y="2854801"/>
            <a:ext cx="1397000" cy="246221"/>
          </a:xfrm>
          <a:prstGeom prst="rect">
            <a:avLst/>
          </a:prstGeom>
          <a:noFill/>
        </p:spPr>
        <p:txBody>
          <a:bodyPr vert="horz" wrap="none" tIns="1270" rtlCol="0" anchorCtr="1">
            <a:noAutofit/>
          </a:bodyPr>
          <a:lstStyle/>
          <a:p>
            <a:r>
              <a:rPr lang="en-AU" sz="1000" smtClean="0">
                <a:solidFill>
                  <a:schemeClr val="accent2"/>
                </a:solidFill>
                <a:latin typeface="Calibri"/>
              </a:rPr>
              <a:t>28/2/13</a:t>
            </a:r>
            <a:endParaRPr lang="en-AU" sz="1000">
              <a:solidFill>
                <a:schemeClr val="accent2"/>
              </a:solidFill>
              <a:latin typeface="Calibri"/>
            </a:endParaRPr>
          </a:p>
        </p:txBody>
      </p:sp>
      <p:sp>
        <p:nvSpPr>
          <p:cNvPr id="1746" name="milestoneshape"/>
          <p:cNvSpPr txBox="1"/>
          <p:nvPr>
            <p:custDataLst>
              <p:tags r:id="rId23"/>
            </p:custDataLst>
          </p:nvPr>
        </p:nvSpPr>
        <p:spPr>
          <a:xfrm>
            <a:off x="1358900" y="2146300"/>
            <a:ext cx="1968500" cy="246221"/>
          </a:xfrm>
          <a:prstGeom prst="rect">
            <a:avLst/>
          </a:prstGeom>
          <a:noFill/>
        </p:spPr>
        <p:txBody>
          <a:bodyPr vert="horz" wrap="square" rtlCol="0" anchorCtr="0">
            <a:noAutofit/>
          </a:bodyPr>
          <a:lstStyle/>
          <a:p>
            <a:pPr>
              <a:lnSpc>
                <a:spcPct val="80000"/>
              </a:lnSpc>
            </a:pPr>
            <a:r>
              <a:rPr lang="en-AU" sz="1000" b="1" smtClean="0">
                <a:solidFill>
                  <a:schemeClr val="dk1"/>
                </a:solidFill>
                <a:latin typeface="Calibri"/>
              </a:rPr>
              <a:t>Charter signed</a:t>
            </a:r>
            <a:endParaRPr lang="en-AU" sz="1000" b="1">
              <a:solidFill>
                <a:schemeClr val="dk1"/>
              </a:solidFill>
              <a:latin typeface="Calibri"/>
            </a:endParaRPr>
          </a:p>
        </p:txBody>
      </p:sp>
      <p:sp>
        <p:nvSpPr>
          <p:cNvPr id="1747" name="milestoneshape"/>
          <p:cNvSpPr txBox="1"/>
          <p:nvPr>
            <p:custDataLst>
              <p:tags r:id="rId24"/>
            </p:custDataLst>
          </p:nvPr>
        </p:nvSpPr>
        <p:spPr>
          <a:xfrm>
            <a:off x="1358900" y="2313940"/>
            <a:ext cx="1397000" cy="246221"/>
          </a:xfrm>
          <a:prstGeom prst="rect">
            <a:avLst/>
          </a:prstGeom>
          <a:noFill/>
        </p:spPr>
        <p:txBody>
          <a:bodyPr vert="horz" wrap="none" tIns="1270" rtlCol="0" anchorCtr="0">
            <a:noAutofit/>
          </a:bodyPr>
          <a:lstStyle/>
          <a:p>
            <a:r>
              <a:rPr lang="en-AU" sz="1000" smtClean="0">
                <a:solidFill>
                  <a:schemeClr val="accent2"/>
                </a:solidFill>
                <a:latin typeface="Calibri"/>
              </a:rPr>
              <a:t>1/10/12</a:t>
            </a:r>
            <a:endParaRPr lang="en-AU" sz="1000">
              <a:solidFill>
                <a:schemeClr val="accent2"/>
              </a:solidFill>
              <a:latin typeface="Calibri"/>
            </a:endParaRPr>
          </a:p>
        </p:txBody>
      </p:sp>
      <p:sp>
        <p:nvSpPr>
          <p:cNvPr id="1748" name="intervalshape"/>
          <p:cNvSpPr txBox="1"/>
          <p:nvPr>
            <p:custDataLst>
              <p:tags r:id="rId25"/>
            </p:custDataLst>
          </p:nvPr>
        </p:nvSpPr>
        <p:spPr>
          <a:xfrm>
            <a:off x="670508" y="4279900"/>
            <a:ext cx="1016000" cy="261610"/>
          </a:xfrm>
          <a:prstGeom prst="rect">
            <a:avLst/>
          </a:prstGeom>
          <a:noFill/>
        </p:spPr>
        <p:txBody>
          <a:bodyPr vert="horz" wrap="none" rtlCol="0" anchorCtr="0">
            <a:noAutofit/>
          </a:bodyPr>
          <a:lstStyle/>
          <a:p>
            <a:r>
              <a:rPr lang="en-AU" sz="1100" b="1" smtClean="0">
                <a:solidFill>
                  <a:schemeClr val="dk1"/>
                </a:solidFill>
                <a:latin typeface="Calibri"/>
              </a:rPr>
              <a:t>Update charter</a:t>
            </a:r>
            <a:endParaRPr lang="en-AU" sz="1100" b="1">
              <a:solidFill>
                <a:schemeClr val="dk1"/>
              </a:solidFill>
              <a:latin typeface="Calibri"/>
            </a:endParaRPr>
          </a:p>
        </p:txBody>
      </p:sp>
      <p:sp>
        <p:nvSpPr>
          <p:cNvPr id="1749" name="intervalshape"/>
          <p:cNvSpPr/>
          <p:nvPr>
            <p:custDataLst>
              <p:tags r:id="rId26"/>
            </p:custDataLst>
          </p:nvPr>
        </p:nvSpPr>
        <p:spPr bwMode="auto">
          <a:xfrm>
            <a:off x="1757946" y="4267200"/>
            <a:ext cx="706874" cy="279400"/>
          </a:xfrm>
          <a:prstGeom prst="rect">
            <a:avLst/>
          </a:prstGeom>
          <a:solidFill>
            <a:srgbClr val="0072BC"/>
          </a:solidFill>
          <a:ln w="9525" cap="flat" cmpd="sng" algn="ctr">
            <a:noFill/>
            <a:prstDash val="solid"/>
            <a:round/>
            <a:headEnd type="none" w="med" len="med"/>
            <a:tailEnd type="none" w="med" len="med"/>
          </a:ln>
          <a:effectLst>
            <a:outerShdw blurRad="44450" algn="ctr">
              <a:schemeClr val="bg2">
                <a:alpha val="30000"/>
              </a:schemeClr>
            </a:outerShdw>
          </a:effectLst>
          <a:scene3d>
            <a:camera prst="orthographicFront"/>
            <a:lightRig rig="threePt" dir="t"/>
          </a:scene3d>
          <a:sp3d>
            <a:bevelT w="171450" h="1270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xmlns="" val="1"/>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sp>
        <p:nvSpPr>
          <p:cNvPr id="1752" name="intervalshape"/>
          <p:cNvSpPr txBox="1"/>
          <p:nvPr>
            <p:custDataLst>
              <p:tags r:id="rId27"/>
            </p:custDataLst>
          </p:nvPr>
        </p:nvSpPr>
        <p:spPr>
          <a:xfrm>
            <a:off x="2549239" y="4279900"/>
            <a:ext cx="1016000" cy="261610"/>
          </a:xfrm>
          <a:prstGeom prst="rect">
            <a:avLst/>
          </a:prstGeom>
          <a:noFill/>
        </p:spPr>
        <p:txBody>
          <a:bodyPr vert="horz" wrap="none" rtlCol="0">
            <a:noAutofit/>
          </a:bodyPr>
          <a:lstStyle/>
          <a:p>
            <a:r>
              <a:rPr lang="en-AU" sz="1100" dirty="0" smtClean="0">
                <a:latin typeface="Calibri"/>
              </a:rPr>
              <a:t>4/12/12  -  28/2/13</a:t>
            </a:r>
            <a:endParaRPr lang="en-AU" sz="1100" dirty="0">
              <a:latin typeface="Calibri"/>
            </a:endParaRPr>
          </a:p>
        </p:txBody>
      </p:sp>
      <p:sp>
        <p:nvSpPr>
          <p:cNvPr id="1753" name="intervalshape"/>
          <p:cNvSpPr txBox="1"/>
          <p:nvPr>
            <p:custDataLst>
              <p:tags r:id="rId28"/>
            </p:custDataLst>
          </p:nvPr>
        </p:nvSpPr>
        <p:spPr>
          <a:xfrm>
            <a:off x="571887" y="4724400"/>
            <a:ext cx="1016000" cy="431800"/>
          </a:xfrm>
          <a:prstGeom prst="rect">
            <a:avLst/>
          </a:prstGeom>
          <a:noFill/>
        </p:spPr>
        <p:txBody>
          <a:bodyPr vert="horz" wrap="none" rtlCol="0" anchorCtr="0">
            <a:noAutofit/>
          </a:bodyPr>
          <a:lstStyle/>
          <a:p>
            <a:r>
              <a:rPr lang="en-AU" sz="1100" b="1" dirty="0" smtClean="0">
                <a:solidFill>
                  <a:schemeClr val="dk1"/>
                </a:solidFill>
                <a:latin typeface="Calibri"/>
              </a:rPr>
              <a:t>Develop the</a:t>
            </a:r>
          </a:p>
          <a:p>
            <a:r>
              <a:rPr lang="en-AU" sz="1100" b="1" dirty="0" smtClean="0">
                <a:solidFill>
                  <a:schemeClr val="dk1"/>
                </a:solidFill>
                <a:latin typeface="Calibri"/>
              </a:rPr>
              <a:t>"state-of-the-art"</a:t>
            </a:r>
            <a:endParaRPr lang="en-AU" sz="1100" b="1" dirty="0">
              <a:solidFill>
                <a:schemeClr val="dk1"/>
              </a:solidFill>
              <a:latin typeface="Calibri"/>
            </a:endParaRPr>
          </a:p>
        </p:txBody>
      </p:sp>
      <p:sp>
        <p:nvSpPr>
          <p:cNvPr id="1754" name="intervalshape"/>
          <p:cNvSpPr/>
          <p:nvPr>
            <p:custDataLst>
              <p:tags r:id="rId29"/>
            </p:custDataLst>
          </p:nvPr>
        </p:nvSpPr>
        <p:spPr bwMode="auto">
          <a:xfrm>
            <a:off x="1757946" y="4711700"/>
            <a:ext cx="1709649" cy="279400"/>
          </a:xfrm>
          <a:prstGeom prst="rect">
            <a:avLst/>
          </a:prstGeom>
          <a:solidFill>
            <a:srgbClr val="0072BC"/>
          </a:solidFill>
          <a:ln w="9525" cap="flat" cmpd="sng" algn="ctr">
            <a:noFill/>
            <a:prstDash val="solid"/>
            <a:round/>
            <a:headEnd type="none" w="med" len="med"/>
            <a:tailEnd type="none" w="med" len="med"/>
          </a:ln>
          <a:effectLst>
            <a:outerShdw blurRad="44450" algn="ctr">
              <a:schemeClr val="bg2">
                <a:alpha val="30000"/>
              </a:schemeClr>
            </a:outerShdw>
          </a:effectLst>
          <a:scene3d>
            <a:camera prst="orthographicFront"/>
            <a:lightRig rig="threePt" dir="t"/>
          </a:scene3d>
          <a:sp3d>
            <a:bevelT w="171450" h="1270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xmlns="" val="1"/>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sp>
        <p:nvSpPr>
          <p:cNvPr id="1757" name="intervalshape"/>
          <p:cNvSpPr txBox="1"/>
          <p:nvPr>
            <p:custDataLst>
              <p:tags r:id="rId30"/>
            </p:custDataLst>
          </p:nvPr>
        </p:nvSpPr>
        <p:spPr>
          <a:xfrm>
            <a:off x="3564714" y="4724400"/>
            <a:ext cx="1016000" cy="261610"/>
          </a:xfrm>
          <a:prstGeom prst="rect">
            <a:avLst/>
          </a:prstGeom>
          <a:noFill/>
        </p:spPr>
        <p:txBody>
          <a:bodyPr vert="horz" wrap="none" rtlCol="0">
            <a:noAutofit/>
          </a:bodyPr>
          <a:lstStyle/>
          <a:p>
            <a:r>
              <a:rPr lang="en-AU" sz="1100" dirty="0" smtClean="0">
                <a:latin typeface="Calibri"/>
              </a:rPr>
              <a:t>4/12/12  -  30/6/13</a:t>
            </a:r>
            <a:endParaRPr lang="en-AU" sz="1100" dirty="0">
              <a:latin typeface="Calibri"/>
            </a:endParaRPr>
          </a:p>
        </p:txBody>
      </p:sp>
      <p:sp>
        <p:nvSpPr>
          <p:cNvPr id="1758" name="intervalshape"/>
          <p:cNvSpPr txBox="1"/>
          <p:nvPr>
            <p:custDataLst>
              <p:tags r:id="rId31"/>
            </p:custDataLst>
          </p:nvPr>
        </p:nvSpPr>
        <p:spPr>
          <a:xfrm>
            <a:off x="532414" y="5168900"/>
            <a:ext cx="1016000" cy="261610"/>
          </a:xfrm>
          <a:prstGeom prst="rect">
            <a:avLst/>
          </a:prstGeom>
          <a:noFill/>
        </p:spPr>
        <p:txBody>
          <a:bodyPr vert="horz" wrap="none" rtlCol="0" anchorCtr="0">
            <a:noAutofit/>
          </a:bodyPr>
          <a:lstStyle/>
          <a:p>
            <a:r>
              <a:rPr lang="en-AU" sz="1100" b="1" dirty="0" smtClean="0">
                <a:solidFill>
                  <a:schemeClr val="dk1"/>
                </a:solidFill>
                <a:latin typeface="Calibri"/>
              </a:rPr>
              <a:t>Develop position in community</a:t>
            </a:r>
            <a:endParaRPr lang="en-AU" sz="1100" b="1" dirty="0">
              <a:solidFill>
                <a:schemeClr val="dk1"/>
              </a:solidFill>
              <a:latin typeface="Calibri"/>
            </a:endParaRPr>
          </a:p>
        </p:txBody>
      </p:sp>
      <p:sp>
        <p:nvSpPr>
          <p:cNvPr id="1759" name="intervalshape"/>
          <p:cNvSpPr/>
          <p:nvPr>
            <p:custDataLst>
              <p:tags r:id="rId32"/>
            </p:custDataLst>
          </p:nvPr>
        </p:nvSpPr>
        <p:spPr bwMode="auto">
          <a:xfrm>
            <a:off x="2267552" y="5156200"/>
            <a:ext cx="2720644" cy="279400"/>
          </a:xfrm>
          <a:prstGeom prst="rect">
            <a:avLst/>
          </a:prstGeom>
          <a:solidFill>
            <a:srgbClr val="0072BC"/>
          </a:solidFill>
          <a:ln w="9525" cap="flat" cmpd="sng" algn="ctr">
            <a:noFill/>
            <a:prstDash val="solid"/>
            <a:round/>
            <a:headEnd type="none" w="med" len="med"/>
            <a:tailEnd type="none" w="med" len="med"/>
          </a:ln>
          <a:effectLst>
            <a:outerShdw blurRad="44450" algn="ctr">
              <a:schemeClr val="bg2">
                <a:alpha val="30000"/>
              </a:schemeClr>
            </a:outerShdw>
          </a:effectLst>
          <a:scene3d>
            <a:camera prst="orthographicFront"/>
            <a:lightRig rig="threePt" dir="t"/>
          </a:scene3d>
          <a:sp3d>
            <a:bevelT w="171450" h="1270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xmlns="" val="1"/>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sp>
        <p:nvSpPr>
          <p:cNvPr id="1762" name="intervalshape"/>
          <p:cNvSpPr txBox="1"/>
          <p:nvPr>
            <p:custDataLst>
              <p:tags r:id="rId33"/>
            </p:custDataLst>
          </p:nvPr>
        </p:nvSpPr>
        <p:spPr>
          <a:xfrm>
            <a:off x="5009115" y="5168900"/>
            <a:ext cx="1016000" cy="261610"/>
          </a:xfrm>
          <a:prstGeom prst="rect">
            <a:avLst/>
          </a:prstGeom>
          <a:noFill/>
        </p:spPr>
        <p:txBody>
          <a:bodyPr vert="horz" wrap="none" rtlCol="0">
            <a:noAutofit/>
          </a:bodyPr>
          <a:lstStyle/>
          <a:p>
            <a:r>
              <a:rPr lang="en-AU" sz="1100" dirty="0" smtClean="0">
                <a:latin typeface="Calibri"/>
              </a:rPr>
              <a:t>4/2/13  -  1/1/14</a:t>
            </a:r>
            <a:endParaRPr lang="en-AU" sz="1100" dirty="0">
              <a:latin typeface="Calibri"/>
            </a:endParaRPr>
          </a:p>
        </p:txBody>
      </p:sp>
      <p:sp>
        <p:nvSpPr>
          <p:cNvPr id="1763" name="intervalshape"/>
          <p:cNvSpPr txBox="1"/>
          <p:nvPr>
            <p:custDataLst>
              <p:tags r:id="rId34"/>
            </p:custDataLst>
          </p:nvPr>
        </p:nvSpPr>
        <p:spPr>
          <a:xfrm>
            <a:off x="453039" y="5613400"/>
            <a:ext cx="1016000" cy="261610"/>
          </a:xfrm>
          <a:prstGeom prst="rect">
            <a:avLst/>
          </a:prstGeom>
          <a:noFill/>
        </p:spPr>
        <p:txBody>
          <a:bodyPr vert="horz" wrap="none" rtlCol="0" anchorCtr="0">
            <a:noAutofit/>
          </a:bodyPr>
          <a:lstStyle/>
          <a:p>
            <a:r>
              <a:rPr lang="en-AU" sz="1100" b="1" smtClean="0">
                <a:solidFill>
                  <a:schemeClr val="dk1"/>
                </a:solidFill>
                <a:latin typeface="Calibri"/>
              </a:rPr>
              <a:t>Investigate ROI and Metrics</a:t>
            </a:r>
            <a:endParaRPr lang="en-AU" sz="1100" b="1">
              <a:solidFill>
                <a:schemeClr val="dk1"/>
              </a:solidFill>
              <a:latin typeface="Calibri"/>
            </a:endParaRPr>
          </a:p>
        </p:txBody>
      </p:sp>
      <p:sp>
        <p:nvSpPr>
          <p:cNvPr id="1764" name="intervalshape"/>
          <p:cNvSpPr/>
          <p:nvPr>
            <p:custDataLst>
              <p:tags r:id="rId35"/>
            </p:custDataLst>
          </p:nvPr>
        </p:nvSpPr>
        <p:spPr bwMode="auto">
          <a:xfrm>
            <a:off x="2267552" y="5600700"/>
            <a:ext cx="2720644" cy="279400"/>
          </a:xfrm>
          <a:prstGeom prst="rect">
            <a:avLst/>
          </a:prstGeom>
          <a:solidFill>
            <a:srgbClr val="0072BC"/>
          </a:solidFill>
          <a:ln w="9525" cap="flat" cmpd="sng" algn="ctr">
            <a:noFill/>
            <a:prstDash val="solid"/>
            <a:round/>
            <a:headEnd type="none" w="med" len="med"/>
            <a:tailEnd type="none" w="med" len="med"/>
          </a:ln>
          <a:effectLst>
            <a:outerShdw blurRad="44450" algn="ctr">
              <a:schemeClr val="bg2">
                <a:alpha val="30000"/>
              </a:schemeClr>
            </a:outerShdw>
          </a:effectLst>
          <a:scene3d>
            <a:camera prst="orthographicFront"/>
            <a:lightRig rig="threePt" dir="t"/>
          </a:scene3d>
          <a:sp3d>
            <a:bevelT w="171450" h="1270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xmlns="" val="1"/>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sp>
        <p:nvSpPr>
          <p:cNvPr id="1767" name="intervalshape"/>
          <p:cNvSpPr txBox="1"/>
          <p:nvPr>
            <p:custDataLst>
              <p:tags r:id="rId36"/>
            </p:custDataLst>
          </p:nvPr>
        </p:nvSpPr>
        <p:spPr>
          <a:xfrm>
            <a:off x="5021815" y="5613400"/>
            <a:ext cx="1016000" cy="261610"/>
          </a:xfrm>
          <a:prstGeom prst="rect">
            <a:avLst/>
          </a:prstGeom>
          <a:noFill/>
        </p:spPr>
        <p:txBody>
          <a:bodyPr vert="horz" wrap="none" rtlCol="0">
            <a:noAutofit/>
          </a:bodyPr>
          <a:lstStyle/>
          <a:p>
            <a:r>
              <a:rPr lang="en-AU" sz="1100" dirty="0" smtClean="0">
                <a:latin typeface="Calibri"/>
              </a:rPr>
              <a:t>4/2/13  -  1/1/14</a:t>
            </a:r>
            <a:endParaRPr lang="en-AU" sz="1100" dirty="0">
              <a:latin typeface="Calibri"/>
            </a:endParaRPr>
          </a:p>
        </p:txBody>
      </p:sp>
      <p:sp>
        <p:nvSpPr>
          <p:cNvPr id="1768" name="intervalshape"/>
          <p:cNvSpPr txBox="1"/>
          <p:nvPr>
            <p:custDataLst>
              <p:tags r:id="rId37"/>
            </p:custDataLst>
          </p:nvPr>
        </p:nvSpPr>
        <p:spPr>
          <a:xfrm>
            <a:off x="1910539" y="6057900"/>
            <a:ext cx="1016000" cy="261610"/>
          </a:xfrm>
          <a:prstGeom prst="rect">
            <a:avLst/>
          </a:prstGeom>
          <a:noFill/>
        </p:spPr>
        <p:txBody>
          <a:bodyPr vert="horz" wrap="none" rtlCol="0" anchorCtr="0">
            <a:noAutofit/>
          </a:bodyPr>
          <a:lstStyle/>
          <a:p>
            <a:r>
              <a:rPr lang="en-AU" sz="1100" b="1" smtClean="0">
                <a:solidFill>
                  <a:schemeClr val="dk1"/>
                </a:solidFill>
                <a:latin typeface="Calibri"/>
              </a:rPr>
              <a:t>Identify Knowledg gaps</a:t>
            </a:r>
            <a:endParaRPr lang="en-AU" sz="1100" b="1">
              <a:solidFill>
                <a:schemeClr val="dk1"/>
              </a:solidFill>
              <a:latin typeface="Calibri"/>
            </a:endParaRPr>
          </a:p>
        </p:txBody>
      </p:sp>
      <p:sp>
        <p:nvSpPr>
          <p:cNvPr id="1769" name="intervalshape"/>
          <p:cNvSpPr/>
          <p:nvPr>
            <p:custDataLst>
              <p:tags r:id="rId38"/>
            </p:custDataLst>
          </p:nvPr>
        </p:nvSpPr>
        <p:spPr bwMode="auto">
          <a:xfrm>
            <a:off x="3475814" y="6045200"/>
            <a:ext cx="2991885" cy="279400"/>
          </a:xfrm>
          <a:prstGeom prst="rect">
            <a:avLst/>
          </a:prstGeom>
          <a:solidFill>
            <a:srgbClr val="0072BC"/>
          </a:solidFill>
          <a:ln w="9525" cap="flat" cmpd="sng" algn="ctr">
            <a:noFill/>
            <a:prstDash val="solid"/>
            <a:round/>
            <a:headEnd type="none" w="med" len="med"/>
            <a:tailEnd type="none" w="med" len="med"/>
          </a:ln>
          <a:effectLst>
            <a:outerShdw blurRad="44450" algn="ctr">
              <a:schemeClr val="bg2">
                <a:alpha val="30000"/>
              </a:schemeClr>
            </a:outerShdw>
          </a:effectLst>
          <a:scene3d>
            <a:camera prst="orthographicFront"/>
            <a:lightRig rig="threePt" dir="t"/>
          </a:scene3d>
          <a:sp3d>
            <a:bevelT w="171450" h="1270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xmlns="" val="1"/>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sp>
        <p:nvSpPr>
          <p:cNvPr id="1772" name="intervalshape"/>
          <p:cNvSpPr txBox="1"/>
          <p:nvPr>
            <p:custDataLst>
              <p:tags r:id="rId39"/>
            </p:custDataLst>
          </p:nvPr>
        </p:nvSpPr>
        <p:spPr>
          <a:xfrm>
            <a:off x="6539419" y="6057900"/>
            <a:ext cx="1016000" cy="261610"/>
          </a:xfrm>
          <a:prstGeom prst="rect">
            <a:avLst/>
          </a:prstGeom>
          <a:noFill/>
        </p:spPr>
        <p:txBody>
          <a:bodyPr vert="horz" wrap="none" rtlCol="0">
            <a:noAutofit/>
          </a:bodyPr>
          <a:lstStyle/>
          <a:p>
            <a:r>
              <a:rPr lang="en-AU" sz="1100" dirty="0" smtClean="0">
                <a:latin typeface="Calibri"/>
              </a:rPr>
              <a:t>1/7/13  -  30/6/14</a:t>
            </a:r>
            <a:endParaRPr lang="en-AU" sz="1100" dirty="0">
              <a:latin typeface="Calibri"/>
            </a:endParaRPr>
          </a:p>
        </p:txBody>
      </p:sp>
      <p:sp>
        <p:nvSpPr>
          <p:cNvPr id="1773" name="intervalshape"/>
          <p:cNvSpPr txBox="1"/>
          <p:nvPr>
            <p:custDataLst>
              <p:tags r:id="rId40"/>
            </p:custDataLst>
          </p:nvPr>
        </p:nvSpPr>
        <p:spPr>
          <a:xfrm>
            <a:off x="2994296" y="6502400"/>
            <a:ext cx="1016000" cy="261610"/>
          </a:xfrm>
          <a:prstGeom prst="rect">
            <a:avLst/>
          </a:prstGeom>
          <a:noFill/>
        </p:spPr>
        <p:txBody>
          <a:bodyPr vert="horz" wrap="none" rtlCol="0" anchorCtr="0">
            <a:noAutofit/>
          </a:bodyPr>
          <a:lstStyle/>
          <a:p>
            <a:r>
              <a:rPr lang="en-AU" sz="1100" b="1" dirty="0" smtClean="0">
                <a:solidFill>
                  <a:schemeClr val="dk1"/>
                </a:solidFill>
                <a:latin typeface="Calibri"/>
              </a:rPr>
              <a:t>Collate an INSIGHT Journal Special Issue</a:t>
            </a:r>
            <a:endParaRPr lang="en-AU" sz="1100" b="1" dirty="0">
              <a:solidFill>
                <a:schemeClr val="dk1"/>
              </a:solidFill>
              <a:latin typeface="Calibri"/>
            </a:endParaRPr>
          </a:p>
        </p:txBody>
      </p:sp>
      <p:sp>
        <p:nvSpPr>
          <p:cNvPr id="1774" name="intervalshape"/>
          <p:cNvSpPr/>
          <p:nvPr>
            <p:custDataLst>
              <p:tags r:id="rId41"/>
            </p:custDataLst>
          </p:nvPr>
        </p:nvSpPr>
        <p:spPr bwMode="auto">
          <a:xfrm>
            <a:off x="4988196" y="6489700"/>
            <a:ext cx="2243913" cy="279400"/>
          </a:xfrm>
          <a:prstGeom prst="rect">
            <a:avLst/>
          </a:prstGeom>
          <a:solidFill>
            <a:srgbClr val="0072BC"/>
          </a:solidFill>
          <a:ln w="9525" cap="flat" cmpd="sng" algn="ctr">
            <a:noFill/>
            <a:prstDash val="solid"/>
            <a:round/>
            <a:headEnd type="none" w="med" len="med"/>
            <a:tailEnd type="none" w="med" len="med"/>
          </a:ln>
          <a:effectLst>
            <a:outerShdw blurRad="44450" algn="ctr">
              <a:schemeClr val="bg2">
                <a:alpha val="30000"/>
              </a:schemeClr>
            </a:outerShdw>
          </a:effectLst>
          <a:scene3d>
            <a:camera prst="orthographicFront"/>
            <a:lightRig rig="threePt" dir="t"/>
          </a:scene3d>
          <a:sp3d>
            <a:bevelT w="171450" h="12700"/>
          </a:sp3d>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xmlns="" val="1"/>
            </a:ext>
          </a:ex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a typeface="ＭＳ Ｐゴシック" pitchFamily="1" charset="-128"/>
            </a:endParaRPr>
          </a:p>
        </p:txBody>
      </p:sp>
      <p:sp>
        <p:nvSpPr>
          <p:cNvPr id="1777" name="intervalshape"/>
          <p:cNvSpPr txBox="1"/>
          <p:nvPr>
            <p:custDataLst>
              <p:tags r:id="rId42"/>
            </p:custDataLst>
          </p:nvPr>
        </p:nvSpPr>
        <p:spPr>
          <a:xfrm>
            <a:off x="7316529" y="6502400"/>
            <a:ext cx="1016000" cy="261610"/>
          </a:xfrm>
          <a:prstGeom prst="rect">
            <a:avLst/>
          </a:prstGeom>
          <a:noFill/>
        </p:spPr>
        <p:txBody>
          <a:bodyPr vert="horz" wrap="none" rtlCol="0">
            <a:noAutofit/>
          </a:bodyPr>
          <a:lstStyle/>
          <a:p>
            <a:r>
              <a:rPr lang="en-AU" sz="1100" dirty="0" smtClean="0">
                <a:latin typeface="Calibri"/>
              </a:rPr>
              <a:t>1/1/14  -  1/10/14</a:t>
            </a:r>
            <a:endParaRPr lang="en-AU" sz="1100" dirty="0">
              <a:latin typeface="Calibri"/>
            </a:endParaRPr>
          </a:p>
        </p:txBody>
      </p:sp>
      <p:sp>
        <p:nvSpPr>
          <p:cNvPr id="75" name="Title 1"/>
          <p:cNvSpPr txBox="1">
            <a:spLocks/>
          </p:cNvSpPr>
          <p:nvPr/>
        </p:nvSpPr>
        <p:spPr bwMode="auto">
          <a:xfrm>
            <a:off x="1225550" y="-152400"/>
            <a:ext cx="7167563" cy="159715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marL="0" indent="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mj-lt"/>
                <a:ea typeface="+mj-ea"/>
                <a:cs typeface="+mj-cs"/>
              </a:defRPr>
            </a:lvl1pPr>
            <a:lvl2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2pPr>
            <a:lvl3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3pPr>
            <a:lvl4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4pPr>
            <a:lvl5pPr marL="20574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5pPr>
            <a:lvl6pPr marL="25146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6pPr>
            <a:lvl7pPr marL="29718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7pPr>
            <a:lvl8pPr marL="34290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8pPr>
            <a:lvl9pPr marL="3886200" indent="-228600" algn="l" defTabSz="449263" rtl="0" eaLnBrk="1" fontAlgn="base" hangingPunct="1">
              <a:spcBef>
                <a:spcPct val="0"/>
              </a:spcBef>
              <a:spcAft>
                <a:spcPct val="0"/>
              </a:spcAft>
              <a:buClr>
                <a:srgbClr val="000000"/>
              </a:buClr>
              <a:buSzPct val="100000"/>
              <a:buFont typeface="Times New Roman" pitchFamily="16" charset="0"/>
              <a:defRPr sz="3800">
                <a:solidFill>
                  <a:srgbClr val="000000"/>
                </a:solidFill>
                <a:latin typeface="Verdana" pitchFamily="32" charset="0"/>
                <a:cs typeface="Arial" charset="0"/>
              </a:defRPr>
            </a:lvl9pPr>
          </a:lstStyle>
          <a:p>
            <a:pPr algn="ct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2400" b="1" dirty="0" smtClean="0">
                <a:solidFill>
                  <a:srgbClr val="002060"/>
                </a:solidFill>
              </a:rPr>
              <a:t/>
            </a:r>
            <a:br>
              <a:rPr lang="en-AU" sz="2400" b="1" dirty="0" smtClean="0">
                <a:solidFill>
                  <a:srgbClr val="002060"/>
                </a:solidFill>
              </a:rPr>
            </a:br>
            <a:r>
              <a:rPr lang="en-AU" sz="3200" b="1" dirty="0" smtClean="0">
                <a:solidFill>
                  <a:srgbClr val="002060"/>
                </a:solidFill>
              </a:rPr>
              <a:t/>
            </a:r>
            <a:br>
              <a:rPr lang="en-AU" sz="3200" b="1" dirty="0" smtClean="0">
                <a:solidFill>
                  <a:srgbClr val="002060"/>
                </a:solidFill>
              </a:rPr>
            </a:br>
            <a:r>
              <a:rPr lang="en-US" sz="1800" dirty="0" smtClean="0">
                <a:solidFill>
                  <a:schemeClr val="accent6">
                    <a:lumMod val="75000"/>
                  </a:schemeClr>
                </a:solidFill>
                <a:effectLst>
                  <a:outerShdw blurRad="38100" dist="38100" dir="2700000" algn="tl">
                    <a:srgbClr val="C0C0C0"/>
                  </a:outerShdw>
                </a:effectLst>
              </a:rPr>
              <a:t>Model-based</a:t>
            </a:r>
            <a:r>
              <a:rPr lang="en-US" sz="3200" dirty="0" smtClean="0">
                <a:solidFill>
                  <a:schemeClr val="accent6">
                    <a:lumMod val="75000"/>
                  </a:schemeClr>
                </a:solidFill>
                <a:effectLst>
                  <a:outerShdw blurRad="38100" dist="38100" dir="2700000" algn="tl">
                    <a:srgbClr val="C0C0C0"/>
                  </a:outerShdw>
                </a:effectLst>
              </a:rPr>
              <a:t> Conceptual Design WG </a:t>
            </a:r>
            <a:r>
              <a:rPr lang="en-AU" sz="2400" dirty="0" smtClean="0">
                <a:solidFill>
                  <a:schemeClr val="accent6">
                    <a:lumMod val="75000"/>
                  </a:schemeClr>
                </a:solidFill>
              </a:rPr>
              <a:t/>
            </a:r>
            <a:br>
              <a:rPr lang="en-AU" sz="2400" dirty="0" smtClean="0">
                <a:solidFill>
                  <a:schemeClr val="accent6">
                    <a:lumMod val="75000"/>
                  </a:schemeClr>
                </a:solidFill>
              </a:rPr>
            </a:br>
            <a:r>
              <a:rPr lang="en-AU" sz="2000" b="1" dirty="0" smtClean="0">
                <a:solidFill>
                  <a:srgbClr val="FF0000"/>
                </a:solidFill>
              </a:rPr>
              <a:t/>
            </a:r>
            <a:br>
              <a:rPr lang="en-AU" sz="2000" b="1" dirty="0" smtClean="0">
                <a:solidFill>
                  <a:srgbClr val="FF0000"/>
                </a:solidFill>
              </a:rPr>
            </a:br>
            <a:r>
              <a:rPr lang="en-AU" sz="2000" b="1" dirty="0" smtClean="0">
                <a:solidFill>
                  <a:srgbClr val="FF0000"/>
                </a:solidFill>
              </a:rPr>
              <a:t>2013-2014 Plan</a:t>
            </a:r>
            <a:endParaRPr lang="en-AU" sz="2000" b="1" dirty="0">
              <a:solidFill>
                <a:srgbClr val="FF0000"/>
              </a:solidFill>
            </a:endParaRPr>
          </a:p>
        </p:txBody>
      </p:sp>
    </p:spTree>
    <p:custDataLst>
      <p:tags r:id="rId1"/>
    </p:custDataLst>
    <p:extLst>
      <p:ext uri="{BB962C8B-B14F-4D97-AF65-F5344CB8AC3E}">
        <p14:creationId xmlns:p14="http://schemas.microsoft.com/office/powerpoint/2010/main" xmlns="" val="1142763560"/>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94&quot;&gt;&lt;property id=&quot;20148&quot; value=&quot;5&quot;/&gt;&lt;property id=&quot;20300&quot; value=&quot;Slide 8 - &amp;quot;Discussion Topics&amp;quot;&quot;/&gt;&lt;property id=&quot;20307&quot; value=&quot;281&quot;/&gt;&lt;/object&gt;&lt;object type=&quot;3&quot; unique_id=&quot;10119&quot;&gt;&lt;property id=&quot;20148&quot; value=&quot;5&quot;/&gt;&lt;property id=&quot;20300&quot; value=&quot;Slide 1 - &amp;quot;Model-based Concept Engineering (MBCE)&amp;#x0D;&amp;#x0A;&amp;#x0D;&amp;#x0A;IS2012 Working Group Meeting&amp;#x0D;&amp;#x0A;&amp;#x0D;&amp;#x0A;Date: Tuesday, July 10&amp;#x0D;&amp;#x0A;Time: 15:30-17:00pm&amp;#x0D;&amp;#x0A;Ro&quot;/&gt;&lt;property id=&quot;20307&quot; value=&quot;282&quot;/&gt;&lt;/object&gt;&lt;object type=&quot;3&quot; unique_id=&quot;10120&quot;&gt;&lt;property id=&quot;20148&quot; value=&quot;5&quot;/&gt;&lt;property id=&quot;20300&quot; value=&quot;Slide 2&quot;/&gt;&lt;property id=&quot;20307&quot; value=&quot;284&quot;/&gt;&lt;/object&gt;&lt;object type=&quot;3&quot; unique_id=&quot;10374&quot;&gt;&lt;property id=&quot;20148&quot; value=&quot;5&quot;/&gt;&lt;property id=&quot;20300&quot; value=&quot;Slide 3&quot;/&gt;&lt;property id=&quot;20307&quot; value=&quot;285&quot;/&gt;&lt;/object&gt;&lt;object type=&quot;3&quot; unique_id=&quot;10474&quot;&gt;&lt;property id=&quot;20148&quot; value=&quot;5&quot;/&gt;&lt;property id=&quot;20300&quot; value=&quot;Slide 4 - &amp;quot;Progress Update &amp;#x0D;&amp;#x0A;&amp;quot;&quot;/&gt;&lt;property id=&quot;20307&quot; value=&quot;286&quot;/&gt;&lt;/object&gt;&lt;object type=&quot;3&quot; unique_id=&quot;10650&quot;&gt;&lt;property id=&quot;20148&quot; value=&quot;5&quot;/&gt;&lt;property id=&quot;20300&quot; value=&quot;Slide 5 - &amp;quot;Progress Update &amp;#x0D;&amp;#x0A;&amp;quot;&quot;/&gt;&lt;property id=&quot;20307&quot; value=&quot;287&quot;/&gt;&lt;/object&gt;&lt;object type=&quot;3&quot; unique_id=&quot;10651&quot;&gt;&lt;property id=&quot;20148&quot; value=&quot;5&quot;/&gt;&lt;property id=&quot;20300&quot; value=&quot;Slide 6 - &amp;quot;Progress Update &amp;#x0D;&amp;#x0A;&amp;quot;&quot;/&gt;&lt;property id=&quot;20307&quot; value=&quot;288&quot;/&gt;&lt;/object&gt;&lt;object type=&quot;3&quot; unique_id=&quot;10652&quot;&gt;&lt;property id=&quot;20148&quot; value=&quot;5&quot;/&gt;&lt;property id=&quot;20300&quot; value=&quot;Slide 7 - &amp;quot;Progress Update &amp;#x0D;&amp;#x0A;&amp;quot;&quot;/&gt;&lt;property id=&quot;20307&quot; value=&quot;289&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TIMESCALVALUEFONT" val="Yes"/>
</p:tagLst>
</file>

<file path=ppt/tags/tag11.xml><?xml version="1.0" encoding="utf-8"?>
<p:tagLst xmlns:a="http://schemas.openxmlformats.org/drawingml/2006/main" xmlns:r="http://schemas.openxmlformats.org/officeDocument/2006/relationships" xmlns:p="http://schemas.openxmlformats.org/presentationml/2006/main">
  <p:tag name="TIMESCALVALUEFONT" val="Yes"/>
</p:tagLst>
</file>

<file path=ppt/tags/tag12.xml><?xml version="1.0" encoding="utf-8"?>
<p:tagLst xmlns:a="http://schemas.openxmlformats.org/drawingml/2006/main" xmlns:r="http://schemas.openxmlformats.org/officeDocument/2006/relationships" xmlns:p="http://schemas.openxmlformats.org/presentationml/2006/main">
  <p:tag name="TIMESCALVALUEFONT" val="Yes"/>
</p:tagLst>
</file>

<file path=ppt/tags/tag13.xml><?xml version="1.0" encoding="utf-8"?>
<p:tagLst xmlns:a="http://schemas.openxmlformats.org/drawingml/2006/main" xmlns:r="http://schemas.openxmlformats.org/officeDocument/2006/relationships" xmlns:p="http://schemas.openxmlformats.org/presentationml/2006/main">
  <p:tag name="RIGHTTIMEBANDDATE" val="Yes"/>
</p:tagLst>
</file>

<file path=ppt/tags/tag14.xml><?xml version="1.0" encoding="utf-8"?>
<p:tagLst xmlns:a="http://schemas.openxmlformats.org/drawingml/2006/main" xmlns:r="http://schemas.openxmlformats.org/officeDocument/2006/relationships" xmlns:p="http://schemas.openxmlformats.org/presentationml/2006/main">
  <p:tag name="ELAPSEDMARKERVALU" val="yes"/>
</p:tagLst>
</file>

<file path=ppt/tags/tag15.xml><?xml version="1.0" encoding="utf-8"?>
<p:tagLst xmlns:a="http://schemas.openxmlformats.org/drawingml/2006/main" xmlns:r="http://schemas.openxmlformats.org/officeDocument/2006/relationships" xmlns:p="http://schemas.openxmlformats.org/presentationml/2006/main">
  <p:tag name="TODAYVALUEMARKER1" val="Calibri;11"/>
</p:tagLst>
</file>

<file path=ppt/tags/tag16.xml><?xml version="1.0" encoding="utf-8"?>
<p:tagLst xmlns:a="http://schemas.openxmlformats.org/drawingml/2006/main" xmlns:r="http://schemas.openxmlformats.org/officeDocument/2006/relationships" xmlns:p="http://schemas.openxmlformats.org/presentationml/2006/main">
  <p:tag name="MILESTONE0" val="152,49,111,-9490024,False;1/10/2014 00:00:00;MBCD Themed INSIGHT Journal;False;False;False;False;tbName;0;Calibri;10;Calibri;10;0"/>
</p:tagLst>
</file>

<file path=ppt/tags/tag17.xml><?xml version="1.0" encoding="utf-8"?>
<p:tagLst xmlns:a="http://schemas.openxmlformats.org/drawingml/2006/main" xmlns:r="http://schemas.openxmlformats.org/officeDocument/2006/relationships" xmlns:p="http://schemas.openxmlformats.org/presentationml/2006/main">
  <p:tag name="MILESTONE0" val="152,49,111,-9490024,False;1/10/2014 00:00:00;MBCD Themed INSIGHT Journal;False;False;False;False;tbDate;0;Calibri;10;Calibri;10;0"/>
</p:tagLst>
</file>

<file path=ppt/tags/tag18.xml><?xml version="1.0" encoding="utf-8"?>
<p:tagLst xmlns:a="http://schemas.openxmlformats.org/drawingml/2006/main" xmlns:r="http://schemas.openxmlformats.org/officeDocument/2006/relationships" xmlns:p="http://schemas.openxmlformats.org/presentationml/2006/main">
  <p:tag name="MILESTONE1" val="152,49,111,-9490024,False;27/06/2014 00:00:00;MBCD Champion Identified;False;False;False;False;tbName;1;Calibri;10;Calibri;10;1"/>
</p:tagLst>
</file>

<file path=ppt/tags/tag19.xml><?xml version="1.0" encoding="utf-8"?>
<p:tagLst xmlns:a="http://schemas.openxmlformats.org/drawingml/2006/main" xmlns:r="http://schemas.openxmlformats.org/officeDocument/2006/relationships" xmlns:p="http://schemas.openxmlformats.org/presentationml/2006/main">
  <p:tag name="MILESTONE1" val="152,49,111,-9490024,False;27/06/2014 00:00:00;MBCD Champion Identified;False;False;False;False;tbDate;1;Calibri;10;Calibri;10;1"/>
</p:tagLst>
</file>

<file path=ppt/tags/tag2.xml><?xml version="1.0" encoding="utf-8"?>
<p:tagLst xmlns:a="http://schemas.openxmlformats.org/drawingml/2006/main" xmlns:r="http://schemas.openxmlformats.org/officeDocument/2006/relationships" xmlns:p="http://schemas.openxmlformats.org/presentationml/2006/main">
  <p:tag name="TIMELINETYPE" val="Standard"/>
  <p:tag name="TODAYMARKERABOVE" val="false"/>
  <p:tag name="TODAYMARKER" val="true"/>
  <p:tag name="AUTOFIT" val="1"/>
  <p:tag name="INTERVALABOVE" val="false"/>
  <p:tag name="TIMEBANDPOS" val="middle"/>
  <p:tag name="TIMEBANDROUNDED" val="false"/>
  <p:tag name="3DEFFECT" val="true"/>
  <p:tag name="TIMEBANDTHIN" val="false"/>
  <p:tag name="MARKERCOLOR" val="0,0,255,false"/>
  <p:tag name="SHOWFLAGDIALOG" val="Finish"/>
  <p:tag name="TIMEBANDCOLOR" val="86,182,150,True"/>
  <p:tag name="ELAPSEDSTYLE" val="thin"/>
  <p:tag name="ELAPSED" val="true"/>
  <p:tag name="LEFTBANDDATE" val="Calibri;24"/>
  <p:tag name="TIMESCALEFONT" val="Calibri"/>
  <p:tag name="RIGHTBANDDATE" val="Calibri;24"/>
  <p:tag name="TODAYMARKERFONTCHANGES" val="Calibri;11"/>
  <p:tag name="INTERVALVERTCONNECTOR" val="true"/>
  <p:tag name="INTERVALTHICKBAND" val="true"/>
  <p:tag name="INTERVALHORIZCONNECTOR" val="false"/>
  <p:tag name="INTERVALDATE" val="right"/>
  <p:tag name="TIMESCALEPOINT" val="Quarters"/>
  <p:tag name="CONFIGUREAUTOMATICFLAG" val="True"/>
  <p:tag name="MILESTONEDATEFORMAT" val="d/M/yy"/>
  <p:tag name="INTERVALDATEFORMAT" val="d/M/yy"/>
  <p:tag name="TIMESCALEDATEFORMAT" val="MMM"/>
  <p:tag name="TIMEBANDDATES" val="both"/>
  <p:tag name="MILESTONETIMESCALEENDDATE" val="1/10/2014 00:00:00"/>
  <p:tag name="MILESTONETIMESCALESTARTDATE" val="1/10/2012 00:00:00"/>
  <p:tag name="BOLTONSTASKPANEENABLED" val="true"/>
  <p:tag name="INTERVALTIMESCALEENDDATE" val="1/10/2014 00:00:00"/>
  <p:tag name="INTERVALTIMESCALESTARTDATE" val="4/12/2012 00:00:00"/>
  <p:tag name="CONFIGURETIMESCALEENDDATE" val="1/10/2014 00:00:00"/>
  <p:tag name="CONFIGURETIMESCALESTARTDATE" val="1/10/2012 00:00:00"/>
  <p:tag name="TIMEBANDPOSVALUE" val="210"/>
  <p:tag name="ACTUALTIMESCALEENDDATE" val="31/12/2014 00:00:00"/>
  <p:tag name="ACTUALTIMESCALESTARTDATE" val="1/10/2012 00:00:00"/>
  <p:tag name="INTERVALTEXT" val="left"/>
</p:tagLst>
</file>

<file path=ppt/tags/tag20.xml><?xml version="1.0" encoding="utf-8"?>
<p:tagLst xmlns:a="http://schemas.openxmlformats.org/drawingml/2006/main" xmlns:r="http://schemas.openxmlformats.org/officeDocument/2006/relationships" xmlns:p="http://schemas.openxmlformats.org/presentationml/2006/main">
  <p:tag name="MILESTONE2" val="152,49,111,-9490024,False;1/01/2014 00:00:00;Publish position in community;False;False;False;False;tbName;2;Calibri;10;Calibri;10;2"/>
</p:tagLst>
</file>

<file path=ppt/tags/tag21.xml><?xml version="1.0" encoding="utf-8"?>
<p:tagLst xmlns:a="http://schemas.openxmlformats.org/drawingml/2006/main" xmlns:r="http://schemas.openxmlformats.org/officeDocument/2006/relationships" xmlns:p="http://schemas.openxmlformats.org/presentationml/2006/main">
  <p:tag name="MILESTONE2" val="152,49,111,-9490024,False;1/01/2014 00:00:00;Publish position in community;False;False;False;False;tbDate;2;Calibri;10;Calibri;10;2"/>
</p:tagLst>
</file>

<file path=ppt/tags/tag22.xml><?xml version="1.0" encoding="utf-8"?>
<p:tagLst xmlns:a="http://schemas.openxmlformats.org/drawingml/2006/main" xmlns:r="http://schemas.openxmlformats.org/officeDocument/2006/relationships" xmlns:p="http://schemas.openxmlformats.org/presentationml/2006/main">
  <p:tag name="MILESTONE3" val="152,49,111,-9490024,False;28/02/2013 00:00:00;Publish Version 2 of Charter;False;False;True;False;tbName;3;Calibri;10;Calibri;10;3"/>
</p:tagLst>
</file>

<file path=ppt/tags/tag23.xml><?xml version="1.0" encoding="utf-8"?>
<p:tagLst xmlns:a="http://schemas.openxmlformats.org/drawingml/2006/main" xmlns:r="http://schemas.openxmlformats.org/officeDocument/2006/relationships" xmlns:p="http://schemas.openxmlformats.org/presentationml/2006/main">
  <p:tag name="MILESTONE3" val="152,49,111,-9490024,False;28/02/2013 00:00:00;Publish Version 2 of Charter;False;False;True;False;tbDate;3;Calibri;10;Calibri;10;3"/>
</p:tagLst>
</file>

<file path=ppt/tags/tag24.xml><?xml version="1.0" encoding="utf-8"?>
<p:tagLst xmlns:a="http://schemas.openxmlformats.org/drawingml/2006/main" xmlns:r="http://schemas.openxmlformats.org/officeDocument/2006/relationships" xmlns:p="http://schemas.openxmlformats.org/presentationml/2006/main">
  <p:tag name="MILESTONE4" val="188,114,0,-16747844,False;1/10/2012 00:00:00;Charter signed;False;False;False;False;tbName;4;Calibri;10;Calibri;10;4"/>
</p:tagLst>
</file>

<file path=ppt/tags/tag25.xml><?xml version="1.0" encoding="utf-8"?>
<p:tagLst xmlns:a="http://schemas.openxmlformats.org/drawingml/2006/main" xmlns:r="http://schemas.openxmlformats.org/officeDocument/2006/relationships" xmlns:p="http://schemas.openxmlformats.org/presentationml/2006/main">
  <p:tag name="MILESTONE4" val="188,114,0,-16747844,False;1/10/2012 00:00:00;Charter signed;False;False;False;False;tbDate;4;Calibri;10;Calibri;10;4"/>
</p:tagLst>
</file>

<file path=ppt/tags/tag26.xml><?xml version="1.0" encoding="utf-8"?>
<p:tagLst xmlns:a="http://schemas.openxmlformats.org/drawingml/2006/main" xmlns:r="http://schemas.openxmlformats.org/officeDocument/2006/relationships" xmlns:p="http://schemas.openxmlformats.org/presentationml/2006/main">
  <p:tag name="INTERVAL5" val="188,114,0,-16747844,False;;4/12/2012 00:00:00;28/02/2013 00:00:00;Update charter;0;tbName;5;Calibri;11;Calibri;11;Calibri;11;0"/>
</p:tagLst>
</file>

<file path=ppt/tags/tag27.xml><?xml version="1.0" encoding="utf-8"?>
<p:tagLst xmlns:a="http://schemas.openxmlformats.org/drawingml/2006/main" xmlns:r="http://schemas.openxmlformats.org/officeDocument/2006/relationships" xmlns:p="http://schemas.openxmlformats.org/presentationml/2006/main">
  <p:tag name="INTERVAL5" val="188,114,0,-16747844,False;;4/12/2012 00:00:00;28/02/2013 00:00:00;Update charter;0;Shape;5;Calibri;11;Calibri;11;Calibri;11;0"/>
</p:tagLst>
</file>

<file path=ppt/tags/tag28.xml><?xml version="1.0" encoding="utf-8"?>
<p:tagLst xmlns:a="http://schemas.openxmlformats.org/drawingml/2006/main" xmlns:r="http://schemas.openxmlformats.org/officeDocument/2006/relationships" xmlns:p="http://schemas.openxmlformats.org/presentationml/2006/main">
  <p:tag name="INTERVAL5" val="188,114,0,-16747844,False;;4/12/2012 00:00:00;28/02/2013 00:00:00;Update charter;0;tbStartEndDate;5;Calibri;11;Calibri;11;Calibri;11;0"/>
</p:tagLst>
</file>

<file path=ppt/tags/tag29.xml><?xml version="1.0" encoding="utf-8"?>
<p:tagLst xmlns:a="http://schemas.openxmlformats.org/drawingml/2006/main" xmlns:r="http://schemas.openxmlformats.org/officeDocument/2006/relationships" xmlns:p="http://schemas.openxmlformats.org/presentationml/2006/main">
  <p:tag name="INTERVAL4" val="188,114,0,-16747844,False;;4/12/2012 00:00:00;30/06/2013 00:00:00;Develop the &quot;state-of-the-art&quot;;0;tbName;4;Calibri;11;Calibri;11;Calibri;11;1"/>
</p:tagLst>
</file>

<file path=ppt/tags/tag3.xml><?xml version="1.0" encoding="utf-8"?>
<p:tagLst xmlns:a="http://schemas.openxmlformats.org/drawingml/2006/main" xmlns:r="http://schemas.openxmlformats.org/officeDocument/2006/relationships" xmlns:p="http://schemas.openxmlformats.org/presentationml/2006/main">
  <p:tag name="LEFTYTIMEBANDDATE" val="Yes"/>
</p:tagLst>
</file>

<file path=ppt/tags/tag30.xml><?xml version="1.0" encoding="utf-8"?>
<p:tagLst xmlns:a="http://schemas.openxmlformats.org/drawingml/2006/main" xmlns:r="http://schemas.openxmlformats.org/officeDocument/2006/relationships" xmlns:p="http://schemas.openxmlformats.org/presentationml/2006/main">
  <p:tag name="INTERVAL4" val="188,114,0,-16747844,False;;4/12/2012 00:00:00;30/06/2013 00:00:00;Develop the &quot;state-of-the-art&quot;;0;Shape;4;Calibri;11;Calibri;11;Calibri;11;1"/>
</p:tagLst>
</file>

<file path=ppt/tags/tag31.xml><?xml version="1.0" encoding="utf-8"?>
<p:tagLst xmlns:a="http://schemas.openxmlformats.org/drawingml/2006/main" xmlns:r="http://schemas.openxmlformats.org/officeDocument/2006/relationships" xmlns:p="http://schemas.openxmlformats.org/presentationml/2006/main">
  <p:tag name="INTERVAL4" val="188,114,0,-16747844,False;;4/12/2012 00:00:00;30/06/2013 00:00:00;Develop the &quot;state-of-the-art&quot;;0;tbStartEndDate;4;Calibri;11;Calibri;11;Calibri;11;1"/>
</p:tagLst>
</file>

<file path=ppt/tags/tag32.xml><?xml version="1.0" encoding="utf-8"?>
<p:tagLst xmlns:a="http://schemas.openxmlformats.org/drawingml/2006/main" xmlns:r="http://schemas.openxmlformats.org/officeDocument/2006/relationships" xmlns:p="http://schemas.openxmlformats.org/presentationml/2006/main">
  <p:tag name="INTERVAL3" val="188,114,0,-16747844,False;;4/02/2013 00:00:00;1/01/2014 00:00:00;Develop position in community;0;tbName;3;Calibri;11;Calibri;11;Calibri;11;2"/>
</p:tagLst>
</file>

<file path=ppt/tags/tag33.xml><?xml version="1.0" encoding="utf-8"?>
<p:tagLst xmlns:a="http://schemas.openxmlformats.org/drawingml/2006/main" xmlns:r="http://schemas.openxmlformats.org/officeDocument/2006/relationships" xmlns:p="http://schemas.openxmlformats.org/presentationml/2006/main">
  <p:tag name="INTERVAL3" val="188,114,0,-16747844,False;;4/02/2013 00:00:00;1/01/2014 00:00:00;Develop position in community;0;Shape;3;Calibri;11;Calibri;11;Calibri;11;2"/>
</p:tagLst>
</file>

<file path=ppt/tags/tag34.xml><?xml version="1.0" encoding="utf-8"?>
<p:tagLst xmlns:a="http://schemas.openxmlformats.org/drawingml/2006/main" xmlns:r="http://schemas.openxmlformats.org/officeDocument/2006/relationships" xmlns:p="http://schemas.openxmlformats.org/presentationml/2006/main">
  <p:tag name="INTERVAL3" val="188,114,0,-16747844,False;;4/02/2013 00:00:00;1/01/2014 00:00:00;Develop position in community;0;tbStartEndDate;3;Calibri;11;Calibri;11;Calibri;11;2"/>
</p:tagLst>
</file>

<file path=ppt/tags/tag35.xml><?xml version="1.0" encoding="utf-8"?>
<p:tagLst xmlns:a="http://schemas.openxmlformats.org/drawingml/2006/main" xmlns:r="http://schemas.openxmlformats.org/officeDocument/2006/relationships" xmlns:p="http://schemas.openxmlformats.org/presentationml/2006/main">
  <p:tag name="INTERVAL2" val="188,114,0,-16747844,False;;4/02/2013 00:00:00;1/01/2014 00:00:00;Investigate ROI and Metrics;0;tbName;2;Calibri;11;Calibri;11;Calibri;11;3"/>
</p:tagLst>
</file>

<file path=ppt/tags/tag36.xml><?xml version="1.0" encoding="utf-8"?>
<p:tagLst xmlns:a="http://schemas.openxmlformats.org/drawingml/2006/main" xmlns:r="http://schemas.openxmlformats.org/officeDocument/2006/relationships" xmlns:p="http://schemas.openxmlformats.org/presentationml/2006/main">
  <p:tag name="INTERVAL2" val="188,114,0,-16747844,False;;4/02/2013 00:00:00;1/01/2014 00:00:00;Investigate ROI and Metrics;0;Shape;2;Calibri;11;Calibri;11;Calibri;11;3"/>
</p:tagLst>
</file>

<file path=ppt/tags/tag37.xml><?xml version="1.0" encoding="utf-8"?>
<p:tagLst xmlns:a="http://schemas.openxmlformats.org/drawingml/2006/main" xmlns:r="http://schemas.openxmlformats.org/officeDocument/2006/relationships" xmlns:p="http://schemas.openxmlformats.org/presentationml/2006/main">
  <p:tag name="INTERVAL2" val="188,114,0,-16747844,False;;4/02/2013 00:00:00;1/01/2014 00:00:00;Investigate ROI and Metrics;0;tbStartEndDate;2;Calibri;11;Calibri;11;Calibri;11;3"/>
</p:tagLst>
</file>

<file path=ppt/tags/tag38.xml><?xml version="1.0" encoding="utf-8"?>
<p:tagLst xmlns:a="http://schemas.openxmlformats.org/drawingml/2006/main" xmlns:r="http://schemas.openxmlformats.org/officeDocument/2006/relationships" xmlns:p="http://schemas.openxmlformats.org/presentationml/2006/main">
  <p:tag name="INTERVAL1" val="188,114,0,-16747844,False;;1/07/2013 00:00:00;30/06/2014 00:00:00;Identify Knowledg gaps;0;tbName;1;Calibri;11;Calibri;11;Calibri;11;5"/>
</p:tagLst>
</file>

<file path=ppt/tags/tag39.xml><?xml version="1.0" encoding="utf-8"?>
<p:tagLst xmlns:a="http://schemas.openxmlformats.org/drawingml/2006/main" xmlns:r="http://schemas.openxmlformats.org/officeDocument/2006/relationships" xmlns:p="http://schemas.openxmlformats.org/presentationml/2006/main">
  <p:tag name="INTERVAL1" val="188,114,0,-16747844,False;;1/07/2013 00:00:00;30/06/2014 00:00:00;Identify Knowledg gaps;0;Shape;1;Calibri;11;Calibri;11;Calibri;11;5"/>
</p:tagLst>
</file>

<file path=ppt/tags/tag4.xml><?xml version="1.0" encoding="utf-8"?>
<p:tagLst xmlns:a="http://schemas.openxmlformats.org/drawingml/2006/main" xmlns:r="http://schemas.openxmlformats.org/officeDocument/2006/relationships" xmlns:p="http://schemas.openxmlformats.org/presentationml/2006/main">
  <p:tag name="TIMESCALVALUEFONT" val="Yes"/>
</p:tagLst>
</file>

<file path=ppt/tags/tag40.xml><?xml version="1.0" encoding="utf-8"?>
<p:tagLst xmlns:a="http://schemas.openxmlformats.org/drawingml/2006/main" xmlns:r="http://schemas.openxmlformats.org/officeDocument/2006/relationships" xmlns:p="http://schemas.openxmlformats.org/presentationml/2006/main">
  <p:tag name="INTERVAL1" val="188,114,0,-16747844,False;;1/07/2013 00:00:00;30/06/2014 00:00:00;Identify Knowledg gaps;0;tbStartEndDate;1;Calibri;11;Calibri;11;Calibri;11;5"/>
</p:tagLst>
</file>

<file path=ppt/tags/tag41.xml><?xml version="1.0" encoding="utf-8"?>
<p:tagLst xmlns:a="http://schemas.openxmlformats.org/drawingml/2006/main" xmlns:r="http://schemas.openxmlformats.org/officeDocument/2006/relationships" xmlns:p="http://schemas.openxmlformats.org/presentationml/2006/main">
  <p:tag name="INTERVAL0" val="188,114,0,-16747844,False;;1/01/2014 00:00:00;1/10/2014 00:00:00;Collate INSIGHT Journal Article;0;tbName;0;Calibri;11;Calibri;11;Calibri;11;4"/>
</p:tagLst>
</file>

<file path=ppt/tags/tag42.xml><?xml version="1.0" encoding="utf-8"?>
<p:tagLst xmlns:a="http://schemas.openxmlformats.org/drawingml/2006/main" xmlns:r="http://schemas.openxmlformats.org/officeDocument/2006/relationships" xmlns:p="http://schemas.openxmlformats.org/presentationml/2006/main">
  <p:tag name="INTERVAL0" val="188,114,0,-16747844,False;;1/01/2014 00:00:00;1/10/2014 00:00:00;Collate INSIGHT Journal Article;0;Shape;0;Calibri;11;Calibri;11;Calibri;11;4"/>
</p:tagLst>
</file>

<file path=ppt/tags/tag43.xml><?xml version="1.0" encoding="utf-8"?>
<p:tagLst xmlns:a="http://schemas.openxmlformats.org/drawingml/2006/main" xmlns:r="http://schemas.openxmlformats.org/officeDocument/2006/relationships" xmlns:p="http://schemas.openxmlformats.org/presentationml/2006/main">
  <p:tag name="INTERVAL0" val="188,114,0,-16747844,False;;1/01/2014 00:00:00;1/10/2014 00:00:00;Collate INSIGHT Journal Article;0;tbStartEndDate;0;Calibri;11;Calibri;11;Calibri;11;4"/>
</p:tagLst>
</file>

<file path=ppt/tags/tag5.xml><?xml version="1.0" encoding="utf-8"?>
<p:tagLst xmlns:a="http://schemas.openxmlformats.org/drawingml/2006/main" xmlns:r="http://schemas.openxmlformats.org/officeDocument/2006/relationships" xmlns:p="http://schemas.openxmlformats.org/presentationml/2006/main">
  <p:tag name="TIMESCALVALUEFONT" val="Yes"/>
</p:tagLst>
</file>

<file path=ppt/tags/tag6.xml><?xml version="1.0" encoding="utf-8"?>
<p:tagLst xmlns:a="http://schemas.openxmlformats.org/drawingml/2006/main" xmlns:r="http://schemas.openxmlformats.org/officeDocument/2006/relationships" xmlns:p="http://schemas.openxmlformats.org/presentationml/2006/main">
  <p:tag name="TIMESCALVALUEFONT" val="Yes"/>
</p:tagLst>
</file>

<file path=ppt/tags/tag7.xml><?xml version="1.0" encoding="utf-8"?>
<p:tagLst xmlns:a="http://schemas.openxmlformats.org/drawingml/2006/main" xmlns:r="http://schemas.openxmlformats.org/officeDocument/2006/relationships" xmlns:p="http://schemas.openxmlformats.org/presentationml/2006/main">
  <p:tag name="TIMESCALVALUEFONT" val="Yes"/>
</p:tagLst>
</file>

<file path=ppt/tags/tag8.xml><?xml version="1.0" encoding="utf-8"?>
<p:tagLst xmlns:a="http://schemas.openxmlformats.org/drawingml/2006/main" xmlns:r="http://schemas.openxmlformats.org/officeDocument/2006/relationships" xmlns:p="http://schemas.openxmlformats.org/presentationml/2006/main">
  <p:tag name="TIMESCALVALUEFONT" val="Yes"/>
</p:tagLst>
</file>

<file path=ppt/tags/tag9.xml><?xml version="1.0" encoding="utf-8"?>
<p:tagLst xmlns:a="http://schemas.openxmlformats.org/drawingml/2006/main" xmlns:r="http://schemas.openxmlformats.org/officeDocument/2006/relationships" xmlns:p="http://schemas.openxmlformats.org/presentationml/2006/main">
  <p:tag name="TIMESCALVALUEFONT" val="Yes"/>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IS14 Events Comittee Presentation 23  Jan 2012</Template>
  <TotalTime>11057</TotalTime>
  <Words>598</Words>
  <Application>Microsoft Office PowerPoint</Application>
  <PresentationFormat>On-screen Show (4:3)</PresentationFormat>
  <Paragraphs>141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1_Default Design</vt:lpstr>
      <vt:lpstr>Model-based Conceptual Design  (MBCD)    Working Group Introduction   Quoc Do, PhD  Research Lead, DSIC, UniSA   Co-chair, MBCD WG Associate Director Tech. Review, INCOSE  Deputy President, Systems Engineering Society of Australia </vt:lpstr>
      <vt:lpstr>Slide 2</vt:lpstr>
      <vt:lpstr>Model-based Conceptual Design WG</vt:lpstr>
      <vt:lpstr>Model-based Conceptual Design WG</vt:lpstr>
      <vt:lpstr>Slide 5</vt:lpstr>
      <vt:lpstr>         Model-based Conceptual Design WG   2012 Activity Report  </vt:lpstr>
      <vt:lpstr> </vt:lpstr>
      <vt:lpstr>Slide 8</vt:lpstr>
      <vt:lpstr>Slide 9</vt:lpstr>
      <vt:lpstr>Slide 10</vt:lpstr>
    </vt:vector>
  </TitlesOfParts>
  <Company>DSTO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dc:creator>
  <cp:lastModifiedBy>Sanford</cp:lastModifiedBy>
  <cp:revision>816</cp:revision>
  <dcterms:created xsi:type="dcterms:W3CDTF">2010-05-27T05:59:09Z</dcterms:created>
  <dcterms:modified xsi:type="dcterms:W3CDTF">2013-01-27T18:04:43Z</dcterms:modified>
</cp:coreProperties>
</file>