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4" r:id="rId2"/>
  </p:sldMasterIdLst>
  <p:notesMasterIdLst>
    <p:notesMasterId r:id="rId11"/>
  </p:notesMasterIdLst>
  <p:sldIdLst>
    <p:sldId id="256" r:id="rId3"/>
    <p:sldId id="257" r:id="rId4"/>
    <p:sldId id="279" r:id="rId5"/>
    <p:sldId id="284" r:id="rId6"/>
    <p:sldId id="278" r:id="rId7"/>
    <p:sldId id="258" r:id="rId8"/>
    <p:sldId id="285" r:id="rId9"/>
    <p:sldId id="275"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8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3443" autoAdjust="0"/>
  </p:normalViewPr>
  <p:slideViewPr>
    <p:cSldViewPr>
      <p:cViewPr varScale="1">
        <p:scale>
          <a:sx n="114" d="100"/>
          <a:sy n="114" d="100"/>
        </p:scale>
        <p:origin x="-12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E966D9-718F-481E-841D-F2AFFE486E20}" type="slidenum">
              <a:rPr lang="en-US"/>
              <a:pPr>
                <a:defRPr/>
              </a:pPr>
              <a:t>‹#›</a:t>
            </a:fld>
            <a:endParaRPr lang="en-US"/>
          </a:p>
        </p:txBody>
      </p:sp>
    </p:spTree>
    <p:extLst>
      <p:ext uri="{BB962C8B-B14F-4D97-AF65-F5344CB8AC3E}">
        <p14:creationId xmlns:p14="http://schemas.microsoft.com/office/powerpoint/2010/main" val="1897526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E55B4A7E-1F4D-481A-9A28-8ADE8B120E8C}" type="slidenum">
              <a:rPr lang="en-US" smtClean="0"/>
              <a:pPr eaLnBrk="1" hangingPunct="1"/>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F4BFFB40-7C29-4498-8832-D15661FCA8BB}" type="slidenum">
              <a:rPr lang="en-US" smtClean="0"/>
              <a:pPr eaLnBrk="1" hangingPunct="1"/>
              <a:t>2</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2B99A145-C7C5-421E-9FEE-692AD0B64543}" type="slidenum">
              <a:rPr lang="de-DE" smtClean="0"/>
              <a:pPr eaLnBrk="1" hangingPunct="1"/>
              <a:t>3</a:t>
            </a:fld>
            <a:endParaRPr lang="de-DE" smtClean="0"/>
          </a:p>
        </p:txBody>
      </p:sp>
      <p:sp>
        <p:nvSpPr>
          <p:cNvPr id="24579" name="Rectangle 2"/>
          <p:cNvSpPr>
            <a:spLocks noGrp="1" noRot="1" noChangeAspect="1" noChangeArrowheads="1" noTextEdit="1"/>
          </p:cNvSpPr>
          <p:nvPr>
            <p:ph type="sldImg"/>
          </p:nvPr>
        </p:nvSpPr>
        <p:spPr>
          <a:xfrm>
            <a:off x="1144588" y="685800"/>
            <a:ext cx="4572000"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If we can pull this off we can achieve this ultimate vision for integrated requirements…, visualizing where requirements go and how they interact  with various systems… For example, …starting with the car, what are the requirements associated with the front end of this vehicle. </a:t>
            </a:r>
          </a:p>
          <a:p>
            <a:pPr>
              <a:spcBef>
                <a:spcPct val="0"/>
              </a:spcBef>
            </a:pPr>
            <a:r>
              <a:rPr lang="en-US" smtClean="0"/>
              <a:t>Shows current requirements by graphically clicking on the car…</a:t>
            </a:r>
          </a:p>
          <a:p>
            <a:pPr>
              <a:spcBef>
                <a:spcPct val="0"/>
              </a:spcBef>
            </a:pPr>
            <a:r>
              <a:rPr lang="en-US" smtClean="0"/>
              <a:t>What about changing a requirement…stopping distance</a:t>
            </a:r>
          </a:p>
          <a:p>
            <a:pPr>
              <a:spcBef>
                <a:spcPct val="0"/>
              </a:spcBef>
            </a:pPr>
            <a:r>
              <a:rPr lang="en-US" smtClean="0"/>
              <a:t>Show the potential impact of changing stopping distance including…</a:t>
            </a:r>
          </a:p>
          <a:p>
            <a:pPr>
              <a:spcBef>
                <a:spcPct val="0"/>
              </a:spcBef>
            </a:pPr>
            <a:r>
              <a:rPr lang="en-US" smtClean="0"/>
              <a:t>Thermal/heat problems with brakes</a:t>
            </a:r>
          </a:p>
          <a:p>
            <a:pPr>
              <a:spcBef>
                <a:spcPct val="0"/>
              </a:spcBef>
            </a:pPr>
            <a:r>
              <a:rPr lang="en-US" smtClean="0"/>
              <a:t>Ergonmic feedback problems with brake pedal</a:t>
            </a:r>
          </a:p>
          <a:p>
            <a:pPr>
              <a:spcBef>
                <a:spcPct val="0"/>
              </a:spcBef>
            </a:pPr>
            <a:r>
              <a:rPr lang="en-US" smtClean="0"/>
              <a:t>Hydraulic fluid rating violation</a:t>
            </a:r>
          </a:p>
          <a:p>
            <a:pPr>
              <a:spcBef>
                <a:spcPct val="0"/>
              </a:spcBef>
            </a:pPr>
            <a:r>
              <a:rPr lang="en-US" smtClean="0"/>
              <a:t>Failure modes/MTBF rating problems with sensors</a:t>
            </a:r>
          </a:p>
          <a:p>
            <a:pPr>
              <a:spcBef>
                <a:spcPct val="0"/>
              </a:spcBef>
            </a:pPr>
            <a:r>
              <a:rPr lang="en-US" smtClean="0"/>
              <a:t>Hydraulic pressure problems </a:t>
            </a:r>
          </a:p>
          <a:p>
            <a:pPr>
              <a:spcBef>
                <a:spcPct val="0"/>
              </a:spcBef>
            </a:pPr>
            <a:r>
              <a:rPr lang="en-US" smtClean="0"/>
              <a:t>Electrical fault problems </a:t>
            </a:r>
          </a:p>
          <a:p>
            <a:pPr>
              <a:spcBef>
                <a:spcPct val="0"/>
              </a:spcBef>
            </a:pPr>
            <a:r>
              <a:rPr lang="en-US" smtClean="0"/>
              <a:t>Zooming into the electrical box, highlights a fuse</a:t>
            </a:r>
          </a:p>
          <a:p>
            <a:pPr>
              <a:spcBef>
                <a:spcPct val="0"/>
              </a:spcBef>
            </a:pPr>
            <a:r>
              <a:rPr lang="en-US" smtClean="0"/>
              <a:t>Clicking into the fuse brings up the schematic and highlights a fuse link </a:t>
            </a:r>
          </a:p>
          <a:p>
            <a:pPr>
              <a:spcBef>
                <a:spcPct val="0"/>
              </a:spcBef>
            </a:pPr>
            <a:r>
              <a:rPr lang="en-US" smtClean="0"/>
              <a:t>Clicking into the schematic zooms in on the wire harness that has the problem—including the signal for a failed sensor that in this particular failure mode causes the short.</a:t>
            </a:r>
          </a:p>
          <a:p>
            <a:pPr>
              <a:spcBef>
                <a:spcPct val="0"/>
              </a:spcBef>
            </a:pPr>
            <a:r>
              <a:rPr lang="en-US" smtClean="0"/>
              <a:t>…which allows us to go look at the Failure Modes document and update appropriately.   </a:t>
            </a:r>
          </a:p>
          <a:p>
            <a:pPr>
              <a:spcBef>
                <a:spcPct val="0"/>
              </a:spcBef>
            </a:pPr>
            <a:r>
              <a:rPr lang="en-US" smtClean="0"/>
              <a:t>Updating the software to handle that fault</a:t>
            </a:r>
          </a:p>
          <a:p>
            <a:pPr>
              <a:spcBef>
                <a:spcPct val="0"/>
              </a:spcBef>
            </a:pPr>
            <a:r>
              <a:rPr lang="en-US" smtClean="0"/>
              <a:t>…and even seeing the impact on our safety rating and insurance costs.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F6D87A02-7D97-4DFB-A9E5-081AB0CB6292}"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Building on the core concepts used in modeling the regional highway enterprise  (Activity, Resources, Performance, Location, etc.)  and domain specific models for communications, dynamic network models, resource / performer models  and socio economic models….the combination of all of these modeled factors can help determine how to control the features of the highway to get the transit time delays reduced from say 15 minutes to 5 minutes,  perhaps simply by eliminating the tolling price all together for a short period of time.</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E5CFB09C-E9D6-437B-B89B-00A2C854D9F5}"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B3A2E63D-5694-4CFC-B16D-12C6AEDC62C0}" type="slidenum">
              <a:rPr lang="en-US" smtClean="0"/>
              <a:pPr eaLnBrk="1" hangingPunct="1"/>
              <a:t>6</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Provide some basic definitions and examples related to the SoS / Enterprise modeling context.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B9B092B8-7473-48AD-83B2-E6CA6A884567}" type="slidenum">
              <a:rPr lang="en-US" smtClean="0"/>
              <a:pPr eaLnBrk="1" hangingPunct="1"/>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935E63C-2C63-4830-B0BD-F8B3748E1D61}" type="slidenum">
              <a:rPr lang="en-US"/>
              <a:pPr>
                <a:defRPr/>
              </a:pPr>
              <a:t>‹#›</a:t>
            </a:fld>
            <a:endParaRPr lang="en-US"/>
          </a:p>
        </p:txBody>
      </p:sp>
    </p:spTree>
    <p:extLst>
      <p:ext uri="{BB962C8B-B14F-4D97-AF65-F5344CB8AC3E}">
        <p14:creationId xmlns:p14="http://schemas.microsoft.com/office/powerpoint/2010/main" val="69096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F85AB0E-9AC6-41DC-82D4-72E59F27884C}" type="slidenum">
              <a:rPr lang="en-US"/>
              <a:pPr>
                <a:defRPr/>
              </a:pPr>
              <a:t>‹#›</a:t>
            </a:fld>
            <a:endParaRPr lang="en-US"/>
          </a:p>
        </p:txBody>
      </p:sp>
    </p:spTree>
    <p:extLst>
      <p:ext uri="{BB962C8B-B14F-4D97-AF65-F5344CB8AC3E}">
        <p14:creationId xmlns:p14="http://schemas.microsoft.com/office/powerpoint/2010/main" val="300446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9490F41-90BE-4A27-9371-FC389920781D}" type="slidenum">
              <a:rPr lang="en-US"/>
              <a:pPr>
                <a:defRPr/>
              </a:pPr>
              <a:t>‹#›</a:t>
            </a:fld>
            <a:endParaRPr lang="en-US"/>
          </a:p>
        </p:txBody>
      </p:sp>
    </p:spTree>
    <p:extLst>
      <p:ext uri="{BB962C8B-B14F-4D97-AF65-F5344CB8AC3E}">
        <p14:creationId xmlns:p14="http://schemas.microsoft.com/office/powerpoint/2010/main" val="292829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8400" cy="954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C37B8C-E441-4E24-95F8-A59E641F7C53}" type="slidenum">
              <a:rPr lang="en-US"/>
              <a:pPr>
                <a:defRPr/>
              </a:pPr>
              <a:t>‹#›</a:t>
            </a:fld>
            <a:endParaRPr lang="en-US"/>
          </a:p>
        </p:txBody>
      </p:sp>
    </p:spTree>
    <p:extLst>
      <p:ext uri="{BB962C8B-B14F-4D97-AF65-F5344CB8AC3E}">
        <p14:creationId xmlns:p14="http://schemas.microsoft.com/office/powerpoint/2010/main" val="37061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3279F23-1BE2-4FAF-81D8-E471D2F8B6B2}" type="slidenum">
              <a:rPr lang="en-US"/>
              <a:pPr>
                <a:defRPr/>
              </a:pPr>
              <a:t>‹#›</a:t>
            </a:fld>
            <a:endParaRPr lang="en-US"/>
          </a:p>
        </p:txBody>
      </p:sp>
    </p:spTree>
    <p:extLst>
      <p:ext uri="{BB962C8B-B14F-4D97-AF65-F5344CB8AC3E}">
        <p14:creationId xmlns:p14="http://schemas.microsoft.com/office/powerpoint/2010/main" val="260550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C4C68B6-DD7B-4DEF-B389-F3420BDA50FB}" type="slidenum">
              <a:rPr lang="en-US"/>
              <a:pPr>
                <a:defRPr/>
              </a:pPr>
              <a:t>‹#›</a:t>
            </a:fld>
            <a:endParaRPr lang="en-US"/>
          </a:p>
        </p:txBody>
      </p:sp>
    </p:spTree>
    <p:extLst>
      <p:ext uri="{BB962C8B-B14F-4D97-AF65-F5344CB8AC3E}">
        <p14:creationId xmlns:p14="http://schemas.microsoft.com/office/powerpoint/2010/main" val="3208922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849528B-3087-4AE4-B032-8E6DA91B87CE}" type="slidenum">
              <a:rPr lang="en-US"/>
              <a:pPr>
                <a:defRPr/>
              </a:pPr>
              <a:t>‹#›</a:t>
            </a:fld>
            <a:endParaRPr lang="en-US"/>
          </a:p>
        </p:txBody>
      </p:sp>
    </p:spTree>
    <p:extLst>
      <p:ext uri="{BB962C8B-B14F-4D97-AF65-F5344CB8AC3E}">
        <p14:creationId xmlns:p14="http://schemas.microsoft.com/office/powerpoint/2010/main" val="386253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B9DD48D-39AB-410D-89E1-A8C93BEFD3E3}" type="slidenum">
              <a:rPr lang="en-US"/>
              <a:pPr>
                <a:defRPr/>
              </a:pPr>
              <a:t>‹#›</a:t>
            </a:fld>
            <a:endParaRPr lang="en-US"/>
          </a:p>
        </p:txBody>
      </p:sp>
    </p:spTree>
    <p:extLst>
      <p:ext uri="{BB962C8B-B14F-4D97-AF65-F5344CB8AC3E}">
        <p14:creationId xmlns:p14="http://schemas.microsoft.com/office/powerpoint/2010/main" val="2300463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BD1EA89-4DE2-4A14-8123-D02142F52979}" type="slidenum">
              <a:rPr lang="en-US"/>
              <a:pPr>
                <a:defRPr/>
              </a:pPr>
              <a:t>‹#›</a:t>
            </a:fld>
            <a:endParaRPr lang="en-US"/>
          </a:p>
        </p:txBody>
      </p:sp>
    </p:spTree>
    <p:extLst>
      <p:ext uri="{BB962C8B-B14F-4D97-AF65-F5344CB8AC3E}">
        <p14:creationId xmlns:p14="http://schemas.microsoft.com/office/powerpoint/2010/main" val="21556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592CB09-D04D-40D4-B2B5-C699EEABBB8E}" type="slidenum">
              <a:rPr lang="en-US"/>
              <a:pPr>
                <a:defRPr/>
              </a:pPr>
              <a:t>‹#›</a:t>
            </a:fld>
            <a:endParaRPr lang="en-US"/>
          </a:p>
        </p:txBody>
      </p:sp>
    </p:spTree>
    <p:extLst>
      <p:ext uri="{BB962C8B-B14F-4D97-AF65-F5344CB8AC3E}">
        <p14:creationId xmlns:p14="http://schemas.microsoft.com/office/powerpoint/2010/main" val="2077381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5E1C789-1778-4BE9-9C99-E1540A7E8089}" type="slidenum">
              <a:rPr lang="en-US"/>
              <a:pPr>
                <a:defRPr/>
              </a:pPr>
              <a:t>‹#›</a:t>
            </a:fld>
            <a:endParaRPr lang="en-US"/>
          </a:p>
        </p:txBody>
      </p:sp>
    </p:spTree>
    <p:extLst>
      <p:ext uri="{BB962C8B-B14F-4D97-AF65-F5344CB8AC3E}">
        <p14:creationId xmlns:p14="http://schemas.microsoft.com/office/powerpoint/2010/main" val="5207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8EE25A5-326B-4FB2-83C2-ECE20C9B9DD3}" type="slidenum">
              <a:rPr lang="en-US"/>
              <a:pPr>
                <a:defRPr/>
              </a:pPr>
              <a:t>‹#›</a:t>
            </a:fld>
            <a:endParaRPr lang="en-US"/>
          </a:p>
        </p:txBody>
      </p:sp>
    </p:spTree>
    <p:extLst>
      <p:ext uri="{BB962C8B-B14F-4D97-AF65-F5344CB8AC3E}">
        <p14:creationId xmlns:p14="http://schemas.microsoft.com/office/powerpoint/2010/main" val="2615439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E7494BC-E1C5-42E7-947B-498A6654256B}" type="slidenum">
              <a:rPr lang="en-US"/>
              <a:pPr>
                <a:defRPr/>
              </a:pPr>
              <a:t>‹#›</a:t>
            </a:fld>
            <a:endParaRPr lang="en-US"/>
          </a:p>
        </p:txBody>
      </p:sp>
    </p:spTree>
    <p:extLst>
      <p:ext uri="{BB962C8B-B14F-4D97-AF65-F5344CB8AC3E}">
        <p14:creationId xmlns:p14="http://schemas.microsoft.com/office/powerpoint/2010/main" val="3594783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161861C-4C81-40A4-9063-99FFA3F73280}" type="slidenum">
              <a:rPr lang="en-US"/>
              <a:pPr>
                <a:defRPr/>
              </a:pPr>
              <a:t>‹#›</a:t>
            </a:fld>
            <a:endParaRPr lang="en-US"/>
          </a:p>
        </p:txBody>
      </p:sp>
    </p:spTree>
    <p:extLst>
      <p:ext uri="{BB962C8B-B14F-4D97-AF65-F5344CB8AC3E}">
        <p14:creationId xmlns:p14="http://schemas.microsoft.com/office/powerpoint/2010/main" val="883799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3052CB5-1B15-4B83-AE84-2554B16FE462}" type="slidenum">
              <a:rPr lang="en-US"/>
              <a:pPr>
                <a:defRPr/>
              </a:pPr>
              <a:t>‹#›</a:t>
            </a:fld>
            <a:endParaRPr lang="en-US"/>
          </a:p>
        </p:txBody>
      </p:sp>
    </p:spTree>
    <p:extLst>
      <p:ext uri="{BB962C8B-B14F-4D97-AF65-F5344CB8AC3E}">
        <p14:creationId xmlns:p14="http://schemas.microsoft.com/office/powerpoint/2010/main" val="747605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B956F3C-7237-4D8B-B10F-CE7DC6BCC52E}" type="slidenum">
              <a:rPr lang="en-US"/>
              <a:pPr>
                <a:defRPr/>
              </a:pPr>
              <a:t>‹#›</a:t>
            </a:fld>
            <a:endParaRPr lang="en-US"/>
          </a:p>
        </p:txBody>
      </p:sp>
    </p:spTree>
    <p:extLst>
      <p:ext uri="{BB962C8B-B14F-4D97-AF65-F5344CB8AC3E}">
        <p14:creationId xmlns:p14="http://schemas.microsoft.com/office/powerpoint/2010/main" val="386737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387E7E4-767B-47B3-9D91-C484EAB277E8}" type="slidenum">
              <a:rPr lang="en-US"/>
              <a:pPr>
                <a:defRPr/>
              </a:pPr>
              <a:t>‹#›</a:t>
            </a:fld>
            <a:endParaRPr lang="en-US"/>
          </a:p>
        </p:txBody>
      </p:sp>
    </p:spTree>
    <p:extLst>
      <p:ext uri="{BB962C8B-B14F-4D97-AF65-F5344CB8AC3E}">
        <p14:creationId xmlns:p14="http://schemas.microsoft.com/office/powerpoint/2010/main" val="170933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F19C2BE-3768-4511-89B4-499B2A95AE38}" type="slidenum">
              <a:rPr lang="en-US"/>
              <a:pPr>
                <a:defRPr/>
              </a:pPr>
              <a:t>‹#›</a:t>
            </a:fld>
            <a:endParaRPr lang="en-US"/>
          </a:p>
        </p:txBody>
      </p:sp>
    </p:spTree>
    <p:extLst>
      <p:ext uri="{BB962C8B-B14F-4D97-AF65-F5344CB8AC3E}">
        <p14:creationId xmlns:p14="http://schemas.microsoft.com/office/powerpoint/2010/main" val="243989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208E44F-5057-4D4F-94EA-E7726657DC33}" type="slidenum">
              <a:rPr lang="en-US"/>
              <a:pPr>
                <a:defRPr/>
              </a:pPr>
              <a:t>‹#›</a:t>
            </a:fld>
            <a:endParaRPr lang="en-US"/>
          </a:p>
        </p:txBody>
      </p:sp>
    </p:spTree>
    <p:extLst>
      <p:ext uri="{BB962C8B-B14F-4D97-AF65-F5344CB8AC3E}">
        <p14:creationId xmlns:p14="http://schemas.microsoft.com/office/powerpoint/2010/main" val="365798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2FB0A27-4EF8-4DB5-B429-AA7F487D849A}" type="slidenum">
              <a:rPr lang="en-US"/>
              <a:pPr>
                <a:defRPr/>
              </a:pPr>
              <a:t>‹#›</a:t>
            </a:fld>
            <a:endParaRPr lang="en-US"/>
          </a:p>
        </p:txBody>
      </p:sp>
    </p:spTree>
    <p:extLst>
      <p:ext uri="{BB962C8B-B14F-4D97-AF65-F5344CB8AC3E}">
        <p14:creationId xmlns:p14="http://schemas.microsoft.com/office/powerpoint/2010/main" val="160372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E2678B7-FFCB-457A-A35D-763327690C43}" type="slidenum">
              <a:rPr lang="en-US"/>
              <a:pPr>
                <a:defRPr/>
              </a:pPr>
              <a:t>‹#›</a:t>
            </a:fld>
            <a:endParaRPr lang="en-US"/>
          </a:p>
        </p:txBody>
      </p:sp>
    </p:spTree>
    <p:extLst>
      <p:ext uri="{BB962C8B-B14F-4D97-AF65-F5344CB8AC3E}">
        <p14:creationId xmlns:p14="http://schemas.microsoft.com/office/powerpoint/2010/main" val="133794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F8CA634-B6D4-4DC9-9F5B-406E2E107E94}" type="slidenum">
              <a:rPr lang="en-US"/>
              <a:pPr>
                <a:defRPr/>
              </a:pPr>
              <a:t>‹#›</a:t>
            </a:fld>
            <a:endParaRPr lang="en-US"/>
          </a:p>
        </p:txBody>
      </p:sp>
    </p:spTree>
    <p:extLst>
      <p:ext uri="{BB962C8B-B14F-4D97-AF65-F5344CB8AC3E}">
        <p14:creationId xmlns:p14="http://schemas.microsoft.com/office/powerpoint/2010/main" val="31219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651FDC7-1D26-46E8-A4E7-495343846705}" type="slidenum">
              <a:rPr lang="en-US"/>
              <a:pPr>
                <a:defRPr/>
              </a:pPr>
              <a:t>‹#›</a:t>
            </a:fld>
            <a:endParaRPr lang="en-US"/>
          </a:p>
        </p:txBody>
      </p:sp>
    </p:spTree>
    <p:extLst>
      <p:ext uri="{BB962C8B-B14F-4D97-AF65-F5344CB8AC3E}">
        <p14:creationId xmlns:p14="http://schemas.microsoft.com/office/powerpoint/2010/main" val="35904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INCOSELogo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8"/>
          <p:cNvGrpSpPr>
            <a:grpSpLocks/>
          </p:cNvGrpSpPr>
          <p:nvPr/>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grpSp>
      <p:grpSp>
        <p:nvGrpSpPr>
          <p:cNvPr id="1028" name="Group 12"/>
          <p:cNvGrpSpPr>
            <a:grpSpLocks/>
          </p:cNvGrpSpPr>
          <p:nvPr/>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grpSp>
      <p:sp>
        <p:nvSpPr>
          <p:cNvPr id="42"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43" name="Rectangle 17"/>
          <p:cNvSpPr>
            <a:spLocks noChangeArrowheads="1"/>
          </p:cNvSpPr>
          <p:nvPr/>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pic>
        <p:nvPicPr>
          <p:cNvPr id="1031" name="Picture 7" descr="INCOSELogo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8"/>
          <p:cNvGrpSpPr>
            <a:grpSpLocks/>
          </p:cNvGrpSpPr>
          <p:nvPr/>
        </p:nvGrpSpPr>
        <p:grpSpPr bwMode="auto">
          <a:xfrm>
            <a:off x="323850" y="0"/>
            <a:ext cx="196850" cy="5867400"/>
            <a:chOff x="216" y="0"/>
            <a:chExt cx="93" cy="3244"/>
          </a:xfrm>
        </p:grpSpPr>
        <p:sp>
          <p:nvSpPr>
            <p:cNvPr id="21"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22"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23"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grpSp>
      <p:grpSp>
        <p:nvGrpSpPr>
          <p:cNvPr id="1033" name="Group 12"/>
          <p:cNvGrpSpPr>
            <a:grpSpLocks/>
          </p:cNvGrpSpPr>
          <p:nvPr/>
        </p:nvGrpSpPr>
        <p:grpSpPr bwMode="auto">
          <a:xfrm>
            <a:off x="1358900" y="6400800"/>
            <a:ext cx="7772400" cy="127000"/>
            <a:chOff x="1652" y="4032"/>
            <a:chExt cx="4108" cy="80"/>
          </a:xfrm>
        </p:grpSpPr>
        <p:sp>
          <p:nvSpPr>
            <p:cNvPr id="25"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26"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sp>
          <p:nvSpPr>
            <p:cNvPr id="27"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grpSp>
      <p:sp>
        <p:nvSpPr>
          <p:cNvPr id="28"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1035"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36"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 name="Rectangle 5"/>
          <p:cNvSpPr>
            <a:spLocks noGrp="1" noChangeArrowheads="1"/>
          </p:cNvSpPr>
          <p:nvPr>
            <p:ph type="ftr" sz="quarter" idx="3"/>
          </p:nvPr>
        </p:nvSpPr>
        <p:spPr bwMode="auto">
          <a:xfrm>
            <a:off x="3111500" y="6496050"/>
            <a:ext cx="2895600" cy="361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30" name="Rectangle 6"/>
          <p:cNvSpPr>
            <a:spLocks noGrp="1" noChangeArrowheads="1"/>
          </p:cNvSpPr>
          <p:nvPr>
            <p:ph type="sldNum" sz="quarter" idx="4"/>
          </p:nvPr>
        </p:nvSpPr>
        <p:spPr bwMode="auto">
          <a:xfrm>
            <a:off x="6540500" y="6496050"/>
            <a:ext cx="2133600" cy="361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FDF4527-548E-452F-8568-3E28118DB6DC}" type="slidenum">
              <a:rPr lang="en-US"/>
              <a:pPr>
                <a:defRPr/>
              </a:pPr>
              <a:t>‹#›</a:t>
            </a:fld>
            <a:endParaRPr lang="en-US"/>
          </a:p>
        </p:txBody>
      </p:sp>
      <p:pic>
        <p:nvPicPr>
          <p:cNvPr id="1039" name="Picture 8" descr="new_incose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381000"/>
            <a:ext cx="16081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l="9705" r="9705"/>
          <a:stretch>
            <a:fillRect/>
          </a:stretch>
        </p:blipFill>
        <p:spPr bwMode="auto">
          <a:xfrm>
            <a:off x="14288" y="14288"/>
            <a:ext cx="1041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1" name="Footer Placeholder 2"/>
          <p:cNvSpPr txBox="1">
            <a:spLocks noGrp="1"/>
          </p:cNvSpPr>
          <p:nvPr/>
        </p:nvSpPr>
        <p:spPr bwMode="auto">
          <a:xfrm>
            <a:off x="609600" y="6516688"/>
            <a:ext cx="8001000" cy="341312"/>
          </a:xfrm>
          <a:prstGeom prst="rect">
            <a:avLst/>
          </a:prstGeom>
          <a:noFill/>
          <a:ln w="9525">
            <a:noFill/>
            <a:miter lim="800000"/>
            <a:headEnd/>
            <a:tailEnd/>
          </a:ln>
        </p:spPr>
        <p:txBody>
          <a:bodyPr/>
          <a:lstStyle/>
          <a:p>
            <a:pPr algn="ctr">
              <a:tabLst>
                <a:tab pos="6858000" algn="r"/>
              </a:tabLst>
              <a:defRPr/>
            </a:pPr>
            <a:r>
              <a:rPr lang="en-US" sz="1400" dirty="0"/>
              <a:t>INCOSE IW12 MBSE Workshop	</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pitchFamily="-107" charset="-128"/>
        </a:defRPr>
      </a:lvl2pPr>
      <a:lvl3pPr algn="ctr" rtl="0" eaLnBrk="0" fontAlgn="base" hangingPunct="0">
        <a:spcBef>
          <a:spcPct val="0"/>
        </a:spcBef>
        <a:spcAft>
          <a:spcPct val="0"/>
        </a:spcAft>
        <a:defRPr sz="2800">
          <a:solidFill>
            <a:schemeClr val="tx2"/>
          </a:solidFill>
          <a:latin typeface="Arial" charset="0"/>
          <a:ea typeface="ＭＳ Ｐゴシック" pitchFamily="-107" charset="-128"/>
        </a:defRPr>
      </a:lvl3pPr>
      <a:lvl4pPr algn="ctr" rtl="0" eaLnBrk="0" fontAlgn="base" hangingPunct="0">
        <a:spcBef>
          <a:spcPct val="0"/>
        </a:spcBef>
        <a:spcAft>
          <a:spcPct val="0"/>
        </a:spcAft>
        <a:defRPr sz="2800">
          <a:solidFill>
            <a:schemeClr val="tx2"/>
          </a:solidFill>
          <a:latin typeface="Arial" charset="0"/>
          <a:ea typeface="ＭＳ Ｐゴシック" pitchFamily="-107" charset="-128"/>
        </a:defRPr>
      </a:lvl4pPr>
      <a:lvl5pPr algn="ctr" rtl="0" eaLnBrk="0" fontAlgn="base" hangingPunct="0">
        <a:spcBef>
          <a:spcPct val="0"/>
        </a:spcBef>
        <a:spcAft>
          <a:spcPct val="0"/>
        </a:spcAft>
        <a:defRPr sz="2800">
          <a:solidFill>
            <a:schemeClr val="tx2"/>
          </a:solidFill>
          <a:latin typeface="Arial" charset="0"/>
          <a:ea typeface="ＭＳ Ｐゴシック" pitchFamily="-107" charset="-128"/>
        </a:defRPr>
      </a:lvl5pPr>
      <a:lvl6pPr marL="457200" algn="ctr" rtl="0" eaLnBrk="0" fontAlgn="base" hangingPunct="0">
        <a:spcBef>
          <a:spcPct val="0"/>
        </a:spcBef>
        <a:spcAft>
          <a:spcPct val="0"/>
        </a:spcAft>
        <a:defRPr sz="2800">
          <a:solidFill>
            <a:schemeClr val="tx2"/>
          </a:solidFill>
          <a:latin typeface="Arial" charset="0"/>
          <a:ea typeface="ＭＳ Ｐゴシック" pitchFamily="-107" charset="-128"/>
        </a:defRPr>
      </a:lvl6pPr>
      <a:lvl7pPr marL="914400" algn="ctr" rtl="0" eaLnBrk="0" fontAlgn="base" hangingPunct="0">
        <a:spcBef>
          <a:spcPct val="0"/>
        </a:spcBef>
        <a:spcAft>
          <a:spcPct val="0"/>
        </a:spcAft>
        <a:defRPr sz="2800">
          <a:solidFill>
            <a:schemeClr val="tx2"/>
          </a:solidFill>
          <a:latin typeface="Arial" charset="0"/>
          <a:ea typeface="ＭＳ Ｐゴシック" pitchFamily="-107" charset="-128"/>
        </a:defRPr>
      </a:lvl7pPr>
      <a:lvl8pPr marL="1371600" algn="ctr" rtl="0" eaLnBrk="0" fontAlgn="base" hangingPunct="0">
        <a:spcBef>
          <a:spcPct val="0"/>
        </a:spcBef>
        <a:spcAft>
          <a:spcPct val="0"/>
        </a:spcAft>
        <a:defRPr sz="2800">
          <a:solidFill>
            <a:schemeClr val="tx2"/>
          </a:solidFill>
          <a:latin typeface="Arial" charset="0"/>
          <a:ea typeface="ＭＳ Ｐゴシック" pitchFamily="-107" charset="-128"/>
        </a:defRPr>
      </a:lvl8pPr>
      <a:lvl9pPr marL="1828800" algn="ctr" rtl="0" eaLnBrk="0" fontAlgn="base" hangingPunct="0">
        <a:spcBef>
          <a:spcPct val="0"/>
        </a:spcBef>
        <a:spcAft>
          <a:spcPct val="0"/>
        </a:spcAft>
        <a:defRPr sz="2800">
          <a:solidFill>
            <a:schemeClr val="tx2"/>
          </a:solidFill>
          <a:latin typeface="Arial" charset="0"/>
          <a:ea typeface="ＭＳ Ｐゴシック" pitchFamily="-107"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2051"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1DA3EE2D-9EC8-4DDC-AB5C-71C53D10B4AD}" type="slidenum">
              <a:rPr lang="en-US"/>
              <a:pPr>
                <a:defRPr/>
              </a:pPr>
              <a:t>‹#›</a:t>
            </a:fld>
            <a:endParaRPr lang="en-US"/>
          </a:p>
        </p:txBody>
      </p:sp>
      <p:pic>
        <p:nvPicPr>
          <p:cNvPr id="2054" name="Picture 7" descr="INCOSELogo_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5" name="Group 8"/>
          <p:cNvGrpSpPr>
            <a:grpSpLocks/>
          </p:cNvGrpSpPr>
          <p:nvPr/>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grpSp>
      <p:grpSp>
        <p:nvGrpSpPr>
          <p:cNvPr id="2056" name="Group 12"/>
          <p:cNvGrpSpPr>
            <a:grpSpLocks/>
          </p:cNvGrpSpPr>
          <p:nvPr/>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grpSp>
      <p:sp>
        <p:nvSpPr>
          <p:cNvPr id="42"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43" name="Rectangle 17"/>
          <p:cNvSpPr>
            <a:spLocks noChangeArrowheads="1"/>
          </p:cNvSpPr>
          <p:nvPr/>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44" name="Text Box 19"/>
          <p:cNvSpPr txBox="1">
            <a:spLocks noChangeArrowheads="1"/>
          </p:cNvSpPr>
          <p:nvPr/>
        </p:nvSpPr>
        <p:spPr bwMode="auto">
          <a:xfrm>
            <a:off x="6646863" y="-4763"/>
            <a:ext cx="1900237" cy="646113"/>
          </a:xfrm>
          <a:prstGeom prst="rect">
            <a:avLst/>
          </a:prstGeom>
          <a:noFill/>
          <a:ln w="9525">
            <a:noFill/>
            <a:miter lim="800000"/>
            <a:headEnd/>
            <a:tailEnd/>
          </a:ln>
          <a:effectLst/>
        </p:spPr>
        <p:txBody>
          <a:bodyPr wrap="none">
            <a:spAutoFit/>
          </a:bodyPr>
          <a:lstStyle/>
          <a:p>
            <a:pPr algn="r" eaLnBrk="0" hangingPunct="0">
              <a:defRPr/>
            </a:pPr>
            <a:r>
              <a:rPr lang="en-GB" sz="1200" b="1">
                <a:solidFill>
                  <a:srgbClr val="B41E22"/>
                </a:solidFill>
              </a:rPr>
              <a:t>International Workshop</a:t>
            </a:r>
          </a:p>
          <a:p>
            <a:pPr algn="r" eaLnBrk="0" hangingPunct="0">
              <a:defRPr/>
            </a:pPr>
            <a:r>
              <a:rPr lang="en-GB" sz="1200" b="1">
                <a:solidFill>
                  <a:srgbClr val="B41E22"/>
                </a:solidFill>
              </a:rPr>
              <a:t>4 </a:t>
            </a:r>
            <a:r>
              <a:rPr lang="en-US" sz="1200" b="1">
                <a:solidFill>
                  <a:srgbClr val="B41E22"/>
                </a:solidFill>
              </a:rPr>
              <a:t>–</a:t>
            </a:r>
            <a:r>
              <a:rPr lang="en-GB" sz="1200" b="1">
                <a:solidFill>
                  <a:srgbClr val="B41E22"/>
                </a:solidFill>
              </a:rPr>
              <a:t> 10 Feb 2009</a:t>
            </a:r>
          </a:p>
          <a:p>
            <a:pPr algn="r" eaLnBrk="0" hangingPunct="0">
              <a:defRPr/>
            </a:pPr>
            <a:r>
              <a:rPr lang="en-GB" sz="1200" b="1">
                <a:solidFill>
                  <a:srgbClr val="B41E22"/>
                </a:solidFill>
              </a:rPr>
              <a:t>Mesa, AZ, USA</a:t>
            </a:r>
          </a:p>
        </p:txBody>
      </p:sp>
      <p:pic>
        <p:nvPicPr>
          <p:cNvPr id="2060" name="Picture 18" descr="Mesaaz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58674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pitchFamily="-107" charset="-128"/>
        </a:defRPr>
      </a:lvl2pPr>
      <a:lvl3pPr algn="ctr" rtl="0" eaLnBrk="0" fontAlgn="base" hangingPunct="0">
        <a:spcBef>
          <a:spcPct val="0"/>
        </a:spcBef>
        <a:spcAft>
          <a:spcPct val="0"/>
        </a:spcAft>
        <a:defRPr sz="2800">
          <a:solidFill>
            <a:schemeClr val="tx2"/>
          </a:solidFill>
          <a:latin typeface="Arial" charset="0"/>
          <a:ea typeface="ＭＳ Ｐゴシック" pitchFamily="-107" charset="-128"/>
        </a:defRPr>
      </a:lvl3pPr>
      <a:lvl4pPr algn="ctr" rtl="0" eaLnBrk="0" fontAlgn="base" hangingPunct="0">
        <a:spcBef>
          <a:spcPct val="0"/>
        </a:spcBef>
        <a:spcAft>
          <a:spcPct val="0"/>
        </a:spcAft>
        <a:defRPr sz="2800">
          <a:solidFill>
            <a:schemeClr val="tx2"/>
          </a:solidFill>
          <a:latin typeface="Arial" charset="0"/>
          <a:ea typeface="ＭＳ Ｐゴシック" pitchFamily="-107" charset="-128"/>
        </a:defRPr>
      </a:lvl4pPr>
      <a:lvl5pPr algn="ctr" rtl="0" eaLnBrk="0" fontAlgn="base" hangingPunct="0">
        <a:spcBef>
          <a:spcPct val="0"/>
        </a:spcBef>
        <a:spcAft>
          <a:spcPct val="0"/>
        </a:spcAft>
        <a:defRPr sz="2800">
          <a:solidFill>
            <a:schemeClr val="tx2"/>
          </a:solidFill>
          <a:latin typeface="Arial" charset="0"/>
          <a:ea typeface="ＭＳ Ｐゴシック" pitchFamily="-107" charset="-128"/>
        </a:defRPr>
      </a:lvl5pPr>
      <a:lvl6pPr marL="457200" algn="ctr" rtl="0" eaLnBrk="0" fontAlgn="base" hangingPunct="0">
        <a:spcBef>
          <a:spcPct val="0"/>
        </a:spcBef>
        <a:spcAft>
          <a:spcPct val="0"/>
        </a:spcAft>
        <a:defRPr sz="2800">
          <a:solidFill>
            <a:schemeClr val="tx2"/>
          </a:solidFill>
          <a:latin typeface="Arial" charset="0"/>
          <a:ea typeface="ＭＳ Ｐゴシック" pitchFamily="-107" charset="-128"/>
        </a:defRPr>
      </a:lvl6pPr>
      <a:lvl7pPr marL="914400" algn="ctr" rtl="0" eaLnBrk="0" fontAlgn="base" hangingPunct="0">
        <a:spcBef>
          <a:spcPct val="0"/>
        </a:spcBef>
        <a:spcAft>
          <a:spcPct val="0"/>
        </a:spcAft>
        <a:defRPr sz="2800">
          <a:solidFill>
            <a:schemeClr val="tx2"/>
          </a:solidFill>
          <a:latin typeface="Arial" charset="0"/>
          <a:ea typeface="ＭＳ Ｐゴシック" pitchFamily="-107" charset="-128"/>
        </a:defRPr>
      </a:lvl7pPr>
      <a:lvl8pPr marL="1371600" algn="ctr" rtl="0" eaLnBrk="0" fontAlgn="base" hangingPunct="0">
        <a:spcBef>
          <a:spcPct val="0"/>
        </a:spcBef>
        <a:spcAft>
          <a:spcPct val="0"/>
        </a:spcAft>
        <a:defRPr sz="2800">
          <a:solidFill>
            <a:schemeClr val="tx2"/>
          </a:solidFill>
          <a:latin typeface="Arial" charset="0"/>
          <a:ea typeface="ＭＳ Ｐゴシック" pitchFamily="-107" charset="-128"/>
        </a:defRPr>
      </a:lvl8pPr>
      <a:lvl9pPr marL="1828800" algn="ctr" rtl="0" eaLnBrk="0" fontAlgn="base" hangingPunct="0">
        <a:spcBef>
          <a:spcPct val="0"/>
        </a:spcBef>
        <a:spcAft>
          <a:spcPct val="0"/>
        </a:spcAft>
        <a:defRPr sz="2800">
          <a:solidFill>
            <a:schemeClr val="tx2"/>
          </a:solidFill>
          <a:latin typeface="Arial" charset="0"/>
          <a:ea typeface="ＭＳ Ｐゴシック" pitchFamily="-107"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n.williamson@incos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omgwiki.org/MBSE/doku.php?id=mbse:enterprise" TargetMode="External"/><Relationship Id="rId4" Type="http://schemas.openxmlformats.org/officeDocument/2006/relationships/hyperlink" Target="http://www.omgwiki.org/mb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52B394B4-2B47-40DC-82B6-B8388EF3CF41}" type="slidenum">
              <a:rPr lang="en-US" smtClean="0"/>
              <a:pPr eaLnBrk="1" hangingPunct="1"/>
              <a:t>1</a:t>
            </a:fld>
            <a:endParaRPr lang="en-US" smtClean="0"/>
          </a:p>
        </p:txBody>
      </p:sp>
      <p:sp>
        <p:nvSpPr>
          <p:cNvPr id="3075" name="Rectangle 2"/>
          <p:cNvSpPr>
            <a:spLocks noGrp="1" noChangeArrowheads="1"/>
          </p:cNvSpPr>
          <p:nvPr>
            <p:ph type="ctrTitle"/>
          </p:nvPr>
        </p:nvSpPr>
        <p:spPr>
          <a:xfrm>
            <a:off x="685800" y="1524000"/>
            <a:ext cx="7772400" cy="1470025"/>
          </a:xfrm>
        </p:spPr>
        <p:txBody>
          <a:bodyPr/>
          <a:lstStyle/>
          <a:p>
            <a:r>
              <a:rPr lang="en-US" dirty="0" smtClean="0"/>
              <a:t>INCOSE (MBSE)</a:t>
            </a:r>
            <a:br>
              <a:rPr lang="en-US" dirty="0" smtClean="0"/>
            </a:br>
            <a:r>
              <a:rPr lang="en-US" dirty="0" smtClean="0"/>
              <a:t>Model Based System Engineering</a:t>
            </a:r>
            <a:br>
              <a:rPr lang="en-US" dirty="0" smtClean="0"/>
            </a:br>
            <a:r>
              <a:rPr lang="en-US" dirty="0" smtClean="0"/>
              <a:t>Model Management Activity Introduction</a:t>
            </a:r>
          </a:p>
        </p:txBody>
      </p:sp>
      <p:sp>
        <p:nvSpPr>
          <p:cNvPr id="3076" name="Rectangle 3"/>
          <p:cNvSpPr>
            <a:spLocks noGrp="1" noChangeArrowheads="1"/>
          </p:cNvSpPr>
          <p:nvPr>
            <p:ph type="subTitle" idx="1"/>
          </p:nvPr>
        </p:nvSpPr>
        <p:spPr>
          <a:xfrm>
            <a:off x="1066800" y="3352800"/>
            <a:ext cx="7402513" cy="1828800"/>
          </a:xfrm>
        </p:spPr>
        <p:txBody>
          <a:bodyPr/>
          <a:lstStyle/>
          <a:p>
            <a:pPr>
              <a:lnSpc>
                <a:spcPct val="80000"/>
              </a:lnSpc>
            </a:pPr>
            <a:r>
              <a:rPr lang="en-US" sz="1600" dirty="0" err="1" smtClean="0"/>
              <a:t>Jozsef</a:t>
            </a:r>
            <a:r>
              <a:rPr lang="en-US" sz="1600" dirty="0" smtClean="0"/>
              <a:t> </a:t>
            </a:r>
            <a:r>
              <a:rPr lang="en-US" sz="1600" dirty="0" err="1" smtClean="0"/>
              <a:t>Bedocs</a:t>
            </a:r>
            <a:endParaRPr lang="en-US" sz="1600" dirty="0" smtClean="0"/>
          </a:p>
          <a:p>
            <a:pPr>
              <a:lnSpc>
                <a:spcPct val="80000"/>
              </a:lnSpc>
            </a:pPr>
            <a:r>
              <a:rPr lang="en-US" sz="1600" dirty="0" smtClean="0"/>
              <a:t> Rockwell Collins</a:t>
            </a:r>
          </a:p>
          <a:p>
            <a:pPr>
              <a:lnSpc>
                <a:spcPct val="80000"/>
              </a:lnSpc>
            </a:pPr>
            <a:r>
              <a:rPr lang="en-US" sz="1600" dirty="0" smtClean="0">
                <a:hlinkClick r:id="rId3"/>
              </a:rPr>
              <a:t>Jozsef.bedocs@incose.org</a:t>
            </a:r>
            <a:endParaRPr lang="en-US" sz="1600" dirty="0" smtClean="0"/>
          </a:p>
          <a:p>
            <a:pPr>
              <a:lnSpc>
                <a:spcPct val="80000"/>
              </a:lnSpc>
            </a:pPr>
            <a:endParaRPr lang="en-US" sz="1600" dirty="0" smtClean="0"/>
          </a:p>
          <a:p>
            <a:pPr>
              <a:lnSpc>
                <a:spcPct val="80000"/>
              </a:lnSpc>
            </a:pPr>
            <a:r>
              <a:rPr lang="en-US" sz="1600" dirty="0" smtClean="0"/>
              <a:t>Jan 21-22, 2012</a:t>
            </a:r>
          </a:p>
          <a:p>
            <a:pPr>
              <a:lnSpc>
                <a:spcPct val="80000"/>
              </a:lnSpc>
            </a:pPr>
            <a:r>
              <a:rPr lang="en-US" sz="1600" dirty="0" smtClean="0"/>
              <a:t>INCOSE IW12 MBSE Workshop</a:t>
            </a:r>
          </a:p>
          <a:p>
            <a:pPr>
              <a:lnSpc>
                <a:spcPct val="80000"/>
              </a:lnSpc>
            </a:pPr>
            <a:endParaRPr lang="en-US" sz="1600" dirty="0" smtClean="0"/>
          </a:p>
          <a:p>
            <a:pPr>
              <a:lnSpc>
                <a:spcPct val="80000"/>
              </a:lnSpc>
            </a:pPr>
            <a:r>
              <a:rPr lang="en-US" sz="1600" dirty="0" smtClean="0"/>
              <a:t>MBSE Wiki page: </a:t>
            </a:r>
            <a:r>
              <a:rPr lang="en-US" sz="1600" dirty="0" smtClean="0">
                <a:hlinkClick r:id="rId4"/>
              </a:rPr>
              <a:t>http://www.omgwiki.org/mbse</a:t>
            </a:r>
            <a:endParaRPr lang="en-US" sz="1600" dirty="0" smtClean="0"/>
          </a:p>
          <a:p>
            <a:pPr>
              <a:lnSpc>
                <a:spcPct val="80000"/>
              </a:lnSpc>
            </a:pPr>
            <a:endParaRPr lang="en-US" sz="1600" dirty="0" smtClean="0"/>
          </a:p>
          <a:p>
            <a:pPr>
              <a:lnSpc>
                <a:spcPct val="80000"/>
              </a:lnSpc>
            </a:pPr>
            <a:r>
              <a:rPr lang="en-US" sz="1600" dirty="0" smtClean="0"/>
              <a:t>MBSE Model Management Wiki page: </a:t>
            </a:r>
            <a:r>
              <a:rPr lang="en-US" sz="1600" dirty="0" smtClean="0">
                <a:hlinkClick r:id="rId5"/>
              </a:rPr>
              <a:t>http://www.omgwiki.org/MBSE/doku.php?id=mbse:modelmgt</a:t>
            </a:r>
            <a:endParaRPr lang="en-US" sz="1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05D85368-AB67-483C-AF34-72422F267504}" type="slidenum">
              <a:rPr lang="en-US" smtClean="0"/>
              <a:pPr eaLnBrk="1" hangingPunct="1"/>
              <a:t>2</a:t>
            </a:fld>
            <a:endParaRPr lang="en-US" smtClean="0"/>
          </a:p>
        </p:txBody>
      </p:sp>
      <p:sp>
        <p:nvSpPr>
          <p:cNvPr id="4099" name="Rectangle 2"/>
          <p:cNvSpPr>
            <a:spLocks noGrp="1" noChangeArrowheads="1"/>
          </p:cNvSpPr>
          <p:nvPr>
            <p:ph type="title"/>
          </p:nvPr>
        </p:nvSpPr>
        <p:spPr>
          <a:xfrm>
            <a:off x="304800" y="304800"/>
            <a:ext cx="6248400" cy="428625"/>
          </a:xfrm>
        </p:spPr>
        <p:txBody>
          <a:bodyPr/>
          <a:lstStyle/>
          <a:p>
            <a:r>
              <a:rPr lang="en-US" smtClean="0"/>
              <a:t>Outline</a:t>
            </a:r>
          </a:p>
        </p:txBody>
      </p:sp>
      <p:sp>
        <p:nvSpPr>
          <p:cNvPr id="4100" name="Rectangle 3"/>
          <p:cNvSpPr>
            <a:spLocks noGrp="1" noChangeArrowheads="1"/>
          </p:cNvSpPr>
          <p:nvPr>
            <p:ph type="body" idx="1"/>
          </p:nvPr>
        </p:nvSpPr>
        <p:spPr>
          <a:xfrm>
            <a:off x="1143000" y="1095375"/>
            <a:ext cx="7696200" cy="5381625"/>
          </a:xfrm>
        </p:spPr>
        <p:txBody>
          <a:bodyPr/>
          <a:lstStyle/>
          <a:p>
            <a:pPr>
              <a:lnSpc>
                <a:spcPct val="80000"/>
              </a:lnSpc>
            </a:pPr>
            <a:r>
              <a:rPr lang="en-US" sz="1800" dirty="0" smtClean="0"/>
              <a:t>Model Management and the MBSE Vision</a:t>
            </a:r>
          </a:p>
          <a:p>
            <a:pPr>
              <a:lnSpc>
                <a:spcPct val="80000"/>
              </a:lnSpc>
            </a:pPr>
            <a:endParaRPr lang="en-US" sz="1800" dirty="0" smtClean="0"/>
          </a:p>
          <a:p>
            <a:pPr>
              <a:lnSpc>
                <a:spcPct val="80000"/>
              </a:lnSpc>
            </a:pPr>
            <a:r>
              <a:rPr lang="en-US" sz="1800" dirty="0" smtClean="0"/>
              <a:t>Introduction</a:t>
            </a:r>
          </a:p>
          <a:p>
            <a:pPr marL="0" indent="0">
              <a:lnSpc>
                <a:spcPct val="80000"/>
              </a:lnSpc>
              <a:buNone/>
            </a:pPr>
            <a:endParaRPr lang="en-US" sz="1800" dirty="0" smtClean="0"/>
          </a:p>
          <a:p>
            <a:pPr>
              <a:lnSpc>
                <a:spcPct val="80000"/>
              </a:lnSpc>
            </a:pPr>
            <a:r>
              <a:rPr lang="en-US" sz="1800" dirty="0" smtClean="0"/>
              <a:t>Challenges in Model Management</a:t>
            </a:r>
          </a:p>
          <a:p>
            <a:pPr>
              <a:lnSpc>
                <a:spcPct val="80000"/>
              </a:lnSpc>
            </a:pPr>
            <a:endParaRPr lang="en-US" sz="1800" dirty="0" smtClean="0"/>
          </a:p>
          <a:p>
            <a:pPr>
              <a:lnSpc>
                <a:spcPct val="80000"/>
              </a:lnSpc>
            </a:pPr>
            <a:r>
              <a:rPr lang="en-US" sz="1800" smtClean="0"/>
              <a:t>Questions…hold </a:t>
            </a:r>
            <a:r>
              <a:rPr lang="en-US" sz="1800" dirty="0" smtClean="0"/>
              <a:t>for the end of the session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4" descr="Opel_Insigni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289137" flipH="1">
            <a:off x="-706438" y="3062288"/>
            <a:ext cx="5095876"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450" y="2828925"/>
            <a:ext cx="5529263"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Grp="1" noChangeArrowheads="1"/>
          </p:cNvSpPr>
          <p:nvPr>
            <p:ph type="title"/>
          </p:nvPr>
        </p:nvSpPr>
        <p:spPr>
          <a:xfrm>
            <a:off x="381000" y="228600"/>
            <a:ext cx="8229600" cy="808038"/>
          </a:xfrm>
        </p:spPr>
        <p:txBody>
          <a:bodyPr/>
          <a:lstStyle/>
          <a:p>
            <a:r>
              <a:rPr lang="en-US" smtClean="0"/>
              <a:t>Integrated </a:t>
            </a:r>
            <a:br>
              <a:rPr lang="en-US" smtClean="0"/>
            </a:br>
            <a:r>
              <a:rPr lang="en-US" smtClean="0"/>
              <a:t>Systems Engineering Vision</a:t>
            </a:r>
            <a:br>
              <a:rPr lang="en-US" smtClean="0"/>
            </a:br>
            <a:endParaRPr lang="en-US" smtClean="0"/>
          </a:p>
        </p:txBody>
      </p:sp>
      <p:sp>
        <p:nvSpPr>
          <p:cNvPr id="686084" name="AutoShape 4"/>
          <p:cNvSpPr>
            <a:spLocks noChangeArrowheads="1"/>
          </p:cNvSpPr>
          <p:nvPr/>
        </p:nvSpPr>
        <p:spPr bwMode="auto">
          <a:xfrm>
            <a:off x="215900" y="6116638"/>
            <a:ext cx="2908300" cy="700087"/>
          </a:xfrm>
          <a:prstGeom prst="wedgeRectCallout">
            <a:avLst>
              <a:gd name="adj1" fmla="val 36480"/>
              <a:gd name="adj2" fmla="val -9736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a:latin typeface="Arial" pitchFamily="34" charset="0"/>
              </a:rPr>
              <a:t>Minimum Turn Radius: 24 ft.</a:t>
            </a:r>
          </a:p>
          <a:p>
            <a:pPr>
              <a:buClr>
                <a:srgbClr val="A3A3A3"/>
              </a:buClr>
              <a:buSzPct val="80000"/>
              <a:buFont typeface="Wingdings 3" pitchFamily="18" charset="2"/>
              <a:buNone/>
              <a:defRPr/>
            </a:pPr>
            <a:r>
              <a:rPr lang="en-US" sz="1400">
                <a:latin typeface="Arial" pitchFamily="34" charset="0"/>
              </a:rPr>
              <a:t>Dry Pavement Braking Distance at 60 MPH : 110 ft. </a:t>
            </a:r>
          </a:p>
        </p:txBody>
      </p:sp>
      <p:grpSp>
        <p:nvGrpSpPr>
          <p:cNvPr id="2" name="Group 28"/>
          <p:cNvGrpSpPr>
            <a:grpSpLocks/>
          </p:cNvGrpSpPr>
          <p:nvPr/>
        </p:nvGrpSpPr>
        <p:grpSpPr bwMode="auto">
          <a:xfrm>
            <a:off x="2057400" y="0"/>
            <a:ext cx="9550400" cy="7827963"/>
            <a:chOff x="9445479" y="481892"/>
            <a:chExt cx="9550400" cy="7827963"/>
          </a:xfrm>
        </p:grpSpPr>
        <p:sp>
          <p:nvSpPr>
            <p:cNvPr id="686087" name="AutoShape 7"/>
            <p:cNvSpPr>
              <a:spLocks noChangeArrowheads="1"/>
            </p:cNvSpPr>
            <p:nvPr/>
          </p:nvSpPr>
          <p:spPr bwMode="auto">
            <a:xfrm>
              <a:off x="13399942" y="5869867"/>
              <a:ext cx="1855787" cy="630238"/>
            </a:xfrm>
            <a:prstGeom prst="wedgeRectCallout">
              <a:avLst>
                <a:gd name="adj1" fmla="val -54875"/>
                <a:gd name="adj2" fmla="val -22858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a:latin typeface="Arial" pitchFamily="34" charset="0"/>
                </a:rPr>
                <a:t>Automatic Cruise Control </a:t>
              </a:r>
              <a:r>
                <a:rPr lang="en-US" sz="1400">
                  <a:solidFill>
                    <a:schemeClr val="folHlink"/>
                  </a:solidFill>
                  <a:latin typeface="Arial" pitchFamily="34" charset="0"/>
                </a:rPr>
                <a:t>&lt;FAULT&gt;</a:t>
              </a:r>
            </a:p>
          </p:txBody>
        </p:sp>
        <p:grpSp>
          <p:nvGrpSpPr>
            <p:cNvPr id="5136" name="Group 8"/>
            <p:cNvGrpSpPr>
              <a:grpSpLocks/>
            </p:cNvGrpSpPr>
            <p:nvPr/>
          </p:nvGrpSpPr>
          <p:grpSpPr bwMode="auto">
            <a:xfrm>
              <a:off x="9445479" y="481892"/>
              <a:ext cx="9550400" cy="7827963"/>
              <a:chOff x="1137" y="0"/>
              <a:chExt cx="6016" cy="4931"/>
            </a:xfrm>
          </p:grpSpPr>
          <p:pic>
            <p:nvPicPr>
              <p:cNvPr id="5137" name="Picture 9"/>
              <p:cNvPicPr>
                <a:picLocks noChangeAspect="1" noChangeArrowheads="1"/>
              </p:cNvPicPr>
              <p:nvPr/>
            </p:nvPicPr>
            <p:blipFill>
              <a:blip r:embed="rId5">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1877" y="0"/>
                <a:ext cx="5276" cy="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0" name="AutoShape 10"/>
              <p:cNvSpPr>
                <a:spLocks noChangeArrowheads="1"/>
              </p:cNvSpPr>
              <p:nvPr/>
            </p:nvSpPr>
            <p:spPr bwMode="auto">
              <a:xfrm>
                <a:off x="4580" y="1495"/>
                <a:ext cx="1076" cy="517"/>
              </a:xfrm>
              <a:prstGeom prst="wedgeRectCallout">
                <a:avLst>
                  <a:gd name="adj1" fmla="val -78625"/>
                  <a:gd name="adj2" fmla="val -61991"/>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Thermal/Heat </a:t>
                </a:r>
                <a:br>
                  <a:rPr lang="en-US" sz="1400" dirty="0">
                    <a:latin typeface="Arial" pitchFamily="34" charset="0"/>
                  </a:rPr>
                </a:br>
                <a:r>
                  <a:rPr lang="en-US" sz="1400" dirty="0">
                    <a:latin typeface="Arial" pitchFamily="34" charset="0"/>
                  </a:rPr>
                  <a:t>Dissipation: </a:t>
                </a:r>
                <a:r>
                  <a:rPr lang="en-US" sz="1400" b="1" dirty="0">
                    <a:solidFill>
                      <a:schemeClr val="accent2"/>
                    </a:solidFill>
                    <a:latin typeface="Arial" pitchFamily="34" charset="0"/>
                  </a:rPr>
                  <a:t>780</a:t>
                </a:r>
                <a:r>
                  <a:rPr lang="en-US" sz="1400" dirty="0">
                    <a:solidFill>
                      <a:srgbClr val="FFFF00"/>
                    </a:solidFill>
                    <a:latin typeface="Arial" pitchFamily="34" charset="0"/>
                    <a:cs typeface="Arial" pitchFamily="34" charset="0"/>
                  </a:rPr>
                  <a:t>°</a:t>
                </a:r>
              </a:p>
            </p:txBody>
          </p:sp>
          <p:sp>
            <p:nvSpPr>
              <p:cNvPr id="686091" name="AutoShape 11"/>
              <p:cNvSpPr>
                <a:spLocks noChangeArrowheads="1"/>
              </p:cNvSpPr>
              <p:nvPr/>
            </p:nvSpPr>
            <p:spPr bwMode="auto">
              <a:xfrm>
                <a:off x="4104" y="2082"/>
                <a:ext cx="1169" cy="397"/>
              </a:xfrm>
              <a:prstGeom prst="wedgeRectCallout">
                <a:avLst>
                  <a:gd name="adj1" fmla="val -99185"/>
                  <a:gd name="adj2" fmla="val -19019"/>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Ergonomic/Pedal Feedback: </a:t>
                </a:r>
                <a:r>
                  <a:rPr lang="en-US" sz="1400" dirty="0">
                    <a:solidFill>
                      <a:srgbClr val="FF0000"/>
                    </a:solidFill>
                    <a:latin typeface="Arial" pitchFamily="34" charset="0"/>
                  </a:rPr>
                  <a:t>34 ERGS</a:t>
                </a:r>
              </a:p>
            </p:txBody>
          </p:sp>
          <p:sp>
            <p:nvSpPr>
              <p:cNvPr id="686092" name="AutoShape 12"/>
              <p:cNvSpPr>
                <a:spLocks noChangeArrowheads="1"/>
              </p:cNvSpPr>
              <p:nvPr/>
            </p:nvSpPr>
            <p:spPr bwMode="auto">
              <a:xfrm>
                <a:off x="4104" y="2598"/>
                <a:ext cx="1169" cy="397"/>
              </a:xfrm>
              <a:prstGeom prst="wedgeRectCallout">
                <a:avLst>
                  <a:gd name="adj1" fmla="val -110139"/>
                  <a:gd name="adj2" fmla="val -72167"/>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Hydraulic Pressure: </a:t>
                </a:r>
                <a:r>
                  <a:rPr lang="en-US" sz="1400" dirty="0">
                    <a:solidFill>
                      <a:srgbClr val="FF0000"/>
                    </a:solidFill>
                    <a:latin typeface="Arial" pitchFamily="34" charset="0"/>
                  </a:rPr>
                  <a:t>350 PSI</a:t>
                </a:r>
              </a:p>
            </p:txBody>
          </p:sp>
          <p:sp>
            <p:nvSpPr>
              <p:cNvPr id="686093" name="AutoShape 13"/>
              <p:cNvSpPr>
                <a:spLocks noChangeArrowheads="1"/>
              </p:cNvSpPr>
              <p:nvPr/>
            </p:nvSpPr>
            <p:spPr bwMode="auto">
              <a:xfrm>
                <a:off x="2774" y="3111"/>
                <a:ext cx="846" cy="272"/>
              </a:xfrm>
              <a:prstGeom prst="wedgeRectCallout">
                <a:avLst>
                  <a:gd name="adj1" fmla="val -51417"/>
                  <a:gd name="adj2" fmla="val -42500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Sensor MTBF:</a:t>
                </a:r>
                <a:br>
                  <a:rPr lang="en-US" sz="1400" dirty="0">
                    <a:latin typeface="Arial" pitchFamily="34" charset="0"/>
                  </a:rPr>
                </a:br>
                <a:r>
                  <a:rPr lang="en-US" sz="1400" dirty="0">
                    <a:solidFill>
                      <a:srgbClr val="FF0000"/>
                    </a:solidFill>
                    <a:latin typeface="Arial" pitchFamily="34" charset="0"/>
                  </a:rPr>
                  <a:t>3000 hrs</a:t>
                </a:r>
              </a:p>
            </p:txBody>
          </p:sp>
          <p:sp>
            <p:nvSpPr>
              <p:cNvPr id="686094" name="AutoShape 14"/>
              <p:cNvSpPr>
                <a:spLocks noChangeArrowheads="1"/>
              </p:cNvSpPr>
              <p:nvPr/>
            </p:nvSpPr>
            <p:spPr bwMode="auto">
              <a:xfrm>
                <a:off x="1137" y="990"/>
                <a:ext cx="846" cy="272"/>
              </a:xfrm>
              <a:prstGeom prst="wedgeRectCallout">
                <a:avLst>
                  <a:gd name="adj1" fmla="val 91255"/>
                  <a:gd name="adj2" fmla="val 90074"/>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Power Rating:</a:t>
                </a:r>
                <a:br>
                  <a:rPr lang="en-US" sz="1400" dirty="0">
                    <a:latin typeface="Arial" pitchFamily="34" charset="0"/>
                  </a:rPr>
                </a:br>
                <a:r>
                  <a:rPr lang="en-US" sz="1400" dirty="0">
                    <a:solidFill>
                      <a:srgbClr val="FF0000"/>
                    </a:solidFill>
                    <a:latin typeface="Arial" pitchFamily="34" charset="0"/>
                  </a:rPr>
                  <a:t>18 Amps</a:t>
                </a:r>
              </a:p>
            </p:txBody>
          </p:sp>
          <p:sp>
            <p:nvSpPr>
              <p:cNvPr id="686095" name="AutoShape 15"/>
              <p:cNvSpPr>
                <a:spLocks noChangeArrowheads="1"/>
              </p:cNvSpPr>
              <p:nvPr/>
            </p:nvSpPr>
            <p:spPr bwMode="auto">
              <a:xfrm>
                <a:off x="2847" y="566"/>
                <a:ext cx="942" cy="424"/>
              </a:xfrm>
              <a:prstGeom prst="wedgeRectCallout">
                <a:avLst>
                  <a:gd name="adj1" fmla="val -48088"/>
                  <a:gd name="adj2" fmla="val 12971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Hydraulic Fluid: </a:t>
                </a:r>
                <a:r>
                  <a:rPr lang="en-US" sz="1400" dirty="0">
                    <a:solidFill>
                      <a:srgbClr val="FF0000"/>
                    </a:solidFill>
                    <a:latin typeface="Arial" pitchFamily="34" charset="0"/>
                  </a:rPr>
                  <a:t>SAE 1340 not-compliant</a:t>
                </a:r>
                <a:r>
                  <a:rPr lang="en-US" sz="1200" dirty="0">
                    <a:solidFill>
                      <a:srgbClr val="FF0000"/>
                    </a:solidFill>
                    <a:latin typeface="Arial" pitchFamily="34" charset="0"/>
                  </a:rPr>
                  <a:t> </a:t>
                </a:r>
              </a:p>
            </p:txBody>
          </p:sp>
        </p:grpSp>
      </p:grpSp>
      <p:pic>
        <p:nvPicPr>
          <p:cNvPr id="686096" name="Picture 16"/>
          <p:cNvPicPr>
            <a:picLocks noChangeAspect="1" noChangeArrowheads="1"/>
          </p:cNvPicPr>
          <p:nvPr/>
        </p:nvPicPr>
        <p:blipFill>
          <a:blip r:embed="rId6">
            <a:clrChange>
              <a:clrFrom>
                <a:srgbClr val="040204"/>
              </a:clrFrom>
              <a:clrTo>
                <a:srgbClr val="040204">
                  <a:alpha val="0"/>
                </a:srgbClr>
              </a:clrTo>
            </a:clrChange>
            <a:extLst>
              <a:ext uri="{28A0092B-C50C-407E-A947-70E740481C1C}">
                <a14:useLocalDpi xmlns:a14="http://schemas.microsoft.com/office/drawing/2010/main" val="0"/>
              </a:ext>
            </a:extLst>
          </a:blip>
          <a:srcRect/>
          <a:stretch>
            <a:fillRect/>
          </a:stretch>
        </p:blipFill>
        <p:spPr bwMode="auto">
          <a:xfrm>
            <a:off x="0" y="1054100"/>
            <a:ext cx="360521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09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5550" y="1581150"/>
            <a:ext cx="369728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098"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0663" y="2867025"/>
            <a:ext cx="443865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 name="Group 19"/>
          <p:cNvGrpSpPr>
            <a:grpSpLocks/>
          </p:cNvGrpSpPr>
          <p:nvPr/>
        </p:nvGrpSpPr>
        <p:grpSpPr bwMode="auto">
          <a:xfrm>
            <a:off x="219075" y="6110288"/>
            <a:ext cx="2884488" cy="747712"/>
            <a:chOff x="198" y="3688"/>
            <a:chExt cx="1877" cy="441"/>
          </a:xfrm>
          <a:solidFill>
            <a:schemeClr val="accent6">
              <a:lumMod val="20000"/>
              <a:lumOff val="80000"/>
            </a:schemeClr>
          </a:solidFill>
        </p:grpSpPr>
        <p:sp>
          <p:nvSpPr>
            <p:cNvPr id="686100" name="AutoShape 20"/>
            <p:cNvSpPr>
              <a:spLocks noChangeArrowheads="1"/>
            </p:cNvSpPr>
            <p:nvPr/>
          </p:nvSpPr>
          <p:spPr bwMode="auto">
            <a:xfrm>
              <a:off x="198" y="3688"/>
              <a:ext cx="1877" cy="441"/>
            </a:xfrm>
            <a:prstGeom prst="wedgeRectCallout">
              <a:avLst>
                <a:gd name="adj1" fmla="val 36997"/>
                <a:gd name="adj2" fmla="val -95872"/>
              </a:avLst>
            </a:prstGeom>
            <a:grp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Minimum Turn Radius: 24 ft.</a:t>
              </a:r>
            </a:p>
            <a:p>
              <a:pPr>
                <a:buClr>
                  <a:srgbClr val="A3A3A3"/>
                </a:buClr>
                <a:buSzPct val="80000"/>
                <a:buFont typeface="Wingdings 3" pitchFamily="18" charset="2"/>
                <a:buNone/>
                <a:defRPr/>
              </a:pPr>
              <a:r>
                <a:rPr lang="en-US" sz="1400" dirty="0">
                  <a:latin typeface="Arial" pitchFamily="34" charset="0"/>
                </a:rPr>
                <a:t>Dry Pavement Braking Distance   at 60 MPH : 110 ft. 90 ft</a:t>
              </a:r>
            </a:p>
          </p:txBody>
        </p:sp>
        <p:sp>
          <p:nvSpPr>
            <p:cNvPr id="686101" name="Line 21"/>
            <p:cNvSpPr>
              <a:spLocks noChangeShapeType="1"/>
            </p:cNvSpPr>
            <p:nvPr/>
          </p:nvSpPr>
          <p:spPr bwMode="auto">
            <a:xfrm>
              <a:off x="915" y="4033"/>
              <a:ext cx="214" cy="0"/>
            </a:xfrm>
            <a:prstGeom prst="line">
              <a:avLst/>
            </a:prstGeom>
            <a:grpFill/>
            <a:ln w="28575">
              <a:solidFill>
                <a:srgbClr val="FF0000"/>
              </a:solidFill>
              <a:round/>
              <a:headEnd/>
              <a:tailEnd/>
            </a:ln>
            <a:effectLst/>
          </p:spPr>
          <p:txBody>
            <a:bodyPr anchor="ctr"/>
            <a:lstStyle/>
            <a:p>
              <a:pPr>
                <a:defRPr/>
              </a:pPr>
              <a:endParaRPr lang="en-US">
                <a:latin typeface="Arial" pitchFamily="34" charset="0"/>
              </a:endParaRPr>
            </a:p>
          </p:txBody>
        </p:sp>
      </p:grpSp>
      <p:pic>
        <p:nvPicPr>
          <p:cNvPr id="686102"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95938" y="2166938"/>
            <a:ext cx="39624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103" name="Picture 23"/>
          <p:cNvPicPr>
            <a:picLocks noGrp="1" noChangeAspect="1" noChangeArrowheads="1"/>
          </p:cNvPicPr>
          <p:nvPr>
            <p:ph idx="1"/>
          </p:nvPr>
        </p:nvPicPr>
        <p:blipFill>
          <a:blip r:embed="rId10">
            <a:extLst>
              <a:ext uri="{28A0092B-C50C-407E-A947-70E740481C1C}">
                <a14:useLocalDpi xmlns:a14="http://schemas.microsoft.com/office/drawing/2010/main" val="0"/>
              </a:ext>
            </a:extLst>
          </a:blip>
          <a:srcRect/>
          <a:stretch>
            <a:fillRect/>
          </a:stretch>
        </p:blipFill>
        <p:spPr>
          <a:xfrm>
            <a:off x="5268913" y="1106488"/>
            <a:ext cx="3622675" cy="1931987"/>
          </a:xfrm>
        </p:spPr>
      </p:pic>
      <p:pic>
        <p:nvPicPr>
          <p:cNvPr id="136196" name="Picture 4" descr="http://images.google.com/url?source=imgres&amp;ct=img&amp;q=http://www.irs.gov/publications/images/10686k04.gif&amp;usg=AFQjCNFfH9lpJZpgFSmZmspOLl9tIxRUb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3505200"/>
            <a:ext cx="26797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l="9705" r="9705"/>
          <a:stretch>
            <a:fillRect/>
          </a:stretch>
        </p:blipFill>
        <p:spPr bwMode="auto">
          <a:xfrm>
            <a:off x="7745413" y="76200"/>
            <a:ext cx="941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86096"/>
                                        </p:tgtEl>
                                        <p:attrNameLst>
                                          <p:attrName>style.visibility</p:attrName>
                                        </p:attrNameLst>
                                      </p:cBhvr>
                                      <p:to>
                                        <p:strVal val="visible"/>
                                      </p:to>
                                    </p:set>
                                    <p:anim calcmode="lin" valueType="num">
                                      <p:cBhvr>
                                        <p:cTn id="25" dur="500" fill="hold"/>
                                        <p:tgtEl>
                                          <p:spTgt spid="686096"/>
                                        </p:tgtEl>
                                        <p:attrNameLst>
                                          <p:attrName>ppt_w</p:attrName>
                                        </p:attrNameLst>
                                      </p:cBhvr>
                                      <p:tavLst>
                                        <p:tav tm="0">
                                          <p:val>
                                            <p:fltVal val="0"/>
                                          </p:val>
                                        </p:tav>
                                        <p:tav tm="100000">
                                          <p:val>
                                            <p:strVal val="#ppt_w"/>
                                          </p:val>
                                        </p:tav>
                                      </p:tavLst>
                                    </p:anim>
                                    <p:anim calcmode="lin" valueType="num">
                                      <p:cBhvr>
                                        <p:cTn id="26" dur="500" fill="hold"/>
                                        <p:tgtEl>
                                          <p:spTgt spid="68609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686097"/>
                                        </p:tgtEl>
                                        <p:attrNameLst>
                                          <p:attrName>style.visibility</p:attrName>
                                        </p:attrNameLst>
                                      </p:cBhvr>
                                      <p:to>
                                        <p:strVal val="visible"/>
                                      </p:to>
                                    </p:set>
                                    <p:anim calcmode="lin" valueType="num">
                                      <p:cBhvr>
                                        <p:cTn id="31" dur="500" fill="hold"/>
                                        <p:tgtEl>
                                          <p:spTgt spid="686097"/>
                                        </p:tgtEl>
                                        <p:attrNameLst>
                                          <p:attrName>ppt_w</p:attrName>
                                        </p:attrNameLst>
                                      </p:cBhvr>
                                      <p:tavLst>
                                        <p:tav tm="0">
                                          <p:val>
                                            <p:fltVal val="0"/>
                                          </p:val>
                                        </p:tav>
                                        <p:tav tm="100000">
                                          <p:val>
                                            <p:strVal val="#ppt_w"/>
                                          </p:val>
                                        </p:tav>
                                      </p:tavLst>
                                    </p:anim>
                                    <p:anim calcmode="lin" valueType="num">
                                      <p:cBhvr>
                                        <p:cTn id="32" dur="500" fill="hold"/>
                                        <p:tgtEl>
                                          <p:spTgt spid="68609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686098"/>
                                        </p:tgtEl>
                                        <p:attrNameLst>
                                          <p:attrName>style.visibility</p:attrName>
                                        </p:attrNameLst>
                                      </p:cBhvr>
                                      <p:to>
                                        <p:strVal val="visible"/>
                                      </p:to>
                                    </p:set>
                                    <p:anim calcmode="lin" valueType="num">
                                      <p:cBhvr>
                                        <p:cTn id="37" dur="500" fill="hold"/>
                                        <p:tgtEl>
                                          <p:spTgt spid="686098"/>
                                        </p:tgtEl>
                                        <p:attrNameLst>
                                          <p:attrName>ppt_w</p:attrName>
                                        </p:attrNameLst>
                                      </p:cBhvr>
                                      <p:tavLst>
                                        <p:tav tm="0">
                                          <p:val>
                                            <p:fltVal val="0"/>
                                          </p:val>
                                        </p:tav>
                                        <p:tav tm="100000">
                                          <p:val>
                                            <p:strVal val="#ppt_w"/>
                                          </p:val>
                                        </p:tav>
                                      </p:tavLst>
                                    </p:anim>
                                    <p:anim calcmode="lin" valueType="num">
                                      <p:cBhvr>
                                        <p:cTn id="38" dur="500" fill="hold"/>
                                        <p:tgtEl>
                                          <p:spTgt spid="68609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686102"/>
                                        </p:tgtEl>
                                        <p:attrNameLst>
                                          <p:attrName>style.visibility</p:attrName>
                                        </p:attrNameLst>
                                      </p:cBhvr>
                                      <p:to>
                                        <p:strVal val="visible"/>
                                      </p:to>
                                    </p:set>
                                    <p:anim calcmode="lin" valueType="num">
                                      <p:cBhvr>
                                        <p:cTn id="43" dur="500" fill="hold"/>
                                        <p:tgtEl>
                                          <p:spTgt spid="686102"/>
                                        </p:tgtEl>
                                        <p:attrNameLst>
                                          <p:attrName>ppt_w</p:attrName>
                                        </p:attrNameLst>
                                      </p:cBhvr>
                                      <p:tavLst>
                                        <p:tav tm="0">
                                          <p:val>
                                            <p:fltVal val="0"/>
                                          </p:val>
                                        </p:tav>
                                        <p:tav tm="100000">
                                          <p:val>
                                            <p:strVal val="#ppt_w"/>
                                          </p:val>
                                        </p:tav>
                                      </p:tavLst>
                                    </p:anim>
                                    <p:anim calcmode="lin" valueType="num">
                                      <p:cBhvr>
                                        <p:cTn id="44" dur="500" fill="hold"/>
                                        <p:tgtEl>
                                          <p:spTgt spid="686102"/>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86103"/>
                                        </p:tgtEl>
                                        <p:attrNameLst>
                                          <p:attrName>style.visibility</p:attrName>
                                        </p:attrNameLst>
                                      </p:cBhvr>
                                      <p:to>
                                        <p:strVal val="visible"/>
                                      </p:to>
                                    </p:set>
                                    <p:anim calcmode="lin" valueType="num">
                                      <p:cBhvr>
                                        <p:cTn id="49" dur="500" fill="hold"/>
                                        <p:tgtEl>
                                          <p:spTgt spid="686103"/>
                                        </p:tgtEl>
                                        <p:attrNameLst>
                                          <p:attrName>ppt_w</p:attrName>
                                        </p:attrNameLst>
                                      </p:cBhvr>
                                      <p:tavLst>
                                        <p:tav tm="0">
                                          <p:val>
                                            <p:fltVal val="0"/>
                                          </p:val>
                                        </p:tav>
                                        <p:tav tm="100000">
                                          <p:val>
                                            <p:strVal val="#ppt_w"/>
                                          </p:val>
                                        </p:tav>
                                      </p:tavLst>
                                    </p:anim>
                                    <p:anim calcmode="lin" valueType="num">
                                      <p:cBhvr>
                                        <p:cTn id="50" dur="500" fill="hold"/>
                                        <p:tgtEl>
                                          <p:spTgt spid="686103"/>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3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p:cNvSpPr>
            <a:spLocks noGrp="1"/>
          </p:cNvSpPr>
          <p:nvPr>
            <p:ph type="title"/>
          </p:nvPr>
        </p:nvSpPr>
        <p:spPr>
          <a:xfrm>
            <a:off x="762000" y="0"/>
            <a:ext cx="7239000" cy="954088"/>
          </a:xfrm>
        </p:spPr>
        <p:txBody>
          <a:bodyPr/>
          <a:lstStyle/>
          <a:p>
            <a:r>
              <a:rPr lang="en-US" dirty="0" smtClean="0"/>
              <a:t>A Vision:  Managing Information and Knowledge</a:t>
            </a:r>
            <a:r>
              <a:rPr lang="en-US" dirty="0"/>
              <a:t> </a:t>
            </a:r>
            <a:r>
              <a:rPr lang="en-US" dirty="0" smtClean="0"/>
              <a:t>– The Technology</a:t>
            </a:r>
          </a:p>
        </p:txBody>
      </p:sp>
      <p:sp>
        <p:nvSpPr>
          <p:cNvPr id="61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C5372B7F-3C11-47F1-82FB-28301F062DA4}" type="slidenum">
              <a:rPr lang="en-US" smtClean="0"/>
              <a:pPr eaLnBrk="1" hangingPunct="1"/>
              <a:t>4</a:t>
            </a:fld>
            <a:endParaRPr lang="en-US"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789" y="1371600"/>
            <a:ext cx="2155222" cy="197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64" y="1371600"/>
            <a:ext cx="277318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75360" y="1066800"/>
            <a:ext cx="1851789" cy="369332"/>
          </a:xfrm>
          <a:prstGeom prst="rect">
            <a:avLst/>
          </a:prstGeom>
          <a:noFill/>
        </p:spPr>
        <p:txBody>
          <a:bodyPr wrap="none" rtlCol="0">
            <a:spAutoFit/>
          </a:bodyPr>
          <a:lstStyle/>
          <a:p>
            <a:r>
              <a:rPr lang="en-US" dirty="0" smtClean="0"/>
              <a:t>Current Practice</a:t>
            </a:r>
            <a:endParaRPr lang="en-US" dirty="0"/>
          </a:p>
        </p:txBody>
      </p:sp>
      <p:sp>
        <p:nvSpPr>
          <p:cNvPr id="42" name="TextBox 41"/>
          <p:cNvSpPr txBox="1"/>
          <p:nvPr/>
        </p:nvSpPr>
        <p:spPr>
          <a:xfrm>
            <a:off x="5748390" y="1066800"/>
            <a:ext cx="1762021" cy="369332"/>
          </a:xfrm>
          <a:prstGeom prst="rect">
            <a:avLst/>
          </a:prstGeom>
          <a:noFill/>
        </p:spPr>
        <p:txBody>
          <a:bodyPr wrap="none" rtlCol="0">
            <a:spAutoFit/>
          </a:bodyPr>
          <a:lstStyle/>
          <a:p>
            <a:r>
              <a:rPr lang="en-US" dirty="0" smtClean="0"/>
              <a:t>Someday Soon</a:t>
            </a:r>
            <a:endParaRPr lang="en-US" dirty="0"/>
          </a:p>
        </p:txBody>
      </p:sp>
      <p:sp>
        <p:nvSpPr>
          <p:cNvPr id="3" name="TextBox 2"/>
          <p:cNvSpPr txBox="1"/>
          <p:nvPr/>
        </p:nvSpPr>
        <p:spPr>
          <a:xfrm>
            <a:off x="679921" y="3352800"/>
            <a:ext cx="3042666" cy="1754326"/>
          </a:xfrm>
          <a:prstGeom prst="rect">
            <a:avLst/>
          </a:prstGeom>
          <a:noFill/>
        </p:spPr>
        <p:txBody>
          <a:bodyPr wrap="square" rtlCol="0">
            <a:spAutoFit/>
          </a:bodyPr>
          <a:lstStyle/>
          <a:p>
            <a:r>
              <a:rPr lang="en-US" dirty="0" smtClean="0"/>
              <a:t>Duplicated files, document-centric, pictures, static diagrams, mostly non-indexed and unsearchable, stove-piped applications (file to presentation).</a:t>
            </a:r>
          </a:p>
        </p:txBody>
      </p:sp>
      <p:sp>
        <p:nvSpPr>
          <p:cNvPr id="44" name="TextBox 43"/>
          <p:cNvSpPr txBox="1"/>
          <p:nvPr/>
        </p:nvSpPr>
        <p:spPr>
          <a:xfrm>
            <a:off x="5105400" y="3352800"/>
            <a:ext cx="3048000" cy="2585323"/>
          </a:xfrm>
          <a:prstGeom prst="rect">
            <a:avLst/>
          </a:prstGeom>
          <a:noFill/>
        </p:spPr>
        <p:txBody>
          <a:bodyPr wrap="square" rtlCol="0">
            <a:spAutoFit/>
          </a:bodyPr>
          <a:lstStyle/>
          <a:p>
            <a:r>
              <a:rPr lang="en-US" dirty="0" smtClean="0"/>
              <a:t>Memory-based, 3D, live, searchable, non-duplicative, layered.</a:t>
            </a:r>
          </a:p>
          <a:p>
            <a:endParaRPr lang="en-US" dirty="0"/>
          </a:p>
          <a:p>
            <a:r>
              <a:rPr lang="en-US" dirty="0" smtClean="0"/>
              <a:t>The fundamental building blocks exist. </a:t>
            </a:r>
          </a:p>
          <a:p>
            <a:endParaRPr lang="en-US" dirty="0"/>
          </a:p>
          <a:p>
            <a:r>
              <a:rPr lang="en-US" dirty="0" smtClean="0"/>
              <a:t>It’s a re-purpose, integration exercise.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Vision:  Managing Information and Knowledge – The </a:t>
            </a:r>
            <a:r>
              <a:rPr lang="en-US" dirty="0" smtClean="0"/>
              <a:t>People</a:t>
            </a:r>
            <a:endParaRPr lang="en-US" dirty="0"/>
          </a:p>
        </p:txBody>
      </p:sp>
      <p:pic>
        <p:nvPicPr>
          <p:cNvPr id="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789" y="1371600"/>
            <a:ext cx="2155222" cy="197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64" y="1371600"/>
            <a:ext cx="277318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1275360" y="1066800"/>
            <a:ext cx="1851789" cy="369332"/>
          </a:xfrm>
          <a:prstGeom prst="rect">
            <a:avLst/>
          </a:prstGeom>
          <a:noFill/>
        </p:spPr>
        <p:txBody>
          <a:bodyPr wrap="none" rtlCol="0">
            <a:spAutoFit/>
          </a:bodyPr>
          <a:lstStyle/>
          <a:p>
            <a:r>
              <a:rPr lang="en-US" dirty="0" smtClean="0"/>
              <a:t>Current Practice</a:t>
            </a:r>
            <a:endParaRPr lang="en-US" dirty="0"/>
          </a:p>
        </p:txBody>
      </p:sp>
      <p:sp>
        <p:nvSpPr>
          <p:cNvPr id="60" name="TextBox 59"/>
          <p:cNvSpPr txBox="1"/>
          <p:nvPr/>
        </p:nvSpPr>
        <p:spPr>
          <a:xfrm>
            <a:off x="5748390" y="1066800"/>
            <a:ext cx="1762021" cy="369332"/>
          </a:xfrm>
          <a:prstGeom prst="rect">
            <a:avLst/>
          </a:prstGeom>
          <a:noFill/>
        </p:spPr>
        <p:txBody>
          <a:bodyPr wrap="none" rtlCol="0">
            <a:spAutoFit/>
          </a:bodyPr>
          <a:lstStyle/>
          <a:p>
            <a:r>
              <a:rPr lang="en-US" dirty="0" smtClean="0"/>
              <a:t>Someday Soon</a:t>
            </a:r>
            <a:endParaRPr lang="en-US" dirty="0"/>
          </a:p>
        </p:txBody>
      </p:sp>
      <p:sp>
        <p:nvSpPr>
          <p:cNvPr id="61" name="TextBox 60"/>
          <p:cNvSpPr txBox="1"/>
          <p:nvPr/>
        </p:nvSpPr>
        <p:spPr>
          <a:xfrm>
            <a:off x="679921" y="3352800"/>
            <a:ext cx="3042666" cy="2308324"/>
          </a:xfrm>
          <a:prstGeom prst="rect">
            <a:avLst/>
          </a:prstGeom>
          <a:noFill/>
        </p:spPr>
        <p:txBody>
          <a:bodyPr wrap="square" rtlCol="0">
            <a:spAutoFit/>
          </a:bodyPr>
          <a:lstStyle/>
          <a:p>
            <a:r>
              <a:rPr lang="en-US" dirty="0" smtClean="0"/>
              <a:t>Write Victorian novels in a naturally ambiguous language.</a:t>
            </a:r>
          </a:p>
          <a:p>
            <a:endParaRPr lang="en-US" dirty="0" smtClean="0"/>
          </a:p>
          <a:p>
            <a:r>
              <a:rPr lang="en-US" dirty="0" smtClean="0"/>
              <a:t>Use technology to do things the same old way.</a:t>
            </a:r>
          </a:p>
          <a:p>
            <a:endParaRPr lang="en-US" dirty="0"/>
          </a:p>
          <a:p>
            <a:r>
              <a:rPr lang="en-US" dirty="0" smtClean="0"/>
              <a:t>Outdated skills and thinking.</a:t>
            </a:r>
          </a:p>
        </p:txBody>
      </p:sp>
      <p:sp>
        <p:nvSpPr>
          <p:cNvPr id="62" name="TextBox 61"/>
          <p:cNvSpPr txBox="1"/>
          <p:nvPr/>
        </p:nvSpPr>
        <p:spPr>
          <a:xfrm>
            <a:off x="5105400" y="3352800"/>
            <a:ext cx="3048000" cy="2308324"/>
          </a:xfrm>
          <a:prstGeom prst="rect">
            <a:avLst/>
          </a:prstGeom>
          <a:noFill/>
        </p:spPr>
        <p:txBody>
          <a:bodyPr wrap="square" rtlCol="0">
            <a:spAutoFit/>
          </a:bodyPr>
          <a:lstStyle/>
          <a:p>
            <a:r>
              <a:rPr lang="en-US" dirty="0" smtClean="0"/>
              <a:t>A precise and concise language.</a:t>
            </a:r>
          </a:p>
          <a:p>
            <a:endParaRPr lang="en-US" dirty="0"/>
          </a:p>
          <a:p>
            <a:r>
              <a:rPr lang="en-US" dirty="0" smtClean="0"/>
              <a:t>Fresh leadership and thinking.</a:t>
            </a:r>
          </a:p>
          <a:p>
            <a:endParaRPr lang="en-US" dirty="0"/>
          </a:p>
          <a:p>
            <a:r>
              <a:rPr lang="en-US" dirty="0" smtClean="0"/>
              <a:t>A critical mass with a fresh view.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E078474C-CC83-4798-9B00-078984E5CE66}" type="slidenum">
              <a:rPr lang="en-US" smtClean="0"/>
              <a:pPr eaLnBrk="1" hangingPunct="1"/>
              <a:t>6</a:t>
            </a:fld>
            <a:endParaRPr lang="en-US" smtClean="0"/>
          </a:p>
        </p:txBody>
      </p:sp>
      <p:sp>
        <p:nvSpPr>
          <p:cNvPr id="8195" name="Rectangle 2"/>
          <p:cNvSpPr>
            <a:spLocks noGrp="1" noChangeArrowheads="1"/>
          </p:cNvSpPr>
          <p:nvPr>
            <p:ph type="title"/>
          </p:nvPr>
        </p:nvSpPr>
        <p:spPr>
          <a:xfrm>
            <a:off x="990600" y="0"/>
            <a:ext cx="6248400" cy="954088"/>
          </a:xfrm>
        </p:spPr>
        <p:txBody>
          <a:bodyPr/>
          <a:lstStyle/>
          <a:p>
            <a:r>
              <a:rPr lang="en-US" dirty="0" smtClean="0"/>
              <a:t>Introduction to </a:t>
            </a:r>
            <a:br>
              <a:rPr lang="en-US" dirty="0" smtClean="0"/>
            </a:br>
            <a:r>
              <a:rPr lang="en-US" dirty="0" smtClean="0"/>
              <a:t>MBSE Model Management</a:t>
            </a:r>
          </a:p>
        </p:txBody>
      </p:sp>
      <p:sp>
        <p:nvSpPr>
          <p:cNvPr id="8196" name="Rectangle 3"/>
          <p:cNvSpPr>
            <a:spLocks noGrp="1" noChangeArrowheads="1"/>
          </p:cNvSpPr>
          <p:nvPr>
            <p:ph type="body" idx="1"/>
          </p:nvPr>
        </p:nvSpPr>
        <p:spPr>
          <a:xfrm>
            <a:off x="685800" y="1524000"/>
            <a:ext cx="7848600" cy="4038600"/>
          </a:xfrm>
        </p:spPr>
        <p:txBody>
          <a:bodyPr/>
          <a:lstStyle/>
          <a:p>
            <a:pPr>
              <a:lnSpc>
                <a:spcPct val="80000"/>
              </a:lnSpc>
            </a:pPr>
            <a:r>
              <a:rPr lang="en-US" sz="1600" dirty="0" smtClean="0"/>
              <a:t>It is so much more than just the configuration management of models. </a:t>
            </a:r>
          </a:p>
          <a:p>
            <a:pPr>
              <a:lnSpc>
                <a:spcPct val="80000"/>
              </a:lnSpc>
            </a:pPr>
            <a:r>
              <a:rPr lang="en-US" sz="1600" dirty="0" smtClean="0"/>
              <a:t>With current technology:</a:t>
            </a:r>
          </a:p>
          <a:p>
            <a:pPr lvl="1">
              <a:lnSpc>
                <a:spcPct val="80000"/>
              </a:lnSpc>
            </a:pPr>
            <a:r>
              <a:rPr lang="en-US" sz="1200" dirty="0" smtClean="0"/>
              <a:t>Which repositories contain what</a:t>
            </a:r>
          </a:p>
          <a:p>
            <a:pPr lvl="1">
              <a:lnSpc>
                <a:spcPct val="80000"/>
              </a:lnSpc>
            </a:pPr>
            <a:r>
              <a:rPr lang="en-US" sz="1200" dirty="0" smtClean="0"/>
              <a:t>Access to and settings for repository applications</a:t>
            </a:r>
          </a:p>
          <a:p>
            <a:pPr lvl="1">
              <a:lnSpc>
                <a:spcPct val="80000"/>
              </a:lnSpc>
            </a:pPr>
            <a:r>
              <a:rPr lang="en-US" sz="1200" dirty="0" smtClean="0"/>
              <a:t>The effect of repositories on model content (model scope, packages and relations)</a:t>
            </a:r>
          </a:p>
          <a:p>
            <a:pPr lvl="1">
              <a:lnSpc>
                <a:spcPct val="80000"/>
              </a:lnSpc>
            </a:pPr>
            <a:r>
              <a:rPr lang="en-US" sz="1200" dirty="0" smtClean="0"/>
              <a:t>Dealing with generations of data (baselines, product lines, engineering changes, defects)</a:t>
            </a:r>
          </a:p>
          <a:p>
            <a:pPr lvl="1">
              <a:lnSpc>
                <a:spcPct val="80000"/>
              </a:lnSpc>
            </a:pPr>
            <a:r>
              <a:rPr lang="en-US" sz="1200" dirty="0"/>
              <a:t>Exchanging data among models and applications</a:t>
            </a:r>
          </a:p>
          <a:p>
            <a:pPr lvl="1">
              <a:lnSpc>
                <a:spcPct val="80000"/>
              </a:lnSpc>
            </a:pPr>
            <a:r>
              <a:rPr lang="en-US" sz="1200" dirty="0" smtClean="0"/>
              <a:t>Sequencing the execution of models</a:t>
            </a:r>
          </a:p>
          <a:p>
            <a:pPr lvl="1">
              <a:lnSpc>
                <a:spcPct val="80000"/>
              </a:lnSpc>
            </a:pPr>
            <a:r>
              <a:rPr lang="en-US" sz="1200" dirty="0" smtClean="0"/>
              <a:t>Generating </a:t>
            </a:r>
            <a:r>
              <a:rPr lang="en-US" sz="1200" dirty="0"/>
              <a:t>and controlling documents and reports</a:t>
            </a:r>
          </a:p>
          <a:p>
            <a:pPr lvl="1">
              <a:lnSpc>
                <a:spcPct val="80000"/>
              </a:lnSpc>
            </a:pPr>
            <a:r>
              <a:rPr lang="en-US" sz="1200" dirty="0" smtClean="0"/>
              <a:t>Generating </a:t>
            </a:r>
            <a:r>
              <a:rPr lang="en-US" sz="1200" dirty="0"/>
              <a:t>and controlling code generation and source code</a:t>
            </a:r>
          </a:p>
          <a:p>
            <a:pPr lvl="1">
              <a:lnSpc>
                <a:spcPct val="80000"/>
              </a:lnSpc>
            </a:pPr>
            <a:r>
              <a:rPr lang="en-US" sz="1200" dirty="0" smtClean="0"/>
              <a:t>Application settings across projects and teams</a:t>
            </a:r>
          </a:p>
          <a:p>
            <a:pPr lvl="1">
              <a:lnSpc>
                <a:spcPct val="80000"/>
              </a:lnSpc>
            </a:pPr>
            <a:r>
              <a:rPr lang="en-US" sz="1200" dirty="0" smtClean="0"/>
              <a:t>Developing, sharing</a:t>
            </a:r>
            <a:r>
              <a:rPr lang="en-US" sz="1200" dirty="0"/>
              <a:t> </a:t>
            </a:r>
            <a:r>
              <a:rPr lang="en-US" sz="1200" dirty="0" smtClean="0"/>
              <a:t>and using utilities</a:t>
            </a:r>
          </a:p>
          <a:p>
            <a:pPr lvl="1">
              <a:lnSpc>
                <a:spcPct val="80000"/>
              </a:lnSpc>
            </a:pPr>
            <a:r>
              <a:rPr lang="en-US" sz="1200" dirty="0" smtClean="0"/>
              <a:t>Application and model simulation logs</a:t>
            </a:r>
          </a:p>
          <a:p>
            <a:pPr lvl="1">
              <a:lnSpc>
                <a:spcPct val="80000"/>
              </a:lnSpc>
            </a:pPr>
            <a:r>
              <a:rPr lang="en-US" sz="1200" dirty="0" smtClean="0"/>
              <a:t>Generating, reporting and controlling metrics</a:t>
            </a:r>
          </a:p>
          <a:p>
            <a:pPr lvl="1">
              <a:lnSpc>
                <a:spcPct val="80000"/>
              </a:lnSpc>
            </a:pPr>
            <a:r>
              <a:rPr lang="en-US" sz="1200" dirty="0" smtClean="0"/>
              <a:t>Controlling and communicating workflows, methods, tools, practices, guidelines</a:t>
            </a:r>
          </a:p>
          <a:p>
            <a:pPr lvl="1">
              <a:lnSpc>
                <a:spcPct val="80000"/>
              </a:lnSpc>
            </a:pPr>
            <a:r>
              <a:rPr lang="en-US" sz="1200" dirty="0" smtClean="0"/>
              <a:t>Versions of standards applicable to a project baseline</a:t>
            </a:r>
          </a:p>
          <a:p>
            <a:pPr lvl="1">
              <a:lnSpc>
                <a:spcPct val="80000"/>
              </a:lnSpc>
            </a:pPr>
            <a:endParaRPr lang="en-US" sz="1200" dirty="0" smtClean="0"/>
          </a:p>
          <a:p>
            <a:pPr>
              <a:lnSpc>
                <a:spcPct val="80000"/>
              </a:lnSpc>
            </a:pPr>
            <a:r>
              <a:rPr lang="en-US" sz="1600" dirty="0" smtClean="0"/>
              <a:t>Mechanisms for collaboration</a:t>
            </a:r>
          </a:p>
          <a:p>
            <a:pPr>
              <a:lnSpc>
                <a:spcPct val="80000"/>
              </a:lnSpc>
            </a:pPr>
            <a:endParaRPr lang="en-US" sz="1600" dirty="0"/>
          </a:p>
          <a:p>
            <a:pPr>
              <a:lnSpc>
                <a:spcPct val="80000"/>
              </a:lnSpc>
            </a:pPr>
            <a:r>
              <a:rPr lang="en-US" sz="1600" dirty="0" smtClean="0"/>
              <a:t>Its time to get real to realize the vision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Management Needs</a:t>
            </a:r>
            <a:endParaRPr lang="en-US" dirty="0"/>
          </a:p>
        </p:txBody>
      </p:sp>
      <p:sp>
        <p:nvSpPr>
          <p:cNvPr id="4" name="Slide Number Placeholder 3"/>
          <p:cNvSpPr>
            <a:spLocks noGrp="1"/>
          </p:cNvSpPr>
          <p:nvPr>
            <p:ph type="sldNum" sz="quarter" idx="11"/>
          </p:nvPr>
        </p:nvSpPr>
        <p:spPr/>
        <p:txBody>
          <a:bodyPr/>
          <a:lstStyle/>
          <a:p>
            <a:pPr>
              <a:defRPr/>
            </a:pPr>
            <a:fld id="{D8EE25A5-326B-4FB2-83C2-ECE20C9B9DD3}" type="slidenum">
              <a:rPr lang="en-US" smtClean="0"/>
              <a:pPr>
                <a:defRPr/>
              </a:pPr>
              <a:t>7</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63627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75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A2BB4D26-CED3-4372-80A3-93390620F468}" type="slidenum">
              <a:rPr lang="en-US" smtClean="0"/>
              <a:pPr eaLnBrk="1" hangingPunct="1"/>
              <a:t>8</a:t>
            </a:fld>
            <a:endParaRPr lang="en-US" smtClean="0"/>
          </a:p>
        </p:txBody>
      </p:sp>
      <p:pic>
        <p:nvPicPr>
          <p:cNvPr id="1638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57200"/>
            <a:ext cx="68580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incose</Template>
  <TotalTime>8073</TotalTime>
  <Words>695</Words>
  <Application>Microsoft Office PowerPoint</Application>
  <PresentationFormat>On-screen Show (4:3)</PresentationFormat>
  <Paragraphs>106</Paragraphs>
  <Slides>8</Slides>
  <Notes>7</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2_Default Design</vt:lpstr>
      <vt:lpstr>3_Default Design</vt:lpstr>
      <vt:lpstr>INCOSE (MBSE) Model Based System Engineering Model Management Activity Introduction</vt:lpstr>
      <vt:lpstr>Outline</vt:lpstr>
      <vt:lpstr>Integrated  Systems Engineering Vision </vt:lpstr>
      <vt:lpstr>A Vision:  Managing Information and Knowledge – The Technology</vt:lpstr>
      <vt:lpstr>A Vision:  Managing Information and Knowledge – The People</vt:lpstr>
      <vt:lpstr>Introduction to  MBSE Model Management</vt:lpstr>
      <vt:lpstr>Model Management Needs</vt:lpstr>
      <vt:lpstr>PowerPoint Presentation</vt:lpstr>
    </vt:vector>
  </TitlesOfParts>
  <Company>Raytheon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INCOSE MBSE System of Systems (SoS) Activity Update</dc:title>
  <dc:creator>Windows SOE</dc:creator>
  <cp:lastModifiedBy>Bedocs Jr, Jozsef Z</cp:lastModifiedBy>
  <cp:revision>60</cp:revision>
  <dcterms:created xsi:type="dcterms:W3CDTF">2010-01-13T21:35:22Z</dcterms:created>
  <dcterms:modified xsi:type="dcterms:W3CDTF">2012-01-21T15:20:41Z</dcterms:modified>
</cp:coreProperties>
</file>