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28"/>
  </p:notesMasterIdLst>
  <p:handoutMasterIdLst>
    <p:handoutMasterId r:id="rId29"/>
  </p:handoutMasterIdLst>
  <p:sldIdLst>
    <p:sldId id="256" r:id="rId2"/>
    <p:sldId id="340" r:id="rId3"/>
    <p:sldId id="269" r:id="rId4"/>
    <p:sldId id="364" r:id="rId5"/>
    <p:sldId id="365" r:id="rId6"/>
    <p:sldId id="361" r:id="rId7"/>
    <p:sldId id="378" r:id="rId8"/>
    <p:sldId id="362" r:id="rId9"/>
    <p:sldId id="369" r:id="rId10"/>
    <p:sldId id="387" r:id="rId11"/>
    <p:sldId id="367" r:id="rId12"/>
    <p:sldId id="368" r:id="rId13"/>
    <p:sldId id="371" r:id="rId14"/>
    <p:sldId id="376" r:id="rId15"/>
    <p:sldId id="375" r:id="rId16"/>
    <p:sldId id="380" r:id="rId17"/>
    <p:sldId id="334" r:id="rId18"/>
    <p:sldId id="345" r:id="rId19"/>
    <p:sldId id="386" r:id="rId20"/>
    <p:sldId id="347" r:id="rId21"/>
    <p:sldId id="392" r:id="rId22"/>
    <p:sldId id="388" r:id="rId23"/>
    <p:sldId id="389" r:id="rId24"/>
    <p:sldId id="390" r:id="rId25"/>
    <p:sldId id="391" r:id="rId26"/>
    <p:sldId id="354" r:id="rId27"/>
  </p:sldIdLst>
  <p:sldSz cx="9144000" cy="6858000" type="screen4x3"/>
  <p:notesSz cx="6858000" cy="9296400"/>
  <p:defaultTextStyle>
    <a:defPPr>
      <a:defRPr lang="en-US"/>
    </a:defPPr>
    <a:lvl1pPr marL="0" algn="l" defTabSz="342900" rtl="0" eaLnBrk="1" latinLnBrk="0" hangingPunct="1">
      <a:defRPr sz="1400" kern="1200">
        <a:solidFill>
          <a:schemeClr val="tx1"/>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4" autoAdjust="0"/>
    <p:restoredTop sz="94660"/>
  </p:normalViewPr>
  <p:slideViewPr>
    <p:cSldViewPr snapToGrid="0">
      <p:cViewPr varScale="1">
        <p:scale>
          <a:sx n="67" d="100"/>
          <a:sy n="67" d="100"/>
        </p:scale>
        <p:origin x="-531" y="-36"/>
      </p:cViewPr>
      <p:guideLst>
        <p:guide orient="horz" pos="2160"/>
        <p:guide pos="2880"/>
      </p:guideLst>
    </p:cSldViewPr>
  </p:slideViewPr>
  <p:notesTextViewPr>
    <p:cViewPr>
      <p:scale>
        <a:sx n="1" d="1"/>
        <a:sy n="1" d="1"/>
      </p:scale>
      <p:origin x="0" y="0"/>
    </p:cViewPr>
  </p:notesTextViewPr>
  <p:sorterViewPr>
    <p:cViewPr>
      <p:scale>
        <a:sx n="150" d="100"/>
        <a:sy n="150" d="100"/>
      </p:scale>
      <p:origin x="0" y="20757"/>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 Id="rId4" Type="http://schemas.openxmlformats.org/officeDocument/2006/relationships/image" Target="../media/image6.png"/></Relationships>
</file>

<file path=ppt/diagrams/_rels/data2.xml.rels><?xml version="1.0" encoding="UTF-8" standalone="yes"?>
<Relationships xmlns="http://schemas.openxmlformats.org/package/2006/relationships"><Relationship Id="rId1" Type="http://schemas.openxmlformats.org/officeDocument/2006/relationships/image" Target="../media/image10.png"/></Relationships>
</file>

<file path=ppt/diagrams/_rels/data3.xml.rels><?xml version="1.0" encoding="UTF-8" standalone="yes"?>
<Relationships xmlns="http://schemas.openxmlformats.org/package/2006/relationships"><Relationship Id="rId1" Type="http://schemas.openxmlformats.org/officeDocument/2006/relationships/image" Target="../media/image1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 Id="rId4" Type="http://schemas.openxmlformats.org/officeDocument/2006/relationships/image" Target="../media/image6.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52A4DC-4A87-4B5F-B0B9-688B34FE3D63}" type="doc">
      <dgm:prSet loTypeId="urn:microsoft.com/office/officeart/2005/8/layout/hList7" loCatId="relationship" qsTypeId="urn:microsoft.com/office/officeart/2005/8/quickstyle/simple3" qsCatId="simple" csTypeId="urn:microsoft.com/office/officeart/2005/8/colors/accent2_4" csCatId="accent2" phldr="1"/>
      <dgm:spPr/>
    </dgm:pt>
    <dgm:pt modelId="{2B8EA3F9-1B02-404D-BB74-1CA7E7B21348}">
      <dgm:prSet phldrT="[Text]"/>
      <dgm:spPr/>
      <dgm:t>
        <a:bodyPr/>
        <a:lstStyle/>
        <a:p>
          <a:r>
            <a:rPr lang="en-US" dirty="0" smtClean="0"/>
            <a:t>Application Cases and Experiments</a:t>
          </a:r>
          <a:endParaRPr lang="en-US" dirty="0"/>
        </a:p>
      </dgm:t>
    </dgm:pt>
    <dgm:pt modelId="{41F2DCF4-5917-4551-AEFE-840E804192A5}" type="parTrans" cxnId="{00737382-38FA-4FB7-8D09-86E806B13EB3}">
      <dgm:prSet/>
      <dgm:spPr/>
      <dgm:t>
        <a:bodyPr/>
        <a:lstStyle/>
        <a:p>
          <a:endParaRPr lang="en-US"/>
        </a:p>
      </dgm:t>
    </dgm:pt>
    <dgm:pt modelId="{2204A335-9CF9-4260-BE68-727B197F99B3}" type="sibTrans" cxnId="{00737382-38FA-4FB7-8D09-86E806B13EB3}">
      <dgm:prSet/>
      <dgm:spPr/>
      <dgm:t>
        <a:bodyPr/>
        <a:lstStyle/>
        <a:p>
          <a:endParaRPr lang="en-US"/>
        </a:p>
      </dgm:t>
    </dgm:pt>
    <dgm:pt modelId="{85D43E56-0336-464F-92FF-91CD5597BB03}">
      <dgm:prSet phldrT="[Text]"/>
      <dgm:spPr/>
      <dgm:t>
        <a:bodyPr/>
        <a:lstStyle/>
        <a:p>
          <a:r>
            <a:rPr lang="en-US" dirty="0" smtClean="0"/>
            <a:t>Model-Centric Decision Making Study</a:t>
          </a:r>
          <a:endParaRPr lang="en-US" dirty="0"/>
        </a:p>
      </dgm:t>
    </dgm:pt>
    <dgm:pt modelId="{F8142E5E-B8A8-4772-9E74-4CEE9D4CA758}" type="parTrans" cxnId="{D06C8D7D-C9D1-408E-BAC2-A675EEF72655}">
      <dgm:prSet/>
      <dgm:spPr/>
      <dgm:t>
        <a:bodyPr/>
        <a:lstStyle/>
        <a:p>
          <a:endParaRPr lang="en-US"/>
        </a:p>
      </dgm:t>
    </dgm:pt>
    <dgm:pt modelId="{EC00E845-52A2-46D9-8AF9-E57F040B6208}" type="sibTrans" cxnId="{D06C8D7D-C9D1-408E-BAC2-A675EEF72655}">
      <dgm:prSet/>
      <dgm:spPr/>
      <dgm:t>
        <a:bodyPr/>
        <a:lstStyle/>
        <a:p>
          <a:endParaRPr lang="en-US"/>
        </a:p>
      </dgm:t>
    </dgm:pt>
    <dgm:pt modelId="{33DB2A33-A638-4861-B46D-C1187EA9B589}">
      <dgm:prSet phldrT="[Text]"/>
      <dgm:spPr/>
      <dgm:t>
        <a:bodyPr/>
        <a:lstStyle/>
        <a:p>
          <a:r>
            <a:rPr lang="en-US" dirty="0" smtClean="0"/>
            <a:t>Analogy Cases and Secondary Source Data</a:t>
          </a:r>
          <a:endParaRPr lang="en-US" dirty="0"/>
        </a:p>
      </dgm:t>
    </dgm:pt>
    <dgm:pt modelId="{C91A9D93-628C-4EDD-878F-9EB9539D8831}" type="parTrans" cxnId="{85CE7F94-B9A3-45FC-BA0D-B2951080A8E3}">
      <dgm:prSet/>
      <dgm:spPr/>
      <dgm:t>
        <a:bodyPr/>
        <a:lstStyle/>
        <a:p>
          <a:endParaRPr lang="en-US"/>
        </a:p>
      </dgm:t>
    </dgm:pt>
    <dgm:pt modelId="{7D29B1AF-B654-4B2A-AC65-ADBB21EA16FE}" type="sibTrans" cxnId="{85CE7F94-B9A3-45FC-BA0D-B2951080A8E3}">
      <dgm:prSet/>
      <dgm:spPr/>
      <dgm:t>
        <a:bodyPr/>
        <a:lstStyle/>
        <a:p>
          <a:endParaRPr lang="en-US"/>
        </a:p>
      </dgm:t>
    </dgm:pt>
    <dgm:pt modelId="{4A1F4902-FE92-46D9-9877-6A77480A893D}">
      <dgm:prSet/>
      <dgm:spPr/>
      <dgm:t>
        <a:bodyPr/>
        <a:lstStyle/>
        <a:p>
          <a:pPr>
            <a:spcAft>
              <a:spcPts val="0"/>
            </a:spcAft>
          </a:pPr>
          <a:r>
            <a:rPr lang="en-US" dirty="0" smtClean="0"/>
            <a:t>Technical Exchange</a:t>
          </a:r>
        </a:p>
        <a:p>
          <a:pPr>
            <a:spcAft>
              <a:spcPts val="0"/>
            </a:spcAft>
          </a:pPr>
          <a:r>
            <a:rPr lang="en-US" dirty="0" smtClean="0"/>
            <a:t>Workshops</a:t>
          </a:r>
          <a:endParaRPr lang="en-US" dirty="0"/>
        </a:p>
      </dgm:t>
    </dgm:pt>
    <dgm:pt modelId="{16C75166-233C-418A-8906-2B3389A54487}" type="parTrans" cxnId="{257825E9-023C-4C1C-BD29-79517D8B34B0}">
      <dgm:prSet/>
      <dgm:spPr/>
      <dgm:t>
        <a:bodyPr/>
        <a:lstStyle/>
        <a:p>
          <a:endParaRPr lang="en-US"/>
        </a:p>
      </dgm:t>
    </dgm:pt>
    <dgm:pt modelId="{4930CEE2-CDFB-4334-AE64-5F8680F2F7AA}" type="sibTrans" cxnId="{257825E9-023C-4C1C-BD29-79517D8B34B0}">
      <dgm:prSet/>
      <dgm:spPr/>
      <dgm:t>
        <a:bodyPr/>
        <a:lstStyle/>
        <a:p>
          <a:endParaRPr lang="en-US"/>
        </a:p>
      </dgm:t>
    </dgm:pt>
    <dgm:pt modelId="{3EDA3E33-1DED-4980-A6B6-D270267A743D}" type="pres">
      <dgm:prSet presAssocID="{4B52A4DC-4A87-4B5F-B0B9-688B34FE3D63}" presName="Name0" presStyleCnt="0">
        <dgm:presLayoutVars>
          <dgm:dir/>
          <dgm:resizeHandles val="exact"/>
        </dgm:presLayoutVars>
      </dgm:prSet>
      <dgm:spPr/>
    </dgm:pt>
    <dgm:pt modelId="{C4DBC6E1-E191-4188-85F4-2F4BD97086F4}" type="pres">
      <dgm:prSet presAssocID="{4B52A4DC-4A87-4B5F-B0B9-688B34FE3D63}" presName="fgShape" presStyleLbl="fgShp" presStyleIdx="0" presStyleCnt="1" custScaleX="108696" custScaleY="125000" custLinFactNeighborY="12500"/>
      <dgm:spPr>
        <a:solidFill>
          <a:srgbClr val="FFC000"/>
        </a:solidFill>
      </dgm:spPr>
    </dgm:pt>
    <dgm:pt modelId="{C2F5A5EA-E4C4-49FA-A071-254A16CAD08C}" type="pres">
      <dgm:prSet presAssocID="{4B52A4DC-4A87-4B5F-B0B9-688B34FE3D63}" presName="linComp" presStyleCnt="0"/>
      <dgm:spPr/>
    </dgm:pt>
    <dgm:pt modelId="{898CC827-F943-4929-B221-194AD2093E52}" type="pres">
      <dgm:prSet presAssocID="{2B8EA3F9-1B02-404D-BB74-1CA7E7B21348}" presName="compNode" presStyleCnt="0"/>
      <dgm:spPr/>
    </dgm:pt>
    <dgm:pt modelId="{D687DC05-1EE0-4E34-9156-924EB845B0A3}" type="pres">
      <dgm:prSet presAssocID="{2B8EA3F9-1B02-404D-BB74-1CA7E7B21348}" presName="bkgdShape" presStyleLbl="node1" presStyleIdx="0" presStyleCnt="4"/>
      <dgm:spPr/>
      <dgm:t>
        <a:bodyPr/>
        <a:lstStyle/>
        <a:p>
          <a:endParaRPr lang="en-US"/>
        </a:p>
      </dgm:t>
    </dgm:pt>
    <dgm:pt modelId="{BC624F31-1D8A-4E87-AEB7-CF3BF76FB02F}" type="pres">
      <dgm:prSet presAssocID="{2B8EA3F9-1B02-404D-BB74-1CA7E7B21348}" presName="nodeTx" presStyleLbl="node1" presStyleIdx="0" presStyleCnt="4">
        <dgm:presLayoutVars>
          <dgm:bulletEnabled val="1"/>
        </dgm:presLayoutVars>
      </dgm:prSet>
      <dgm:spPr/>
      <dgm:t>
        <a:bodyPr/>
        <a:lstStyle/>
        <a:p>
          <a:endParaRPr lang="en-US"/>
        </a:p>
      </dgm:t>
    </dgm:pt>
    <dgm:pt modelId="{EA3740E3-12BC-4C37-BA7B-F097D9DBE3C6}" type="pres">
      <dgm:prSet presAssocID="{2B8EA3F9-1B02-404D-BB74-1CA7E7B21348}" presName="invisiNode" presStyleLbl="node1" presStyleIdx="0" presStyleCnt="4"/>
      <dgm:spPr/>
    </dgm:pt>
    <dgm:pt modelId="{C73FC0B1-4147-48D4-889E-F6E1E1BADDFE}" type="pres">
      <dgm:prSet presAssocID="{2B8EA3F9-1B02-404D-BB74-1CA7E7B21348}" presName="imagNode" presStyleLbl="fgImgPlace1" presStyleIdx="0" presStyleCnt="4"/>
      <dgm:spPr>
        <a:blipFill rotWithShape="1">
          <a:blip xmlns:r="http://schemas.openxmlformats.org/officeDocument/2006/relationships" r:embed="rId1"/>
          <a:stretch>
            <a:fillRect/>
          </a:stretch>
        </a:blipFill>
      </dgm:spPr>
    </dgm:pt>
    <dgm:pt modelId="{588ED441-EAF5-4B10-9429-822C156A5001}" type="pres">
      <dgm:prSet presAssocID="{2204A335-9CF9-4260-BE68-727B197F99B3}" presName="sibTrans" presStyleLbl="sibTrans2D1" presStyleIdx="0" presStyleCnt="0"/>
      <dgm:spPr/>
      <dgm:t>
        <a:bodyPr/>
        <a:lstStyle/>
        <a:p>
          <a:endParaRPr lang="en-US"/>
        </a:p>
      </dgm:t>
    </dgm:pt>
    <dgm:pt modelId="{F5DCEE51-A6FB-42F7-B248-A4A72B87521E}" type="pres">
      <dgm:prSet presAssocID="{85D43E56-0336-464F-92FF-91CD5597BB03}" presName="compNode" presStyleCnt="0"/>
      <dgm:spPr/>
    </dgm:pt>
    <dgm:pt modelId="{CFF9A175-113C-4B8F-9AD8-3D1E846B7504}" type="pres">
      <dgm:prSet presAssocID="{85D43E56-0336-464F-92FF-91CD5597BB03}" presName="bkgdShape" presStyleLbl="node1" presStyleIdx="1" presStyleCnt="4"/>
      <dgm:spPr/>
      <dgm:t>
        <a:bodyPr/>
        <a:lstStyle/>
        <a:p>
          <a:endParaRPr lang="en-US"/>
        </a:p>
      </dgm:t>
    </dgm:pt>
    <dgm:pt modelId="{29F31809-38CA-4C87-8B88-0A1C0103FFD7}" type="pres">
      <dgm:prSet presAssocID="{85D43E56-0336-464F-92FF-91CD5597BB03}" presName="nodeTx" presStyleLbl="node1" presStyleIdx="1" presStyleCnt="4">
        <dgm:presLayoutVars>
          <dgm:bulletEnabled val="1"/>
        </dgm:presLayoutVars>
      </dgm:prSet>
      <dgm:spPr/>
      <dgm:t>
        <a:bodyPr/>
        <a:lstStyle/>
        <a:p>
          <a:endParaRPr lang="en-US"/>
        </a:p>
      </dgm:t>
    </dgm:pt>
    <dgm:pt modelId="{8C6B0FAF-8B26-432B-8EDC-61D5A415C8DF}" type="pres">
      <dgm:prSet presAssocID="{85D43E56-0336-464F-92FF-91CD5597BB03}" presName="invisiNode" presStyleLbl="node1" presStyleIdx="1" presStyleCnt="4"/>
      <dgm:spPr/>
    </dgm:pt>
    <dgm:pt modelId="{F1B8306F-76B4-49C5-B487-1D04F1FA8633}" type="pres">
      <dgm:prSet presAssocID="{85D43E56-0336-464F-92FF-91CD5597BB03}" presName="imagNode" presStyleLbl="fgImgPlace1" presStyleIdx="1" presStyleCnt="4"/>
      <dgm:spPr>
        <a:blipFill rotWithShape="1">
          <a:blip xmlns:r="http://schemas.openxmlformats.org/officeDocument/2006/relationships" r:embed="rId2"/>
          <a:stretch>
            <a:fillRect/>
          </a:stretch>
        </a:blipFill>
      </dgm:spPr>
    </dgm:pt>
    <dgm:pt modelId="{25B372FE-4845-4DF9-9CEA-EE0B0E06BF1B}" type="pres">
      <dgm:prSet presAssocID="{EC00E845-52A2-46D9-8AF9-E57F040B6208}" presName="sibTrans" presStyleLbl="sibTrans2D1" presStyleIdx="0" presStyleCnt="0"/>
      <dgm:spPr/>
      <dgm:t>
        <a:bodyPr/>
        <a:lstStyle/>
        <a:p>
          <a:endParaRPr lang="en-US"/>
        </a:p>
      </dgm:t>
    </dgm:pt>
    <dgm:pt modelId="{A852F083-DE71-4E74-A2F2-67414232D6EA}" type="pres">
      <dgm:prSet presAssocID="{33DB2A33-A638-4861-B46D-C1187EA9B589}" presName="compNode" presStyleCnt="0"/>
      <dgm:spPr/>
    </dgm:pt>
    <dgm:pt modelId="{1C656F30-912B-4DDD-AF20-159A7F4CCAC5}" type="pres">
      <dgm:prSet presAssocID="{33DB2A33-A638-4861-B46D-C1187EA9B589}" presName="bkgdShape" presStyleLbl="node1" presStyleIdx="2" presStyleCnt="4"/>
      <dgm:spPr/>
      <dgm:t>
        <a:bodyPr/>
        <a:lstStyle/>
        <a:p>
          <a:endParaRPr lang="en-US"/>
        </a:p>
      </dgm:t>
    </dgm:pt>
    <dgm:pt modelId="{2478BBD8-3E3A-4FC5-A8D9-EB0880854C15}" type="pres">
      <dgm:prSet presAssocID="{33DB2A33-A638-4861-B46D-C1187EA9B589}" presName="nodeTx" presStyleLbl="node1" presStyleIdx="2" presStyleCnt="4">
        <dgm:presLayoutVars>
          <dgm:bulletEnabled val="1"/>
        </dgm:presLayoutVars>
      </dgm:prSet>
      <dgm:spPr/>
      <dgm:t>
        <a:bodyPr/>
        <a:lstStyle/>
        <a:p>
          <a:endParaRPr lang="en-US"/>
        </a:p>
      </dgm:t>
    </dgm:pt>
    <dgm:pt modelId="{537B8313-3CAE-422D-97B1-C5F342C62D7F}" type="pres">
      <dgm:prSet presAssocID="{33DB2A33-A638-4861-B46D-C1187EA9B589}" presName="invisiNode" presStyleLbl="node1" presStyleIdx="2" presStyleCnt="4"/>
      <dgm:spPr/>
    </dgm:pt>
    <dgm:pt modelId="{0B69AC03-864B-4901-A640-1C4674594FC6}" type="pres">
      <dgm:prSet presAssocID="{33DB2A33-A638-4861-B46D-C1187EA9B589}" presName="imagNode" presStyleLbl="fgImgPlace1" presStyleIdx="2" presStyleCnt="4"/>
      <dgm:spPr>
        <a:blipFill rotWithShape="1">
          <a:blip xmlns:r="http://schemas.openxmlformats.org/officeDocument/2006/relationships" r:embed="rId3"/>
          <a:stretch>
            <a:fillRect/>
          </a:stretch>
        </a:blipFill>
      </dgm:spPr>
    </dgm:pt>
    <dgm:pt modelId="{7ECF5BDB-7C71-4CCF-83C5-01504472D011}" type="pres">
      <dgm:prSet presAssocID="{7D29B1AF-B654-4B2A-AC65-ADBB21EA16FE}" presName="sibTrans" presStyleLbl="sibTrans2D1" presStyleIdx="0" presStyleCnt="0"/>
      <dgm:spPr/>
      <dgm:t>
        <a:bodyPr/>
        <a:lstStyle/>
        <a:p>
          <a:endParaRPr lang="en-US"/>
        </a:p>
      </dgm:t>
    </dgm:pt>
    <dgm:pt modelId="{84745CBE-20FE-40CE-8781-E5F1E1EF6757}" type="pres">
      <dgm:prSet presAssocID="{4A1F4902-FE92-46D9-9877-6A77480A893D}" presName="compNode" presStyleCnt="0"/>
      <dgm:spPr/>
    </dgm:pt>
    <dgm:pt modelId="{41DD3478-E2E8-41D0-887F-D82226D84647}" type="pres">
      <dgm:prSet presAssocID="{4A1F4902-FE92-46D9-9877-6A77480A893D}" presName="bkgdShape" presStyleLbl="node1" presStyleIdx="3" presStyleCnt="4"/>
      <dgm:spPr/>
      <dgm:t>
        <a:bodyPr/>
        <a:lstStyle/>
        <a:p>
          <a:endParaRPr lang="en-US"/>
        </a:p>
      </dgm:t>
    </dgm:pt>
    <dgm:pt modelId="{B971DF66-C2B7-4CD0-8EE6-5BFE26D34550}" type="pres">
      <dgm:prSet presAssocID="{4A1F4902-FE92-46D9-9877-6A77480A893D}" presName="nodeTx" presStyleLbl="node1" presStyleIdx="3" presStyleCnt="4">
        <dgm:presLayoutVars>
          <dgm:bulletEnabled val="1"/>
        </dgm:presLayoutVars>
      </dgm:prSet>
      <dgm:spPr/>
      <dgm:t>
        <a:bodyPr/>
        <a:lstStyle/>
        <a:p>
          <a:endParaRPr lang="en-US"/>
        </a:p>
      </dgm:t>
    </dgm:pt>
    <dgm:pt modelId="{44A34D50-5275-4A3C-BA68-B8CA150D4065}" type="pres">
      <dgm:prSet presAssocID="{4A1F4902-FE92-46D9-9877-6A77480A893D}" presName="invisiNode" presStyleLbl="node1" presStyleIdx="3" presStyleCnt="4"/>
      <dgm:spPr/>
    </dgm:pt>
    <dgm:pt modelId="{0E35E582-B8AD-45F9-A7F1-C1A95D11F72F}" type="pres">
      <dgm:prSet presAssocID="{4A1F4902-FE92-46D9-9877-6A77480A893D}" presName="imagNode" presStyleLbl="fgImgPlace1" presStyleIdx="3" presStyleCnt="4"/>
      <dgm:spPr>
        <a:blipFill rotWithShape="1">
          <a:blip xmlns:r="http://schemas.openxmlformats.org/officeDocument/2006/relationships" r:embed="rId4"/>
          <a:stretch>
            <a:fillRect/>
          </a:stretch>
        </a:blipFill>
      </dgm:spPr>
    </dgm:pt>
  </dgm:ptLst>
  <dgm:cxnLst>
    <dgm:cxn modelId="{7B6D2972-8F75-4ED4-B448-EAE8C343B58A}" type="presOf" srcId="{4B52A4DC-4A87-4B5F-B0B9-688B34FE3D63}" destId="{3EDA3E33-1DED-4980-A6B6-D270267A743D}" srcOrd="0" destOrd="0" presId="urn:microsoft.com/office/officeart/2005/8/layout/hList7"/>
    <dgm:cxn modelId="{2B35E826-9BC6-4730-81C0-69E35E97BB68}" type="presOf" srcId="{EC00E845-52A2-46D9-8AF9-E57F040B6208}" destId="{25B372FE-4845-4DF9-9CEA-EE0B0E06BF1B}" srcOrd="0" destOrd="0" presId="urn:microsoft.com/office/officeart/2005/8/layout/hList7"/>
    <dgm:cxn modelId="{FC2267C6-BF0A-44E7-8667-B5850058B4BE}" type="presOf" srcId="{2204A335-9CF9-4260-BE68-727B197F99B3}" destId="{588ED441-EAF5-4B10-9429-822C156A5001}" srcOrd="0" destOrd="0" presId="urn:microsoft.com/office/officeart/2005/8/layout/hList7"/>
    <dgm:cxn modelId="{33A68B45-136E-4338-A8D7-FF895455108D}" type="presOf" srcId="{85D43E56-0336-464F-92FF-91CD5597BB03}" destId="{29F31809-38CA-4C87-8B88-0A1C0103FFD7}" srcOrd="1" destOrd="0" presId="urn:microsoft.com/office/officeart/2005/8/layout/hList7"/>
    <dgm:cxn modelId="{B31B6094-5BD2-4410-B07B-1C0BD165F2EC}" type="presOf" srcId="{85D43E56-0336-464F-92FF-91CD5597BB03}" destId="{CFF9A175-113C-4B8F-9AD8-3D1E846B7504}" srcOrd="0" destOrd="0" presId="urn:microsoft.com/office/officeart/2005/8/layout/hList7"/>
    <dgm:cxn modelId="{0DF950DE-5207-4B0C-81CE-FD308445A62F}" type="presOf" srcId="{2B8EA3F9-1B02-404D-BB74-1CA7E7B21348}" destId="{BC624F31-1D8A-4E87-AEB7-CF3BF76FB02F}" srcOrd="1" destOrd="0" presId="urn:microsoft.com/office/officeart/2005/8/layout/hList7"/>
    <dgm:cxn modelId="{00737382-38FA-4FB7-8D09-86E806B13EB3}" srcId="{4B52A4DC-4A87-4B5F-B0B9-688B34FE3D63}" destId="{2B8EA3F9-1B02-404D-BB74-1CA7E7B21348}" srcOrd="0" destOrd="0" parTransId="{41F2DCF4-5917-4551-AEFE-840E804192A5}" sibTransId="{2204A335-9CF9-4260-BE68-727B197F99B3}"/>
    <dgm:cxn modelId="{66A2D0AD-43E6-4C51-AC6D-CC10F4DDD13B}" type="presOf" srcId="{4A1F4902-FE92-46D9-9877-6A77480A893D}" destId="{41DD3478-E2E8-41D0-887F-D82226D84647}" srcOrd="0" destOrd="0" presId="urn:microsoft.com/office/officeart/2005/8/layout/hList7"/>
    <dgm:cxn modelId="{DD5BA2F4-1797-490D-B9B8-4FB50FA58819}" type="presOf" srcId="{33DB2A33-A638-4861-B46D-C1187EA9B589}" destId="{1C656F30-912B-4DDD-AF20-159A7F4CCAC5}" srcOrd="0" destOrd="0" presId="urn:microsoft.com/office/officeart/2005/8/layout/hList7"/>
    <dgm:cxn modelId="{C1D3EC7A-B24C-4C17-A1D2-F361CA9DC627}" type="presOf" srcId="{2B8EA3F9-1B02-404D-BB74-1CA7E7B21348}" destId="{D687DC05-1EE0-4E34-9156-924EB845B0A3}" srcOrd="0" destOrd="0" presId="urn:microsoft.com/office/officeart/2005/8/layout/hList7"/>
    <dgm:cxn modelId="{C800007C-E61B-4048-BDFD-BE50EE20DF14}" type="presOf" srcId="{7D29B1AF-B654-4B2A-AC65-ADBB21EA16FE}" destId="{7ECF5BDB-7C71-4CCF-83C5-01504472D011}" srcOrd="0" destOrd="0" presId="urn:microsoft.com/office/officeart/2005/8/layout/hList7"/>
    <dgm:cxn modelId="{D06C8D7D-C9D1-408E-BAC2-A675EEF72655}" srcId="{4B52A4DC-4A87-4B5F-B0B9-688B34FE3D63}" destId="{85D43E56-0336-464F-92FF-91CD5597BB03}" srcOrd="1" destOrd="0" parTransId="{F8142E5E-B8A8-4772-9E74-4CEE9D4CA758}" sibTransId="{EC00E845-52A2-46D9-8AF9-E57F040B6208}"/>
    <dgm:cxn modelId="{8C821B53-5AED-45FA-9335-A58098F7BA08}" type="presOf" srcId="{33DB2A33-A638-4861-B46D-C1187EA9B589}" destId="{2478BBD8-3E3A-4FC5-A8D9-EB0880854C15}" srcOrd="1" destOrd="0" presId="urn:microsoft.com/office/officeart/2005/8/layout/hList7"/>
    <dgm:cxn modelId="{B4F87D2E-2A0F-4801-9C48-7C170D2157E9}" type="presOf" srcId="{4A1F4902-FE92-46D9-9877-6A77480A893D}" destId="{B971DF66-C2B7-4CD0-8EE6-5BFE26D34550}" srcOrd="1" destOrd="0" presId="urn:microsoft.com/office/officeart/2005/8/layout/hList7"/>
    <dgm:cxn modelId="{85CE7F94-B9A3-45FC-BA0D-B2951080A8E3}" srcId="{4B52A4DC-4A87-4B5F-B0B9-688B34FE3D63}" destId="{33DB2A33-A638-4861-B46D-C1187EA9B589}" srcOrd="2" destOrd="0" parTransId="{C91A9D93-628C-4EDD-878F-9EB9539D8831}" sibTransId="{7D29B1AF-B654-4B2A-AC65-ADBB21EA16FE}"/>
    <dgm:cxn modelId="{257825E9-023C-4C1C-BD29-79517D8B34B0}" srcId="{4B52A4DC-4A87-4B5F-B0B9-688B34FE3D63}" destId="{4A1F4902-FE92-46D9-9877-6A77480A893D}" srcOrd="3" destOrd="0" parTransId="{16C75166-233C-418A-8906-2B3389A54487}" sibTransId="{4930CEE2-CDFB-4334-AE64-5F8680F2F7AA}"/>
    <dgm:cxn modelId="{D5827BC4-473E-4514-AF44-E4685CAC4059}" type="presParOf" srcId="{3EDA3E33-1DED-4980-A6B6-D270267A743D}" destId="{C4DBC6E1-E191-4188-85F4-2F4BD97086F4}" srcOrd="0" destOrd="0" presId="urn:microsoft.com/office/officeart/2005/8/layout/hList7"/>
    <dgm:cxn modelId="{9A257A1F-02AD-433A-9A86-2F38AC13303B}" type="presParOf" srcId="{3EDA3E33-1DED-4980-A6B6-D270267A743D}" destId="{C2F5A5EA-E4C4-49FA-A071-254A16CAD08C}" srcOrd="1" destOrd="0" presId="urn:microsoft.com/office/officeart/2005/8/layout/hList7"/>
    <dgm:cxn modelId="{A58F0798-1DCC-4B6B-B823-5503C9799D20}" type="presParOf" srcId="{C2F5A5EA-E4C4-49FA-A071-254A16CAD08C}" destId="{898CC827-F943-4929-B221-194AD2093E52}" srcOrd="0" destOrd="0" presId="urn:microsoft.com/office/officeart/2005/8/layout/hList7"/>
    <dgm:cxn modelId="{821FADB3-F6C1-4702-8EF8-E2924C9ED3FE}" type="presParOf" srcId="{898CC827-F943-4929-B221-194AD2093E52}" destId="{D687DC05-1EE0-4E34-9156-924EB845B0A3}" srcOrd="0" destOrd="0" presId="urn:microsoft.com/office/officeart/2005/8/layout/hList7"/>
    <dgm:cxn modelId="{C63E728C-AB22-4070-9BEC-11F87B2BFF26}" type="presParOf" srcId="{898CC827-F943-4929-B221-194AD2093E52}" destId="{BC624F31-1D8A-4E87-AEB7-CF3BF76FB02F}" srcOrd="1" destOrd="0" presId="urn:microsoft.com/office/officeart/2005/8/layout/hList7"/>
    <dgm:cxn modelId="{583A4261-9FE4-486F-9E66-FBC10B1BCD9F}" type="presParOf" srcId="{898CC827-F943-4929-B221-194AD2093E52}" destId="{EA3740E3-12BC-4C37-BA7B-F097D9DBE3C6}" srcOrd="2" destOrd="0" presId="urn:microsoft.com/office/officeart/2005/8/layout/hList7"/>
    <dgm:cxn modelId="{DCEFCD77-3C2D-41D4-A1F7-D465CED059DC}" type="presParOf" srcId="{898CC827-F943-4929-B221-194AD2093E52}" destId="{C73FC0B1-4147-48D4-889E-F6E1E1BADDFE}" srcOrd="3" destOrd="0" presId="urn:microsoft.com/office/officeart/2005/8/layout/hList7"/>
    <dgm:cxn modelId="{B3CBADE7-EF74-4012-9BFC-2A237341E399}" type="presParOf" srcId="{C2F5A5EA-E4C4-49FA-A071-254A16CAD08C}" destId="{588ED441-EAF5-4B10-9429-822C156A5001}" srcOrd="1" destOrd="0" presId="urn:microsoft.com/office/officeart/2005/8/layout/hList7"/>
    <dgm:cxn modelId="{024EB2B4-CDD6-454E-8968-183D38B4E672}" type="presParOf" srcId="{C2F5A5EA-E4C4-49FA-A071-254A16CAD08C}" destId="{F5DCEE51-A6FB-42F7-B248-A4A72B87521E}" srcOrd="2" destOrd="0" presId="urn:microsoft.com/office/officeart/2005/8/layout/hList7"/>
    <dgm:cxn modelId="{9659959C-B7E1-49D4-AC89-4BFE52AEEDA2}" type="presParOf" srcId="{F5DCEE51-A6FB-42F7-B248-A4A72B87521E}" destId="{CFF9A175-113C-4B8F-9AD8-3D1E846B7504}" srcOrd="0" destOrd="0" presId="urn:microsoft.com/office/officeart/2005/8/layout/hList7"/>
    <dgm:cxn modelId="{05C3438F-A9BD-45AF-BAB4-C5E157783EBF}" type="presParOf" srcId="{F5DCEE51-A6FB-42F7-B248-A4A72B87521E}" destId="{29F31809-38CA-4C87-8B88-0A1C0103FFD7}" srcOrd="1" destOrd="0" presId="urn:microsoft.com/office/officeart/2005/8/layout/hList7"/>
    <dgm:cxn modelId="{12C5FCAE-CCA9-446A-B38A-8247398C9512}" type="presParOf" srcId="{F5DCEE51-A6FB-42F7-B248-A4A72B87521E}" destId="{8C6B0FAF-8B26-432B-8EDC-61D5A415C8DF}" srcOrd="2" destOrd="0" presId="urn:microsoft.com/office/officeart/2005/8/layout/hList7"/>
    <dgm:cxn modelId="{CBB36E21-5A9A-4DAA-A58F-B5811ADD3AC3}" type="presParOf" srcId="{F5DCEE51-A6FB-42F7-B248-A4A72B87521E}" destId="{F1B8306F-76B4-49C5-B487-1D04F1FA8633}" srcOrd="3" destOrd="0" presId="urn:microsoft.com/office/officeart/2005/8/layout/hList7"/>
    <dgm:cxn modelId="{F33F08A1-7AD5-4BF8-B94F-FB341C979278}" type="presParOf" srcId="{C2F5A5EA-E4C4-49FA-A071-254A16CAD08C}" destId="{25B372FE-4845-4DF9-9CEA-EE0B0E06BF1B}" srcOrd="3" destOrd="0" presId="urn:microsoft.com/office/officeart/2005/8/layout/hList7"/>
    <dgm:cxn modelId="{4E416965-9E4D-4D88-84A3-E8E65A202ECB}" type="presParOf" srcId="{C2F5A5EA-E4C4-49FA-A071-254A16CAD08C}" destId="{A852F083-DE71-4E74-A2F2-67414232D6EA}" srcOrd="4" destOrd="0" presId="urn:microsoft.com/office/officeart/2005/8/layout/hList7"/>
    <dgm:cxn modelId="{5C4FF097-8671-4EAE-A79F-695AA7DBF76D}" type="presParOf" srcId="{A852F083-DE71-4E74-A2F2-67414232D6EA}" destId="{1C656F30-912B-4DDD-AF20-159A7F4CCAC5}" srcOrd="0" destOrd="0" presId="urn:microsoft.com/office/officeart/2005/8/layout/hList7"/>
    <dgm:cxn modelId="{93B91C51-A496-4545-9C80-2391D87D8800}" type="presParOf" srcId="{A852F083-DE71-4E74-A2F2-67414232D6EA}" destId="{2478BBD8-3E3A-4FC5-A8D9-EB0880854C15}" srcOrd="1" destOrd="0" presId="urn:microsoft.com/office/officeart/2005/8/layout/hList7"/>
    <dgm:cxn modelId="{8DAA242E-EA4B-42D5-B3AE-30E65D60E768}" type="presParOf" srcId="{A852F083-DE71-4E74-A2F2-67414232D6EA}" destId="{537B8313-3CAE-422D-97B1-C5F342C62D7F}" srcOrd="2" destOrd="0" presId="urn:microsoft.com/office/officeart/2005/8/layout/hList7"/>
    <dgm:cxn modelId="{7046A67C-36E1-471D-BAED-89E7AE8ABE01}" type="presParOf" srcId="{A852F083-DE71-4E74-A2F2-67414232D6EA}" destId="{0B69AC03-864B-4901-A640-1C4674594FC6}" srcOrd="3" destOrd="0" presId="urn:microsoft.com/office/officeart/2005/8/layout/hList7"/>
    <dgm:cxn modelId="{FEEBA28B-752E-47A0-8E31-267FE5C909D8}" type="presParOf" srcId="{C2F5A5EA-E4C4-49FA-A071-254A16CAD08C}" destId="{7ECF5BDB-7C71-4CCF-83C5-01504472D011}" srcOrd="5" destOrd="0" presId="urn:microsoft.com/office/officeart/2005/8/layout/hList7"/>
    <dgm:cxn modelId="{0954DB1E-B3AD-4F08-91E5-3197DBF73791}" type="presParOf" srcId="{C2F5A5EA-E4C4-49FA-A071-254A16CAD08C}" destId="{84745CBE-20FE-40CE-8781-E5F1E1EF6757}" srcOrd="6" destOrd="0" presId="urn:microsoft.com/office/officeart/2005/8/layout/hList7"/>
    <dgm:cxn modelId="{DE91B6FF-DACD-455F-AF58-0BD8DDE8BF8C}" type="presParOf" srcId="{84745CBE-20FE-40CE-8781-E5F1E1EF6757}" destId="{41DD3478-E2E8-41D0-887F-D82226D84647}" srcOrd="0" destOrd="0" presId="urn:microsoft.com/office/officeart/2005/8/layout/hList7"/>
    <dgm:cxn modelId="{B7F65B04-9CF4-488A-A17A-540957F12CF7}" type="presParOf" srcId="{84745CBE-20FE-40CE-8781-E5F1E1EF6757}" destId="{B971DF66-C2B7-4CD0-8EE6-5BFE26D34550}" srcOrd="1" destOrd="0" presId="urn:microsoft.com/office/officeart/2005/8/layout/hList7"/>
    <dgm:cxn modelId="{39D412EB-0E01-45A8-A08D-662E78D4A7AF}" type="presParOf" srcId="{84745CBE-20FE-40CE-8781-E5F1E1EF6757}" destId="{44A34D50-5275-4A3C-BA68-B8CA150D4065}" srcOrd="2" destOrd="0" presId="urn:microsoft.com/office/officeart/2005/8/layout/hList7"/>
    <dgm:cxn modelId="{51172D3A-A9FF-44D5-B8D3-E38F45A4D12F}" type="presParOf" srcId="{84745CBE-20FE-40CE-8781-E5F1E1EF6757}" destId="{0E35E582-B8AD-45F9-A7F1-C1A95D11F72F}"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52E571-203B-4BE6-B848-9AEEF1C80E50}" type="doc">
      <dgm:prSet loTypeId="urn:microsoft.com/office/officeart/2005/8/layout/vList3" loCatId="picture" qsTypeId="urn:microsoft.com/office/officeart/2005/8/quickstyle/simple1" qsCatId="simple" csTypeId="urn:microsoft.com/office/officeart/2005/8/colors/accent1_2" csCatId="accent1" phldr="1"/>
      <dgm:spPr/>
      <dgm:t>
        <a:bodyPr/>
        <a:lstStyle/>
        <a:p>
          <a:endParaRPr lang="en-US"/>
        </a:p>
      </dgm:t>
    </dgm:pt>
    <dgm:pt modelId="{FE299279-8907-405F-9120-0912CADD87E9}">
      <dgm:prSet phldrT="[Text]" custT="1"/>
      <dgm:spPr/>
      <dgm:t>
        <a:bodyPr/>
        <a:lstStyle/>
        <a:p>
          <a:r>
            <a:rPr lang="en-US" sz="2800" dirty="0" smtClean="0"/>
            <a:t>museum curator</a:t>
          </a:r>
          <a:endParaRPr lang="en-US" sz="2800" dirty="0"/>
        </a:p>
      </dgm:t>
    </dgm:pt>
    <dgm:pt modelId="{1136E5E2-8300-4464-8E23-FA18F315A64A}" type="parTrans" cxnId="{17759E04-B8BB-4095-AD8F-BECF1637B5C3}">
      <dgm:prSet/>
      <dgm:spPr/>
      <dgm:t>
        <a:bodyPr/>
        <a:lstStyle/>
        <a:p>
          <a:endParaRPr lang="en-US"/>
        </a:p>
      </dgm:t>
    </dgm:pt>
    <dgm:pt modelId="{75682FD1-860B-4412-9673-21CD7DAD4031}" type="sibTrans" cxnId="{17759E04-B8BB-4095-AD8F-BECF1637B5C3}">
      <dgm:prSet/>
      <dgm:spPr/>
      <dgm:t>
        <a:bodyPr/>
        <a:lstStyle/>
        <a:p>
          <a:endParaRPr lang="en-US"/>
        </a:p>
      </dgm:t>
    </dgm:pt>
    <dgm:pt modelId="{CC8DAEB6-1FE3-42D6-A5B8-2250606D06B6}">
      <dgm:prSet phldrT="[Text]" custT="1"/>
      <dgm:spPr/>
      <dgm:t>
        <a:bodyPr/>
        <a:lstStyle/>
        <a:p>
          <a:r>
            <a:rPr lang="en-US" sz="2000" dirty="0" smtClean="0"/>
            <a:t>accessions</a:t>
          </a:r>
          <a:endParaRPr lang="en-US" sz="2000" dirty="0"/>
        </a:p>
      </dgm:t>
    </dgm:pt>
    <dgm:pt modelId="{7D1B3340-36E5-4AC4-8859-292F3EDDE509}" type="parTrans" cxnId="{618BE740-89E4-44AB-B0A9-8EDC73827344}">
      <dgm:prSet/>
      <dgm:spPr/>
      <dgm:t>
        <a:bodyPr/>
        <a:lstStyle/>
        <a:p>
          <a:endParaRPr lang="en-US"/>
        </a:p>
      </dgm:t>
    </dgm:pt>
    <dgm:pt modelId="{5FB2F63A-767E-4E2B-8D50-F8EC2515CC91}" type="sibTrans" cxnId="{618BE740-89E4-44AB-B0A9-8EDC73827344}">
      <dgm:prSet/>
      <dgm:spPr/>
      <dgm:t>
        <a:bodyPr/>
        <a:lstStyle/>
        <a:p>
          <a:endParaRPr lang="en-US"/>
        </a:p>
      </dgm:t>
    </dgm:pt>
    <dgm:pt modelId="{0B93D4BF-9672-40A6-8B19-85380BCE8F57}">
      <dgm:prSet phldrT="[Text]" custT="1"/>
      <dgm:spPr/>
      <dgm:t>
        <a:bodyPr/>
        <a:lstStyle/>
        <a:p>
          <a:r>
            <a:rPr lang="en-US" sz="2000" dirty="0" smtClean="0"/>
            <a:t>valuation of assets</a:t>
          </a:r>
          <a:endParaRPr lang="en-US" sz="2000" dirty="0"/>
        </a:p>
      </dgm:t>
    </dgm:pt>
    <dgm:pt modelId="{CD533D90-F232-402B-B199-7239DDD8AF10}" type="parTrans" cxnId="{BA579C73-5FD1-4312-83FA-9D663D9B6F6C}">
      <dgm:prSet/>
      <dgm:spPr/>
      <dgm:t>
        <a:bodyPr/>
        <a:lstStyle/>
        <a:p>
          <a:endParaRPr lang="en-US"/>
        </a:p>
      </dgm:t>
    </dgm:pt>
    <dgm:pt modelId="{52081AA5-DE63-4DEC-8BFE-98A24DEB0976}" type="sibTrans" cxnId="{BA579C73-5FD1-4312-83FA-9D663D9B6F6C}">
      <dgm:prSet/>
      <dgm:spPr/>
      <dgm:t>
        <a:bodyPr/>
        <a:lstStyle/>
        <a:p>
          <a:endParaRPr lang="en-US"/>
        </a:p>
      </dgm:t>
    </dgm:pt>
    <dgm:pt modelId="{35F387F7-F693-4993-AC9D-7B58523A5B20}">
      <dgm:prSet phldrT="[Text]" custT="1"/>
      <dgm:spPr/>
      <dgm:t>
        <a:bodyPr/>
        <a:lstStyle/>
        <a:p>
          <a:r>
            <a:rPr lang="en-US" sz="2000" dirty="0" smtClean="0"/>
            <a:t>strategic loan/acquire</a:t>
          </a:r>
          <a:endParaRPr lang="en-US" sz="2000" dirty="0"/>
        </a:p>
      </dgm:t>
    </dgm:pt>
    <dgm:pt modelId="{798D3F21-983A-4F95-A372-55C381FB153C}" type="parTrans" cxnId="{7EE9554E-2F42-492E-9F8E-56B2989C797F}">
      <dgm:prSet/>
      <dgm:spPr/>
      <dgm:t>
        <a:bodyPr/>
        <a:lstStyle/>
        <a:p>
          <a:endParaRPr lang="en-US"/>
        </a:p>
      </dgm:t>
    </dgm:pt>
    <dgm:pt modelId="{F00D8D80-B727-4F76-B200-2C340707F38E}" type="sibTrans" cxnId="{7EE9554E-2F42-492E-9F8E-56B2989C797F}">
      <dgm:prSet/>
      <dgm:spPr/>
      <dgm:t>
        <a:bodyPr/>
        <a:lstStyle/>
        <a:p>
          <a:endParaRPr lang="en-US"/>
        </a:p>
      </dgm:t>
    </dgm:pt>
    <dgm:pt modelId="{8AFD99DE-3283-415B-85AC-59A3E10389D1}">
      <dgm:prSet phldrT="[Text]"/>
      <dgm:spPr/>
      <dgm:t>
        <a:bodyPr/>
        <a:lstStyle/>
        <a:p>
          <a:endParaRPr lang="en-US" sz="1400" dirty="0"/>
        </a:p>
      </dgm:t>
    </dgm:pt>
    <dgm:pt modelId="{0DA2D8E8-33A9-40D6-B64C-23B95DC56EAE}" type="parTrans" cxnId="{350F0006-16A2-44A6-A363-F559F4678691}">
      <dgm:prSet/>
      <dgm:spPr/>
      <dgm:t>
        <a:bodyPr/>
        <a:lstStyle/>
        <a:p>
          <a:endParaRPr lang="en-US"/>
        </a:p>
      </dgm:t>
    </dgm:pt>
    <dgm:pt modelId="{6BC444F0-ECC8-4AE7-98DD-51A62D05D7D6}" type="sibTrans" cxnId="{350F0006-16A2-44A6-A363-F559F4678691}">
      <dgm:prSet/>
      <dgm:spPr/>
      <dgm:t>
        <a:bodyPr/>
        <a:lstStyle/>
        <a:p>
          <a:endParaRPr lang="en-US"/>
        </a:p>
      </dgm:t>
    </dgm:pt>
    <dgm:pt modelId="{5E031CCF-B726-495B-BD10-9C905A939812}">
      <dgm:prSet phldrT="[Text]"/>
      <dgm:spPr/>
      <dgm:t>
        <a:bodyPr/>
        <a:lstStyle/>
        <a:p>
          <a:endParaRPr lang="en-US" sz="1400" dirty="0"/>
        </a:p>
      </dgm:t>
    </dgm:pt>
    <dgm:pt modelId="{5B397AA0-7014-4EF1-9D2F-7B0418813991}" type="parTrans" cxnId="{D9642F2C-E881-4552-A048-D53CDB3476DB}">
      <dgm:prSet/>
      <dgm:spPr/>
      <dgm:t>
        <a:bodyPr/>
        <a:lstStyle/>
        <a:p>
          <a:endParaRPr lang="en-US"/>
        </a:p>
      </dgm:t>
    </dgm:pt>
    <dgm:pt modelId="{2A22B104-8122-41A6-B0E5-E676BC968B15}" type="sibTrans" cxnId="{D9642F2C-E881-4552-A048-D53CDB3476DB}">
      <dgm:prSet/>
      <dgm:spPr/>
      <dgm:t>
        <a:bodyPr/>
        <a:lstStyle/>
        <a:p>
          <a:endParaRPr lang="en-US"/>
        </a:p>
      </dgm:t>
    </dgm:pt>
    <dgm:pt modelId="{903C0650-480B-4429-8124-AF2BA561C70B}">
      <dgm:prSet phldrT="[Text]" custT="1"/>
      <dgm:spPr/>
      <dgm:t>
        <a:bodyPr/>
        <a:lstStyle/>
        <a:p>
          <a:r>
            <a:rPr lang="en-US" sz="2000" dirty="0" smtClean="0"/>
            <a:t>oversight of collection</a:t>
          </a:r>
          <a:endParaRPr lang="en-US" sz="2000" dirty="0"/>
        </a:p>
      </dgm:t>
    </dgm:pt>
    <dgm:pt modelId="{D15C1057-187F-45A3-9DCB-E4B7C3C47189}" type="parTrans" cxnId="{F742C69A-1A3C-46AB-BBA0-EAB4E980DDA4}">
      <dgm:prSet/>
      <dgm:spPr/>
      <dgm:t>
        <a:bodyPr/>
        <a:lstStyle/>
        <a:p>
          <a:endParaRPr lang="en-US"/>
        </a:p>
      </dgm:t>
    </dgm:pt>
    <dgm:pt modelId="{AE5EB55A-A844-47D7-87AC-768D80A08119}" type="sibTrans" cxnId="{F742C69A-1A3C-46AB-BBA0-EAB4E980DDA4}">
      <dgm:prSet/>
      <dgm:spPr/>
      <dgm:t>
        <a:bodyPr/>
        <a:lstStyle/>
        <a:p>
          <a:endParaRPr lang="en-US"/>
        </a:p>
      </dgm:t>
    </dgm:pt>
    <dgm:pt modelId="{579CEE69-76BD-4AB8-AAFC-A6A84A58468A}">
      <dgm:prSet phldrT="[Text]"/>
      <dgm:spPr/>
      <dgm:t>
        <a:bodyPr/>
        <a:lstStyle/>
        <a:p>
          <a:endParaRPr lang="en-US" sz="1400" dirty="0"/>
        </a:p>
      </dgm:t>
    </dgm:pt>
    <dgm:pt modelId="{452A106B-9E93-45CF-A1C5-A8B6BDD7306D}" type="parTrans" cxnId="{440370F5-5AFB-4EC9-AFE1-BCEC24FB3B12}">
      <dgm:prSet/>
      <dgm:spPr/>
      <dgm:t>
        <a:bodyPr/>
        <a:lstStyle/>
        <a:p>
          <a:endParaRPr lang="en-US"/>
        </a:p>
      </dgm:t>
    </dgm:pt>
    <dgm:pt modelId="{1FC435FF-E657-49AF-AA17-229E2F486CCA}" type="sibTrans" cxnId="{440370F5-5AFB-4EC9-AFE1-BCEC24FB3B12}">
      <dgm:prSet/>
      <dgm:spPr/>
      <dgm:t>
        <a:bodyPr/>
        <a:lstStyle/>
        <a:p>
          <a:endParaRPr lang="en-US"/>
        </a:p>
      </dgm:t>
    </dgm:pt>
    <dgm:pt modelId="{28CF4314-4DF4-4797-8AFE-72ED12D4FE47}">
      <dgm:prSet phldrT="[Text]" custT="1"/>
      <dgm:spPr/>
      <dgm:t>
        <a:bodyPr/>
        <a:lstStyle/>
        <a:p>
          <a:r>
            <a:rPr lang="en-US" sz="2000" dirty="0" smtClean="0"/>
            <a:t>set collection policy/practices</a:t>
          </a:r>
          <a:endParaRPr lang="en-US" sz="2000" dirty="0"/>
        </a:p>
      </dgm:t>
    </dgm:pt>
    <dgm:pt modelId="{DCB43666-E2A3-4DDD-9E24-E6C38396CDCA}" type="parTrans" cxnId="{F04441C9-C3B5-4A8F-9E33-32C99E5FB83F}">
      <dgm:prSet/>
      <dgm:spPr/>
      <dgm:t>
        <a:bodyPr/>
        <a:lstStyle/>
        <a:p>
          <a:endParaRPr lang="en-US"/>
        </a:p>
      </dgm:t>
    </dgm:pt>
    <dgm:pt modelId="{A976B22A-9000-4752-8777-7B31CBE7E02D}" type="sibTrans" cxnId="{F04441C9-C3B5-4A8F-9E33-32C99E5FB83F}">
      <dgm:prSet/>
      <dgm:spPr/>
      <dgm:t>
        <a:bodyPr/>
        <a:lstStyle/>
        <a:p>
          <a:endParaRPr lang="en-US"/>
        </a:p>
      </dgm:t>
    </dgm:pt>
    <dgm:pt modelId="{F9024CDF-E745-4683-9A64-A5560BE45419}">
      <dgm:prSet phldrT="[Text]" custT="1"/>
      <dgm:spPr/>
      <dgm:t>
        <a:bodyPr/>
        <a:lstStyle/>
        <a:p>
          <a:r>
            <a:rPr lang="en-US" sz="2000" dirty="0" smtClean="0"/>
            <a:t>strategic planning for future </a:t>
          </a:r>
          <a:endParaRPr lang="en-US" sz="2000" dirty="0"/>
        </a:p>
      </dgm:t>
    </dgm:pt>
    <dgm:pt modelId="{E9F14310-1A6E-4CE1-834B-582D777AEF8F}" type="parTrans" cxnId="{2C64479E-0F27-4362-B8B3-520E44CB1355}">
      <dgm:prSet/>
      <dgm:spPr/>
      <dgm:t>
        <a:bodyPr/>
        <a:lstStyle/>
        <a:p>
          <a:endParaRPr lang="en-US"/>
        </a:p>
      </dgm:t>
    </dgm:pt>
    <dgm:pt modelId="{8B8D96D0-EC47-46ED-B0D8-90CDE372AF87}" type="sibTrans" cxnId="{2C64479E-0F27-4362-B8B3-520E44CB1355}">
      <dgm:prSet/>
      <dgm:spPr/>
      <dgm:t>
        <a:bodyPr/>
        <a:lstStyle/>
        <a:p>
          <a:endParaRPr lang="en-US"/>
        </a:p>
      </dgm:t>
    </dgm:pt>
    <dgm:pt modelId="{20FFB1C3-8F22-4FA7-BA62-2B997691F808}">
      <dgm:prSet phldrT="[Text]" custT="1"/>
      <dgm:spPr/>
      <dgm:t>
        <a:bodyPr/>
        <a:lstStyle/>
        <a:p>
          <a:r>
            <a:rPr lang="en-US" sz="2000" dirty="0" smtClean="0"/>
            <a:t>leadership of special exhibits</a:t>
          </a:r>
          <a:endParaRPr lang="en-US" sz="2000" dirty="0"/>
        </a:p>
      </dgm:t>
    </dgm:pt>
    <dgm:pt modelId="{C14863DB-5AD9-42B0-A8E7-62F727FC1CD8}" type="parTrans" cxnId="{5B42F573-324F-4E09-B4EF-D38538110E66}">
      <dgm:prSet/>
      <dgm:spPr/>
      <dgm:t>
        <a:bodyPr/>
        <a:lstStyle/>
        <a:p>
          <a:endParaRPr lang="en-US"/>
        </a:p>
      </dgm:t>
    </dgm:pt>
    <dgm:pt modelId="{CED600FD-1FDA-4F64-8F4D-537FE074609F}" type="sibTrans" cxnId="{5B42F573-324F-4E09-B4EF-D38538110E66}">
      <dgm:prSet/>
      <dgm:spPr/>
      <dgm:t>
        <a:bodyPr/>
        <a:lstStyle/>
        <a:p>
          <a:endParaRPr lang="en-US"/>
        </a:p>
      </dgm:t>
    </dgm:pt>
    <dgm:pt modelId="{95CD67FF-A2F4-48C6-AED9-7990580ECD1A}" type="pres">
      <dgm:prSet presAssocID="{FA52E571-203B-4BE6-B848-9AEEF1C80E50}" presName="linearFlow" presStyleCnt="0">
        <dgm:presLayoutVars>
          <dgm:dir/>
          <dgm:resizeHandles val="exact"/>
        </dgm:presLayoutVars>
      </dgm:prSet>
      <dgm:spPr/>
      <dgm:t>
        <a:bodyPr/>
        <a:lstStyle/>
        <a:p>
          <a:endParaRPr lang="en-US"/>
        </a:p>
      </dgm:t>
    </dgm:pt>
    <dgm:pt modelId="{0C7B6F36-5C2F-4288-8714-8217BCD3FC5D}" type="pres">
      <dgm:prSet presAssocID="{FE299279-8907-405F-9120-0912CADD87E9}" presName="composite" presStyleCnt="0"/>
      <dgm:spPr/>
    </dgm:pt>
    <dgm:pt modelId="{76F6F020-7906-41DF-807C-0D20DFABDBF2}" type="pres">
      <dgm:prSet presAssocID="{FE299279-8907-405F-9120-0912CADD87E9}" presName="imgShp" presStyleLbl="fgImgPlace1" presStyleIdx="0" presStyleCnt="1" custLinFactNeighborX="1080" custLinFactNeighborY="1889"/>
      <dgm:spPr>
        <a:blipFill rotWithShape="1">
          <a:blip xmlns:r="http://schemas.openxmlformats.org/officeDocument/2006/relationships" r:embed="rId1"/>
          <a:stretch>
            <a:fillRect/>
          </a:stretch>
        </a:blipFill>
      </dgm:spPr>
    </dgm:pt>
    <dgm:pt modelId="{D7142979-E462-41B8-8D33-2C00E061B5B3}" type="pres">
      <dgm:prSet presAssocID="{FE299279-8907-405F-9120-0912CADD87E9}" presName="txShp" presStyleLbl="node1" presStyleIdx="0" presStyleCnt="1" custScaleX="100715" custScaleY="114127">
        <dgm:presLayoutVars>
          <dgm:bulletEnabled val="1"/>
        </dgm:presLayoutVars>
      </dgm:prSet>
      <dgm:spPr/>
      <dgm:t>
        <a:bodyPr/>
        <a:lstStyle/>
        <a:p>
          <a:endParaRPr lang="en-US"/>
        </a:p>
      </dgm:t>
    </dgm:pt>
  </dgm:ptLst>
  <dgm:cxnLst>
    <dgm:cxn modelId="{B01A242F-0221-4889-B3FD-3FB58CEA3C4A}" type="presOf" srcId="{35F387F7-F693-4993-AC9D-7B58523A5B20}" destId="{D7142979-E462-41B8-8D33-2C00E061B5B3}" srcOrd="0" destOrd="3" presId="urn:microsoft.com/office/officeart/2005/8/layout/vList3"/>
    <dgm:cxn modelId="{7EE9554E-2F42-492E-9F8E-56B2989C797F}" srcId="{FE299279-8907-405F-9120-0912CADD87E9}" destId="{35F387F7-F693-4993-AC9D-7B58523A5B20}" srcOrd="2" destOrd="0" parTransId="{798D3F21-983A-4F95-A372-55C381FB153C}" sibTransId="{F00D8D80-B727-4F76-B200-2C340707F38E}"/>
    <dgm:cxn modelId="{AE1B26A0-AA8D-4926-8391-487722549377}" type="presOf" srcId="{5E031CCF-B726-495B-BD10-9C905A939812}" destId="{D7142979-E462-41B8-8D33-2C00E061B5B3}" srcOrd="0" destOrd="9" presId="urn:microsoft.com/office/officeart/2005/8/layout/vList3"/>
    <dgm:cxn modelId="{440370F5-5AFB-4EC9-AFE1-BCEC24FB3B12}" srcId="{FE299279-8907-405F-9120-0912CADD87E9}" destId="{579CEE69-76BD-4AB8-AAFC-A6A84A58468A}" srcOrd="7" destOrd="0" parTransId="{452A106B-9E93-45CF-A1C5-A8B6BDD7306D}" sibTransId="{1FC435FF-E657-49AF-AA17-229E2F486CCA}"/>
    <dgm:cxn modelId="{EDEAEE16-8D5A-4B59-AD52-1535FAF35775}" type="presOf" srcId="{903C0650-480B-4429-8124-AF2BA561C70B}" destId="{D7142979-E462-41B8-8D33-2C00E061B5B3}" srcOrd="0" destOrd="4" presId="urn:microsoft.com/office/officeart/2005/8/layout/vList3"/>
    <dgm:cxn modelId="{F04441C9-C3B5-4A8F-9E33-32C99E5FB83F}" srcId="{FE299279-8907-405F-9120-0912CADD87E9}" destId="{28CF4314-4DF4-4797-8AFE-72ED12D4FE47}" srcOrd="4" destOrd="0" parTransId="{DCB43666-E2A3-4DDD-9E24-E6C38396CDCA}" sibTransId="{A976B22A-9000-4752-8777-7B31CBE7E02D}"/>
    <dgm:cxn modelId="{17759E04-B8BB-4095-AD8F-BECF1637B5C3}" srcId="{FA52E571-203B-4BE6-B848-9AEEF1C80E50}" destId="{FE299279-8907-405F-9120-0912CADD87E9}" srcOrd="0" destOrd="0" parTransId="{1136E5E2-8300-4464-8E23-FA18F315A64A}" sibTransId="{75682FD1-860B-4412-9673-21CD7DAD4031}"/>
    <dgm:cxn modelId="{052EE6A5-A7A0-43F4-9292-DF99931A75A4}" type="presOf" srcId="{CC8DAEB6-1FE3-42D6-A5B8-2250606D06B6}" destId="{D7142979-E462-41B8-8D33-2C00E061B5B3}" srcOrd="0" destOrd="1" presId="urn:microsoft.com/office/officeart/2005/8/layout/vList3"/>
    <dgm:cxn modelId="{2C64479E-0F27-4362-B8B3-520E44CB1355}" srcId="{FE299279-8907-405F-9120-0912CADD87E9}" destId="{F9024CDF-E745-4683-9A64-A5560BE45419}" srcOrd="5" destOrd="0" parTransId="{E9F14310-1A6E-4CE1-834B-582D777AEF8F}" sibTransId="{8B8D96D0-EC47-46ED-B0D8-90CDE372AF87}"/>
    <dgm:cxn modelId="{5B42F573-324F-4E09-B4EF-D38538110E66}" srcId="{FE299279-8907-405F-9120-0912CADD87E9}" destId="{20FFB1C3-8F22-4FA7-BA62-2B997691F808}" srcOrd="6" destOrd="0" parTransId="{C14863DB-5AD9-42B0-A8E7-62F727FC1CD8}" sibTransId="{CED600FD-1FDA-4F64-8F4D-537FE074609F}"/>
    <dgm:cxn modelId="{F742C69A-1A3C-46AB-BBA0-EAB4E980DDA4}" srcId="{FE299279-8907-405F-9120-0912CADD87E9}" destId="{903C0650-480B-4429-8124-AF2BA561C70B}" srcOrd="3" destOrd="0" parTransId="{D15C1057-187F-45A3-9DCB-E4B7C3C47189}" sibTransId="{AE5EB55A-A844-47D7-87AC-768D80A08119}"/>
    <dgm:cxn modelId="{B2A498C2-7FE9-4660-8B09-A3CE478508B9}" type="presOf" srcId="{579CEE69-76BD-4AB8-AAFC-A6A84A58468A}" destId="{D7142979-E462-41B8-8D33-2C00E061B5B3}" srcOrd="0" destOrd="8" presId="urn:microsoft.com/office/officeart/2005/8/layout/vList3"/>
    <dgm:cxn modelId="{4325E6E5-6ACC-4144-A994-2D63E7CDA134}" type="presOf" srcId="{28CF4314-4DF4-4797-8AFE-72ED12D4FE47}" destId="{D7142979-E462-41B8-8D33-2C00E061B5B3}" srcOrd="0" destOrd="5" presId="urn:microsoft.com/office/officeart/2005/8/layout/vList3"/>
    <dgm:cxn modelId="{2AE11DA5-D9E4-426E-9E14-3FFA46FDE20D}" type="presOf" srcId="{8AFD99DE-3283-415B-85AC-59A3E10389D1}" destId="{D7142979-E462-41B8-8D33-2C00E061B5B3}" srcOrd="0" destOrd="10" presId="urn:microsoft.com/office/officeart/2005/8/layout/vList3"/>
    <dgm:cxn modelId="{D7837D8B-6998-4704-BC59-515FCA3CDAC6}" type="presOf" srcId="{0B93D4BF-9672-40A6-8B19-85380BCE8F57}" destId="{D7142979-E462-41B8-8D33-2C00E061B5B3}" srcOrd="0" destOrd="2" presId="urn:microsoft.com/office/officeart/2005/8/layout/vList3"/>
    <dgm:cxn modelId="{618BE740-89E4-44AB-B0A9-8EDC73827344}" srcId="{FE299279-8907-405F-9120-0912CADD87E9}" destId="{CC8DAEB6-1FE3-42D6-A5B8-2250606D06B6}" srcOrd="0" destOrd="0" parTransId="{7D1B3340-36E5-4AC4-8859-292F3EDDE509}" sibTransId="{5FB2F63A-767E-4E2B-8D50-F8EC2515CC91}"/>
    <dgm:cxn modelId="{15F542A5-1A05-4897-9420-AD969B671196}" type="presOf" srcId="{FE299279-8907-405F-9120-0912CADD87E9}" destId="{D7142979-E462-41B8-8D33-2C00E061B5B3}" srcOrd="0" destOrd="0" presId="urn:microsoft.com/office/officeart/2005/8/layout/vList3"/>
    <dgm:cxn modelId="{350F0006-16A2-44A6-A363-F559F4678691}" srcId="{FE299279-8907-405F-9120-0912CADD87E9}" destId="{8AFD99DE-3283-415B-85AC-59A3E10389D1}" srcOrd="9" destOrd="0" parTransId="{0DA2D8E8-33A9-40D6-B64C-23B95DC56EAE}" sibTransId="{6BC444F0-ECC8-4AE7-98DD-51A62D05D7D6}"/>
    <dgm:cxn modelId="{C015AA3C-7CB3-4845-90D9-E5CE1297D2AF}" type="presOf" srcId="{FA52E571-203B-4BE6-B848-9AEEF1C80E50}" destId="{95CD67FF-A2F4-48C6-AED9-7990580ECD1A}" srcOrd="0" destOrd="0" presId="urn:microsoft.com/office/officeart/2005/8/layout/vList3"/>
    <dgm:cxn modelId="{D9642F2C-E881-4552-A048-D53CDB3476DB}" srcId="{FE299279-8907-405F-9120-0912CADD87E9}" destId="{5E031CCF-B726-495B-BD10-9C905A939812}" srcOrd="8" destOrd="0" parTransId="{5B397AA0-7014-4EF1-9D2F-7B0418813991}" sibTransId="{2A22B104-8122-41A6-B0E5-E676BC968B15}"/>
    <dgm:cxn modelId="{D63283DD-D33C-40D2-B694-DADA2470AA17}" type="presOf" srcId="{20FFB1C3-8F22-4FA7-BA62-2B997691F808}" destId="{D7142979-E462-41B8-8D33-2C00E061B5B3}" srcOrd="0" destOrd="7" presId="urn:microsoft.com/office/officeart/2005/8/layout/vList3"/>
    <dgm:cxn modelId="{BA579C73-5FD1-4312-83FA-9D663D9B6F6C}" srcId="{FE299279-8907-405F-9120-0912CADD87E9}" destId="{0B93D4BF-9672-40A6-8B19-85380BCE8F57}" srcOrd="1" destOrd="0" parTransId="{CD533D90-F232-402B-B199-7239DDD8AF10}" sibTransId="{52081AA5-DE63-4DEC-8BFE-98A24DEB0976}"/>
    <dgm:cxn modelId="{CDF64BF5-CC49-49FC-A28D-A6B6FF6AE76A}" type="presOf" srcId="{F9024CDF-E745-4683-9A64-A5560BE45419}" destId="{D7142979-E462-41B8-8D33-2C00E061B5B3}" srcOrd="0" destOrd="6" presId="urn:microsoft.com/office/officeart/2005/8/layout/vList3"/>
    <dgm:cxn modelId="{93EE569E-7E9B-4122-B89B-77C695E70D87}" type="presParOf" srcId="{95CD67FF-A2F4-48C6-AED9-7990580ECD1A}" destId="{0C7B6F36-5C2F-4288-8714-8217BCD3FC5D}" srcOrd="0" destOrd="0" presId="urn:microsoft.com/office/officeart/2005/8/layout/vList3"/>
    <dgm:cxn modelId="{F3C457B8-A3C3-402B-8243-71B4F55C7838}" type="presParOf" srcId="{0C7B6F36-5C2F-4288-8714-8217BCD3FC5D}" destId="{76F6F020-7906-41DF-807C-0D20DFABDBF2}" srcOrd="0" destOrd="0" presId="urn:microsoft.com/office/officeart/2005/8/layout/vList3"/>
    <dgm:cxn modelId="{94671151-CD1D-4539-B3C0-F1460C273744}" type="presParOf" srcId="{0C7B6F36-5C2F-4288-8714-8217BCD3FC5D}" destId="{D7142979-E462-41B8-8D33-2C00E061B5B3}"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A52E571-203B-4BE6-B848-9AEEF1C80E50}" type="doc">
      <dgm:prSet loTypeId="urn:microsoft.com/office/officeart/2005/8/layout/vList3" loCatId="picture" qsTypeId="urn:microsoft.com/office/officeart/2005/8/quickstyle/simple1" qsCatId="simple" csTypeId="urn:microsoft.com/office/officeart/2005/8/colors/accent0_3" csCatId="mainScheme" phldr="1"/>
      <dgm:spPr/>
      <dgm:t>
        <a:bodyPr/>
        <a:lstStyle/>
        <a:p>
          <a:endParaRPr lang="en-US"/>
        </a:p>
      </dgm:t>
    </dgm:pt>
    <dgm:pt modelId="{FE299279-8907-405F-9120-0912CADD87E9}">
      <dgm:prSet phldrT="[Text]" custT="1"/>
      <dgm:spPr/>
      <dgm:t>
        <a:bodyPr/>
        <a:lstStyle/>
        <a:p>
          <a:r>
            <a:rPr lang="en-US" sz="2800" dirty="0" smtClean="0"/>
            <a:t>model curator</a:t>
          </a:r>
          <a:endParaRPr lang="en-US" sz="2800" dirty="0"/>
        </a:p>
      </dgm:t>
    </dgm:pt>
    <dgm:pt modelId="{1136E5E2-8300-4464-8E23-FA18F315A64A}" type="parTrans" cxnId="{17759E04-B8BB-4095-AD8F-BECF1637B5C3}">
      <dgm:prSet/>
      <dgm:spPr/>
      <dgm:t>
        <a:bodyPr/>
        <a:lstStyle/>
        <a:p>
          <a:endParaRPr lang="en-US"/>
        </a:p>
      </dgm:t>
    </dgm:pt>
    <dgm:pt modelId="{75682FD1-860B-4412-9673-21CD7DAD4031}" type="sibTrans" cxnId="{17759E04-B8BB-4095-AD8F-BECF1637B5C3}">
      <dgm:prSet/>
      <dgm:spPr/>
      <dgm:t>
        <a:bodyPr/>
        <a:lstStyle/>
        <a:p>
          <a:endParaRPr lang="en-US"/>
        </a:p>
      </dgm:t>
    </dgm:pt>
    <dgm:pt modelId="{CC8DAEB6-1FE3-42D6-A5B8-2250606D06B6}">
      <dgm:prSet phldrT="[Text]" custT="1"/>
      <dgm:spPr/>
      <dgm:t>
        <a:bodyPr/>
        <a:lstStyle/>
        <a:p>
          <a:r>
            <a:rPr lang="en-US" sz="2000" dirty="0" smtClean="0"/>
            <a:t>enterprise model accessions</a:t>
          </a:r>
          <a:endParaRPr lang="en-US" sz="2000" dirty="0"/>
        </a:p>
      </dgm:t>
    </dgm:pt>
    <dgm:pt modelId="{7D1B3340-36E5-4AC4-8859-292F3EDDE509}" type="parTrans" cxnId="{618BE740-89E4-44AB-B0A9-8EDC73827344}">
      <dgm:prSet/>
      <dgm:spPr/>
      <dgm:t>
        <a:bodyPr/>
        <a:lstStyle/>
        <a:p>
          <a:endParaRPr lang="en-US"/>
        </a:p>
      </dgm:t>
    </dgm:pt>
    <dgm:pt modelId="{5FB2F63A-767E-4E2B-8D50-F8EC2515CC91}" type="sibTrans" cxnId="{618BE740-89E4-44AB-B0A9-8EDC73827344}">
      <dgm:prSet/>
      <dgm:spPr/>
      <dgm:t>
        <a:bodyPr/>
        <a:lstStyle/>
        <a:p>
          <a:endParaRPr lang="en-US"/>
        </a:p>
      </dgm:t>
    </dgm:pt>
    <dgm:pt modelId="{0B93D4BF-9672-40A6-8B19-85380BCE8F57}">
      <dgm:prSet phldrT="[Text]" custT="1"/>
      <dgm:spPr/>
      <dgm:t>
        <a:bodyPr/>
        <a:lstStyle/>
        <a:p>
          <a:r>
            <a:rPr lang="en-US" sz="2000" dirty="0" smtClean="0"/>
            <a:t>valuation of model and digital artifacts</a:t>
          </a:r>
          <a:endParaRPr lang="en-US" sz="2000" dirty="0"/>
        </a:p>
      </dgm:t>
    </dgm:pt>
    <dgm:pt modelId="{CD533D90-F232-402B-B199-7239DDD8AF10}" type="parTrans" cxnId="{BA579C73-5FD1-4312-83FA-9D663D9B6F6C}">
      <dgm:prSet/>
      <dgm:spPr/>
      <dgm:t>
        <a:bodyPr/>
        <a:lstStyle/>
        <a:p>
          <a:endParaRPr lang="en-US"/>
        </a:p>
      </dgm:t>
    </dgm:pt>
    <dgm:pt modelId="{52081AA5-DE63-4DEC-8BFE-98A24DEB0976}" type="sibTrans" cxnId="{BA579C73-5FD1-4312-83FA-9D663D9B6F6C}">
      <dgm:prSet/>
      <dgm:spPr/>
      <dgm:t>
        <a:bodyPr/>
        <a:lstStyle/>
        <a:p>
          <a:endParaRPr lang="en-US"/>
        </a:p>
      </dgm:t>
    </dgm:pt>
    <dgm:pt modelId="{8AFD99DE-3283-415B-85AC-59A3E10389D1}">
      <dgm:prSet phldrT="[Text]"/>
      <dgm:spPr/>
      <dgm:t>
        <a:bodyPr/>
        <a:lstStyle/>
        <a:p>
          <a:endParaRPr lang="en-US" sz="1400" dirty="0"/>
        </a:p>
      </dgm:t>
    </dgm:pt>
    <dgm:pt modelId="{0DA2D8E8-33A9-40D6-B64C-23B95DC56EAE}" type="parTrans" cxnId="{350F0006-16A2-44A6-A363-F559F4678691}">
      <dgm:prSet/>
      <dgm:spPr/>
      <dgm:t>
        <a:bodyPr/>
        <a:lstStyle/>
        <a:p>
          <a:endParaRPr lang="en-US"/>
        </a:p>
      </dgm:t>
    </dgm:pt>
    <dgm:pt modelId="{6BC444F0-ECC8-4AE7-98DD-51A62D05D7D6}" type="sibTrans" cxnId="{350F0006-16A2-44A6-A363-F559F4678691}">
      <dgm:prSet/>
      <dgm:spPr/>
      <dgm:t>
        <a:bodyPr/>
        <a:lstStyle/>
        <a:p>
          <a:endParaRPr lang="en-US"/>
        </a:p>
      </dgm:t>
    </dgm:pt>
    <dgm:pt modelId="{5E031CCF-B726-495B-BD10-9C905A939812}">
      <dgm:prSet phldrT="[Text]"/>
      <dgm:spPr/>
      <dgm:t>
        <a:bodyPr/>
        <a:lstStyle/>
        <a:p>
          <a:endParaRPr lang="en-US" sz="1400" dirty="0"/>
        </a:p>
      </dgm:t>
    </dgm:pt>
    <dgm:pt modelId="{5B397AA0-7014-4EF1-9D2F-7B0418813991}" type="parTrans" cxnId="{D9642F2C-E881-4552-A048-D53CDB3476DB}">
      <dgm:prSet/>
      <dgm:spPr/>
      <dgm:t>
        <a:bodyPr/>
        <a:lstStyle/>
        <a:p>
          <a:endParaRPr lang="en-US"/>
        </a:p>
      </dgm:t>
    </dgm:pt>
    <dgm:pt modelId="{2A22B104-8122-41A6-B0E5-E676BC968B15}" type="sibTrans" cxnId="{D9642F2C-E881-4552-A048-D53CDB3476DB}">
      <dgm:prSet/>
      <dgm:spPr/>
      <dgm:t>
        <a:bodyPr/>
        <a:lstStyle/>
        <a:p>
          <a:endParaRPr lang="en-US"/>
        </a:p>
      </dgm:t>
    </dgm:pt>
    <dgm:pt modelId="{903C0650-480B-4429-8124-AF2BA561C70B}">
      <dgm:prSet phldrT="[Text]" custT="1"/>
      <dgm:spPr/>
      <dgm:t>
        <a:bodyPr/>
        <a:lstStyle/>
        <a:p>
          <a:r>
            <a:rPr lang="en-US" sz="2000" dirty="0" smtClean="0"/>
            <a:t>oversight of model collection activities</a:t>
          </a:r>
          <a:endParaRPr lang="en-US" sz="2000" dirty="0"/>
        </a:p>
      </dgm:t>
    </dgm:pt>
    <dgm:pt modelId="{D15C1057-187F-45A3-9DCB-E4B7C3C47189}" type="parTrans" cxnId="{F742C69A-1A3C-46AB-BBA0-EAB4E980DDA4}">
      <dgm:prSet/>
      <dgm:spPr/>
      <dgm:t>
        <a:bodyPr/>
        <a:lstStyle/>
        <a:p>
          <a:endParaRPr lang="en-US"/>
        </a:p>
      </dgm:t>
    </dgm:pt>
    <dgm:pt modelId="{AE5EB55A-A844-47D7-87AC-768D80A08119}" type="sibTrans" cxnId="{F742C69A-1A3C-46AB-BBA0-EAB4E980DDA4}">
      <dgm:prSet/>
      <dgm:spPr/>
      <dgm:t>
        <a:bodyPr/>
        <a:lstStyle/>
        <a:p>
          <a:endParaRPr lang="en-US"/>
        </a:p>
      </dgm:t>
    </dgm:pt>
    <dgm:pt modelId="{579CEE69-76BD-4AB8-AAFC-A6A84A58468A}">
      <dgm:prSet phldrT="[Text]"/>
      <dgm:spPr/>
      <dgm:t>
        <a:bodyPr/>
        <a:lstStyle/>
        <a:p>
          <a:endParaRPr lang="en-US" sz="1400" dirty="0"/>
        </a:p>
      </dgm:t>
    </dgm:pt>
    <dgm:pt modelId="{452A106B-9E93-45CF-A1C5-A8B6BDD7306D}" type="parTrans" cxnId="{440370F5-5AFB-4EC9-AFE1-BCEC24FB3B12}">
      <dgm:prSet/>
      <dgm:spPr/>
      <dgm:t>
        <a:bodyPr/>
        <a:lstStyle/>
        <a:p>
          <a:endParaRPr lang="en-US"/>
        </a:p>
      </dgm:t>
    </dgm:pt>
    <dgm:pt modelId="{1FC435FF-E657-49AF-AA17-229E2F486CCA}" type="sibTrans" cxnId="{440370F5-5AFB-4EC9-AFE1-BCEC24FB3B12}">
      <dgm:prSet/>
      <dgm:spPr/>
      <dgm:t>
        <a:bodyPr/>
        <a:lstStyle/>
        <a:p>
          <a:endParaRPr lang="en-US"/>
        </a:p>
      </dgm:t>
    </dgm:pt>
    <dgm:pt modelId="{F9024CDF-E745-4683-9A64-A5560BE45419}">
      <dgm:prSet phldrT="[Text]" custT="1"/>
      <dgm:spPr/>
      <dgm:t>
        <a:bodyPr/>
        <a:lstStyle/>
        <a:p>
          <a:r>
            <a:rPr lang="en-US" sz="2000" dirty="0" smtClean="0"/>
            <a:t>strategies for model-centric future </a:t>
          </a:r>
          <a:endParaRPr lang="en-US" sz="2000" dirty="0"/>
        </a:p>
      </dgm:t>
    </dgm:pt>
    <dgm:pt modelId="{E9F14310-1A6E-4CE1-834B-582D777AEF8F}" type="parTrans" cxnId="{2C64479E-0F27-4362-B8B3-520E44CB1355}">
      <dgm:prSet/>
      <dgm:spPr/>
      <dgm:t>
        <a:bodyPr/>
        <a:lstStyle/>
        <a:p>
          <a:endParaRPr lang="en-US"/>
        </a:p>
      </dgm:t>
    </dgm:pt>
    <dgm:pt modelId="{8B8D96D0-EC47-46ED-B0D8-90CDE372AF87}" type="sibTrans" cxnId="{2C64479E-0F27-4362-B8B3-520E44CB1355}">
      <dgm:prSet/>
      <dgm:spPr/>
      <dgm:t>
        <a:bodyPr/>
        <a:lstStyle/>
        <a:p>
          <a:endParaRPr lang="en-US"/>
        </a:p>
      </dgm:t>
    </dgm:pt>
    <dgm:pt modelId="{20FFB1C3-8F22-4FA7-BA62-2B997691F808}">
      <dgm:prSet phldrT="[Text]" custT="1"/>
      <dgm:spPr/>
      <dgm:t>
        <a:bodyPr/>
        <a:lstStyle/>
        <a:p>
          <a:r>
            <a:rPr lang="en-US" sz="2000" dirty="0" smtClean="0"/>
            <a:t>leadership for model demonstrators</a:t>
          </a:r>
          <a:endParaRPr lang="en-US" sz="2000" dirty="0"/>
        </a:p>
      </dgm:t>
    </dgm:pt>
    <dgm:pt modelId="{C14863DB-5AD9-42B0-A8E7-62F727FC1CD8}" type="parTrans" cxnId="{5B42F573-324F-4E09-B4EF-D38538110E66}">
      <dgm:prSet/>
      <dgm:spPr/>
      <dgm:t>
        <a:bodyPr/>
        <a:lstStyle/>
        <a:p>
          <a:endParaRPr lang="en-US"/>
        </a:p>
      </dgm:t>
    </dgm:pt>
    <dgm:pt modelId="{CED600FD-1FDA-4F64-8F4D-537FE074609F}" type="sibTrans" cxnId="{5B42F573-324F-4E09-B4EF-D38538110E66}">
      <dgm:prSet/>
      <dgm:spPr/>
      <dgm:t>
        <a:bodyPr/>
        <a:lstStyle/>
        <a:p>
          <a:endParaRPr lang="en-US"/>
        </a:p>
      </dgm:t>
    </dgm:pt>
    <dgm:pt modelId="{2B0A232A-E063-406D-B043-BD12BDBF49BD}">
      <dgm:prSet phldrT="[Text]" custT="1"/>
      <dgm:spPr/>
      <dgm:t>
        <a:bodyPr/>
        <a:lstStyle/>
        <a:p>
          <a:r>
            <a:rPr lang="en-US" sz="2000" dirty="0" smtClean="0"/>
            <a:t>strategic loan/acq of models</a:t>
          </a:r>
          <a:endParaRPr lang="en-US" sz="2000" dirty="0"/>
        </a:p>
      </dgm:t>
    </dgm:pt>
    <dgm:pt modelId="{FFB29DD8-B3F8-4F24-97CE-1AAD3FC7D36F}" type="parTrans" cxnId="{262C7B89-A897-43D7-872C-6B44A7C1CBD7}">
      <dgm:prSet/>
      <dgm:spPr/>
      <dgm:t>
        <a:bodyPr/>
        <a:lstStyle/>
        <a:p>
          <a:endParaRPr lang="en-US"/>
        </a:p>
      </dgm:t>
    </dgm:pt>
    <dgm:pt modelId="{F1C10A1F-BCA0-4B34-A446-B8E4F10DFA0E}" type="sibTrans" cxnId="{262C7B89-A897-43D7-872C-6B44A7C1CBD7}">
      <dgm:prSet/>
      <dgm:spPr/>
      <dgm:t>
        <a:bodyPr/>
        <a:lstStyle/>
        <a:p>
          <a:endParaRPr lang="en-US"/>
        </a:p>
      </dgm:t>
    </dgm:pt>
    <dgm:pt modelId="{1899BE59-882D-4CB7-BC30-F96E63484597}">
      <dgm:prSet phldrT="[Text]" custT="1"/>
      <dgm:spPr/>
      <dgm:t>
        <a:bodyPr/>
        <a:lstStyle/>
        <a:p>
          <a:r>
            <a:rPr lang="en-US" sz="2000" dirty="0" smtClean="0"/>
            <a:t>set model collection policy/practices</a:t>
          </a:r>
          <a:endParaRPr lang="en-US" sz="2000" dirty="0"/>
        </a:p>
      </dgm:t>
    </dgm:pt>
    <dgm:pt modelId="{9B304281-351B-4E36-B2A0-5FA38DCB07F3}" type="parTrans" cxnId="{A0D6177D-51A0-4B2D-BA35-CDA78F266FC2}">
      <dgm:prSet/>
      <dgm:spPr/>
      <dgm:t>
        <a:bodyPr/>
        <a:lstStyle/>
        <a:p>
          <a:endParaRPr lang="en-US"/>
        </a:p>
      </dgm:t>
    </dgm:pt>
    <dgm:pt modelId="{93BF3920-FF90-4DB1-A003-3116B5051B10}" type="sibTrans" cxnId="{A0D6177D-51A0-4B2D-BA35-CDA78F266FC2}">
      <dgm:prSet/>
      <dgm:spPr/>
      <dgm:t>
        <a:bodyPr/>
        <a:lstStyle/>
        <a:p>
          <a:endParaRPr lang="en-US"/>
        </a:p>
      </dgm:t>
    </dgm:pt>
    <dgm:pt modelId="{95CD67FF-A2F4-48C6-AED9-7990580ECD1A}" type="pres">
      <dgm:prSet presAssocID="{FA52E571-203B-4BE6-B848-9AEEF1C80E50}" presName="linearFlow" presStyleCnt="0">
        <dgm:presLayoutVars>
          <dgm:dir/>
          <dgm:resizeHandles val="exact"/>
        </dgm:presLayoutVars>
      </dgm:prSet>
      <dgm:spPr/>
      <dgm:t>
        <a:bodyPr/>
        <a:lstStyle/>
        <a:p>
          <a:endParaRPr lang="en-US"/>
        </a:p>
      </dgm:t>
    </dgm:pt>
    <dgm:pt modelId="{0C7B6F36-5C2F-4288-8714-8217BCD3FC5D}" type="pres">
      <dgm:prSet presAssocID="{FE299279-8907-405F-9120-0912CADD87E9}" presName="composite" presStyleCnt="0"/>
      <dgm:spPr/>
    </dgm:pt>
    <dgm:pt modelId="{76F6F020-7906-41DF-807C-0D20DFABDBF2}" type="pres">
      <dgm:prSet presAssocID="{FE299279-8907-405F-9120-0912CADD87E9}" presName="imgShp" presStyleLbl="fgImgPlace1" presStyleIdx="0" presStyleCnt="1" custLinFactNeighborX="1080" custLinFactNeighborY="1889"/>
      <dgm:spPr>
        <a:blipFill rotWithShape="1">
          <a:blip xmlns:r="http://schemas.openxmlformats.org/officeDocument/2006/relationships" r:embed="rId1"/>
          <a:stretch>
            <a:fillRect/>
          </a:stretch>
        </a:blipFill>
      </dgm:spPr>
      <dgm:t>
        <a:bodyPr/>
        <a:lstStyle/>
        <a:p>
          <a:endParaRPr lang="en-US"/>
        </a:p>
      </dgm:t>
    </dgm:pt>
    <dgm:pt modelId="{D7142979-E462-41B8-8D33-2C00E061B5B3}" type="pres">
      <dgm:prSet presAssocID="{FE299279-8907-405F-9120-0912CADD87E9}" presName="txShp" presStyleLbl="node1" presStyleIdx="0" presStyleCnt="1" custScaleX="118341" custScaleY="114127">
        <dgm:presLayoutVars>
          <dgm:bulletEnabled val="1"/>
        </dgm:presLayoutVars>
      </dgm:prSet>
      <dgm:spPr/>
      <dgm:t>
        <a:bodyPr/>
        <a:lstStyle/>
        <a:p>
          <a:endParaRPr lang="en-US"/>
        </a:p>
      </dgm:t>
    </dgm:pt>
  </dgm:ptLst>
  <dgm:cxnLst>
    <dgm:cxn modelId="{F9B5C84F-48B8-4FCF-94D7-A0BC58ADA2B9}" type="presOf" srcId="{FA52E571-203B-4BE6-B848-9AEEF1C80E50}" destId="{95CD67FF-A2F4-48C6-AED9-7990580ECD1A}" srcOrd="0" destOrd="0" presId="urn:microsoft.com/office/officeart/2005/8/layout/vList3"/>
    <dgm:cxn modelId="{440370F5-5AFB-4EC9-AFE1-BCEC24FB3B12}" srcId="{FE299279-8907-405F-9120-0912CADD87E9}" destId="{579CEE69-76BD-4AB8-AAFC-A6A84A58468A}" srcOrd="7" destOrd="0" parTransId="{452A106B-9E93-45CF-A1C5-A8B6BDD7306D}" sibTransId="{1FC435FF-E657-49AF-AA17-229E2F486CCA}"/>
    <dgm:cxn modelId="{C389A6BE-9497-45FB-9F62-982543B4AF00}" type="presOf" srcId="{1899BE59-882D-4CB7-BC30-F96E63484597}" destId="{D7142979-E462-41B8-8D33-2C00E061B5B3}" srcOrd="0" destOrd="5" presId="urn:microsoft.com/office/officeart/2005/8/layout/vList3"/>
    <dgm:cxn modelId="{22859686-F655-4A43-89B0-82BA80B83BBF}" type="presOf" srcId="{903C0650-480B-4429-8124-AF2BA561C70B}" destId="{D7142979-E462-41B8-8D33-2C00E061B5B3}" srcOrd="0" destOrd="4" presId="urn:microsoft.com/office/officeart/2005/8/layout/vList3"/>
    <dgm:cxn modelId="{B35C4BC1-726C-4EA1-BA48-4033B63E8FC9}" type="presOf" srcId="{2B0A232A-E063-406D-B043-BD12BDBF49BD}" destId="{D7142979-E462-41B8-8D33-2C00E061B5B3}" srcOrd="0" destOrd="3" presId="urn:microsoft.com/office/officeart/2005/8/layout/vList3"/>
    <dgm:cxn modelId="{F355C5F9-D7C8-49C0-AF5D-421060DE95B0}" type="presOf" srcId="{579CEE69-76BD-4AB8-AAFC-A6A84A58468A}" destId="{D7142979-E462-41B8-8D33-2C00E061B5B3}" srcOrd="0" destOrd="8" presId="urn:microsoft.com/office/officeart/2005/8/layout/vList3"/>
    <dgm:cxn modelId="{17759E04-B8BB-4095-AD8F-BECF1637B5C3}" srcId="{FA52E571-203B-4BE6-B848-9AEEF1C80E50}" destId="{FE299279-8907-405F-9120-0912CADD87E9}" srcOrd="0" destOrd="0" parTransId="{1136E5E2-8300-4464-8E23-FA18F315A64A}" sibTransId="{75682FD1-860B-4412-9673-21CD7DAD4031}"/>
    <dgm:cxn modelId="{5B42F573-324F-4E09-B4EF-D38538110E66}" srcId="{FE299279-8907-405F-9120-0912CADD87E9}" destId="{20FFB1C3-8F22-4FA7-BA62-2B997691F808}" srcOrd="6" destOrd="0" parTransId="{C14863DB-5AD9-42B0-A8E7-62F727FC1CD8}" sibTransId="{CED600FD-1FDA-4F64-8F4D-537FE074609F}"/>
    <dgm:cxn modelId="{2C64479E-0F27-4362-B8B3-520E44CB1355}" srcId="{FE299279-8907-405F-9120-0912CADD87E9}" destId="{F9024CDF-E745-4683-9A64-A5560BE45419}" srcOrd="5" destOrd="0" parTransId="{E9F14310-1A6E-4CE1-834B-582D777AEF8F}" sibTransId="{8B8D96D0-EC47-46ED-B0D8-90CDE372AF87}"/>
    <dgm:cxn modelId="{262C7B89-A897-43D7-872C-6B44A7C1CBD7}" srcId="{FE299279-8907-405F-9120-0912CADD87E9}" destId="{2B0A232A-E063-406D-B043-BD12BDBF49BD}" srcOrd="2" destOrd="0" parTransId="{FFB29DD8-B3F8-4F24-97CE-1AAD3FC7D36F}" sibTransId="{F1C10A1F-BCA0-4B34-A446-B8E4F10DFA0E}"/>
    <dgm:cxn modelId="{F742C69A-1A3C-46AB-BBA0-EAB4E980DDA4}" srcId="{FE299279-8907-405F-9120-0912CADD87E9}" destId="{903C0650-480B-4429-8124-AF2BA561C70B}" srcOrd="3" destOrd="0" parTransId="{D15C1057-187F-45A3-9DCB-E4B7C3C47189}" sibTransId="{AE5EB55A-A844-47D7-87AC-768D80A08119}"/>
    <dgm:cxn modelId="{E3AE821D-8D67-46E7-9B45-9949AD7A5A56}" type="presOf" srcId="{5E031CCF-B726-495B-BD10-9C905A939812}" destId="{D7142979-E462-41B8-8D33-2C00E061B5B3}" srcOrd="0" destOrd="9" presId="urn:microsoft.com/office/officeart/2005/8/layout/vList3"/>
    <dgm:cxn modelId="{87C2B458-C987-443A-8C62-D3B9308DCCCD}" type="presOf" srcId="{F9024CDF-E745-4683-9A64-A5560BE45419}" destId="{D7142979-E462-41B8-8D33-2C00E061B5B3}" srcOrd="0" destOrd="6" presId="urn:microsoft.com/office/officeart/2005/8/layout/vList3"/>
    <dgm:cxn modelId="{618BE740-89E4-44AB-B0A9-8EDC73827344}" srcId="{FE299279-8907-405F-9120-0912CADD87E9}" destId="{CC8DAEB6-1FE3-42D6-A5B8-2250606D06B6}" srcOrd="0" destOrd="0" parTransId="{7D1B3340-36E5-4AC4-8859-292F3EDDE509}" sibTransId="{5FB2F63A-767E-4E2B-8D50-F8EC2515CC91}"/>
    <dgm:cxn modelId="{D027FAE5-78A0-4F93-B036-5A7ADE1C3923}" type="presOf" srcId="{CC8DAEB6-1FE3-42D6-A5B8-2250606D06B6}" destId="{D7142979-E462-41B8-8D33-2C00E061B5B3}" srcOrd="0" destOrd="1" presId="urn:microsoft.com/office/officeart/2005/8/layout/vList3"/>
    <dgm:cxn modelId="{17794C60-DBC7-4360-8084-ACD33BA31BAF}" type="presOf" srcId="{FE299279-8907-405F-9120-0912CADD87E9}" destId="{D7142979-E462-41B8-8D33-2C00E061B5B3}" srcOrd="0" destOrd="0" presId="urn:microsoft.com/office/officeart/2005/8/layout/vList3"/>
    <dgm:cxn modelId="{350F0006-16A2-44A6-A363-F559F4678691}" srcId="{FE299279-8907-405F-9120-0912CADD87E9}" destId="{8AFD99DE-3283-415B-85AC-59A3E10389D1}" srcOrd="9" destOrd="0" parTransId="{0DA2D8E8-33A9-40D6-B64C-23B95DC56EAE}" sibTransId="{6BC444F0-ECC8-4AE7-98DD-51A62D05D7D6}"/>
    <dgm:cxn modelId="{CB6A296B-F558-4BC4-8249-2F110D443D58}" type="presOf" srcId="{20FFB1C3-8F22-4FA7-BA62-2B997691F808}" destId="{D7142979-E462-41B8-8D33-2C00E061B5B3}" srcOrd="0" destOrd="7" presId="urn:microsoft.com/office/officeart/2005/8/layout/vList3"/>
    <dgm:cxn modelId="{77976CCF-7E24-4E1B-9259-3328CD9CA66D}" type="presOf" srcId="{0B93D4BF-9672-40A6-8B19-85380BCE8F57}" destId="{D7142979-E462-41B8-8D33-2C00E061B5B3}" srcOrd="0" destOrd="2" presId="urn:microsoft.com/office/officeart/2005/8/layout/vList3"/>
    <dgm:cxn modelId="{C8424888-4048-47CF-B5AF-FE2DC7F95B44}" type="presOf" srcId="{8AFD99DE-3283-415B-85AC-59A3E10389D1}" destId="{D7142979-E462-41B8-8D33-2C00E061B5B3}" srcOrd="0" destOrd="10" presId="urn:microsoft.com/office/officeart/2005/8/layout/vList3"/>
    <dgm:cxn modelId="{D9642F2C-E881-4552-A048-D53CDB3476DB}" srcId="{FE299279-8907-405F-9120-0912CADD87E9}" destId="{5E031CCF-B726-495B-BD10-9C905A939812}" srcOrd="8" destOrd="0" parTransId="{5B397AA0-7014-4EF1-9D2F-7B0418813991}" sibTransId="{2A22B104-8122-41A6-B0E5-E676BC968B15}"/>
    <dgm:cxn modelId="{BA579C73-5FD1-4312-83FA-9D663D9B6F6C}" srcId="{FE299279-8907-405F-9120-0912CADD87E9}" destId="{0B93D4BF-9672-40A6-8B19-85380BCE8F57}" srcOrd="1" destOrd="0" parTransId="{CD533D90-F232-402B-B199-7239DDD8AF10}" sibTransId="{52081AA5-DE63-4DEC-8BFE-98A24DEB0976}"/>
    <dgm:cxn modelId="{A0D6177D-51A0-4B2D-BA35-CDA78F266FC2}" srcId="{FE299279-8907-405F-9120-0912CADD87E9}" destId="{1899BE59-882D-4CB7-BC30-F96E63484597}" srcOrd="4" destOrd="0" parTransId="{9B304281-351B-4E36-B2A0-5FA38DCB07F3}" sibTransId="{93BF3920-FF90-4DB1-A003-3116B5051B10}"/>
    <dgm:cxn modelId="{492A1CAC-ADA9-43AE-9AAE-CE8E09D6188C}" type="presParOf" srcId="{95CD67FF-A2F4-48C6-AED9-7990580ECD1A}" destId="{0C7B6F36-5C2F-4288-8714-8217BCD3FC5D}" srcOrd="0" destOrd="0" presId="urn:microsoft.com/office/officeart/2005/8/layout/vList3"/>
    <dgm:cxn modelId="{D4E82595-1817-4513-AABC-CED7D1D75835}" type="presParOf" srcId="{0C7B6F36-5C2F-4288-8714-8217BCD3FC5D}" destId="{76F6F020-7906-41DF-807C-0D20DFABDBF2}" srcOrd="0" destOrd="0" presId="urn:microsoft.com/office/officeart/2005/8/layout/vList3"/>
    <dgm:cxn modelId="{9156266F-41CA-4CBD-9880-D6D1D2D5898F}" type="presParOf" srcId="{0C7B6F36-5C2F-4288-8714-8217BCD3FC5D}" destId="{D7142979-E462-41B8-8D33-2C00E061B5B3}"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87DC05-1EE0-4E34-9156-924EB845B0A3}">
      <dsp:nvSpPr>
        <dsp:cNvPr id="0" name=""/>
        <dsp:cNvSpPr/>
      </dsp:nvSpPr>
      <dsp:spPr>
        <a:xfrm>
          <a:off x="1421" y="0"/>
          <a:ext cx="1489769" cy="4064000"/>
        </a:xfrm>
        <a:prstGeom prst="roundRect">
          <a:avLst>
            <a:gd name="adj" fmla="val 10000"/>
          </a:avLst>
        </a:prstGeom>
        <a:gradFill rotWithShape="0">
          <a:gsLst>
            <a:gs pos="0">
              <a:schemeClr val="accent2">
                <a:shade val="50000"/>
                <a:hueOff val="0"/>
                <a:satOff val="0"/>
                <a:lumOff val="0"/>
                <a:alphaOff val="0"/>
                <a:tint val="65000"/>
                <a:shade val="92000"/>
                <a:satMod val="130000"/>
              </a:schemeClr>
            </a:gs>
            <a:gs pos="45000">
              <a:schemeClr val="accent2">
                <a:shade val="50000"/>
                <a:hueOff val="0"/>
                <a:satOff val="0"/>
                <a:lumOff val="0"/>
                <a:alphaOff val="0"/>
                <a:tint val="60000"/>
                <a:shade val="99000"/>
                <a:satMod val="120000"/>
              </a:schemeClr>
            </a:gs>
            <a:gs pos="100000">
              <a:schemeClr val="accent2">
                <a:shade val="50000"/>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t>Application Cases and Experiments</a:t>
          </a:r>
          <a:endParaRPr lang="en-US" sz="1800" kern="1200" dirty="0"/>
        </a:p>
      </dsp:txBody>
      <dsp:txXfrm>
        <a:off x="1421" y="1625600"/>
        <a:ext cx="1489769" cy="1625600"/>
      </dsp:txXfrm>
    </dsp:sp>
    <dsp:sp modelId="{C73FC0B1-4147-48D4-889E-F6E1E1BADDFE}">
      <dsp:nvSpPr>
        <dsp:cNvPr id="0" name=""/>
        <dsp:cNvSpPr/>
      </dsp:nvSpPr>
      <dsp:spPr>
        <a:xfrm>
          <a:off x="69650" y="243840"/>
          <a:ext cx="1353312" cy="1353312"/>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CFF9A175-113C-4B8F-9AD8-3D1E846B7504}">
      <dsp:nvSpPr>
        <dsp:cNvPr id="0" name=""/>
        <dsp:cNvSpPr/>
      </dsp:nvSpPr>
      <dsp:spPr>
        <a:xfrm>
          <a:off x="1535883" y="0"/>
          <a:ext cx="1489769" cy="4064000"/>
        </a:xfrm>
        <a:prstGeom prst="roundRect">
          <a:avLst>
            <a:gd name="adj" fmla="val 10000"/>
          </a:avLst>
        </a:prstGeom>
        <a:gradFill rotWithShape="0">
          <a:gsLst>
            <a:gs pos="0">
              <a:schemeClr val="accent2">
                <a:shade val="50000"/>
                <a:hueOff val="310605"/>
                <a:satOff val="-46316"/>
                <a:lumOff val="32461"/>
                <a:alphaOff val="0"/>
                <a:tint val="65000"/>
                <a:shade val="92000"/>
                <a:satMod val="130000"/>
              </a:schemeClr>
            </a:gs>
            <a:gs pos="45000">
              <a:schemeClr val="accent2">
                <a:shade val="50000"/>
                <a:hueOff val="310605"/>
                <a:satOff val="-46316"/>
                <a:lumOff val="32461"/>
                <a:alphaOff val="0"/>
                <a:tint val="60000"/>
                <a:shade val="99000"/>
                <a:satMod val="120000"/>
              </a:schemeClr>
            </a:gs>
            <a:gs pos="100000">
              <a:schemeClr val="accent2">
                <a:shade val="50000"/>
                <a:hueOff val="310605"/>
                <a:satOff val="-46316"/>
                <a:lumOff val="32461"/>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t>Model-Centric Decision Making Study</a:t>
          </a:r>
          <a:endParaRPr lang="en-US" sz="1800" kern="1200" dirty="0"/>
        </a:p>
      </dsp:txBody>
      <dsp:txXfrm>
        <a:off x="1535883" y="1625600"/>
        <a:ext cx="1489769" cy="1625600"/>
      </dsp:txXfrm>
    </dsp:sp>
    <dsp:sp modelId="{F1B8306F-76B4-49C5-B487-1D04F1FA8633}">
      <dsp:nvSpPr>
        <dsp:cNvPr id="0" name=""/>
        <dsp:cNvSpPr/>
      </dsp:nvSpPr>
      <dsp:spPr>
        <a:xfrm>
          <a:off x="1604112" y="243840"/>
          <a:ext cx="1353312" cy="1353312"/>
        </a:xfrm>
        <a:prstGeom prst="ellips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1C656F30-912B-4DDD-AF20-159A7F4CCAC5}">
      <dsp:nvSpPr>
        <dsp:cNvPr id="0" name=""/>
        <dsp:cNvSpPr/>
      </dsp:nvSpPr>
      <dsp:spPr>
        <a:xfrm>
          <a:off x="3070346" y="0"/>
          <a:ext cx="1489769" cy="4064000"/>
        </a:xfrm>
        <a:prstGeom prst="roundRect">
          <a:avLst>
            <a:gd name="adj" fmla="val 10000"/>
          </a:avLst>
        </a:prstGeom>
        <a:gradFill rotWithShape="0">
          <a:gsLst>
            <a:gs pos="0">
              <a:schemeClr val="accent2">
                <a:shade val="50000"/>
                <a:hueOff val="621209"/>
                <a:satOff val="-92633"/>
                <a:lumOff val="64922"/>
                <a:alphaOff val="0"/>
                <a:tint val="65000"/>
                <a:shade val="92000"/>
                <a:satMod val="130000"/>
              </a:schemeClr>
            </a:gs>
            <a:gs pos="45000">
              <a:schemeClr val="accent2">
                <a:shade val="50000"/>
                <a:hueOff val="621209"/>
                <a:satOff val="-92633"/>
                <a:lumOff val="64922"/>
                <a:alphaOff val="0"/>
                <a:tint val="60000"/>
                <a:shade val="99000"/>
                <a:satMod val="120000"/>
              </a:schemeClr>
            </a:gs>
            <a:gs pos="100000">
              <a:schemeClr val="accent2">
                <a:shade val="50000"/>
                <a:hueOff val="621209"/>
                <a:satOff val="-92633"/>
                <a:lumOff val="64922"/>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t>Analogy Cases and Secondary Source Data</a:t>
          </a:r>
          <a:endParaRPr lang="en-US" sz="1800" kern="1200" dirty="0"/>
        </a:p>
      </dsp:txBody>
      <dsp:txXfrm>
        <a:off x="3070346" y="1625600"/>
        <a:ext cx="1489769" cy="1625600"/>
      </dsp:txXfrm>
    </dsp:sp>
    <dsp:sp modelId="{0B69AC03-864B-4901-A640-1C4674594FC6}">
      <dsp:nvSpPr>
        <dsp:cNvPr id="0" name=""/>
        <dsp:cNvSpPr/>
      </dsp:nvSpPr>
      <dsp:spPr>
        <a:xfrm>
          <a:off x="3138575" y="243840"/>
          <a:ext cx="1353312" cy="1353312"/>
        </a:xfrm>
        <a:prstGeom prst="ellipse">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41DD3478-E2E8-41D0-887F-D82226D84647}">
      <dsp:nvSpPr>
        <dsp:cNvPr id="0" name=""/>
        <dsp:cNvSpPr/>
      </dsp:nvSpPr>
      <dsp:spPr>
        <a:xfrm>
          <a:off x="4604809" y="0"/>
          <a:ext cx="1489769" cy="4064000"/>
        </a:xfrm>
        <a:prstGeom prst="roundRect">
          <a:avLst>
            <a:gd name="adj" fmla="val 10000"/>
          </a:avLst>
        </a:prstGeom>
        <a:gradFill rotWithShape="0">
          <a:gsLst>
            <a:gs pos="0">
              <a:schemeClr val="accent2">
                <a:shade val="50000"/>
                <a:hueOff val="310605"/>
                <a:satOff val="-46316"/>
                <a:lumOff val="32461"/>
                <a:alphaOff val="0"/>
                <a:tint val="65000"/>
                <a:shade val="92000"/>
                <a:satMod val="130000"/>
              </a:schemeClr>
            </a:gs>
            <a:gs pos="45000">
              <a:schemeClr val="accent2">
                <a:shade val="50000"/>
                <a:hueOff val="310605"/>
                <a:satOff val="-46316"/>
                <a:lumOff val="32461"/>
                <a:alphaOff val="0"/>
                <a:tint val="60000"/>
                <a:shade val="99000"/>
                <a:satMod val="120000"/>
              </a:schemeClr>
            </a:gs>
            <a:gs pos="100000">
              <a:schemeClr val="accent2">
                <a:shade val="50000"/>
                <a:hueOff val="310605"/>
                <a:satOff val="-46316"/>
                <a:lumOff val="32461"/>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ts val="0"/>
            </a:spcAft>
          </a:pPr>
          <a:r>
            <a:rPr lang="en-US" sz="1800" kern="1200" dirty="0" smtClean="0"/>
            <a:t>Technical Exchange</a:t>
          </a:r>
        </a:p>
        <a:p>
          <a:pPr lvl="0" algn="ctr" defTabSz="800100">
            <a:lnSpc>
              <a:spcPct val="90000"/>
            </a:lnSpc>
            <a:spcBef>
              <a:spcPct val="0"/>
            </a:spcBef>
            <a:spcAft>
              <a:spcPts val="0"/>
            </a:spcAft>
          </a:pPr>
          <a:r>
            <a:rPr lang="en-US" sz="1800" kern="1200" dirty="0" smtClean="0"/>
            <a:t>Workshops</a:t>
          </a:r>
          <a:endParaRPr lang="en-US" sz="1800" kern="1200" dirty="0"/>
        </a:p>
      </dsp:txBody>
      <dsp:txXfrm>
        <a:off x="4604809" y="1625600"/>
        <a:ext cx="1489769" cy="1625600"/>
      </dsp:txXfrm>
    </dsp:sp>
    <dsp:sp modelId="{0E35E582-B8AD-45F9-A7F1-C1A95D11F72F}">
      <dsp:nvSpPr>
        <dsp:cNvPr id="0" name=""/>
        <dsp:cNvSpPr/>
      </dsp:nvSpPr>
      <dsp:spPr>
        <a:xfrm>
          <a:off x="4673037" y="243840"/>
          <a:ext cx="1353312" cy="1353312"/>
        </a:xfrm>
        <a:prstGeom prst="ellipse">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C4DBC6E1-E191-4188-85F4-2F4BD97086F4}">
      <dsp:nvSpPr>
        <dsp:cNvPr id="0" name=""/>
        <dsp:cNvSpPr/>
      </dsp:nvSpPr>
      <dsp:spPr>
        <a:xfrm>
          <a:off x="-9" y="3251200"/>
          <a:ext cx="6096019" cy="762000"/>
        </a:xfrm>
        <a:prstGeom prst="leftRightArrow">
          <a:avLst/>
        </a:prstGeom>
        <a:solidFill>
          <a:srgbClr val="FFC000"/>
        </a:solidFill>
        <a:ln w="12700" cap="flat" cmpd="sng" algn="ctr">
          <a:solidFill>
            <a:schemeClr val="lt1">
              <a:hueOff val="0"/>
              <a:satOff val="0"/>
              <a:lumOff val="0"/>
              <a:alphaOff val="0"/>
            </a:schemeClr>
          </a:solidFill>
          <a:prstDash val="solid"/>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142979-E462-41B8-8D33-2C00E061B5B3}">
      <dsp:nvSpPr>
        <dsp:cNvPr id="0" name=""/>
        <dsp:cNvSpPr/>
      </dsp:nvSpPr>
      <dsp:spPr>
        <a:xfrm rot="10800000">
          <a:off x="2068531" y="1077435"/>
          <a:ext cx="5595301" cy="3190925"/>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2933" tIns="106680" rIns="199136" bIns="106680" numCol="1" spcCol="1270" anchor="t" anchorCtr="0">
          <a:noAutofit/>
        </a:bodyPr>
        <a:lstStyle/>
        <a:p>
          <a:pPr lvl="0" algn="l" defTabSz="1244600">
            <a:lnSpc>
              <a:spcPct val="90000"/>
            </a:lnSpc>
            <a:spcBef>
              <a:spcPct val="0"/>
            </a:spcBef>
            <a:spcAft>
              <a:spcPct val="35000"/>
            </a:spcAft>
          </a:pPr>
          <a:r>
            <a:rPr lang="en-US" sz="2800" kern="1200" dirty="0" smtClean="0"/>
            <a:t>museum curator</a:t>
          </a:r>
          <a:endParaRPr lang="en-US" sz="2800" kern="1200" dirty="0"/>
        </a:p>
        <a:p>
          <a:pPr marL="228600" lvl="1" indent="-228600" algn="l" defTabSz="889000">
            <a:lnSpc>
              <a:spcPct val="90000"/>
            </a:lnSpc>
            <a:spcBef>
              <a:spcPct val="0"/>
            </a:spcBef>
            <a:spcAft>
              <a:spcPct val="15000"/>
            </a:spcAft>
            <a:buChar char="••"/>
          </a:pPr>
          <a:r>
            <a:rPr lang="en-US" sz="2000" kern="1200" dirty="0" smtClean="0"/>
            <a:t>accessions</a:t>
          </a:r>
          <a:endParaRPr lang="en-US" sz="2000" kern="1200" dirty="0"/>
        </a:p>
        <a:p>
          <a:pPr marL="228600" lvl="1" indent="-228600" algn="l" defTabSz="889000">
            <a:lnSpc>
              <a:spcPct val="90000"/>
            </a:lnSpc>
            <a:spcBef>
              <a:spcPct val="0"/>
            </a:spcBef>
            <a:spcAft>
              <a:spcPct val="15000"/>
            </a:spcAft>
            <a:buChar char="••"/>
          </a:pPr>
          <a:r>
            <a:rPr lang="en-US" sz="2000" kern="1200" dirty="0" smtClean="0"/>
            <a:t>valuation of assets</a:t>
          </a:r>
          <a:endParaRPr lang="en-US" sz="2000" kern="1200" dirty="0"/>
        </a:p>
        <a:p>
          <a:pPr marL="228600" lvl="1" indent="-228600" algn="l" defTabSz="889000">
            <a:lnSpc>
              <a:spcPct val="90000"/>
            </a:lnSpc>
            <a:spcBef>
              <a:spcPct val="0"/>
            </a:spcBef>
            <a:spcAft>
              <a:spcPct val="15000"/>
            </a:spcAft>
            <a:buChar char="••"/>
          </a:pPr>
          <a:r>
            <a:rPr lang="en-US" sz="2000" kern="1200" dirty="0" smtClean="0"/>
            <a:t>strategic loan/acquire</a:t>
          </a:r>
          <a:endParaRPr lang="en-US" sz="2000" kern="1200" dirty="0"/>
        </a:p>
        <a:p>
          <a:pPr marL="228600" lvl="1" indent="-228600" algn="l" defTabSz="889000">
            <a:lnSpc>
              <a:spcPct val="90000"/>
            </a:lnSpc>
            <a:spcBef>
              <a:spcPct val="0"/>
            </a:spcBef>
            <a:spcAft>
              <a:spcPct val="15000"/>
            </a:spcAft>
            <a:buChar char="••"/>
          </a:pPr>
          <a:r>
            <a:rPr lang="en-US" sz="2000" kern="1200" dirty="0" smtClean="0"/>
            <a:t>oversight of collection</a:t>
          </a:r>
          <a:endParaRPr lang="en-US" sz="2000" kern="1200" dirty="0"/>
        </a:p>
        <a:p>
          <a:pPr marL="228600" lvl="1" indent="-228600" algn="l" defTabSz="889000">
            <a:lnSpc>
              <a:spcPct val="90000"/>
            </a:lnSpc>
            <a:spcBef>
              <a:spcPct val="0"/>
            </a:spcBef>
            <a:spcAft>
              <a:spcPct val="15000"/>
            </a:spcAft>
            <a:buChar char="••"/>
          </a:pPr>
          <a:r>
            <a:rPr lang="en-US" sz="2000" kern="1200" dirty="0" smtClean="0"/>
            <a:t>set collection policy/practices</a:t>
          </a:r>
          <a:endParaRPr lang="en-US" sz="2000" kern="1200" dirty="0"/>
        </a:p>
        <a:p>
          <a:pPr marL="228600" lvl="1" indent="-228600" algn="l" defTabSz="889000">
            <a:lnSpc>
              <a:spcPct val="90000"/>
            </a:lnSpc>
            <a:spcBef>
              <a:spcPct val="0"/>
            </a:spcBef>
            <a:spcAft>
              <a:spcPct val="15000"/>
            </a:spcAft>
            <a:buChar char="••"/>
          </a:pPr>
          <a:r>
            <a:rPr lang="en-US" sz="2000" kern="1200" dirty="0" smtClean="0"/>
            <a:t>strategic planning for future </a:t>
          </a:r>
          <a:endParaRPr lang="en-US" sz="2000" kern="1200" dirty="0"/>
        </a:p>
        <a:p>
          <a:pPr marL="228600" lvl="1" indent="-228600" algn="l" defTabSz="889000">
            <a:lnSpc>
              <a:spcPct val="90000"/>
            </a:lnSpc>
            <a:spcBef>
              <a:spcPct val="0"/>
            </a:spcBef>
            <a:spcAft>
              <a:spcPct val="15000"/>
            </a:spcAft>
            <a:buChar char="••"/>
          </a:pPr>
          <a:r>
            <a:rPr lang="en-US" sz="2000" kern="1200" dirty="0" smtClean="0"/>
            <a:t>leadership of special exhibits</a:t>
          </a:r>
          <a:endParaRPr lang="en-US" sz="20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endParaRPr lang="en-US" sz="1400" kern="1200" dirty="0"/>
        </a:p>
      </dsp:txBody>
      <dsp:txXfrm rot="10800000">
        <a:off x="2866262" y="1077435"/>
        <a:ext cx="4797570" cy="3190925"/>
      </dsp:txXfrm>
    </dsp:sp>
    <dsp:sp modelId="{76F6F020-7906-41DF-807C-0D20DFABDBF2}">
      <dsp:nvSpPr>
        <dsp:cNvPr id="0" name=""/>
        <dsp:cNvSpPr/>
      </dsp:nvSpPr>
      <dsp:spPr>
        <a:xfrm>
          <a:off x="720617" y="1327742"/>
          <a:ext cx="2795942" cy="2795942"/>
        </a:xfrm>
        <a:prstGeom prst="ellipse">
          <a:avLst/>
        </a:prstGeom>
        <a:blipFill rotWithShape="1">
          <a:blip xmlns:r="http://schemas.openxmlformats.org/officeDocument/2006/relationships" r:embed="rId1"/>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3"/>
            <a:ext cx="2972421" cy="46498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028" y="3"/>
            <a:ext cx="2972421" cy="464980"/>
          </a:xfrm>
          <a:prstGeom prst="rect">
            <a:avLst/>
          </a:prstGeom>
        </p:spPr>
        <p:txBody>
          <a:bodyPr vert="horz" lIns="91440" tIns="45720" rIns="91440" bIns="45720" rtlCol="0"/>
          <a:lstStyle>
            <a:lvl1pPr algn="r">
              <a:defRPr sz="1200"/>
            </a:lvl1pPr>
          </a:lstStyle>
          <a:p>
            <a:fld id="{EA97230A-8829-4A0F-AA2F-DF19FF02F093}" type="datetimeFigureOut">
              <a:rPr lang="en-US" smtClean="0"/>
              <a:t>7/9/2018</a:t>
            </a:fld>
            <a:endParaRPr lang="en-US" dirty="0"/>
          </a:p>
        </p:txBody>
      </p:sp>
      <p:sp>
        <p:nvSpPr>
          <p:cNvPr id="4" name="Footer Placeholder 3"/>
          <p:cNvSpPr>
            <a:spLocks noGrp="1"/>
          </p:cNvSpPr>
          <p:nvPr>
            <p:ph type="ftr" sz="quarter" idx="2"/>
          </p:nvPr>
        </p:nvSpPr>
        <p:spPr>
          <a:xfrm>
            <a:off x="3" y="8829824"/>
            <a:ext cx="2972421" cy="46498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028" y="8829824"/>
            <a:ext cx="2972421" cy="464980"/>
          </a:xfrm>
          <a:prstGeom prst="rect">
            <a:avLst/>
          </a:prstGeom>
        </p:spPr>
        <p:txBody>
          <a:bodyPr vert="horz" lIns="91440" tIns="45720" rIns="91440" bIns="45720" rtlCol="0" anchor="b"/>
          <a:lstStyle>
            <a:lvl1pPr algn="r">
              <a:defRPr sz="1200"/>
            </a:lvl1pPr>
          </a:lstStyle>
          <a:p>
            <a:fld id="{F8E55FEA-459C-49FD-AB01-0F2329B14F84}" type="slidenum">
              <a:rPr lang="en-US" smtClean="0"/>
              <a:t>‹#›</a:t>
            </a:fld>
            <a:endParaRPr lang="en-US" dirty="0"/>
          </a:p>
        </p:txBody>
      </p:sp>
    </p:spTree>
    <p:extLst>
      <p:ext uri="{BB962C8B-B14F-4D97-AF65-F5344CB8AC3E}">
        <p14:creationId xmlns:p14="http://schemas.microsoft.com/office/powerpoint/2010/main" val="30373168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2830" tIns="46415" rIns="92830" bIns="46415"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2830" tIns="46415" rIns="92830" bIns="46415" rtlCol="0"/>
          <a:lstStyle>
            <a:lvl1pPr algn="r">
              <a:defRPr sz="1200"/>
            </a:lvl1pPr>
          </a:lstStyle>
          <a:p>
            <a:fld id="{967F414A-9094-474D-A138-A80B9FDA9EA6}" type="datetimeFigureOut">
              <a:rPr lang="en-US" smtClean="0"/>
              <a:t>7/9/2018</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2830" tIns="46415" rIns="92830" bIns="46415" rtlCol="0" anchor="ctr"/>
          <a:lstStyle/>
          <a:p>
            <a:endParaRPr lang="en-US" dirty="0"/>
          </a:p>
        </p:txBody>
      </p:sp>
      <p:sp>
        <p:nvSpPr>
          <p:cNvPr id="5" name="Notes Placeholder 4"/>
          <p:cNvSpPr>
            <a:spLocks noGrp="1"/>
          </p:cNvSpPr>
          <p:nvPr>
            <p:ph type="body" sz="quarter" idx="3"/>
          </p:nvPr>
        </p:nvSpPr>
        <p:spPr>
          <a:xfrm>
            <a:off x="685800" y="4415792"/>
            <a:ext cx="5486400" cy="4183380"/>
          </a:xfrm>
          <a:prstGeom prst="rect">
            <a:avLst/>
          </a:prstGeom>
        </p:spPr>
        <p:txBody>
          <a:bodyPr vert="horz" lIns="92830" tIns="46415" rIns="92830" bIns="4641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6"/>
            <a:ext cx="2971800" cy="464820"/>
          </a:xfrm>
          <a:prstGeom prst="rect">
            <a:avLst/>
          </a:prstGeom>
        </p:spPr>
        <p:txBody>
          <a:bodyPr vert="horz" lIns="92830" tIns="46415" rIns="92830" bIns="464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6"/>
            <a:ext cx="2971800" cy="464820"/>
          </a:xfrm>
          <a:prstGeom prst="rect">
            <a:avLst/>
          </a:prstGeom>
        </p:spPr>
        <p:txBody>
          <a:bodyPr vert="horz" lIns="92830" tIns="46415" rIns="92830" bIns="46415" rtlCol="0" anchor="b"/>
          <a:lstStyle>
            <a:lvl1pPr algn="r">
              <a:defRPr sz="1200"/>
            </a:lvl1pPr>
          </a:lstStyle>
          <a:p>
            <a:fld id="{6F073DE7-9255-427A-A8AD-B39E86EC2DDB}" type="slidenum">
              <a:rPr lang="en-US" smtClean="0"/>
              <a:t>‹#›</a:t>
            </a:fld>
            <a:endParaRPr lang="en-US" dirty="0"/>
          </a:p>
        </p:txBody>
      </p:sp>
    </p:spTree>
    <p:extLst>
      <p:ext uri="{BB962C8B-B14F-4D97-AF65-F5344CB8AC3E}">
        <p14:creationId xmlns:p14="http://schemas.microsoft.com/office/powerpoint/2010/main" val="339603799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394FF3C-C40F-4118-982F-1D9A8AD0E6A5}" type="slidenum">
              <a:rPr lang="en-US" smtClean="0"/>
              <a:pPr>
                <a:defRPr/>
              </a:pPr>
              <a:t>5</a:t>
            </a:fld>
            <a:endParaRPr lang="en-US" dirty="0"/>
          </a:p>
        </p:txBody>
      </p:sp>
    </p:spTree>
    <p:extLst>
      <p:ext uri="{BB962C8B-B14F-4D97-AF65-F5344CB8AC3E}">
        <p14:creationId xmlns:p14="http://schemas.microsoft.com/office/powerpoint/2010/main" val="1648914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394FF3C-C40F-4118-982F-1D9A8AD0E6A5}" type="slidenum">
              <a:rPr lang="en-US" smtClean="0"/>
              <a:pPr>
                <a:defRPr/>
              </a:pPr>
              <a:t>7</a:t>
            </a:fld>
            <a:endParaRPr lang="en-US" dirty="0"/>
          </a:p>
        </p:txBody>
      </p:sp>
    </p:spTree>
    <p:extLst>
      <p:ext uri="{BB962C8B-B14F-4D97-AF65-F5344CB8AC3E}">
        <p14:creationId xmlns:p14="http://schemas.microsoft.com/office/powerpoint/2010/main" val="2265318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394FF3C-C40F-4118-982F-1D9A8AD0E6A5}" type="slidenum">
              <a:rPr lang="en-US" smtClean="0"/>
              <a:pPr>
                <a:defRPr/>
              </a:pPr>
              <a:t>10</a:t>
            </a:fld>
            <a:endParaRPr lang="en-US" dirty="0"/>
          </a:p>
        </p:txBody>
      </p:sp>
    </p:spTree>
    <p:extLst>
      <p:ext uri="{BB962C8B-B14F-4D97-AF65-F5344CB8AC3E}">
        <p14:creationId xmlns:p14="http://schemas.microsoft.com/office/powerpoint/2010/main" val="901052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47F365-3413-45C1-98FD-0CE15D387D5A}" type="slidenum">
              <a:rPr lang="en-US" smtClean="0"/>
              <a:t>11</a:t>
            </a:fld>
            <a:endParaRPr lang="en-US" dirty="0"/>
          </a:p>
        </p:txBody>
      </p:sp>
    </p:spTree>
    <p:extLst>
      <p:ext uri="{BB962C8B-B14F-4D97-AF65-F5344CB8AC3E}">
        <p14:creationId xmlns:p14="http://schemas.microsoft.com/office/powerpoint/2010/main" val="830253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394FF3C-C40F-4118-982F-1D9A8AD0E6A5}" type="slidenum">
              <a:rPr lang="en-US" smtClean="0"/>
              <a:pPr>
                <a:defRPr/>
              </a:pPr>
              <a:t>18</a:t>
            </a:fld>
            <a:endParaRPr lang="en-US" dirty="0"/>
          </a:p>
        </p:txBody>
      </p:sp>
    </p:spTree>
    <p:extLst>
      <p:ext uri="{BB962C8B-B14F-4D97-AF65-F5344CB8AC3E}">
        <p14:creationId xmlns:p14="http://schemas.microsoft.com/office/powerpoint/2010/main" val="2373573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394FF3C-C40F-4118-982F-1D9A8AD0E6A5}" type="slidenum">
              <a:rPr lang="en-US" smtClean="0"/>
              <a:pPr>
                <a:defRPr/>
              </a:pPr>
              <a:t>19</a:t>
            </a:fld>
            <a:endParaRPr lang="en-US" dirty="0"/>
          </a:p>
        </p:txBody>
      </p:sp>
    </p:spTree>
    <p:extLst>
      <p:ext uri="{BB962C8B-B14F-4D97-AF65-F5344CB8AC3E}">
        <p14:creationId xmlns:p14="http://schemas.microsoft.com/office/powerpoint/2010/main" val="4289278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394FF3C-C40F-4118-982F-1D9A8AD0E6A5}" type="slidenum">
              <a:rPr lang="en-US" smtClean="0"/>
              <a:pPr>
                <a:defRPr/>
              </a:pPr>
              <a:t>20</a:t>
            </a:fld>
            <a:endParaRPr lang="en-US" dirty="0"/>
          </a:p>
        </p:txBody>
      </p:sp>
    </p:spTree>
    <p:extLst>
      <p:ext uri="{BB962C8B-B14F-4D97-AF65-F5344CB8AC3E}">
        <p14:creationId xmlns:p14="http://schemas.microsoft.com/office/powerpoint/2010/main" val="1463204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394FF3C-C40F-4118-982F-1D9A8AD0E6A5}" type="slidenum">
              <a:rPr lang="en-US" smtClean="0"/>
              <a:pPr>
                <a:defRPr/>
              </a:pPr>
              <a:t>26</a:t>
            </a:fld>
            <a:endParaRPr lang="en-US" dirty="0"/>
          </a:p>
        </p:txBody>
      </p:sp>
    </p:spTree>
    <p:extLst>
      <p:ext uri="{BB962C8B-B14F-4D97-AF65-F5344CB8AC3E}">
        <p14:creationId xmlns:p14="http://schemas.microsoft.com/office/powerpoint/2010/main" val="3314295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Rectangle 7"/>
          <p:cNvSpPr/>
          <p:nvPr/>
        </p:nvSpPr>
        <p:spPr>
          <a:xfrm>
            <a:off x="14" y="6334316"/>
            <a:ext cx="9141619" cy="6400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825038" y="4455620"/>
            <a:ext cx="7543800" cy="1143000"/>
          </a:xfrm>
        </p:spPr>
        <p:txBody>
          <a:bodyPr lIns="68580" rIns="6858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smtClean="0"/>
              <a:t>Click to edit Master subtitle style</a:t>
            </a:r>
            <a:endParaRPr lang="en-US" dirty="0"/>
          </a:p>
        </p:txBody>
      </p:sp>
      <p:cxnSp>
        <p:nvCxnSpPr>
          <p:cNvPr id="9" name="Straight Connector 8"/>
          <p:cNvCxnSpPr/>
          <p:nvPr/>
        </p:nvCxnSpPr>
        <p:spPr>
          <a:xfrm>
            <a:off x="905744" y="3745469"/>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384"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2"/>
          <p:cNvSpPr>
            <a:spLocks noGrp="1"/>
          </p:cNvSpPr>
          <p:nvPr>
            <p:ph type="title"/>
          </p:nvPr>
        </p:nvSpPr>
        <p:spPr/>
        <p:txBody>
          <a:bodyPr/>
          <a:lstStyle/>
          <a:p>
            <a:r>
              <a:rPr lang="en-US" smtClean="0"/>
              <a:t>Click to edit Master title style</a:t>
            </a:r>
            <a:endParaRPr lang="en-US"/>
          </a:p>
        </p:txBody>
      </p:sp>
      <p:sp>
        <p:nvSpPr>
          <p:cNvPr id="2" name="Date Placeholder 1"/>
          <p:cNvSpPr>
            <a:spLocks noGrp="1"/>
          </p:cNvSpPr>
          <p:nvPr>
            <p:ph type="dt" sz="half" idx="10"/>
          </p:nvPr>
        </p:nvSpPr>
        <p:spPr/>
        <p:txBody>
          <a:bodyPr/>
          <a:lstStyle>
            <a:lvl1pPr>
              <a:defRPr/>
            </a:lvl1pPr>
          </a:lstStyle>
          <a:p>
            <a:r>
              <a:rPr lang="en-US" smtClean="0"/>
              <a:t>JULY 2018</a:t>
            </a:r>
            <a:endParaRPr lang="en-US" dirty="0" smtClean="0"/>
          </a:p>
        </p:txBody>
      </p:sp>
      <p:sp>
        <p:nvSpPr>
          <p:cNvPr id="4" name="Footer Placeholder 3"/>
          <p:cNvSpPr>
            <a:spLocks noGrp="1"/>
          </p:cNvSpPr>
          <p:nvPr>
            <p:ph type="ftr" sz="quarter" idx="11"/>
          </p:nvPr>
        </p:nvSpPr>
        <p:spPr/>
        <p:txBody>
          <a:bodyPr/>
          <a:lstStyle/>
          <a:p>
            <a:r>
              <a:rPr lang="en-US" dirty="0" smtClean="0"/>
              <a:t>Seari.mit.edu</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18230" y="278809"/>
            <a:ext cx="771485" cy="309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r>
              <a:rPr lang="en-US" smtClean="0"/>
              <a:t>JULY 2018</a:t>
            </a:r>
            <a:endParaRPr lang="en-US" dirty="0" smtClean="0"/>
          </a:p>
        </p:txBody>
      </p:sp>
      <p:sp>
        <p:nvSpPr>
          <p:cNvPr id="5" name="Footer Placeholder 4"/>
          <p:cNvSpPr>
            <a:spLocks noGrp="1"/>
          </p:cNvSpPr>
          <p:nvPr>
            <p:ph type="ftr" sz="quarter" idx="11"/>
          </p:nvPr>
        </p:nvSpPr>
        <p:spPr/>
        <p:txBody>
          <a:bodyPr/>
          <a:lstStyle/>
          <a:p>
            <a:r>
              <a:rPr lang="en-US" dirty="0" smtClean="0"/>
              <a:t>Seari.mit.edu</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4"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4" y="6334316"/>
            <a:ext cx="9141619" cy="6400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6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68580" rIns="68580" anchor="t" anchorCtr="0">
            <a:normAutofit/>
          </a:bodyPr>
          <a:lstStyle>
            <a:lvl1pPr marL="0" indent="0">
              <a:buNone/>
              <a:defRPr sz="1800" cap="all" spc="150" baseline="0">
                <a:solidFill>
                  <a:schemeClr val="tx2"/>
                </a:solidFill>
                <a:latin typeface="+mj-lt"/>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JULY 2018</a:t>
            </a:r>
            <a:endParaRPr lang="en-US" dirty="0"/>
          </a:p>
        </p:txBody>
      </p:sp>
      <p:sp>
        <p:nvSpPr>
          <p:cNvPr id="5" name="Footer Placeholder 4"/>
          <p:cNvSpPr>
            <a:spLocks noGrp="1"/>
          </p:cNvSpPr>
          <p:nvPr>
            <p:ph type="ftr" sz="quarter" idx="11"/>
          </p:nvPr>
        </p:nvSpPr>
        <p:spPr/>
        <p:txBody>
          <a:bodyPr/>
          <a:lstStyle/>
          <a:p>
            <a:r>
              <a:rPr lang="en-US" dirty="0" smtClean="0"/>
              <a:t>Seari.mit.edu</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6"/>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59" y="1845735"/>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JULY 2018</a:t>
            </a:r>
            <a:endParaRPr lang="en-US" dirty="0"/>
          </a:p>
        </p:txBody>
      </p:sp>
      <p:sp>
        <p:nvSpPr>
          <p:cNvPr id="6" name="Footer Placeholder 5"/>
          <p:cNvSpPr>
            <a:spLocks noGrp="1"/>
          </p:cNvSpPr>
          <p:nvPr>
            <p:ph type="ftr" sz="quarter" idx="11"/>
          </p:nvPr>
        </p:nvSpPr>
        <p:spPr/>
        <p:txBody>
          <a:bodyPr/>
          <a:lstStyle/>
          <a:p>
            <a:r>
              <a:rPr lang="en-US" dirty="0" smtClean="0"/>
              <a:t>Seari.mit.edu</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18230" y="278809"/>
            <a:ext cx="771485" cy="309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6"/>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3"/>
          </a:xfrm>
        </p:spPr>
        <p:txBody>
          <a:bodyPr lIns="68580" rIns="68580" anchor="ctr">
            <a:normAutofit/>
          </a:bodyPr>
          <a:lstStyle>
            <a:lvl1pPr marL="0" indent="0">
              <a:buNone/>
              <a:defRPr sz="1500" b="0" cap="all" baseline="0">
                <a:solidFill>
                  <a:schemeClr val="tx2"/>
                </a:solidFill>
              </a:defRPr>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22960" y="2582335"/>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3"/>
          </a:xfrm>
        </p:spPr>
        <p:txBody>
          <a:bodyPr lIns="68580" rIns="68580" anchor="ctr">
            <a:normAutofit/>
          </a:bodyPr>
          <a:lstStyle>
            <a:lvl1pPr marL="0" indent="0">
              <a:buNone/>
              <a:defRPr sz="1500" b="0" cap="all" baseline="0">
                <a:solidFill>
                  <a:schemeClr val="tx2"/>
                </a:solidFill>
              </a:defRPr>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63440" y="2582335"/>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JULY 2018</a:t>
            </a:r>
            <a:endParaRPr lang="en-US" dirty="0"/>
          </a:p>
        </p:txBody>
      </p:sp>
      <p:sp>
        <p:nvSpPr>
          <p:cNvPr id="8" name="Footer Placeholder 7"/>
          <p:cNvSpPr>
            <a:spLocks noGrp="1"/>
          </p:cNvSpPr>
          <p:nvPr>
            <p:ph type="ftr" sz="quarter" idx="11"/>
          </p:nvPr>
        </p:nvSpPr>
        <p:spPr/>
        <p:txBody>
          <a:bodyPr/>
          <a:lstStyle/>
          <a:p>
            <a:r>
              <a:rPr lang="en-US" dirty="0" smtClean="0"/>
              <a:t>Seari.mit.edu</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t>JULY 2018</a:t>
            </a:r>
            <a:endParaRPr lang="en-US" dirty="0"/>
          </a:p>
        </p:txBody>
      </p:sp>
      <p:sp>
        <p:nvSpPr>
          <p:cNvPr id="4" name="Footer Placeholder 3"/>
          <p:cNvSpPr>
            <a:spLocks noGrp="1"/>
          </p:cNvSpPr>
          <p:nvPr>
            <p:ph type="ftr" sz="quarter" idx="11"/>
          </p:nvPr>
        </p:nvSpPr>
        <p:spPr/>
        <p:txBody>
          <a:bodyPr/>
          <a:lstStyle/>
          <a:p>
            <a:r>
              <a:rPr lang="en-US" dirty="0" smtClean="0"/>
              <a:t>Seari.mit.edu</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Rectangle 4"/>
          <p:cNvSpPr/>
          <p:nvPr/>
        </p:nvSpPr>
        <p:spPr>
          <a:xfrm>
            <a:off x="2384"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4" y="6334316"/>
            <a:ext cx="9141619" cy="6400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lvl1pPr marL="0" marR="0" indent="0" algn="l" defTabSz="342900" rtl="0" eaLnBrk="1" fontAlgn="auto" latinLnBrk="0" hangingPunct="1">
              <a:lnSpc>
                <a:spcPct val="100000"/>
              </a:lnSpc>
              <a:spcBef>
                <a:spcPts val="0"/>
              </a:spcBef>
              <a:spcAft>
                <a:spcPts val="0"/>
              </a:spcAft>
              <a:buClrTx/>
              <a:buSzTx/>
              <a:buFontTx/>
              <a:buNone/>
              <a:tabLst/>
              <a:defRPr/>
            </a:lvl1pPr>
          </a:lstStyle>
          <a:p>
            <a:r>
              <a:rPr lang="en-US" smtClean="0"/>
              <a:t>JULY 2018</a:t>
            </a:r>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dirty="0" smtClean="0"/>
              <a:t>Seari.mit.edu</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34290" tIns="0" rIns="3429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JULY 2018</a:t>
            </a:r>
            <a:endParaRPr lang="en-US" dirty="0"/>
          </a:p>
        </p:txBody>
      </p:sp>
      <p:sp>
        <p:nvSpPr>
          <p:cNvPr id="5" name="Footer Placeholder 4"/>
          <p:cNvSpPr>
            <a:spLocks noGrp="1"/>
          </p:cNvSpPr>
          <p:nvPr>
            <p:ph type="ftr" sz="quarter" idx="11"/>
          </p:nvPr>
        </p:nvSpPr>
        <p:spPr/>
        <p:txBody>
          <a:bodyPr/>
          <a:lstStyle/>
          <a:p>
            <a:r>
              <a:rPr lang="en-US" dirty="0" smtClean="0"/>
              <a:t>Seari.mit.edu</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822963" y="6459788"/>
            <a:ext cx="1854203" cy="365125"/>
          </a:xfrm>
        </p:spPr>
        <p:txBody>
          <a:bodyPr/>
          <a:lstStyle/>
          <a:p>
            <a:r>
              <a:rPr lang="en-US" smtClean="0"/>
              <a:t>JULY 2018</a:t>
            </a:r>
            <a:endParaRPr lang="en-US" dirty="0"/>
          </a:p>
        </p:txBody>
      </p:sp>
      <p:sp>
        <p:nvSpPr>
          <p:cNvPr id="3" name="Footer Placeholder 4"/>
          <p:cNvSpPr>
            <a:spLocks noGrp="1"/>
          </p:cNvSpPr>
          <p:nvPr>
            <p:ph type="ftr" sz="quarter" idx="11"/>
          </p:nvPr>
        </p:nvSpPr>
        <p:spPr>
          <a:xfrm>
            <a:off x="2764641" y="6459788"/>
            <a:ext cx="3617103" cy="365125"/>
          </a:xfrm>
        </p:spPr>
        <p:txBody>
          <a:bodyPr/>
          <a:lstStyle/>
          <a:p>
            <a:r>
              <a:rPr lang="en-US" dirty="0" smtClean="0"/>
              <a:t>Seari.mit.edu</a:t>
            </a:r>
            <a:endParaRPr lang="en-US" dirty="0"/>
          </a:p>
        </p:txBody>
      </p:sp>
      <p:sp>
        <p:nvSpPr>
          <p:cNvPr id="4" name="Slide Number Placeholder 5"/>
          <p:cNvSpPr>
            <a:spLocks noGrp="1"/>
          </p:cNvSpPr>
          <p:nvPr>
            <p:ph type="sldNum" sz="quarter" idx="12"/>
          </p:nvPr>
        </p:nvSpPr>
        <p:spPr>
          <a:xfrm>
            <a:off x="7425346" y="6459788"/>
            <a:ext cx="984019" cy="365125"/>
          </a:xfr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61001562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26064"/>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 y="6334317"/>
            <a:ext cx="9144001" cy="6599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6"/>
            <a:ext cx="7543800" cy="1450757"/>
          </a:xfrm>
          <a:prstGeom prst="rect">
            <a:avLst/>
          </a:prstGeom>
        </p:spPr>
        <p:txBody>
          <a:bodyPr vert="horz" lIns="68580" tIns="34290" rIns="68580" bIns="3429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845735"/>
            <a:ext cx="7543800" cy="4023360"/>
          </a:xfrm>
          <a:prstGeom prst="rect">
            <a:avLst/>
          </a:prstGeom>
        </p:spPr>
        <p:txBody>
          <a:bodyPr vert="horz" lIns="0" tIns="34290" rIns="0" bIns="3429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2"/>
          </p:nvPr>
        </p:nvSpPr>
        <p:spPr>
          <a:xfrm>
            <a:off x="822963" y="6459788"/>
            <a:ext cx="1854203" cy="365125"/>
          </a:xfrm>
          <a:prstGeom prst="rect">
            <a:avLst/>
          </a:prstGeom>
        </p:spPr>
        <p:txBody>
          <a:bodyPr vert="horz" lIns="68580" tIns="34290" rIns="68580" bIns="34290" rtlCol="0" anchor="ctr"/>
          <a:lstStyle>
            <a:lvl1pPr algn="l">
              <a:defRPr sz="700">
                <a:solidFill>
                  <a:srgbClr val="FFFFFF"/>
                </a:solidFill>
              </a:defRPr>
            </a:lvl1pPr>
          </a:lstStyle>
          <a:p>
            <a:r>
              <a:rPr lang="en-US" smtClean="0"/>
              <a:t>JULY 2018</a:t>
            </a:r>
            <a:endParaRPr lang="en-US" dirty="0" smtClean="0"/>
          </a:p>
        </p:txBody>
      </p:sp>
      <p:sp>
        <p:nvSpPr>
          <p:cNvPr id="5" name="Footer Placeholder 4"/>
          <p:cNvSpPr>
            <a:spLocks noGrp="1"/>
          </p:cNvSpPr>
          <p:nvPr>
            <p:ph type="ftr" sz="quarter" idx="3"/>
          </p:nvPr>
        </p:nvSpPr>
        <p:spPr>
          <a:xfrm>
            <a:off x="2764641" y="6459788"/>
            <a:ext cx="3617103" cy="365125"/>
          </a:xfrm>
          <a:prstGeom prst="rect">
            <a:avLst/>
          </a:prstGeom>
        </p:spPr>
        <p:txBody>
          <a:bodyPr vert="horz" lIns="68580" tIns="34290" rIns="68580" bIns="34290" rtlCol="0" anchor="ctr"/>
          <a:lstStyle>
            <a:lvl1pPr algn="ctr">
              <a:defRPr sz="700" cap="all" baseline="0">
                <a:solidFill>
                  <a:srgbClr val="FFFFFF"/>
                </a:solidFill>
              </a:defRPr>
            </a:lvl1pPr>
          </a:lstStyle>
          <a:p>
            <a:r>
              <a:rPr lang="en-US" dirty="0" smtClean="0"/>
              <a:t>Seari.mit.edu</a:t>
            </a:r>
            <a:endParaRPr lang="en-US" dirty="0"/>
          </a:p>
        </p:txBody>
      </p:sp>
      <p:sp>
        <p:nvSpPr>
          <p:cNvPr id="6" name="Slide Number Placeholder 5"/>
          <p:cNvSpPr>
            <a:spLocks noGrp="1"/>
          </p:cNvSpPr>
          <p:nvPr>
            <p:ph type="sldNum" sz="quarter" idx="4"/>
          </p:nvPr>
        </p:nvSpPr>
        <p:spPr>
          <a:xfrm>
            <a:off x="7425346" y="6459788"/>
            <a:ext cx="984019" cy="365125"/>
          </a:xfrm>
          <a:prstGeom prst="rect">
            <a:avLst/>
          </a:prstGeom>
        </p:spPr>
        <p:txBody>
          <a:bodyPr vert="horz" lIns="68580" tIns="34290" rIns="68580" bIns="34290" rtlCol="0" anchor="ctr"/>
          <a:lstStyle>
            <a:lvl1pPr algn="r">
              <a:defRPr sz="800">
                <a:solidFill>
                  <a:srgbClr val="FFFFFF"/>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8" r:id="rId8"/>
    <p:sldLayoutId id="2147483662" r:id="rId9"/>
  </p:sldLayoutIdLst>
  <p:timing>
    <p:tnLst>
      <p:par>
        <p:cTn id="1" dur="indefinite" restart="never" nodeType="tmRoot"/>
      </p:par>
    </p:tnLst>
  </p:timing>
  <p:hf hdr="0"/>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hyperlink" Target="mailto:rhodes@mit.edu"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2960" y="486237"/>
            <a:ext cx="7543800" cy="2557179"/>
          </a:xfrm>
        </p:spPr>
        <p:txBody>
          <a:bodyPr>
            <a:normAutofit/>
          </a:bodyPr>
          <a:lstStyle/>
          <a:p>
            <a:pPr algn="ctr"/>
            <a:r>
              <a:rPr lang="en-US" b="1" dirty="0" smtClean="0">
                <a:solidFill>
                  <a:srgbClr val="002060"/>
                </a:solidFill>
              </a:rPr>
              <a:t/>
            </a:r>
            <a:br>
              <a:rPr lang="en-US" b="1" dirty="0" smtClean="0">
                <a:solidFill>
                  <a:srgbClr val="002060"/>
                </a:solidFill>
              </a:rPr>
            </a:br>
            <a:r>
              <a:rPr lang="en-US" b="1" dirty="0" smtClean="0">
                <a:solidFill>
                  <a:srgbClr val="002060"/>
                </a:solidFill>
              </a:rPr>
              <a:t>Model Curation</a:t>
            </a:r>
            <a:r>
              <a:rPr lang="en-US" b="1" dirty="0">
                <a:solidFill>
                  <a:srgbClr val="002060"/>
                </a:solidFill>
              </a:rPr>
              <a:t/>
            </a:r>
            <a:br>
              <a:rPr lang="en-US" b="1" dirty="0">
                <a:solidFill>
                  <a:srgbClr val="002060"/>
                </a:solidFill>
              </a:rPr>
            </a:br>
            <a:endParaRPr lang="en-US" sz="3200" dirty="0">
              <a:solidFill>
                <a:srgbClr val="C00000"/>
              </a:solidFill>
            </a:endParaRPr>
          </a:p>
        </p:txBody>
      </p:sp>
      <p:sp>
        <p:nvSpPr>
          <p:cNvPr id="3" name="Subtitle 2"/>
          <p:cNvSpPr>
            <a:spLocks noGrp="1"/>
          </p:cNvSpPr>
          <p:nvPr>
            <p:ph type="subTitle" idx="1"/>
          </p:nvPr>
        </p:nvSpPr>
        <p:spPr>
          <a:xfrm>
            <a:off x="797537" y="3807063"/>
            <a:ext cx="7543800" cy="2465768"/>
          </a:xfrm>
        </p:spPr>
        <p:txBody>
          <a:bodyPr>
            <a:normAutofit/>
          </a:bodyPr>
          <a:lstStyle/>
          <a:p>
            <a:pPr algn="ctr">
              <a:spcBef>
                <a:spcPts val="600"/>
              </a:spcBef>
            </a:pPr>
            <a:r>
              <a:rPr lang="en-US" sz="2800" b="1" cap="none" dirty="0" smtClean="0">
                <a:solidFill>
                  <a:srgbClr val="002060"/>
                </a:solidFill>
                <a:latin typeface="+mn-lt"/>
              </a:rPr>
              <a:t>Donna </a:t>
            </a:r>
            <a:r>
              <a:rPr lang="en-US" sz="2800" b="1" cap="none" dirty="0">
                <a:solidFill>
                  <a:srgbClr val="002060"/>
                </a:solidFill>
                <a:latin typeface="+mn-lt"/>
              </a:rPr>
              <a:t>H. Rhodes </a:t>
            </a:r>
            <a:r>
              <a:rPr lang="en-US" sz="2800" b="1" cap="none" dirty="0" smtClean="0">
                <a:solidFill>
                  <a:srgbClr val="002060"/>
                </a:solidFill>
                <a:latin typeface="+mn-lt"/>
              </a:rPr>
              <a:t> </a:t>
            </a:r>
          </a:p>
          <a:p>
            <a:pPr algn="ctr">
              <a:spcBef>
                <a:spcPts val="600"/>
              </a:spcBef>
            </a:pPr>
            <a:r>
              <a:rPr lang="en-US" sz="2000" b="1" cap="none" dirty="0" smtClean="0">
                <a:solidFill>
                  <a:schemeClr val="tx1">
                    <a:lumMod val="65000"/>
                    <a:lumOff val="35000"/>
                  </a:schemeClr>
                </a:solidFill>
                <a:latin typeface="+mn-lt"/>
              </a:rPr>
              <a:t>Massachusetts </a:t>
            </a:r>
            <a:r>
              <a:rPr lang="en-US" sz="2000" b="1" cap="none" dirty="0">
                <a:solidFill>
                  <a:schemeClr val="tx1">
                    <a:lumMod val="65000"/>
                    <a:lumOff val="35000"/>
                  </a:schemeClr>
                </a:solidFill>
                <a:latin typeface="+mn-lt"/>
              </a:rPr>
              <a:t>Institute Of Technology</a:t>
            </a:r>
          </a:p>
          <a:p>
            <a:pPr algn="ctr">
              <a:spcBef>
                <a:spcPts val="600"/>
              </a:spcBef>
            </a:pPr>
            <a:r>
              <a:rPr lang="en-US" sz="2000" cap="none" dirty="0" smtClean="0">
                <a:solidFill>
                  <a:schemeClr val="tx1">
                    <a:lumMod val="65000"/>
                    <a:lumOff val="35000"/>
                  </a:schemeClr>
                </a:solidFill>
                <a:latin typeface="+mn-lt"/>
              </a:rPr>
              <a:t>rhodes@mit.edu  </a:t>
            </a:r>
          </a:p>
          <a:p>
            <a:pPr algn="ctr">
              <a:spcBef>
                <a:spcPts val="600"/>
              </a:spcBef>
            </a:pPr>
            <a:r>
              <a:rPr lang="en-US" sz="2000" b="1" cap="none" dirty="0" smtClean="0">
                <a:solidFill>
                  <a:schemeClr val="tx1">
                    <a:lumMod val="65000"/>
                    <a:lumOff val="35000"/>
                  </a:schemeClr>
                </a:solidFill>
                <a:latin typeface="+mn-lt"/>
              </a:rPr>
              <a:t>July 9, 2018</a:t>
            </a:r>
            <a:endParaRPr lang="en-US" sz="2000" b="1" cap="none" dirty="0">
              <a:solidFill>
                <a:schemeClr val="tx1">
                  <a:lumMod val="65000"/>
                  <a:lumOff val="35000"/>
                </a:schemeClr>
              </a:solidFill>
              <a:latin typeface="+mn-lt"/>
            </a:endParaRPr>
          </a:p>
          <a:p>
            <a:pPr algn="ctr">
              <a:spcBef>
                <a:spcPts val="600"/>
              </a:spcBef>
            </a:pPr>
            <a:endParaRPr lang="en-US" sz="2000" cap="none" dirty="0">
              <a:solidFill>
                <a:schemeClr val="tx1">
                  <a:lumMod val="65000"/>
                  <a:lumOff val="35000"/>
                </a:schemeClr>
              </a:solidFill>
              <a:latin typeface="+mn-lt"/>
            </a:endParaRPr>
          </a:p>
          <a:p>
            <a:pPr>
              <a:spcBef>
                <a:spcPts val="600"/>
              </a:spcBef>
            </a:pPr>
            <a:endParaRPr lang="en-US" sz="4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182" y="5611879"/>
            <a:ext cx="1233298" cy="493319"/>
          </a:xfrm>
          <a:prstGeom prst="rect">
            <a:avLst/>
          </a:prstGeom>
        </p:spPr>
      </p:pic>
    </p:spTree>
    <p:extLst>
      <p:ext uri="{BB962C8B-B14F-4D97-AF65-F5344CB8AC3E}">
        <p14:creationId xmlns:p14="http://schemas.microsoft.com/office/powerpoint/2010/main" val="29293819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Example Responsibility</a:t>
            </a:r>
            <a:r>
              <a:rPr lang="en-US" sz="3600" dirty="0" smtClean="0"/>
              <a:t/>
            </a:r>
            <a:br>
              <a:rPr lang="en-US" sz="3600" dirty="0" smtClean="0"/>
            </a:br>
            <a:r>
              <a:rPr lang="en-US" sz="3600" b="1" i="1" dirty="0" smtClean="0"/>
              <a:t>Model Accession</a:t>
            </a:r>
            <a:endParaRPr lang="en-US" sz="3600" b="1" i="1" dirty="0"/>
          </a:p>
        </p:txBody>
      </p:sp>
      <p:sp>
        <p:nvSpPr>
          <p:cNvPr id="3" name="Content Placeholder 2"/>
          <p:cNvSpPr>
            <a:spLocks noGrp="1"/>
          </p:cNvSpPr>
          <p:nvPr>
            <p:ph idx="1"/>
          </p:nvPr>
        </p:nvSpPr>
        <p:spPr/>
        <p:txBody>
          <a:bodyPr>
            <a:normAutofit fontScale="92500" lnSpcReduction="10000"/>
          </a:bodyPr>
          <a:lstStyle/>
          <a:p>
            <a:r>
              <a:rPr lang="en-US" sz="2000" dirty="0" smtClean="0"/>
              <a:t>Accessioning is the process of officially accepting models (and sets of models) into the enterprise level model collection. </a:t>
            </a:r>
          </a:p>
          <a:p>
            <a:pPr lvl="1"/>
            <a:r>
              <a:rPr lang="en-US" sz="2000" dirty="0" smtClean="0"/>
              <a:t>An accession is the acquisition of a single model or set of models, from one source, under one type of transaction (elevated to global, exchange, purpose…), as of a single date </a:t>
            </a:r>
          </a:p>
          <a:p>
            <a:endParaRPr lang="en-US" sz="2000" dirty="0" smtClean="0"/>
          </a:p>
          <a:p>
            <a:r>
              <a:rPr lang="en-US" sz="2000" dirty="0" smtClean="0"/>
              <a:t>Accessioning establishes legal ownership, IP, validity of pedigree, etc.</a:t>
            </a:r>
          </a:p>
          <a:p>
            <a:pPr lvl="1"/>
            <a:r>
              <a:rPr lang="en-US" sz="2000" dirty="0" smtClean="0"/>
              <a:t>Developed or acquired?  Or existing  local asset elevated to global asset? Adapted from open source? Purchase or exchange?</a:t>
            </a:r>
          </a:p>
          <a:p>
            <a:pPr lvl="0"/>
            <a:endParaRPr lang="en-US" sz="2000" dirty="0" smtClean="0"/>
          </a:p>
          <a:p>
            <a:pPr lvl="0"/>
            <a:r>
              <a:rPr lang="en-US" sz="2000" dirty="0" smtClean="0"/>
              <a:t>Condition at accession recorded, establishing initial pedigree  </a:t>
            </a:r>
          </a:p>
          <a:p>
            <a:pPr lvl="1"/>
            <a:r>
              <a:rPr lang="en-US" sz="2000" dirty="0" smtClean="0"/>
              <a:t>Model and pedigree info recorded with unique identifier</a:t>
            </a:r>
          </a:p>
          <a:p>
            <a:pPr lvl="1"/>
            <a:r>
              <a:rPr lang="en-US" sz="2000" dirty="0" smtClean="0"/>
              <a:t>Placed under CM</a:t>
            </a:r>
          </a:p>
          <a:p>
            <a:endParaRPr lang="en-US" dirty="0"/>
          </a:p>
        </p:txBody>
      </p:sp>
      <p:sp>
        <p:nvSpPr>
          <p:cNvPr id="4" name="TextBox 3"/>
          <p:cNvSpPr txBox="1"/>
          <p:nvPr/>
        </p:nvSpPr>
        <p:spPr>
          <a:xfrm>
            <a:off x="425116" y="6015789"/>
            <a:ext cx="8253663" cy="369332"/>
          </a:xfrm>
          <a:prstGeom prst="rect">
            <a:avLst/>
          </a:prstGeom>
          <a:noFill/>
        </p:spPr>
        <p:txBody>
          <a:bodyPr wrap="square" rtlCol="0">
            <a:spAutoFit/>
          </a:bodyPr>
          <a:lstStyle/>
          <a:p>
            <a:pPr algn="ctr"/>
            <a:r>
              <a:rPr lang="en-US" sz="1800" dirty="0" smtClean="0">
                <a:solidFill>
                  <a:srgbClr val="C00000"/>
                </a:solidFill>
              </a:rPr>
              <a:t>De-accessioning is also a key responsibility</a:t>
            </a:r>
            <a:endParaRPr lang="en-US" sz="1800" dirty="0">
              <a:solidFill>
                <a:srgbClr val="C00000"/>
              </a:solidFill>
            </a:endParaRPr>
          </a:p>
        </p:txBody>
      </p:sp>
      <p:sp>
        <p:nvSpPr>
          <p:cNvPr id="8" name="Footer Placeholder 7"/>
          <p:cNvSpPr>
            <a:spLocks noGrp="1"/>
          </p:cNvSpPr>
          <p:nvPr>
            <p:ph type="ftr" sz="quarter" idx="11"/>
          </p:nvPr>
        </p:nvSpPr>
        <p:spPr/>
        <p:txBody>
          <a:bodyPr/>
          <a:lstStyle/>
          <a:p>
            <a:r>
              <a:rPr lang="en-US" smtClean="0"/>
              <a:t>Seari.mit.edu</a:t>
            </a:r>
            <a:endParaRPr lang="en-US" dirty="0"/>
          </a:p>
        </p:txBody>
      </p:sp>
      <p:sp>
        <p:nvSpPr>
          <p:cNvPr id="9" name="Slide Number Placeholder 8"/>
          <p:cNvSpPr>
            <a:spLocks noGrp="1"/>
          </p:cNvSpPr>
          <p:nvPr>
            <p:ph type="sldNum" sz="quarter" idx="12"/>
          </p:nvPr>
        </p:nvSpPr>
        <p:spPr/>
        <p:txBody>
          <a:bodyPr/>
          <a:lstStyle/>
          <a:p>
            <a:fld id="{924B41C4-1474-8D42-B330-D2828683839D}" type="slidenum">
              <a:rPr lang="en-US" smtClean="0"/>
              <a:t>10</a:t>
            </a:fld>
            <a:endParaRPr lang="en-US" dirty="0"/>
          </a:p>
        </p:txBody>
      </p:sp>
      <p:sp>
        <p:nvSpPr>
          <p:cNvPr id="5" name="Date Placeholder 4"/>
          <p:cNvSpPr>
            <a:spLocks noGrp="1"/>
          </p:cNvSpPr>
          <p:nvPr>
            <p:ph type="dt" sz="half" idx="10"/>
          </p:nvPr>
        </p:nvSpPr>
        <p:spPr/>
        <p:txBody>
          <a:bodyPr/>
          <a:lstStyle/>
          <a:p>
            <a:r>
              <a:rPr lang="en-US" smtClean="0"/>
              <a:t>JULY 2018</a:t>
            </a:r>
            <a:endParaRPr lang="en-US" dirty="0" smtClean="0"/>
          </a:p>
        </p:txBody>
      </p:sp>
    </p:spTree>
    <p:extLst>
      <p:ext uri="{BB962C8B-B14F-4D97-AF65-F5344CB8AC3E}">
        <p14:creationId xmlns:p14="http://schemas.microsoft.com/office/powerpoint/2010/main" val="1862085305"/>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valuation of models and digital artifacts</a:t>
            </a:r>
            <a:endParaRPr lang="en-US" dirty="0"/>
          </a:p>
        </p:txBody>
      </p:sp>
      <p:pic>
        <p:nvPicPr>
          <p:cNvPr id="5122" name="Picture 2"/>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5638800" y="2098725"/>
            <a:ext cx="2857500" cy="3343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2147887"/>
            <a:ext cx="2878137" cy="32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622158" y="2594344"/>
            <a:ext cx="1906772" cy="1631216"/>
          </a:xfrm>
          <a:prstGeom prst="rect">
            <a:avLst/>
          </a:prstGeom>
          <a:noFill/>
        </p:spPr>
        <p:txBody>
          <a:bodyPr wrap="square" rtlCol="0">
            <a:spAutoFit/>
          </a:bodyPr>
          <a:lstStyle/>
          <a:p>
            <a:pPr algn="ctr"/>
            <a:r>
              <a:rPr lang="en-US" sz="2000" i="1" dirty="0"/>
              <a:t>Are physical products and models of the product two separate things? </a:t>
            </a:r>
          </a:p>
        </p:txBody>
      </p:sp>
      <p:pic>
        <p:nvPicPr>
          <p:cNvPr id="3074" name="Picture 2" descr="C:\Users\Donna\AppData\Local\Microsoft\Windows\Temporary Internet Files\Content.IE5\71RNPCGW\3366720659_b746789dfd_z[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4811" y="4368210"/>
            <a:ext cx="1341466" cy="892913"/>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7"/>
          <p:cNvSpPr>
            <a:spLocks noGrp="1"/>
          </p:cNvSpPr>
          <p:nvPr>
            <p:ph type="ftr" sz="quarter" idx="11"/>
          </p:nvPr>
        </p:nvSpPr>
        <p:spPr/>
        <p:txBody>
          <a:bodyPr/>
          <a:lstStyle/>
          <a:p>
            <a:r>
              <a:rPr lang="en-US" dirty="0" smtClean="0"/>
              <a:t>Seari.mit.edu</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11</a:t>
            </a:fld>
            <a:endParaRPr lang="en-US" dirty="0"/>
          </a:p>
        </p:txBody>
      </p:sp>
      <p:sp>
        <p:nvSpPr>
          <p:cNvPr id="3" name="Date Placeholder 2"/>
          <p:cNvSpPr>
            <a:spLocks noGrp="1"/>
          </p:cNvSpPr>
          <p:nvPr>
            <p:ph type="dt" sz="half" idx="10"/>
          </p:nvPr>
        </p:nvSpPr>
        <p:spPr/>
        <p:txBody>
          <a:bodyPr/>
          <a:lstStyle/>
          <a:p>
            <a:r>
              <a:rPr lang="en-US" smtClean="0"/>
              <a:t>JULY 2018</a:t>
            </a:r>
            <a:endParaRPr lang="en-US" dirty="0" smtClean="0"/>
          </a:p>
        </p:txBody>
      </p:sp>
    </p:spTree>
    <p:extLst>
      <p:ext uri="{BB962C8B-B14F-4D97-AF65-F5344CB8AC3E}">
        <p14:creationId xmlns:p14="http://schemas.microsoft.com/office/powerpoint/2010/main" val="36172661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managing model acquisition activities  </a:t>
            </a:r>
            <a:endParaRPr lang="en-US" dirty="0"/>
          </a:p>
        </p:txBody>
      </p:sp>
      <p:sp>
        <p:nvSpPr>
          <p:cNvPr id="3" name="Content Placeholder 2"/>
          <p:cNvSpPr>
            <a:spLocks noGrp="1"/>
          </p:cNvSpPr>
          <p:nvPr>
            <p:ph idx="1"/>
          </p:nvPr>
        </p:nvSpPr>
        <p:spPr/>
        <p:txBody>
          <a:bodyPr>
            <a:normAutofit lnSpcReduction="10000"/>
          </a:bodyPr>
          <a:lstStyle/>
          <a:p>
            <a:r>
              <a:rPr lang="en-US" sz="2400" b="1" dirty="0" smtClean="0">
                <a:solidFill>
                  <a:srgbClr val="002060"/>
                </a:solidFill>
              </a:rPr>
              <a:t>ACQUISITION</a:t>
            </a:r>
          </a:p>
          <a:p>
            <a:r>
              <a:rPr lang="en-US" sz="2400" dirty="0" smtClean="0"/>
              <a:t>The </a:t>
            </a:r>
            <a:r>
              <a:rPr lang="en-US" sz="2400" dirty="0"/>
              <a:t>act of acquiring a model through </a:t>
            </a:r>
            <a:r>
              <a:rPr lang="en-US" sz="2400" dirty="0" smtClean="0"/>
              <a:t>a formal </a:t>
            </a:r>
            <a:r>
              <a:rPr lang="en-US" sz="2400" dirty="0"/>
              <a:t>arrangement with the model owner (e.g., through purchase, trade, or other business transaction). </a:t>
            </a:r>
            <a:endParaRPr lang="en-US" sz="2400" dirty="0" smtClean="0"/>
          </a:p>
          <a:p>
            <a:r>
              <a:rPr lang="en-US" sz="2400" dirty="0" smtClean="0"/>
              <a:t> </a:t>
            </a:r>
          </a:p>
          <a:p>
            <a:r>
              <a:rPr lang="en-US" sz="2400" b="1" dirty="0" smtClean="0">
                <a:solidFill>
                  <a:srgbClr val="002060"/>
                </a:solidFill>
              </a:rPr>
              <a:t>LOANS</a:t>
            </a:r>
          </a:p>
          <a:p>
            <a:r>
              <a:rPr lang="en-US" sz="2400" b="1" dirty="0" smtClean="0"/>
              <a:t> </a:t>
            </a:r>
            <a:r>
              <a:rPr lang="en-US" sz="2400" dirty="0" smtClean="0"/>
              <a:t>The </a:t>
            </a:r>
            <a:r>
              <a:rPr lang="en-US" sz="2400" dirty="0"/>
              <a:t>act of temporarily </a:t>
            </a:r>
            <a:r>
              <a:rPr lang="en-US" sz="2400" dirty="0" smtClean="0"/>
              <a:t>loaning </a:t>
            </a:r>
            <a:r>
              <a:rPr lang="en-US" sz="2400" dirty="0"/>
              <a:t>a model through an agreement whereby the model owner agrees to share the model with the model acquirer for a specified time and specified terms (e.g., terms of use, remuneration, etc</a:t>
            </a:r>
            <a:r>
              <a:rPr lang="en-US" sz="2400" dirty="0" smtClean="0"/>
              <a:t>.).</a:t>
            </a:r>
          </a:p>
          <a:p>
            <a:r>
              <a:rPr lang="en-US" dirty="0" smtClean="0"/>
              <a:t> </a:t>
            </a:r>
            <a:endParaRPr lang="en-US" dirty="0"/>
          </a:p>
          <a:p>
            <a:endParaRPr lang="en-US" dirty="0"/>
          </a:p>
        </p:txBody>
      </p:sp>
      <p:sp>
        <p:nvSpPr>
          <p:cNvPr id="5" name="Footer Placeholder 4"/>
          <p:cNvSpPr>
            <a:spLocks noGrp="1"/>
          </p:cNvSpPr>
          <p:nvPr>
            <p:ph type="ftr" sz="quarter" idx="11"/>
          </p:nvPr>
        </p:nvSpPr>
        <p:spPr/>
        <p:txBody>
          <a:bodyPr/>
          <a:lstStyle/>
          <a:p>
            <a:r>
              <a:rPr lang="en-US" dirty="0" smtClean="0"/>
              <a:t>Seari.mit.edu</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12</a:t>
            </a:fld>
            <a:endParaRPr lang="en-US" dirty="0"/>
          </a:p>
        </p:txBody>
      </p:sp>
      <p:sp>
        <p:nvSpPr>
          <p:cNvPr id="7" name="Date Placeholder 6"/>
          <p:cNvSpPr>
            <a:spLocks noGrp="1"/>
          </p:cNvSpPr>
          <p:nvPr>
            <p:ph type="dt" sz="half" idx="10"/>
          </p:nvPr>
        </p:nvSpPr>
        <p:spPr/>
        <p:txBody>
          <a:bodyPr/>
          <a:lstStyle/>
          <a:p>
            <a:r>
              <a:rPr lang="en-US" smtClean="0"/>
              <a:t>JULY 2018</a:t>
            </a:r>
            <a:endParaRPr lang="en-US" dirty="0" smtClean="0"/>
          </a:p>
        </p:txBody>
      </p:sp>
    </p:spTree>
    <p:extLst>
      <p:ext uri="{BB962C8B-B14F-4D97-AF65-F5344CB8AC3E}">
        <p14:creationId xmlns:p14="http://schemas.microsoft.com/office/powerpoint/2010/main" val="33550114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 and practices</a:t>
            </a:r>
            <a:endParaRPr lang="en-US" dirty="0"/>
          </a:p>
        </p:txBody>
      </p:sp>
      <p:sp>
        <p:nvSpPr>
          <p:cNvPr id="8" name="Text Placeholder 7"/>
          <p:cNvSpPr>
            <a:spLocks noGrp="1"/>
          </p:cNvSpPr>
          <p:nvPr>
            <p:ph type="body" idx="1"/>
          </p:nvPr>
        </p:nvSpPr>
        <p:spPr>
          <a:ln>
            <a:solidFill>
              <a:srgbClr val="002060"/>
            </a:solidFill>
          </a:ln>
        </p:spPr>
        <p:txBody>
          <a:bodyPr>
            <a:normAutofit/>
          </a:bodyPr>
          <a:lstStyle/>
          <a:p>
            <a:r>
              <a:rPr lang="en-US" sz="2400" dirty="0" smtClean="0"/>
              <a:t>Enterprise Level </a:t>
            </a:r>
            <a:br>
              <a:rPr lang="en-US" sz="2400" dirty="0" smtClean="0"/>
            </a:br>
            <a:r>
              <a:rPr lang="en-US" sz="2000" dirty="0" smtClean="0"/>
              <a:t>(chief model curator)</a:t>
            </a:r>
            <a:endParaRPr lang="en-US" sz="2400" dirty="0"/>
          </a:p>
        </p:txBody>
      </p:sp>
      <p:sp>
        <p:nvSpPr>
          <p:cNvPr id="3" name="Content Placeholder 2"/>
          <p:cNvSpPr>
            <a:spLocks noGrp="1"/>
          </p:cNvSpPr>
          <p:nvPr>
            <p:ph sz="half" idx="2"/>
          </p:nvPr>
        </p:nvSpPr>
        <p:spPr>
          <a:solidFill>
            <a:srgbClr val="002060"/>
          </a:solidFill>
        </p:spPr>
        <p:txBody>
          <a:bodyPr>
            <a:normAutofit fontScale="55000" lnSpcReduction="20000"/>
          </a:bodyPr>
          <a:lstStyle/>
          <a:p>
            <a:pPr marL="0" indent="0">
              <a:buNone/>
            </a:pPr>
            <a:endParaRPr lang="en-US" sz="2400" dirty="0" smtClean="0">
              <a:solidFill>
                <a:schemeClr val="bg1"/>
              </a:solidFill>
            </a:endParaRPr>
          </a:p>
          <a:p>
            <a:pPr marL="182880" indent="0">
              <a:buNone/>
            </a:pPr>
            <a:r>
              <a:rPr lang="en-US" sz="3400" dirty="0" smtClean="0">
                <a:solidFill>
                  <a:schemeClr val="bg1"/>
                </a:solidFill>
              </a:rPr>
              <a:t>Executive owner for the modeling and simulation standards, data pedigree, and model pedigree </a:t>
            </a:r>
          </a:p>
          <a:p>
            <a:pPr marL="182880" indent="0">
              <a:buNone/>
            </a:pPr>
            <a:endParaRPr lang="en-US" sz="3400" dirty="0" smtClean="0">
              <a:solidFill>
                <a:schemeClr val="bg1"/>
              </a:solidFill>
            </a:endParaRPr>
          </a:p>
          <a:p>
            <a:pPr marL="182880" indent="0">
              <a:buNone/>
            </a:pPr>
            <a:r>
              <a:rPr lang="en-US" sz="3400" dirty="0" smtClean="0">
                <a:solidFill>
                  <a:schemeClr val="bg1"/>
                </a:solidFill>
              </a:rPr>
              <a:t>Establishes culture and enablers for model-centric environment</a:t>
            </a:r>
          </a:p>
          <a:p>
            <a:pPr marL="182880" indent="0">
              <a:buNone/>
            </a:pPr>
            <a:endParaRPr lang="en-US" sz="3400" dirty="0" smtClean="0">
              <a:solidFill>
                <a:schemeClr val="bg1"/>
              </a:solidFill>
            </a:endParaRPr>
          </a:p>
          <a:p>
            <a:pPr marL="182880" indent="0">
              <a:buNone/>
            </a:pPr>
            <a:r>
              <a:rPr lang="en-US" sz="3400" dirty="0" smtClean="0">
                <a:solidFill>
                  <a:schemeClr val="bg1"/>
                </a:solidFill>
              </a:rPr>
              <a:t>Sets policy and guiding principles</a:t>
            </a:r>
          </a:p>
          <a:p>
            <a:pPr marL="0" indent="0">
              <a:buNone/>
            </a:pPr>
            <a:endParaRPr lang="en-US" sz="2400" dirty="0" smtClean="0"/>
          </a:p>
          <a:p>
            <a:pPr marL="0" indent="0">
              <a:buNone/>
            </a:pPr>
            <a:endParaRPr lang="en-US" sz="2400" dirty="0" smtClean="0"/>
          </a:p>
          <a:p>
            <a:r>
              <a:rPr lang="en-US" dirty="0" smtClean="0"/>
              <a:t> </a:t>
            </a:r>
          </a:p>
          <a:p>
            <a:endParaRPr lang="en-US" dirty="0"/>
          </a:p>
        </p:txBody>
      </p:sp>
      <p:sp>
        <p:nvSpPr>
          <p:cNvPr id="9" name="Text Placeholder 8"/>
          <p:cNvSpPr>
            <a:spLocks noGrp="1"/>
          </p:cNvSpPr>
          <p:nvPr>
            <p:ph type="body" sz="quarter" idx="3"/>
          </p:nvPr>
        </p:nvSpPr>
        <p:spPr>
          <a:ln>
            <a:solidFill>
              <a:srgbClr val="002060"/>
            </a:solidFill>
          </a:ln>
        </p:spPr>
        <p:txBody>
          <a:bodyPr>
            <a:normAutofit/>
          </a:bodyPr>
          <a:lstStyle/>
          <a:p>
            <a:r>
              <a:rPr lang="en-US" sz="2400" dirty="0" smtClean="0"/>
              <a:t>Program Level</a:t>
            </a:r>
            <a:endParaRPr lang="en-US" sz="2400" dirty="0"/>
          </a:p>
        </p:txBody>
      </p:sp>
      <p:sp>
        <p:nvSpPr>
          <p:cNvPr id="10" name="Content Placeholder 9"/>
          <p:cNvSpPr>
            <a:spLocks noGrp="1"/>
          </p:cNvSpPr>
          <p:nvPr>
            <p:ph sz="quarter" idx="4"/>
          </p:nvPr>
        </p:nvSpPr>
        <p:spPr>
          <a:xfrm>
            <a:off x="4663440" y="2582335"/>
            <a:ext cx="3720905" cy="3378200"/>
          </a:xfrm>
          <a:solidFill>
            <a:schemeClr val="bg2">
              <a:lumMod val="90000"/>
            </a:schemeClr>
          </a:solidFill>
        </p:spPr>
        <p:txBody>
          <a:bodyPr/>
          <a:lstStyle/>
          <a:p>
            <a:pPr marL="0" indent="0">
              <a:buNone/>
            </a:pPr>
            <a:r>
              <a:rPr lang="en-US" dirty="0" smtClean="0"/>
              <a:t> </a:t>
            </a:r>
            <a:endParaRPr lang="en-US" dirty="0"/>
          </a:p>
        </p:txBody>
      </p:sp>
      <p:sp>
        <p:nvSpPr>
          <p:cNvPr id="5" name="Footer Placeholder 4"/>
          <p:cNvSpPr>
            <a:spLocks noGrp="1"/>
          </p:cNvSpPr>
          <p:nvPr>
            <p:ph type="ftr" sz="quarter" idx="11"/>
          </p:nvPr>
        </p:nvSpPr>
        <p:spPr/>
        <p:txBody>
          <a:bodyPr/>
          <a:lstStyle/>
          <a:p>
            <a:r>
              <a:rPr lang="en-US" dirty="0" smtClean="0"/>
              <a:t>Seari.mit.edu</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13</a:t>
            </a:fld>
            <a:endParaRPr lang="en-US" dirty="0"/>
          </a:p>
        </p:txBody>
      </p:sp>
      <p:sp>
        <p:nvSpPr>
          <p:cNvPr id="7" name="TextBox 6"/>
          <p:cNvSpPr txBox="1"/>
          <p:nvPr/>
        </p:nvSpPr>
        <p:spPr>
          <a:xfrm>
            <a:off x="4790049" y="2686938"/>
            <a:ext cx="3362178" cy="3170099"/>
          </a:xfrm>
          <a:prstGeom prst="rect">
            <a:avLst/>
          </a:prstGeom>
          <a:solidFill>
            <a:srgbClr val="002060"/>
          </a:solidFill>
        </p:spPr>
        <p:txBody>
          <a:bodyPr wrap="square" rtlCol="0">
            <a:spAutoFit/>
          </a:bodyPr>
          <a:lstStyle/>
          <a:p>
            <a:pPr defTabSz="914400" fontAlgn="base">
              <a:spcBef>
                <a:spcPct val="0"/>
              </a:spcBef>
              <a:spcAft>
                <a:spcPct val="0"/>
              </a:spcAft>
            </a:pPr>
            <a:r>
              <a:rPr lang="en-US" sz="1200" b="1" u="sng" dirty="0">
                <a:solidFill>
                  <a:srgbClr val="FFFFFF"/>
                </a:solidFill>
                <a:latin typeface="Arial" charset="0"/>
                <a:ea typeface="ＭＳ Ｐゴシック"/>
                <a:cs typeface="Arial" charset="0"/>
              </a:rPr>
              <a:t>DoD Digital Engineering Working Group SE Digital Engineering Fundamentals (2016) </a:t>
            </a:r>
          </a:p>
          <a:p>
            <a:pPr defTabSz="914400" fontAlgn="base">
              <a:spcBef>
                <a:spcPct val="0"/>
              </a:spcBef>
              <a:spcAft>
                <a:spcPct val="0"/>
              </a:spcAft>
            </a:pPr>
            <a:endParaRPr lang="en-US" sz="1600" i="1" dirty="0" smtClean="0">
              <a:solidFill>
                <a:srgbClr val="FFFFFF"/>
              </a:solidFill>
              <a:latin typeface="Arial" charset="0"/>
              <a:ea typeface="ＭＳ Ｐゴシック"/>
              <a:cs typeface="Arial" charset="0"/>
            </a:endParaRPr>
          </a:p>
          <a:p>
            <a:pPr defTabSz="914400" fontAlgn="base">
              <a:spcBef>
                <a:spcPct val="0"/>
              </a:spcBef>
              <a:spcAft>
                <a:spcPct val="0"/>
              </a:spcAft>
            </a:pPr>
            <a:r>
              <a:rPr lang="en-US" sz="1600" i="1" dirty="0" smtClean="0">
                <a:solidFill>
                  <a:srgbClr val="FFFFFF"/>
                </a:solidFill>
                <a:latin typeface="Arial" charset="0"/>
                <a:ea typeface="ＭＳ Ｐゴシック"/>
                <a:cs typeface="Arial" charset="0"/>
              </a:rPr>
              <a:t>The </a:t>
            </a:r>
            <a:r>
              <a:rPr lang="en-US" sz="1600" i="1" dirty="0">
                <a:solidFill>
                  <a:srgbClr val="FFFFFF"/>
                </a:solidFill>
                <a:latin typeface="Arial" charset="0"/>
                <a:ea typeface="ＭＳ Ｐゴシック"/>
                <a:cs typeface="Arial" charset="0"/>
              </a:rPr>
              <a:t>responsibility of planning and coordinating programs’ use of models, simulations, tools, data, data rights, and the engineering environment </a:t>
            </a:r>
            <a:r>
              <a:rPr lang="en-US" sz="1600" i="1" dirty="0">
                <a:solidFill>
                  <a:srgbClr val="FFC000"/>
                </a:solidFill>
                <a:latin typeface="Arial" charset="0"/>
                <a:ea typeface="ＭＳ Ｐゴシック"/>
                <a:cs typeface="Arial" charset="0"/>
              </a:rPr>
              <a:t>belongs to the program manager</a:t>
            </a:r>
            <a:r>
              <a:rPr lang="en-US" sz="1600" i="1" dirty="0">
                <a:solidFill>
                  <a:srgbClr val="FFFFFF"/>
                </a:solidFill>
                <a:latin typeface="Arial" charset="0"/>
                <a:ea typeface="ＭＳ Ｐゴシック"/>
                <a:cs typeface="Arial" charset="0"/>
              </a:rPr>
              <a:t>; the performance of the actual </a:t>
            </a:r>
            <a:r>
              <a:rPr lang="en-US" sz="1600" i="1" dirty="0">
                <a:solidFill>
                  <a:srgbClr val="FFC000"/>
                </a:solidFill>
                <a:latin typeface="Arial" charset="0"/>
                <a:ea typeface="ＭＳ Ｐゴシック"/>
                <a:cs typeface="Arial" charset="0"/>
              </a:rPr>
              <a:t>may be delegated to the program systems engineer and other program staff</a:t>
            </a:r>
            <a:r>
              <a:rPr lang="en-US" sz="1600" i="1" dirty="0">
                <a:solidFill>
                  <a:srgbClr val="FFFFFF"/>
                </a:solidFill>
                <a:latin typeface="Arial" charset="0"/>
                <a:ea typeface="ＭＳ Ｐゴシック"/>
                <a:cs typeface="Arial" charset="0"/>
              </a:rPr>
              <a:t> as appropriate</a:t>
            </a:r>
          </a:p>
        </p:txBody>
      </p:sp>
      <p:sp>
        <p:nvSpPr>
          <p:cNvPr id="11" name="Date Placeholder 10"/>
          <p:cNvSpPr>
            <a:spLocks noGrp="1"/>
          </p:cNvSpPr>
          <p:nvPr>
            <p:ph type="dt" sz="half" idx="10"/>
          </p:nvPr>
        </p:nvSpPr>
        <p:spPr/>
        <p:txBody>
          <a:bodyPr/>
          <a:lstStyle/>
          <a:p>
            <a:r>
              <a:rPr lang="en-US" smtClean="0"/>
              <a:t>JULY 2018</a:t>
            </a:r>
            <a:endParaRPr lang="en-US" dirty="0"/>
          </a:p>
        </p:txBody>
      </p:sp>
    </p:spTree>
    <p:extLst>
      <p:ext uri="{BB962C8B-B14F-4D97-AF65-F5344CB8AC3E}">
        <p14:creationId xmlns:p14="http://schemas.microsoft.com/office/powerpoint/2010/main" val="31189283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a:r>
            <a:br>
              <a:rPr lang="en-US" dirty="0" smtClean="0"/>
            </a:br>
            <a:r>
              <a:rPr lang="en-US" dirty="0" smtClean="0"/>
              <a:t>standard model pedigree</a:t>
            </a:r>
            <a:endParaRPr lang="en-US" dirty="0"/>
          </a:p>
        </p:txBody>
      </p:sp>
      <p:sp>
        <p:nvSpPr>
          <p:cNvPr id="3" name="Content Placeholder 2"/>
          <p:cNvSpPr>
            <a:spLocks noGrp="1"/>
          </p:cNvSpPr>
          <p:nvPr>
            <p:ph idx="1"/>
          </p:nvPr>
        </p:nvSpPr>
        <p:spPr>
          <a:xfrm>
            <a:off x="822959" y="1845735"/>
            <a:ext cx="7814603" cy="4023360"/>
          </a:xfrm>
        </p:spPr>
        <p:txBody>
          <a:bodyPr>
            <a:normAutofit/>
          </a:bodyPr>
          <a:lstStyle/>
          <a:p>
            <a:r>
              <a:rPr lang="en-US" sz="2400" dirty="0" smtClean="0"/>
              <a:t>Model Pedigree: Model-associated </a:t>
            </a:r>
            <a:r>
              <a:rPr lang="en-US" sz="2400" dirty="0"/>
              <a:t>information that describes model origin, originators and developers, development process, assumptions, expert knowledge, model enhancements, investment costs, versions, change history, etc. </a:t>
            </a:r>
            <a:endParaRPr lang="en-US" sz="2400" dirty="0" smtClean="0"/>
          </a:p>
          <a:p>
            <a:r>
              <a:rPr lang="en-US" sz="2400" dirty="0" smtClean="0"/>
              <a:t>Adjunct to the technical model details and metadata</a:t>
            </a:r>
            <a:endParaRPr lang="en-US" sz="2400" dirty="0"/>
          </a:p>
          <a:p>
            <a:endParaRPr lang="en-US" sz="2400" dirty="0" smtClean="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74" y="3827205"/>
            <a:ext cx="1492289" cy="2383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7733" y="4340307"/>
            <a:ext cx="3528753" cy="157610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Footer Placeholder 6"/>
          <p:cNvSpPr>
            <a:spLocks noGrp="1"/>
          </p:cNvSpPr>
          <p:nvPr>
            <p:ph type="ftr" sz="quarter" idx="11"/>
          </p:nvPr>
        </p:nvSpPr>
        <p:spPr/>
        <p:txBody>
          <a:bodyPr/>
          <a:lstStyle/>
          <a:p>
            <a:r>
              <a:rPr lang="en-US" dirty="0" smtClean="0"/>
              <a:t>Seari.mit.edu</a:t>
            </a:r>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smtClean="0"/>
              <a:pPr/>
              <a:t>14</a:t>
            </a:fld>
            <a:endParaRPr lang="en-US" dirty="0"/>
          </a:p>
        </p:txBody>
      </p:sp>
      <p:sp>
        <p:nvSpPr>
          <p:cNvPr id="9" name="TextBox 8"/>
          <p:cNvSpPr txBox="1"/>
          <p:nvPr/>
        </p:nvSpPr>
        <p:spPr>
          <a:xfrm>
            <a:off x="5472332" y="4759026"/>
            <a:ext cx="2806505" cy="923330"/>
          </a:xfrm>
          <a:prstGeom prst="rect">
            <a:avLst/>
          </a:prstGeom>
          <a:noFill/>
        </p:spPr>
        <p:txBody>
          <a:bodyPr wrap="square" rtlCol="0">
            <a:spAutoFit/>
          </a:bodyPr>
          <a:lstStyle/>
          <a:p>
            <a:r>
              <a:rPr lang="en-US" sz="1800" dirty="0">
                <a:solidFill>
                  <a:srgbClr val="002060"/>
                </a:solidFill>
              </a:rPr>
              <a:t>Model pedigree not a new idea (1979, Gass) but little attention in </a:t>
            </a:r>
            <a:r>
              <a:rPr lang="en-US" sz="1800" dirty="0" smtClean="0">
                <a:solidFill>
                  <a:srgbClr val="002060"/>
                </a:solidFill>
              </a:rPr>
              <a:t>our field</a:t>
            </a:r>
            <a:endParaRPr lang="en-US" sz="1800" dirty="0">
              <a:solidFill>
                <a:srgbClr val="002060"/>
              </a:solidFill>
            </a:endParaRPr>
          </a:p>
        </p:txBody>
      </p:sp>
      <p:sp>
        <p:nvSpPr>
          <p:cNvPr id="4" name="Date Placeholder 3"/>
          <p:cNvSpPr>
            <a:spLocks noGrp="1"/>
          </p:cNvSpPr>
          <p:nvPr>
            <p:ph type="dt" sz="half" idx="10"/>
          </p:nvPr>
        </p:nvSpPr>
        <p:spPr/>
        <p:txBody>
          <a:bodyPr/>
          <a:lstStyle/>
          <a:p>
            <a:r>
              <a:rPr lang="en-US" smtClean="0"/>
              <a:t>JULY 2018</a:t>
            </a:r>
            <a:endParaRPr lang="en-US" dirty="0" smtClean="0"/>
          </a:p>
        </p:txBody>
      </p:sp>
    </p:spTree>
    <p:extLst>
      <p:ext uri="{BB962C8B-B14F-4D97-AF65-F5344CB8AC3E}">
        <p14:creationId xmlns:p14="http://schemas.microsoft.com/office/powerpoint/2010/main" val="2414586031"/>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guiding principles</a:t>
            </a:r>
            <a:endParaRPr lang="en-US" sz="2400" dirty="0">
              <a:solidFill>
                <a:srgbClr val="002060"/>
              </a:solidFil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8302" y="1856244"/>
            <a:ext cx="1950720" cy="14630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962" y="3010028"/>
            <a:ext cx="1950720" cy="14630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274" y="4221482"/>
            <a:ext cx="1950720" cy="14630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4078" y="1983121"/>
            <a:ext cx="5369685" cy="402726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81000" y="6010385"/>
            <a:ext cx="8561942" cy="246221"/>
          </a:xfrm>
          <a:prstGeom prst="rect">
            <a:avLst/>
          </a:prstGeom>
          <a:noFill/>
        </p:spPr>
        <p:txBody>
          <a:bodyPr wrap="square" rtlCol="0">
            <a:spAutoFit/>
          </a:bodyPr>
          <a:lstStyle/>
          <a:p>
            <a:r>
              <a:rPr lang="en-US" sz="1000" dirty="0" smtClean="0">
                <a:solidFill>
                  <a:prstClr val="black">
                    <a:lumMod val="50000"/>
                    <a:lumOff val="50000"/>
                  </a:prstClr>
                </a:solidFill>
                <a:latin typeface="Calibri"/>
              </a:rPr>
              <a:t>Rhodes, D.H., Using Human-Model Interaction Heuristics to Enable Model-Centric Enterprise Transformation, IEEE SysCon 2018</a:t>
            </a:r>
            <a:endParaRPr lang="en-US" sz="1000" dirty="0">
              <a:solidFill>
                <a:prstClr val="black">
                  <a:lumMod val="50000"/>
                  <a:lumOff val="50000"/>
                </a:prstClr>
              </a:solidFill>
              <a:latin typeface="Calibri"/>
            </a:endParaRPr>
          </a:p>
        </p:txBody>
      </p:sp>
      <p:sp>
        <p:nvSpPr>
          <p:cNvPr id="4" name="Footer Placeholder 3"/>
          <p:cNvSpPr>
            <a:spLocks noGrp="1"/>
          </p:cNvSpPr>
          <p:nvPr>
            <p:ph type="ftr" sz="quarter" idx="11"/>
          </p:nvPr>
        </p:nvSpPr>
        <p:spPr/>
        <p:txBody>
          <a:bodyPr/>
          <a:lstStyle/>
          <a:p>
            <a:r>
              <a:rPr lang="en-US" dirty="0" smtClean="0"/>
              <a:t>Seari.mit.edu</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15</a:t>
            </a:fld>
            <a:endParaRPr lang="en-US" dirty="0"/>
          </a:p>
        </p:txBody>
      </p:sp>
      <p:sp>
        <p:nvSpPr>
          <p:cNvPr id="6" name="Date Placeholder 5"/>
          <p:cNvSpPr>
            <a:spLocks noGrp="1"/>
          </p:cNvSpPr>
          <p:nvPr>
            <p:ph type="dt" sz="half" idx="10"/>
          </p:nvPr>
        </p:nvSpPr>
        <p:spPr/>
        <p:txBody>
          <a:bodyPr/>
          <a:lstStyle/>
          <a:p>
            <a:r>
              <a:rPr lang="en-US" smtClean="0"/>
              <a:t>JULY 2018</a:t>
            </a:r>
            <a:endParaRPr lang="en-US" dirty="0" smtClean="0"/>
          </a:p>
        </p:txBody>
      </p:sp>
    </p:spTree>
    <p:extLst>
      <p:ext uri="{BB962C8B-B14F-4D97-AF65-F5344CB8AC3E}">
        <p14:creationId xmlns:p14="http://schemas.microsoft.com/office/powerpoint/2010/main" val="19416263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leadership for model demonstrators</a:t>
            </a:r>
            <a:endParaRPr lang="en-US" dirty="0"/>
          </a:p>
        </p:txBody>
      </p:sp>
      <p:sp>
        <p:nvSpPr>
          <p:cNvPr id="3" name="Content Placeholder 2"/>
          <p:cNvSpPr>
            <a:spLocks noGrp="1"/>
          </p:cNvSpPr>
          <p:nvPr>
            <p:ph idx="1"/>
          </p:nvPr>
        </p:nvSpPr>
        <p:spPr/>
        <p:txBody>
          <a:bodyPr>
            <a:normAutofit/>
          </a:bodyPr>
          <a:lstStyle/>
          <a:p>
            <a:r>
              <a:rPr lang="en-US" sz="2000" dirty="0" smtClean="0"/>
              <a:t>Museum curator has deep knowledge of collection, with responsibility for putting together purposeful special exhibits</a:t>
            </a:r>
          </a:p>
          <a:p>
            <a:r>
              <a:rPr lang="en-US" sz="2000" dirty="0" smtClean="0"/>
              <a:t>Similar role – “chief model curator” has deep knowledge of model collection and strategies for model composability   </a:t>
            </a:r>
          </a:p>
          <a:p>
            <a:r>
              <a:rPr lang="en-US" sz="2000" dirty="0" smtClean="0"/>
              <a:t>Has strategic responsibility for selecting and composing models for a special purpose, for example, demonstration of new system capability in support of a competitive bid or market opportunity</a:t>
            </a:r>
            <a:endParaRPr lang="en-US" sz="2000" dirty="0"/>
          </a:p>
        </p:txBody>
      </p:sp>
      <p:sp>
        <p:nvSpPr>
          <p:cNvPr id="5" name="Footer Placeholder 4"/>
          <p:cNvSpPr>
            <a:spLocks noGrp="1"/>
          </p:cNvSpPr>
          <p:nvPr>
            <p:ph type="ftr" sz="quarter" idx="11"/>
          </p:nvPr>
        </p:nvSpPr>
        <p:spPr/>
        <p:txBody>
          <a:bodyPr/>
          <a:lstStyle/>
          <a:p>
            <a:r>
              <a:rPr lang="en-US" dirty="0" smtClean="0"/>
              <a:t>Seari.mit.edu</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16</a:t>
            </a:fld>
            <a:endParaRPr lang="en-US" dirty="0"/>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1221" y="4310353"/>
            <a:ext cx="3704723" cy="1813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751221" y="5908067"/>
            <a:ext cx="641684" cy="215444"/>
          </a:xfrm>
          <a:prstGeom prst="rect">
            <a:avLst/>
          </a:prstGeom>
          <a:noFill/>
        </p:spPr>
        <p:txBody>
          <a:bodyPr wrap="square" rtlCol="0">
            <a:spAutoFit/>
          </a:bodyPr>
          <a:lstStyle/>
          <a:p>
            <a:r>
              <a:rPr lang="en-US" sz="800" dirty="0" smtClean="0">
                <a:solidFill>
                  <a:schemeClr val="bg2">
                    <a:lumMod val="25000"/>
                  </a:schemeClr>
                </a:solidFill>
              </a:rPr>
              <a:t>geralt</a:t>
            </a:r>
            <a:endParaRPr lang="en-US" sz="800" dirty="0">
              <a:solidFill>
                <a:schemeClr val="bg2">
                  <a:lumMod val="25000"/>
                </a:schemeClr>
              </a:solidFill>
            </a:endParaRPr>
          </a:p>
        </p:txBody>
      </p:sp>
      <p:sp>
        <p:nvSpPr>
          <p:cNvPr id="8" name="Date Placeholder 7"/>
          <p:cNvSpPr>
            <a:spLocks noGrp="1"/>
          </p:cNvSpPr>
          <p:nvPr>
            <p:ph type="dt" sz="half" idx="10"/>
          </p:nvPr>
        </p:nvSpPr>
        <p:spPr/>
        <p:txBody>
          <a:bodyPr/>
          <a:lstStyle/>
          <a:p>
            <a:r>
              <a:rPr lang="en-US" smtClean="0"/>
              <a:t>JULY 2018</a:t>
            </a:r>
            <a:endParaRPr lang="en-US" dirty="0" smtClean="0"/>
          </a:p>
        </p:txBody>
      </p:sp>
    </p:spTree>
    <p:extLst>
      <p:ext uri="{BB962C8B-B14F-4D97-AF65-F5344CB8AC3E}">
        <p14:creationId xmlns:p14="http://schemas.microsoft.com/office/powerpoint/2010/main" val="34855865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234" y="2444269"/>
            <a:ext cx="7543800" cy="1450757"/>
          </a:xfrm>
        </p:spPr>
        <p:txBody>
          <a:bodyPr/>
          <a:lstStyle/>
          <a:p>
            <a:pPr algn="ctr"/>
            <a:r>
              <a:rPr lang="en-US" dirty="0" smtClean="0"/>
              <a:t>where are things headed?</a:t>
            </a:r>
            <a:endParaRPr lang="en-US" dirty="0"/>
          </a:p>
        </p:txBody>
      </p:sp>
      <p:sp>
        <p:nvSpPr>
          <p:cNvPr id="7" name="Footer Placeholder 6"/>
          <p:cNvSpPr>
            <a:spLocks noGrp="1"/>
          </p:cNvSpPr>
          <p:nvPr>
            <p:ph type="ftr" sz="quarter" idx="11"/>
          </p:nvPr>
        </p:nvSpPr>
        <p:spPr/>
        <p:txBody>
          <a:bodyPr/>
          <a:lstStyle/>
          <a:p>
            <a:r>
              <a:rPr lang="en-US" dirty="0" smtClean="0"/>
              <a:t>Seari.mit.edu</a:t>
            </a:r>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smtClean="0"/>
              <a:pPr/>
              <a:t>17</a:t>
            </a:fld>
            <a:endParaRPr lang="en-US" dirty="0"/>
          </a:p>
        </p:txBody>
      </p:sp>
      <p:sp>
        <p:nvSpPr>
          <p:cNvPr id="4" name="Date Placeholder 3"/>
          <p:cNvSpPr>
            <a:spLocks noGrp="1"/>
          </p:cNvSpPr>
          <p:nvPr>
            <p:ph type="dt" sz="half" idx="10"/>
          </p:nvPr>
        </p:nvSpPr>
        <p:spPr/>
        <p:txBody>
          <a:bodyPr/>
          <a:lstStyle/>
          <a:p>
            <a:r>
              <a:rPr lang="en-US" smtClean="0"/>
              <a:t>JULY 2018</a:t>
            </a:r>
            <a:endParaRPr lang="en-US" dirty="0" smtClean="0"/>
          </a:p>
        </p:txBody>
      </p:sp>
    </p:spTree>
    <p:extLst>
      <p:ext uri="{BB962C8B-B14F-4D97-AF65-F5344CB8AC3E}">
        <p14:creationId xmlns:p14="http://schemas.microsoft.com/office/powerpoint/2010/main" val="6519465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895" y="286606"/>
            <a:ext cx="7972865" cy="1450757"/>
          </a:xfrm>
        </p:spPr>
        <p:txBody>
          <a:bodyPr anchor="ctr">
            <a:noAutofit/>
          </a:bodyPr>
          <a:lstStyle/>
          <a:p>
            <a:r>
              <a:rPr lang="en-US" sz="2000" i="1" dirty="0" smtClean="0"/>
              <a:t>hypothetical</a:t>
            </a:r>
            <a:r>
              <a:rPr lang="en-US" sz="3200" dirty="0" smtClean="0"/>
              <a:t/>
            </a:r>
            <a:br>
              <a:rPr lang="en-US" sz="3200" dirty="0" smtClean="0"/>
            </a:br>
            <a:r>
              <a:rPr lang="en-US" sz="3200" dirty="0" smtClean="0"/>
              <a:t>Leadership Evolves with Shifting Digital Paradigm</a:t>
            </a:r>
            <a:endParaRPr lang="en-US"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29462848"/>
              </p:ext>
            </p:extLst>
          </p:nvPr>
        </p:nvGraphicFramePr>
        <p:xfrm>
          <a:off x="331036" y="1362646"/>
          <a:ext cx="8531224" cy="4521708"/>
        </p:xfrm>
        <a:graphic>
          <a:graphicData uri="http://schemas.openxmlformats.org/drawingml/2006/table">
            <a:tbl>
              <a:tblPr firstRow="1" firstCol="1" bandRow="1">
                <a:tableStyleId>{5C22544A-7EE6-4342-B048-85BDC9FD1C3A}</a:tableStyleId>
              </a:tblPr>
              <a:tblGrid>
                <a:gridCol w="1539967"/>
                <a:gridCol w="1779563"/>
                <a:gridCol w="5211694"/>
              </a:tblGrid>
              <a:tr h="0">
                <a:tc>
                  <a:txBody>
                    <a:bodyPr/>
                    <a:lstStyle/>
                    <a:p>
                      <a:pPr marL="0" marR="0">
                        <a:lnSpc>
                          <a:spcPct val="115000"/>
                        </a:lnSpc>
                        <a:spcBef>
                          <a:spcPts val="0"/>
                        </a:spcBef>
                        <a:spcAft>
                          <a:spcPts val="0"/>
                        </a:spcAft>
                      </a:pPr>
                      <a:endParaRPr lang="en-US" sz="1600" dirty="0" smtClean="0">
                        <a:effectLst/>
                      </a:endParaRPr>
                    </a:p>
                    <a:p>
                      <a:pPr marL="0" marR="0">
                        <a:lnSpc>
                          <a:spcPct val="115000"/>
                        </a:lnSpc>
                        <a:spcBef>
                          <a:spcPts val="0"/>
                        </a:spcBef>
                        <a:spcAft>
                          <a:spcPts val="0"/>
                        </a:spcAft>
                      </a:pPr>
                      <a:r>
                        <a:rPr lang="en-US" sz="1600" i="1" dirty="0" smtClean="0">
                          <a:solidFill>
                            <a:srgbClr val="FFC000"/>
                          </a:solidFill>
                          <a:effectLst/>
                        </a:rPr>
                        <a:t>Paradigm Shift</a:t>
                      </a:r>
                      <a:endParaRPr lang="en-US" sz="2400" i="1" dirty="0">
                        <a:solidFill>
                          <a:srgbClr val="FFC000"/>
                        </a:solidFill>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endParaRPr lang="en-US" sz="1600" dirty="0" smtClean="0">
                        <a:effectLst/>
                      </a:endParaRPr>
                    </a:p>
                    <a:p>
                      <a:pPr marL="0" marR="0">
                        <a:lnSpc>
                          <a:spcPct val="115000"/>
                        </a:lnSpc>
                        <a:spcBef>
                          <a:spcPts val="0"/>
                        </a:spcBef>
                        <a:spcAft>
                          <a:spcPts val="0"/>
                        </a:spcAft>
                      </a:pPr>
                      <a:r>
                        <a:rPr lang="en-US" sz="1600" dirty="0" smtClean="0">
                          <a:effectLst/>
                        </a:rPr>
                        <a:t>Leadership </a:t>
                      </a:r>
                      <a:endParaRPr lang="en-US" sz="2400" dirty="0">
                        <a:effectLst/>
                      </a:endParaRPr>
                    </a:p>
                  </a:txBody>
                  <a:tcPr marL="68580" marR="68580" marT="0" marB="0"/>
                </a:tc>
                <a:tc>
                  <a:txBody>
                    <a:bodyPr/>
                    <a:lstStyle/>
                    <a:p>
                      <a:pPr marL="228600" marR="0">
                        <a:lnSpc>
                          <a:spcPct val="115000"/>
                        </a:lnSpc>
                        <a:spcBef>
                          <a:spcPts val="0"/>
                        </a:spcBef>
                        <a:spcAft>
                          <a:spcPts val="0"/>
                        </a:spcAft>
                      </a:pPr>
                      <a:r>
                        <a:rPr lang="en-US" sz="1600" dirty="0">
                          <a:effectLst/>
                        </a:rPr>
                        <a:t> </a:t>
                      </a:r>
                      <a:endParaRPr lang="en-US" sz="2400" dirty="0">
                        <a:effectLst/>
                      </a:endParaRPr>
                    </a:p>
                    <a:p>
                      <a:pPr marL="0" marR="0">
                        <a:lnSpc>
                          <a:spcPct val="115000"/>
                        </a:lnSpc>
                        <a:spcBef>
                          <a:spcPts val="0"/>
                        </a:spcBef>
                        <a:spcAft>
                          <a:spcPts val="0"/>
                        </a:spcAft>
                      </a:pPr>
                      <a:r>
                        <a:rPr lang="en-US" sz="1600" dirty="0">
                          <a:effectLst/>
                        </a:rPr>
                        <a:t>Enterprise Characteristics </a:t>
                      </a:r>
                      <a:r>
                        <a:rPr lang="en-US" sz="1600" dirty="0" smtClean="0">
                          <a:effectLst/>
                        </a:rPr>
                        <a:t>…</a:t>
                      </a:r>
                      <a:endParaRPr lang="en-US" sz="2400" dirty="0">
                        <a:effectLst/>
                        <a:latin typeface="Calibri"/>
                        <a:ea typeface="Calibri"/>
                        <a:cs typeface="Times New Roman"/>
                      </a:endParaRPr>
                    </a:p>
                  </a:txBody>
                  <a:tcPr marL="68580" marR="68580" marT="0" marB="0"/>
                </a:tc>
              </a:tr>
              <a:tr h="0">
                <a:tc>
                  <a:txBody>
                    <a:bodyPr/>
                    <a:lstStyle/>
                    <a:p>
                      <a:pPr marL="0" marR="0" algn="ctr">
                        <a:lnSpc>
                          <a:spcPct val="115000"/>
                        </a:lnSpc>
                        <a:spcBef>
                          <a:spcPts val="0"/>
                        </a:spcBef>
                        <a:spcAft>
                          <a:spcPts val="0"/>
                        </a:spcAft>
                      </a:pPr>
                      <a:r>
                        <a:rPr lang="en-US" sz="1800" dirty="0">
                          <a:effectLst/>
                        </a:rPr>
                        <a:t>Model </a:t>
                      </a:r>
                      <a:r>
                        <a:rPr lang="en-US" sz="1800" dirty="0" smtClean="0">
                          <a:effectLst/>
                        </a:rPr>
                        <a:t>Use Throughout</a:t>
                      </a:r>
                      <a:r>
                        <a:rPr lang="en-US" sz="1800" baseline="0" dirty="0" smtClean="0">
                          <a:effectLst/>
                        </a:rPr>
                        <a:t> </a:t>
                      </a:r>
                      <a:r>
                        <a:rPr lang="en-US" sz="1800" dirty="0" smtClean="0">
                          <a:effectLst/>
                        </a:rPr>
                        <a:t>Program</a:t>
                      </a:r>
                      <a:endParaRPr lang="en-US" sz="2800" dirty="0">
                        <a:effectLst/>
                        <a:latin typeface="Calibri"/>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dirty="0" smtClean="0">
                          <a:effectLst/>
                        </a:rPr>
                        <a:t>“Local” model management</a:t>
                      </a:r>
                      <a:endParaRPr lang="en-US" sz="2800" dirty="0">
                        <a:effectLst/>
                        <a:latin typeface="Calibri"/>
                        <a:ea typeface="Calibri"/>
                        <a:cs typeface="Times New Roman"/>
                      </a:endParaRPr>
                    </a:p>
                  </a:txBody>
                  <a:tcPr marL="68580" marR="68580" marT="0" marB="0" anchor="ctr"/>
                </a:tc>
                <a:tc>
                  <a:txBody>
                    <a:bodyPr/>
                    <a:lstStyle/>
                    <a:p>
                      <a:pPr marL="342900" marR="0" lvl="0" indent="-342900">
                        <a:lnSpc>
                          <a:spcPct val="115000"/>
                        </a:lnSpc>
                        <a:spcBef>
                          <a:spcPts val="0"/>
                        </a:spcBef>
                        <a:spcAft>
                          <a:spcPts val="0"/>
                        </a:spcAft>
                        <a:buFont typeface="Symbol"/>
                        <a:buChar char=""/>
                      </a:pPr>
                      <a:r>
                        <a:rPr lang="en-US" sz="1600" dirty="0">
                          <a:effectLst/>
                        </a:rPr>
                        <a:t>Models are primary artifacts replacing documentation</a:t>
                      </a:r>
                    </a:p>
                    <a:p>
                      <a:pPr marL="342900" marR="0" lvl="0" indent="-342900">
                        <a:lnSpc>
                          <a:spcPct val="115000"/>
                        </a:lnSpc>
                        <a:spcBef>
                          <a:spcPts val="0"/>
                        </a:spcBef>
                        <a:spcAft>
                          <a:spcPts val="0"/>
                        </a:spcAft>
                        <a:buFont typeface="Symbol"/>
                        <a:buChar char=""/>
                      </a:pPr>
                      <a:r>
                        <a:rPr lang="en-US" sz="1600" dirty="0">
                          <a:effectLst/>
                        </a:rPr>
                        <a:t>Limited reuse of models </a:t>
                      </a:r>
                    </a:p>
                    <a:p>
                      <a:pPr marL="342900" marR="0" lvl="0" indent="-342900">
                        <a:lnSpc>
                          <a:spcPct val="115000"/>
                        </a:lnSpc>
                        <a:spcBef>
                          <a:spcPts val="0"/>
                        </a:spcBef>
                        <a:spcAft>
                          <a:spcPts val="0"/>
                        </a:spcAft>
                        <a:buFont typeface="Symbol"/>
                        <a:buChar char=""/>
                      </a:pPr>
                      <a:r>
                        <a:rPr lang="en-US" sz="1600" dirty="0">
                          <a:effectLst/>
                        </a:rPr>
                        <a:t>Organization embraces importance of models</a:t>
                      </a:r>
                      <a:endParaRPr lang="en-US" sz="1600" dirty="0">
                        <a:effectLst/>
                        <a:latin typeface="Calibri"/>
                        <a:ea typeface="Calibri"/>
                        <a:cs typeface="Times New Roman"/>
                      </a:endParaRPr>
                    </a:p>
                  </a:txBody>
                  <a:tcPr marL="68580" marR="68580" marT="0" marB="0"/>
                </a:tc>
              </a:tr>
              <a:tr h="0">
                <a:tc>
                  <a:txBody>
                    <a:bodyPr/>
                    <a:lstStyle/>
                    <a:p>
                      <a:pPr marL="0" marR="0" algn="ctr">
                        <a:lnSpc>
                          <a:spcPct val="115000"/>
                        </a:lnSpc>
                        <a:spcBef>
                          <a:spcPts val="0"/>
                        </a:spcBef>
                        <a:spcAft>
                          <a:spcPts val="0"/>
                        </a:spcAft>
                      </a:pPr>
                      <a:r>
                        <a:rPr lang="en-US" sz="1800" dirty="0" smtClean="0">
                          <a:effectLst/>
                        </a:rPr>
                        <a:t>Model</a:t>
                      </a:r>
                      <a:r>
                        <a:rPr lang="en-US" sz="1800" baseline="0" dirty="0" smtClean="0">
                          <a:effectLst/>
                        </a:rPr>
                        <a:t> </a:t>
                      </a:r>
                      <a:r>
                        <a:rPr lang="en-US" sz="1800" dirty="0" smtClean="0">
                          <a:effectLst/>
                        </a:rPr>
                        <a:t>Reuse  Across Programs</a:t>
                      </a:r>
                      <a:endParaRPr lang="en-US" sz="2800" dirty="0">
                        <a:effectLst/>
                        <a:latin typeface="Calibri"/>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dirty="0" smtClean="0">
                          <a:effectLst/>
                        </a:rPr>
                        <a:t>Distributed</a:t>
                      </a:r>
                      <a:r>
                        <a:rPr lang="en-US" sz="1800" baseline="0" dirty="0" smtClean="0">
                          <a:effectLst/>
                        </a:rPr>
                        <a:t> model </a:t>
                      </a:r>
                      <a:r>
                        <a:rPr lang="en-US" sz="1800" dirty="0" smtClean="0">
                          <a:effectLst/>
                        </a:rPr>
                        <a:t>leadership</a:t>
                      </a:r>
                      <a:endParaRPr lang="en-US" sz="2800" dirty="0">
                        <a:effectLst/>
                        <a:latin typeface="Calibri"/>
                        <a:ea typeface="Calibri"/>
                        <a:cs typeface="Times New Roman"/>
                      </a:endParaRPr>
                    </a:p>
                  </a:txBody>
                  <a:tcPr marL="68580" marR="68580" marT="0" marB="0" anchor="ctr"/>
                </a:tc>
                <a:tc>
                  <a:txBody>
                    <a:bodyPr/>
                    <a:lstStyle/>
                    <a:p>
                      <a:pPr marL="342900" marR="0" lvl="0" indent="-342900">
                        <a:lnSpc>
                          <a:spcPct val="115000"/>
                        </a:lnSpc>
                        <a:spcBef>
                          <a:spcPts val="0"/>
                        </a:spcBef>
                        <a:spcAft>
                          <a:spcPts val="0"/>
                        </a:spcAft>
                        <a:buFont typeface="Symbol"/>
                        <a:buChar char=""/>
                      </a:pPr>
                      <a:r>
                        <a:rPr lang="en-US" sz="1600" dirty="0">
                          <a:effectLst/>
                        </a:rPr>
                        <a:t>Models-based engineering </a:t>
                      </a:r>
                      <a:r>
                        <a:rPr lang="en-US" sz="1600" dirty="0" smtClean="0">
                          <a:effectLst/>
                        </a:rPr>
                        <a:t>as standard </a:t>
                      </a:r>
                      <a:r>
                        <a:rPr lang="en-US" sz="1600" dirty="0">
                          <a:effectLst/>
                        </a:rPr>
                        <a:t>practice</a:t>
                      </a:r>
                    </a:p>
                    <a:p>
                      <a:pPr marL="342900" marR="0" lvl="0" indent="-342900">
                        <a:lnSpc>
                          <a:spcPct val="115000"/>
                        </a:lnSpc>
                        <a:spcBef>
                          <a:spcPts val="0"/>
                        </a:spcBef>
                        <a:spcAft>
                          <a:spcPts val="0"/>
                        </a:spcAft>
                        <a:buFont typeface="Symbol"/>
                        <a:buChar char=""/>
                      </a:pPr>
                      <a:r>
                        <a:rPr lang="en-US" sz="1600" dirty="0">
                          <a:effectLst/>
                        </a:rPr>
                        <a:t>Models are reused across programs in business unit</a:t>
                      </a:r>
                    </a:p>
                    <a:p>
                      <a:pPr marL="342900" marR="0" lvl="0" indent="-342900">
                        <a:lnSpc>
                          <a:spcPct val="115000"/>
                        </a:lnSpc>
                        <a:spcBef>
                          <a:spcPts val="0"/>
                        </a:spcBef>
                        <a:spcAft>
                          <a:spcPts val="0"/>
                        </a:spcAft>
                        <a:buFont typeface="Symbol"/>
                        <a:buChar char=""/>
                      </a:pPr>
                      <a:r>
                        <a:rPr lang="en-US" sz="1600" dirty="0">
                          <a:effectLst/>
                        </a:rPr>
                        <a:t>Model-centric enterprise </a:t>
                      </a:r>
                      <a:r>
                        <a:rPr lang="en-US" sz="1600" dirty="0" smtClean="0">
                          <a:effectLst/>
                        </a:rPr>
                        <a:t>culture</a:t>
                      </a:r>
                      <a:endParaRPr lang="en-US" sz="1600" dirty="0">
                        <a:effectLst/>
                        <a:latin typeface="Calibri"/>
                        <a:ea typeface="Calibri"/>
                        <a:cs typeface="Times New Roman"/>
                      </a:endParaRPr>
                    </a:p>
                  </a:txBody>
                  <a:tcPr marL="68580" marR="68580" marT="0" marB="0"/>
                </a:tc>
              </a:tr>
              <a:tr h="0">
                <a:tc>
                  <a:txBody>
                    <a:bodyPr/>
                    <a:lstStyle/>
                    <a:p>
                      <a:pPr marL="0" marR="0" algn="ctr">
                        <a:lnSpc>
                          <a:spcPct val="115000"/>
                        </a:lnSpc>
                        <a:spcBef>
                          <a:spcPts val="0"/>
                        </a:spcBef>
                        <a:spcAft>
                          <a:spcPts val="0"/>
                        </a:spcAft>
                      </a:pPr>
                      <a:r>
                        <a:rPr lang="en-US" sz="1800" dirty="0" smtClean="0">
                          <a:effectLst/>
                        </a:rPr>
                        <a:t>“Digital Twin” Throughout  </a:t>
                      </a:r>
                      <a:r>
                        <a:rPr lang="en-US" sz="1800" baseline="0" dirty="0" smtClean="0">
                          <a:effectLst/>
                        </a:rPr>
                        <a:t>Lifecycle</a:t>
                      </a:r>
                      <a:r>
                        <a:rPr lang="en-US" sz="1800" dirty="0" smtClean="0">
                          <a:effectLst/>
                        </a:rPr>
                        <a:t>  </a:t>
                      </a:r>
                      <a:endParaRPr lang="en-US" sz="2800" dirty="0">
                        <a:effectLst/>
                        <a:latin typeface="Calibri"/>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dirty="0" smtClean="0">
                          <a:effectLst/>
                        </a:rPr>
                        <a:t>Designated</a:t>
                      </a:r>
                      <a:r>
                        <a:rPr lang="en-US" sz="1800" baseline="0" dirty="0" smtClean="0">
                          <a:effectLst/>
                        </a:rPr>
                        <a:t> e</a:t>
                      </a:r>
                      <a:r>
                        <a:rPr lang="en-US" sz="1800" dirty="0" smtClean="0">
                          <a:effectLst/>
                        </a:rPr>
                        <a:t>xecutive leader</a:t>
                      </a:r>
                      <a:endParaRPr lang="en-US" sz="2800" dirty="0">
                        <a:effectLst/>
                        <a:latin typeface="Calibri"/>
                        <a:ea typeface="Calibri"/>
                        <a:cs typeface="Times New Roman"/>
                      </a:endParaRPr>
                    </a:p>
                  </a:txBody>
                  <a:tcPr marL="68580" marR="68580" marT="0" marB="0" anchor="ctr"/>
                </a:tc>
                <a:tc>
                  <a:txBody>
                    <a:bodyPr/>
                    <a:lstStyle/>
                    <a:p>
                      <a:pPr marL="342900" marR="0" lvl="0" indent="-342900">
                        <a:lnSpc>
                          <a:spcPct val="115000"/>
                        </a:lnSpc>
                        <a:spcBef>
                          <a:spcPts val="0"/>
                        </a:spcBef>
                        <a:spcAft>
                          <a:spcPts val="0"/>
                        </a:spcAft>
                        <a:buFont typeface="Symbol"/>
                        <a:buChar char=""/>
                      </a:pPr>
                      <a:r>
                        <a:rPr lang="en-US" sz="1600" dirty="0" smtClean="0">
                          <a:effectLst/>
                        </a:rPr>
                        <a:t>System  “digital </a:t>
                      </a:r>
                      <a:r>
                        <a:rPr lang="en-US" sz="1600" dirty="0">
                          <a:effectLst/>
                        </a:rPr>
                        <a:t>twin” maintained through </a:t>
                      </a:r>
                      <a:r>
                        <a:rPr lang="en-US" sz="1600" dirty="0" smtClean="0">
                          <a:effectLst/>
                        </a:rPr>
                        <a:t>lifecycle  </a:t>
                      </a:r>
                      <a:endParaRPr lang="en-US" sz="1600" dirty="0">
                        <a:effectLst/>
                      </a:endParaRPr>
                    </a:p>
                    <a:p>
                      <a:pPr marL="342900" marR="0" lvl="0" indent="-342900">
                        <a:lnSpc>
                          <a:spcPct val="115000"/>
                        </a:lnSpc>
                        <a:spcBef>
                          <a:spcPts val="0"/>
                        </a:spcBef>
                        <a:spcAft>
                          <a:spcPts val="0"/>
                        </a:spcAft>
                        <a:buFont typeface="Symbol"/>
                        <a:buChar char=""/>
                      </a:pPr>
                      <a:r>
                        <a:rPr lang="en-US" sz="1600" dirty="0">
                          <a:effectLst/>
                        </a:rPr>
                        <a:t>Enterprise </a:t>
                      </a:r>
                      <a:r>
                        <a:rPr lang="en-US" sz="1600" dirty="0" smtClean="0">
                          <a:effectLst/>
                        </a:rPr>
                        <a:t>practices </a:t>
                      </a:r>
                      <a:r>
                        <a:rPr lang="en-US" sz="1600" dirty="0">
                          <a:effectLst/>
                        </a:rPr>
                        <a:t>for </a:t>
                      </a:r>
                      <a:r>
                        <a:rPr lang="en-US" sz="1600" dirty="0" smtClean="0">
                          <a:effectLst/>
                        </a:rPr>
                        <a:t>modularity</a:t>
                      </a:r>
                      <a:r>
                        <a:rPr lang="en-US" sz="1600" dirty="0">
                          <a:effectLst/>
                        </a:rPr>
                        <a:t>, </a:t>
                      </a:r>
                      <a:r>
                        <a:rPr lang="en-US" sz="1600" dirty="0" smtClean="0">
                          <a:effectLst/>
                        </a:rPr>
                        <a:t>composability, etc.</a:t>
                      </a:r>
                      <a:endParaRPr lang="en-US" sz="1600" dirty="0">
                        <a:effectLst/>
                      </a:endParaRPr>
                    </a:p>
                    <a:p>
                      <a:pPr marL="342900" marR="0" lvl="0" indent="-342900">
                        <a:lnSpc>
                          <a:spcPct val="115000"/>
                        </a:lnSpc>
                        <a:spcBef>
                          <a:spcPts val="0"/>
                        </a:spcBef>
                        <a:spcAft>
                          <a:spcPts val="0"/>
                        </a:spcAft>
                        <a:buFont typeface="Symbol"/>
                        <a:buChar char=""/>
                      </a:pPr>
                      <a:r>
                        <a:rPr lang="en-US" sz="1600" dirty="0">
                          <a:effectLst/>
                        </a:rPr>
                        <a:t>Model-centric </a:t>
                      </a:r>
                      <a:r>
                        <a:rPr lang="en-US" sz="1600" dirty="0" smtClean="0">
                          <a:effectLst/>
                        </a:rPr>
                        <a:t>culture </a:t>
                      </a:r>
                      <a:r>
                        <a:rPr lang="en-US" sz="1600" dirty="0">
                          <a:effectLst/>
                        </a:rPr>
                        <a:t>embedded across enterprise</a:t>
                      </a:r>
                      <a:endParaRPr lang="en-US" sz="1600" dirty="0">
                        <a:effectLst/>
                        <a:latin typeface="Calibri"/>
                        <a:ea typeface="Calibri"/>
                        <a:cs typeface="Times New Roman"/>
                      </a:endParaRPr>
                    </a:p>
                  </a:txBody>
                  <a:tcPr marL="68580" marR="68580" marT="0" marB="0"/>
                </a:tc>
              </a:tr>
              <a:tr h="0">
                <a:tc>
                  <a:txBody>
                    <a:bodyPr/>
                    <a:lstStyle/>
                    <a:p>
                      <a:pPr marL="0" marR="0" algn="ctr">
                        <a:lnSpc>
                          <a:spcPct val="115000"/>
                        </a:lnSpc>
                        <a:spcBef>
                          <a:spcPts val="0"/>
                        </a:spcBef>
                        <a:spcAft>
                          <a:spcPts val="0"/>
                        </a:spcAft>
                      </a:pPr>
                      <a:r>
                        <a:rPr lang="en-US" sz="1800" dirty="0">
                          <a:effectLst/>
                        </a:rPr>
                        <a:t>IP </a:t>
                      </a:r>
                      <a:r>
                        <a:rPr lang="en-US" sz="1800" dirty="0" smtClean="0">
                          <a:effectLst/>
                        </a:rPr>
                        <a:t>Inversion  </a:t>
                      </a:r>
                      <a:endParaRPr lang="en-US" sz="2800" dirty="0">
                        <a:effectLst/>
                        <a:latin typeface="Calibri"/>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dirty="0" smtClean="0">
                          <a:effectLst/>
                        </a:rPr>
                        <a:t>“Model curation”  top-tier</a:t>
                      </a:r>
                      <a:r>
                        <a:rPr lang="en-US" sz="1800" baseline="0" dirty="0" smtClean="0">
                          <a:effectLst/>
                        </a:rPr>
                        <a:t> </a:t>
                      </a:r>
                      <a:r>
                        <a:rPr lang="en-US" sz="1800" dirty="0" smtClean="0">
                          <a:effectLst/>
                        </a:rPr>
                        <a:t>executive </a:t>
                      </a:r>
                      <a:endParaRPr lang="en-US" sz="2800" dirty="0">
                        <a:effectLst/>
                        <a:latin typeface="Calibri"/>
                        <a:ea typeface="Calibri"/>
                        <a:cs typeface="Times New Roman"/>
                      </a:endParaRPr>
                    </a:p>
                  </a:txBody>
                  <a:tcPr marL="68580" marR="68580" marT="0" marB="0" anchor="ctr"/>
                </a:tc>
                <a:tc>
                  <a:txBody>
                    <a:bodyPr/>
                    <a:lstStyle/>
                    <a:p>
                      <a:pPr marL="342900" marR="0" lvl="0" indent="-342900" algn="l" defTabSz="914400" rtl="0" eaLnBrk="1" fontAlgn="auto" latinLnBrk="0" hangingPunct="1">
                        <a:lnSpc>
                          <a:spcPct val="115000"/>
                        </a:lnSpc>
                        <a:spcBef>
                          <a:spcPts val="0"/>
                        </a:spcBef>
                        <a:spcAft>
                          <a:spcPts val="0"/>
                        </a:spcAft>
                        <a:buClrTx/>
                        <a:buSzTx/>
                        <a:buFont typeface="Symbol"/>
                        <a:buChar char=""/>
                        <a:tabLst/>
                        <a:defRPr/>
                      </a:pPr>
                      <a:r>
                        <a:rPr lang="en-US" sz="1600" dirty="0" smtClean="0">
                          <a:effectLst/>
                        </a:rPr>
                        <a:t>Models (Digital Twins) are key deliverables  </a:t>
                      </a:r>
                    </a:p>
                    <a:p>
                      <a:pPr marL="342900" marR="0" lvl="0" indent="-342900">
                        <a:lnSpc>
                          <a:spcPct val="115000"/>
                        </a:lnSpc>
                        <a:spcBef>
                          <a:spcPts val="0"/>
                        </a:spcBef>
                        <a:spcAft>
                          <a:spcPts val="0"/>
                        </a:spcAft>
                        <a:buFont typeface="Symbol"/>
                        <a:buChar char=""/>
                      </a:pPr>
                      <a:r>
                        <a:rPr lang="en-US" sz="1600" dirty="0" smtClean="0">
                          <a:effectLst/>
                        </a:rPr>
                        <a:t>Model </a:t>
                      </a:r>
                      <a:r>
                        <a:rPr lang="en-US" sz="1600" dirty="0">
                          <a:effectLst/>
                        </a:rPr>
                        <a:t>IP </a:t>
                      </a:r>
                      <a:r>
                        <a:rPr lang="en-US" sz="1600" dirty="0" smtClean="0">
                          <a:effectLst/>
                        </a:rPr>
                        <a:t>more </a:t>
                      </a:r>
                      <a:r>
                        <a:rPr lang="en-US" sz="1600" dirty="0">
                          <a:effectLst/>
                        </a:rPr>
                        <a:t>valuable than </a:t>
                      </a:r>
                      <a:r>
                        <a:rPr lang="en-US" sz="1600" dirty="0" smtClean="0">
                          <a:effectLst/>
                        </a:rPr>
                        <a:t>product (model sold, exchanged</a:t>
                      </a:r>
                      <a:r>
                        <a:rPr lang="en-US" sz="1600" dirty="0">
                          <a:effectLst/>
                        </a:rPr>
                        <a:t>, </a:t>
                      </a:r>
                      <a:r>
                        <a:rPr lang="en-US" sz="1600" dirty="0" smtClean="0">
                          <a:effectLst/>
                        </a:rPr>
                        <a:t>loaned)</a:t>
                      </a:r>
                      <a:endParaRPr lang="en-US" sz="1600" dirty="0">
                        <a:effectLst/>
                      </a:endParaRPr>
                    </a:p>
                    <a:p>
                      <a:pPr marL="342900" marR="0" lvl="0" indent="-342900">
                        <a:lnSpc>
                          <a:spcPct val="115000"/>
                        </a:lnSpc>
                        <a:spcBef>
                          <a:spcPts val="0"/>
                        </a:spcBef>
                        <a:spcAft>
                          <a:spcPts val="0"/>
                        </a:spcAft>
                        <a:buFont typeface="Symbol"/>
                        <a:buChar char=""/>
                      </a:pPr>
                      <a:r>
                        <a:rPr lang="en-US" sz="1600" dirty="0" smtClean="0">
                          <a:effectLst/>
                        </a:rPr>
                        <a:t>Innovations </a:t>
                      </a:r>
                      <a:r>
                        <a:rPr lang="en-US" sz="1600" dirty="0">
                          <a:effectLst/>
                        </a:rPr>
                        <a:t>emerge from composability of  models</a:t>
                      </a:r>
                      <a:endParaRPr lang="en-US" sz="1600" dirty="0">
                        <a:effectLst/>
                        <a:latin typeface="Calibri"/>
                        <a:ea typeface="Calibri"/>
                        <a:cs typeface="Times New Roman"/>
                      </a:endParaRPr>
                    </a:p>
                  </a:txBody>
                  <a:tcPr marL="68580" marR="68580" marT="0" marB="0"/>
                </a:tc>
              </a:tr>
            </a:tbl>
          </a:graphicData>
        </a:graphic>
      </p:graphicFrame>
      <p:sp>
        <p:nvSpPr>
          <p:cNvPr id="7" name="Down Arrow 6"/>
          <p:cNvSpPr/>
          <p:nvPr/>
        </p:nvSpPr>
        <p:spPr>
          <a:xfrm>
            <a:off x="140677" y="1385668"/>
            <a:ext cx="196948" cy="4487594"/>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ooter Placeholder 8"/>
          <p:cNvSpPr>
            <a:spLocks noGrp="1"/>
          </p:cNvSpPr>
          <p:nvPr>
            <p:ph type="ftr" sz="quarter" idx="11"/>
          </p:nvPr>
        </p:nvSpPr>
        <p:spPr/>
        <p:txBody>
          <a:bodyPr/>
          <a:lstStyle/>
          <a:p>
            <a:r>
              <a:rPr lang="en-US" dirty="0" smtClean="0"/>
              <a:t>Seari.mit.edu</a:t>
            </a:r>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18</a:t>
            </a:fld>
            <a:endParaRPr lang="en-US" dirty="0"/>
          </a:p>
        </p:txBody>
      </p:sp>
      <p:sp>
        <p:nvSpPr>
          <p:cNvPr id="3" name="Date Placeholder 2"/>
          <p:cNvSpPr>
            <a:spLocks noGrp="1"/>
          </p:cNvSpPr>
          <p:nvPr>
            <p:ph type="dt" sz="half" idx="10"/>
          </p:nvPr>
        </p:nvSpPr>
        <p:spPr/>
        <p:txBody>
          <a:bodyPr/>
          <a:lstStyle/>
          <a:p>
            <a:r>
              <a:rPr lang="en-US" smtClean="0"/>
              <a:t>JULY 2018</a:t>
            </a:r>
            <a:endParaRPr lang="en-US" dirty="0" smtClean="0"/>
          </a:p>
        </p:txBody>
      </p:sp>
    </p:spTree>
    <p:extLst>
      <p:ext uri="{BB962C8B-B14F-4D97-AF65-F5344CB8AC3E}">
        <p14:creationId xmlns:p14="http://schemas.microsoft.com/office/powerpoint/2010/main" val="1782155612"/>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Enterprise Level Curation Role Potential Organizational Forms</a:t>
            </a:r>
            <a:endParaRPr lang="en-US"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2557750"/>
              </p:ext>
            </p:extLst>
          </p:nvPr>
        </p:nvGraphicFramePr>
        <p:xfrm>
          <a:off x="456962" y="1600201"/>
          <a:ext cx="8254957" cy="4554478"/>
        </p:xfrm>
        <a:graphic>
          <a:graphicData uri="http://schemas.openxmlformats.org/drawingml/2006/table">
            <a:tbl>
              <a:tblPr firstRow="1" firstCol="1" bandRow="1">
                <a:tableStyleId>{69012ECD-51FC-41F1-AA8D-1B2483CD663E}</a:tableStyleId>
              </a:tblPr>
              <a:tblGrid>
                <a:gridCol w="2920957"/>
                <a:gridCol w="5334000"/>
              </a:tblGrid>
              <a:tr h="293003">
                <a:tc>
                  <a:txBody>
                    <a:bodyPr/>
                    <a:lstStyle/>
                    <a:p>
                      <a:pPr marL="0" marR="0">
                        <a:lnSpc>
                          <a:spcPct val="115000"/>
                        </a:lnSpc>
                        <a:spcBef>
                          <a:spcPts val="0"/>
                        </a:spcBef>
                        <a:spcAft>
                          <a:spcPts val="0"/>
                        </a:spcAft>
                      </a:pPr>
                      <a:r>
                        <a:rPr lang="en-US" sz="1800" dirty="0" smtClean="0">
                          <a:effectLst/>
                        </a:rPr>
                        <a:t>Organizational Form</a:t>
                      </a:r>
                      <a:endParaRPr lang="en-US" sz="24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800" dirty="0">
                          <a:effectLst/>
                        </a:rPr>
                        <a:t>Implementation</a:t>
                      </a:r>
                      <a:endParaRPr lang="en-US" sz="2400" dirty="0">
                        <a:effectLst/>
                        <a:latin typeface="Calibri"/>
                        <a:ea typeface="Calibri"/>
                        <a:cs typeface="Times New Roman"/>
                      </a:endParaRPr>
                    </a:p>
                  </a:txBody>
                  <a:tcPr marL="68580" marR="68580" marT="0" marB="0"/>
                </a:tc>
              </a:tr>
              <a:tr h="537557">
                <a:tc>
                  <a:txBody>
                    <a:bodyPr/>
                    <a:lstStyle/>
                    <a:p>
                      <a:pPr marL="0" marR="0">
                        <a:lnSpc>
                          <a:spcPct val="115000"/>
                        </a:lnSpc>
                        <a:spcBef>
                          <a:spcPts val="0"/>
                        </a:spcBef>
                        <a:spcAft>
                          <a:spcPts val="0"/>
                        </a:spcAft>
                      </a:pPr>
                      <a:r>
                        <a:rPr lang="en-US" sz="2000" dirty="0">
                          <a:effectLst/>
                        </a:rPr>
                        <a:t>Centralized </a:t>
                      </a:r>
                      <a:r>
                        <a:rPr lang="en-US" sz="2000" dirty="0" smtClean="0">
                          <a:effectLst/>
                        </a:rPr>
                        <a:t>– </a:t>
                      </a:r>
                      <a:r>
                        <a:rPr lang="en-US" sz="2000" dirty="0">
                          <a:effectLst/>
                        </a:rPr>
                        <a:t>Top Tier</a:t>
                      </a:r>
                      <a:endParaRPr lang="en-US" sz="2800" dirty="0">
                        <a:effectLst/>
                        <a:latin typeface="Calibri"/>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dirty="0" smtClean="0">
                          <a:effectLst/>
                        </a:rPr>
                        <a:t>CMCO </a:t>
                      </a:r>
                      <a:r>
                        <a:rPr lang="en-US" sz="1800" dirty="0">
                          <a:effectLst/>
                        </a:rPr>
                        <a:t>is </a:t>
                      </a:r>
                      <a:r>
                        <a:rPr lang="en-US" sz="1800" dirty="0" smtClean="0">
                          <a:effectLst/>
                        </a:rPr>
                        <a:t>top executive </a:t>
                      </a:r>
                      <a:r>
                        <a:rPr lang="en-US" sz="1800" dirty="0">
                          <a:effectLst/>
                        </a:rPr>
                        <a:t>reporting directly to CEO </a:t>
                      </a:r>
                      <a:endParaRPr lang="en-US" sz="2400" dirty="0">
                        <a:effectLst/>
                        <a:latin typeface="Calibri"/>
                        <a:ea typeface="Calibri"/>
                        <a:cs typeface="Times New Roman"/>
                      </a:endParaRPr>
                    </a:p>
                  </a:txBody>
                  <a:tcPr marL="68580" marR="68580" marT="0" marB="0" anchor="ctr"/>
                </a:tc>
              </a:tr>
              <a:tr h="537557">
                <a:tc>
                  <a:txBody>
                    <a:bodyPr/>
                    <a:lstStyle/>
                    <a:p>
                      <a:pPr marL="0" marR="0">
                        <a:lnSpc>
                          <a:spcPct val="115000"/>
                        </a:lnSpc>
                        <a:spcBef>
                          <a:spcPts val="0"/>
                        </a:spcBef>
                        <a:spcAft>
                          <a:spcPts val="0"/>
                        </a:spcAft>
                      </a:pPr>
                      <a:r>
                        <a:rPr lang="en-US" sz="2000" dirty="0">
                          <a:effectLst/>
                        </a:rPr>
                        <a:t>Centralized – Dotted Line</a:t>
                      </a:r>
                      <a:endParaRPr lang="en-US" sz="2800" dirty="0">
                        <a:effectLst/>
                        <a:latin typeface="Calibri"/>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dirty="0" smtClean="0">
                          <a:effectLst/>
                        </a:rPr>
                        <a:t>CMCO </a:t>
                      </a:r>
                      <a:r>
                        <a:rPr lang="en-US" sz="1800" dirty="0">
                          <a:effectLst/>
                        </a:rPr>
                        <a:t>has enterprise level authority, “dotted line” reporting to CEO</a:t>
                      </a:r>
                      <a:endParaRPr lang="en-US" sz="2400" dirty="0">
                        <a:effectLst/>
                        <a:latin typeface="Calibri"/>
                        <a:ea typeface="Calibri"/>
                        <a:cs typeface="Times New Roman"/>
                      </a:endParaRPr>
                    </a:p>
                  </a:txBody>
                  <a:tcPr marL="68580" marR="68580" marT="0" marB="0" anchor="ctr"/>
                </a:tc>
              </a:tr>
              <a:tr h="606179">
                <a:tc>
                  <a:txBody>
                    <a:bodyPr/>
                    <a:lstStyle/>
                    <a:p>
                      <a:pPr marL="0" marR="0">
                        <a:lnSpc>
                          <a:spcPct val="115000"/>
                        </a:lnSpc>
                        <a:spcBef>
                          <a:spcPts val="0"/>
                        </a:spcBef>
                        <a:spcAft>
                          <a:spcPts val="0"/>
                        </a:spcAft>
                      </a:pPr>
                      <a:r>
                        <a:rPr lang="en-US" sz="2000" dirty="0">
                          <a:effectLst/>
                        </a:rPr>
                        <a:t>Franchised</a:t>
                      </a:r>
                      <a:endParaRPr lang="en-US" sz="2800" dirty="0">
                        <a:effectLst/>
                        <a:latin typeface="Calibri"/>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dirty="0">
                          <a:effectLst/>
                        </a:rPr>
                        <a:t>Enterprise segments have </a:t>
                      </a:r>
                      <a:r>
                        <a:rPr lang="en-US" sz="1800" dirty="0" smtClean="0">
                          <a:effectLst/>
                        </a:rPr>
                        <a:t>CMCOs</a:t>
                      </a:r>
                      <a:r>
                        <a:rPr lang="en-US" sz="1800" dirty="0">
                          <a:effectLst/>
                        </a:rPr>
                        <a:t>, conforming to  enterprise defined policy and role.   </a:t>
                      </a:r>
                      <a:endParaRPr lang="en-US" sz="2400" dirty="0">
                        <a:effectLst/>
                        <a:latin typeface="Calibri"/>
                        <a:ea typeface="Calibri"/>
                        <a:cs typeface="Times New Roman"/>
                      </a:endParaRPr>
                    </a:p>
                  </a:txBody>
                  <a:tcPr marL="68580" marR="68580" marT="0" marB="0" anchor="ctr"/>
                </a:tc>
              </a:tr>
              <a:tr h="537557">
                <a:tc>
                  <a:txBody>
                    <a:bodyPr/>
                    <a:lstStyle/>
                    <a:p>
                      <a:pPr marL="0" marR="0">
                        <a:lnSpc>
                          <a:spcPct val="115000"/>
                        </a:lnSpc>
                        <a:spcBef>
                          <a:spcPts val="0"/>
                        </a:spcBef>
                        <a:spcAft>
                          <a:spcPts val="0"/>
                        </a:spcAft>
                      </a:pPr>
                      <a:r>
                        <a:rPr lang="en-US" sz="2000" dirty="0">
                          <a:effectLst/>
                        </a:rPr>
                        <a:t>Collaborative</a:t>
                      </a:r>
                      <a:endParaRPr lang="en-US" sz="2800" dirty="0">
                        <a:effectLst/>
                        <a:latin typeface="Calibri"/>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dirty="0">
                          <a:effectLst/>
                        </a:rPr>
                        <a:t>Virtual </a:t>
                      </a:r>
                      <a:r>
                        <a:rPr lang="en-US" sz="1800" dirty="0" smtClean="0">
                          <a:effectLst/>
                        </a:rPr>
                        <a:t>CMCO </a:t>
                      </a:r>
                      <a:r>
                        <a:rPr lang="en-US" sz="1800" dirty="0">
                          <a:effectLst/>
                        </a:rPr>
                        <a:t>role through collaborative committee  </a:t>
                      </a:r>
                      <a:endParaRPr lang="en-US" sz="2400" dirty="0">
                        <a:effectLst/>
                        <a:latin typeface="Calibri"/>
                        <a:ea typeface="Calibri"/>
                        <a:cs typeface="Times New Roman"/>
                      </a:endParaRPr>
                    </a:p>
                  </a:txBody>
                  <a:tcPr marL="68580" marR="68580" marT="0" marB="0" anchor="ctr"/>
                </a:tc>
              </a:tr>
              <a:tr h="537557">
                <a:tc>
                  <a:txBody>
                    <a:bodyPr/>
                    <a:lstStyle/>
                    <a:p>
                      <a:pPr marL="0" marR="0">
                        <a:lnSpc>
                          <a:spcPct val="115000"/>
                        </a:lnSpc>
                        <a:spcBef>
                          <a:spcPts val="0"/>
                        </a:spcBef>
                        <a:spcAft>
                          <a:spcPts val="0"/>
                        </a:spcAft>
                      </a:pPr>
                      <a:r>
                        <a:rPr lang="en-US" sz="2000" dirty="0">
                          <a:effectLst/>
                        </a:rPr>
                        <a:t>Dual Hat</a:t>
                      </a:r>
                      <a:endParaRPr lang="en-US" sz="2800" dirty="0">
                        <a:effectLst/>
                        <a:latin typeface="Calibri"/>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dirty="0" smtClean="0">
                          <a:effectLst/>
                        </a:rPr>
                        <a:t>CMCO </a:t>
                      </a:r>
                      <a:r>
                        <a:rPr lang="en-US" sz="1800" dirty="0">
                          <a:effectLst/>
                        </a:rPr>
                        <a:t>is one of two roles played by an executive</a:t>
                      </a:r>
                      <a:endParaRPr lang="en-US" sz="2400" dirty="0">
                        <a:effectLst/>
                        <a:latin typeface="Calibri"/>
                        <a:ea typeface="Calibri"/>
                        <a:cs typeface="Times New Roman"/>
                      </a:endParaRPr>
                    </a:p>
                  </a:txBody>
                  <a:tcPr marL="68580" marR="68580" marT="0" marB="0" anchor="ctr"/>
                </a:tc>
              </a:tr>
              <a:tr h="606179">
                <a:tc>
                  <a:txBody>
                    <a:bodyPr/>
                    <a:lstStyle/>
                    <a:p>
                      <a:pPr marL="0" marR="0">
                        <a:lnSpc>
                          <a:spcPct val="115000"/>
                        </a:lnSpc>
                        <a:spcBef>
                          <a:spcPts val="0"/>
                        </a:spcBef>
                        <a:spcAft>
                          <a:spcPts val="0"/>
                        </a:spcAft>
                      </a:pPr>
                      <a:r>
                        <a:rPr lang="en-US" sz="2000" dirty="0">
                          <a:effectLst/>
                        </a:rPr>
                        <a:t>Delegated</a:t>
                      </a:r>
                      <a:endParaRPr lang="en-US" sz="2800" dirty="0">
                        <a:effectLst/>
                        <a:latin typeface="Calibri"/>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dirty="0" smtClean="0">
                          <a:effectLst/>
                        </a:rPr>
                        <a:t>CMCO </a:t>
                      </a:r>
                      <a:r>
                        <a:rPr lang="en-US" sz="1800" dirty="0">
                          <a:effectLst/>
                        </a:rPr>
                        <a:t>responsibilities are delegated to a committee,  to one or more individuals</a:t>
                      </a:r>
                      <a:endParaRPr lang="en-US" sz="2400" dirty="0">
                        <a:effectLst/>
                        <a:latin typeface="Calibri"/>
                        <a:ea typeface="Calibri"/>
                        <a:cs typeface="Times New Roman"/>
                      </a:endParaRPr>
                    </a:p>
                  </a:txBody>
                  <a:tcPr marL="68580" marR="68580" marT="0" marB="0" anchor="ctr"/>
                </a:tc>
              </a:tr>
              <a:tr h="733531">
                <a:tc>
                  <a:txBody>
                    <a:bodyPr/>
                    <a:lstStyle/>
                    <a:p>
                      <a:pPr marL="0" marR="0">
                        <a:lnSpc>
                          <a:spcPct val="115000"/>
                        </a:lnSpc>
                        <a:spcBef>
                          <a:spcPts val="600"/>
                        </a:spcBef>
                        <a:spcAft>
                          <a:spcPts val="0"/>
                        </a:spcAft>
                      </a:pPr>
                      <a:r>
                        <a:rPr lang="en-US" sz="2000" dirty="0" smtClean="0">
                          <a:effectLst/>
                        </a:rPr>
                        <a:t>Outsourced</a:t>
                      </a:r>
                      <a:endParaRPr lang="en-US" sz="2800" dirty="0">
                        <a:effectLst/>
                        <a:latin typeface="Calibri"/>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1800" dirty="0" smtClean="0">
                          <a:effectLst/>
                        </a:rPr>
                        <a:t>CMCO </a:t>
                      </a:r>
                      <a:r>
                        <a:rPr lang="en-US" sz="1800" dirty="0">
                          <a:effectLst/>
                        </a:rPr>
                        <a:t>role is performed by an external hire </a:t>
                      </a:r>
                      <a:endParaRPr lang="en-US" sz="2400" dirty="0">
                        <a:effectLst/>
                        <a:latin typeface="Calibri"/>
                        <a:ea typeface="Calibri"/>
                        <a:cs typeface="Times New Roman"/>
                      </a:endParaRPr>
                    </a:p>
                  </a:txBody>
                  <a:tcPr marL="68580" marR="68580" marT="0" marB="0" anchor="ctr"/>
                </a:tc>
              </a:tr>
            </a:tbl>
          </a:graphicData>
        </a:graphic>
      </p:graphicFrame>
      <p:sp>
        <p:nvSpPr>
          <p:cNvPr id="5" name="TextBox 4"/>
          <p:cNvSpPr txBox="1"/>
          <p:nvPr/>
        </p:nvSpPr>
        <p:spPr>
          <a:xfrm>
            <a:off x="545690" y="6040979"/>
            <a:ext cx="8023123" cy="338554"/>
          </a:xfrm>
          <a:prstGeom prst="rect">
            <a:avLst/>
          </a:prstGeom>
          <a:noFill/>
        </p:spPr>
        <p:txBody>
          <a:bodyPr wrap="square" rtlCol="0">
            <a:spAutoFit/>
          </a:bodyPr>
          <a:lstStyle/>
          <a:p>
            <a:pPr algn="r"/>
            <a:r>
              <a:rPr lang="en-US" sz="1600" dirty="0" smtClean="0"/>
              <a:t>CMCO – “Chief Model Curation Officer”</a:t>
            </a:r>
            <a:endParaRPr lang="en-US" sz="1600" dirty="0"/>
          </a:p>
        </p:txBody>
      </p:sp>
      <p:sp>
        <p:nvSpPr>
          <p:cNvPr id="8" name="Footer Placeholder 7"/>
          <p:cNvSpPr>
            <a:spLocks noGrp="1"/>
          </p:cNvSpPr>
          <p:nvPr>
            <p:ph type="ftr" sz="quarter" idx="11"/>
          </p:nvPr>
        </p:nvSpPr>
        <p:spPr/>
        <p:txBody>
          <a:bodyPr/>
          <a:lstStyle/>
          <a:p>
            <a:r>
              <a:rPr lang="en-US" smtClean="0"/>
              <a:t>Seari.mit.edu</a:t>
            </a:r>
            <a:endParaRPr lang="en-US" dirty="0"/>
          </a:p>
        </p:txBody>
      </p:sp>
      <p:sp>
        <p:nvSpPr>
          <p:cNvPr id="9" name="Slide Number Placeholder 8"/>
          <p:cNvSpPr>
            <a:spLocks noGrp="1"/>
          </p:cNvSpPr>
          <p:nvPr>
            <p:ph type="sldNum" sz="quarter" idx="12"/>
          </p:nvPr>
        </p:nvSpPr>
        <p:spPr/>
        <p:txBody>
          <a:bodyPr/>
          <a:lstStyle/>
          <a:p>
            <a:fld id="{924B41C4-1474-8D42-B330-D2828683839D}" type="slidenum">
              <a:rPr lang="en-US" smtClean="0"/>
              <a:t>19</a:t>
            </a:fld>
            <a:endParaRPr lang="en-US" dirty="0"/>
          </a:p>
        </p:txBody>
      </p:sp>
      <p:sp>
        <p:nvSpPr>
          <p:cNvPr id="3" name="Date Placeholder 2"/>
          <p:cNvSpPr>
            <a:spLocks noGrp="1"/>
          </p:cNvSpPr>
          <p:nvPr>
            <p:ph type="dt" sz="half" idx="10"/>
          </p:nvPr>
        </p:nvSpPr>
        <p:spPr/>
        <p:txBody>
          <a:bodyPr/>
          <a:lstStyle/>
          <a:p>
            <a:r>
              <a:rPr lang="en-US" smtClean="0"/>
              <a:t>JULY 2018</a:t>
            </a:r>
            <a:endParaRPr lang="en-US" dirty="0" smtClean="0"/>
          </a:p>
        </p:txBody>
      </p:sp>
    </p:spTree>
    <p:extLst>
      <p:ext uri="{BB962C8B-B14F-4D97-AF65-F5344CB8AC3E}">
        <p14:creationId xmlns:p14="http://schemas.microsoft.com/office/powerpoint/2010/main" val="4057005672"/>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089190938"/>
              </p:ext>
            </p:extLst>
          </p:nvPr>
        </p:nvGraphicFramePr>
        <p:xfrm>
          <a:off x="1524000" y="1905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1575583" y="5375030"/>
            <a:ext cx="6056140" cy="369332"/>
          </a:xfrm>
          <a:prstGeom prst="rect">
            <a:avLst/>
          </a:prstGeom>
          <a:noFill/>
        </p:spPr>
        <p:txBody>
          <a:bodyPr wrap="square" rtlCol="0" anchor="ctr">
            <a:spAutoFit/>
          </a:bodyPr>
          <a:lstStyle/>
          <a:p>
            <a:pPr algn="ctr">
              <a:spcBef>
                <a:spcPts val="1200"/>
              </a:spcBef>
            </a:pPr>
            <a:r>
              <a:rPr lang="en-US" sz="1800" b="1" dirty="0" smtClean="0">
                <a:solidFill>
                  <a:prstClr val="black"/>
                </a:solidFill>
                <a:ea typeface="ＭＳ Ｐゴシック"/>
                <a:cs typeface="Arial" charset="0"/>
              </a:rPr>
              <a:t>Research Indicates New Leadership Capabilities Needed</a:t>
            </a:r>
            <a:endParaRPr lang="en-US" sz="1800" b="1" dirty="0">
              <a:solidFill>
                <a:prstClr val="black"/>
              </a:solidFill>
              <a:ea typeface="ＭＳ Ｐゴシック"/>
              <a:cs typeface="Arial" charset="0"/>
            </a:endParaRPr>
          </a:p>
        </p:txBody>
      </p:sp>
      <p:sp>
        <p:nvSpPr>
          <p:cNvPr id="2" name="Title 1"/>
          <p:cNvSpPr>
            <a:spLocks noGrp="1"/>
          </p:cNvSpPr>
          <p:nvPr>
            <p:ph type="title"/>
          </p:nvPr>
        </p:nvSpPr>
        <p:spPr/>
        <p:txBody>
          <a:bodyPr>
            <a:normAutofit/>
          </a:bodyPr>
          <a:lstStyle/>
          <a:p>
            <a:r>
              <a:rPr lang="en-US" sz="2400" dirty="0" smtClean="0">
                <a:solidFill>
                  <a:srgbClr val="002060"/>
                </a:solidFill>
              </a:rPr>
              <a:t>Informing Digital Engineering Transformation</a:t>
            </a:r>
            <a:r>
              <a:rPr lang="en-US" sz="3200" dirty="0" smtClean="0"/>
              <a:t/>
            </a:r>
            <a:br>
              <a:rPr lang="en-US" sz="3200" dirty="0" smtClean="0"/>
            </a:br>
            <a:r>
              <a:rPr lang="en-US" sz="3200" dirty="0" smtClean="0"/>
              <a:t>Human-Model Interaction Research</a:t>
            </a:r>
            <a:endParaRPr lang="en-US" sz="3200" dirty="0"/>
          </a:p>
        </p:txBody>
      </p:sp>
      <p:sp>
        <p:nvSpPr>
          <p:cNvPr id="7" name="Footer Placeholder 6"/>
          <p:cNvSpPr>
            <a:spLocks noGrp="1"/>
          </p:cNvSpPr>
          <p:nvPr>
            <p:ph type="ftr" sz="quarter" idx="11"/>
          </p:nvPr>
        </p:nvSpPr>
        <p:spPr/>
        <p:txBody>
          <a:bodyPr/>
          <a:lstStyle/>
          <a:p>
            <a:r>
              <a:rPr lang="en-US" dirty="0" smtClean="0"/>
              <a:t>Seari.mit.edu</a:t>
            </a:r>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smtClean="0"/>
              <a:pPr/>
              <a:t>2</a:t>
            </a:fld>
            <a:endParaRPr lang="en-US" dirty="0"/>
          </a:p>
        </p:txBody>
      </p:sp>
      <p:sp>
        <p:nvSpPr>
          <p:cNvPr id="3" name="Date Placeholder 2"/>
          <p:cNvSpPr>
            <a:spLocks noGrp="1"/>
          </p:cNvSpPr>
          <p:nvPr>
            <p:ph type="dt" sz="half" idx="10"/>
          </p:nvPr>
        </p:nvSpPr>
        <p:spPr/>
        <p:txBody>
          <a:bodyPr/>
          <a:lstStyle/>
          <a:p>
            <a:r>
              <a:rPr lang="en-US" smtClean="0"/>
              <a:t>JULY 2018</a:t>
            </a:r>
            <a:endParaRPr lang="en-US" dirty="0" smtClean="0"/>
          </a:p>
        </p:txBody>
      </p:sp>
    </p:spTree>
    <p:extLst>
      <p:ext uri="{BB962C8B-B14F-4D97-AF65-F5344CB8AC3E}">
        <p14:creationId xmlns:p14="http://schemas.microsoft.com/office/powerpoint/2010/main" val="10451457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Model Curation - Interim Research Findings</a:t>
            </a:r>
            <a:r>
              <a:rPr lang="en-US" dirty="0"/>
              <a:t/>
            </a:r>
            <a:br>
              <a:rPr lang="en-US" dirty="0"/>
            </a:br>
            <a:endParaRPr lang="en-US" dirty="0"/>
          </a:p>
        </p:txBody>
      </p:sp>
      <p:sp>
        <p:nvSpPr>
          <p:cNvPr id="3" name="Content Placeholder 2"/>
          <p:cNvSpPr>
            <a:spLocks noGrp="1"/>
          </p:cNvSpPr>
          <p:nvPr>
            <p:ph idx="1"/>
          </p:nvPr>
        </p:nvSpPr>
        <p:spPr>
          <a:xfrm>
            <a:off x="822960" y="1789463"/>
            <a:ext cx="7543800" cy="4023360"/>
          </a:xfrm>
        </p:spPr>
        <p:txBody>
          <a:bodyPr>
            <a:noAutofit/>
          </a:bodyPr>
          <a:lstStyle/>
          <a:p>
            <a:pPr lvl="0"/>
            <a:r>
              <a:rPr lang="en-US" sz="2400" dirty="0" smtClean="0">
                <a:solidFill>
                  <a:schemeClr val="tx1"/>
                </a:solidFill>
              </a:rPr>
              <a:t>Semi-structured </a:t>
            </a:r>
            <a:r>
              <a:rPr lang="en-US" sz="2400" dirty="0">
                <a:solidFill>
                  <a:schemeClr val="tx1"/>
                </a:solidFill>
              </a:rPr>
              <a:t>interviews indicate </a:t>
            </a:r>
            <a:r>
              <a:rPr lang="en-US" sz="2400" b="1" dirty="0">
                <a:solidFill>
                  <a:srgbClr val="002060"/>
                </a:solidFill>
              </a:rPr>
              <a:t>enterprise </a:t>
            </a:r>
            <a:r>
              <a:rPr lang="en-US" sz="2400" b="1" dirty="0" smtClean="0">
                <a:solidFill>
                  <a:srgbClr val="002060"/>
                </a:solidFill>
              </a:rPr>
              <a:t>executives </a:t>
            </a:r>
            <a:r>
              <a:rPr lang="en-US" sz="2400" b="1" dirty="0">
                <a:solidFill>
                  <a:srgbClr val="002060"/>
                </a:solidFill>
              </a:rPr>
              <a:t>recognize </a:t>
            </a:r>
            <a:r>
              <a:rPr lang="en-US" sz="2400" b="1" dirty="0" smtClean="0">
                <a:solidFill>
                  <a:srgbClr val="002060"/>
                </a:solidFill>
              </a:rPr>
              <a:t>need </a:t>
            </a:r>
            <a:r>
              <a:rPr lang="en-US" sz="2400" b="1" dirty="0">
                <a:solidFill>
                  <a:srgbClr val="002060"/>
                </a:solidFill>
              </a:rPr>
              <a:t>for enterprise-level leadership </a:t>
            </a:r>
            <a:r>
              <a:rPr lang="en-US" sz="2400" dirty="0">
                <a:solidFill>
                  <a:schemeClr val="tx1"/>
                </a:solidFill>
              </a:rPr>
              <a:t>for strategically managing model assets and </a:t>
            </a:r>
            <a:r>
              <a:rPr lang="en-US" sz="2400" dirty="0" smtClean="0">
                <a:solidFill>
                  <a:schemeClr val="tx1"/>
                </a:solidFill>
              </a:rPr>
              <a:t>environments </a:t>
            </a:r>
            <a:endParaRPr lang="en-US" sz="2400" dirty="0">
              <a:solidFill>
                <a:schemeClr val="tx1"/>
              </a:solidFill>
            </a:endParaRPr>
          </a:p>
          <a:p>
            <a:r>
              <a:rPr lang="en-US" sz="2400" dirty="0">
                <a:solidFill>
                  <a:schemeClr val="tx1"/>
                </a:solidFill>
              </a:rPr>
              <a:t>Curation </a:t>
            </a:r>
            <a:r>
              <a:rPr lang="en-US" sz="2400" b="1" dirty="0" smtClean="0">
                <a:solidFill>
                  <a:srgbClr val="002060"/>
                </a:solidFill>
              </a:rPr>
              <a:t>knowledge/practices </a:t>
            </a:r>
            <a:r>
              <a:rPr lang="en-US" sz="2400" b="1" dirty="0">
                <a:solidFill>
                  <a:srgbClr val="002060"/>
                </a:solidFill>
              </a:rPr>
              <a:t>from other areas </a:t>
            </a:r>
            <a:r>
              <a:rPr lang="en-US" sz="2400" dirty="0">
                <a:solidFill>
                  <a:schemeClr val="tx1"/>
                </a:solidFill>
              </a:rPr>
              <a:t>(museum, digital, ….) </a:t>
            </a:r>
            <a:r>
              <a:rPr lang="en-US" sz="2400" dirty="0" smtClean="0">
                <a:solidFill>
                  <a:schemeClr val="tx1"/>
                </a:solidFill>
              </a:rPr>
              <a:t>inform </a:t>
            </a:r>
            <a:r>
              <a:rPr lang="en-US" sz="2400" dirty="0">
                <a:solidFill>
                  <a:schemeClr val="tx1"/>
                </a:solidFill>
              </a:rPr>
              <a:t>model curation in </a:t>
            </a:r>
            <a:r>
              <a:rPr lang="en-US" sz="2400" dirty="0" smtClean="0">
                <a:solidFill>
                  <a:schemeClr val="tx1"/>
                </a:solidFill>
              </a:rPr>
              <a:t>engineering context</a:t>
            </a:r>
            <a:endParaRPr lang="en-US" sz="2400" dirty="0">
              <a:solidFill>
                <a:schemeClr val="tx1"/>
              </a:solidFill>
            </a:endParaRPr>
          </a:p>
          <a:p>
            <a:pPr lvl="0"/>
            <a:r>
              <a:rPr lang="en-US" sz="2400" b="1" dirty="0" smtClean="0">
                <a:solidFill>
                  <a:srgbClr val="002060"/>
                </a:solidFill>
              </a:rPr>
              <a:t>Seven </a:t>
            </a:r>
            <a:r>
              <a:rPr lang="en-US" sz="2400" b="1" dirty="0">
                <a:solidFill>
                  <a:srgbClr val="002060"/>
                </a:solidFill>
              </a:rPr>
              <a:t>alternative </a:t>
            </a:r>
            <a:r>
              <a:rPr lang="en-US" sz="2400" b="1" dirty="0" smtClean="0">
                <a:solidFill>
                  <a:srgbClr val="002060"/>
                </a:solidFill>
              </a:rPr>
              <a:t>organizational forms </a:t>
            </a:r>
            <a:r>
              <a:rPr lang="en-US" sz="2400" dirty="0">
                <a:solidFill>
                  <a:schemeClr val="tx1"/>
                </a:solidFill>
              </a:rPr>
              <a:t>for </a:t>
            </a:r>
            <a:r>
              <a:rPr lang="en-US" sz="2400" dirty="0" smtClean="0">
                <a:solidFill>
                  <a:schemeClr val="tx1"/>
                </a:solidFill>
              </a:rPr>
              <a:t>model </a:t>
            </a:r>
            <a:r>
              <a:rPr lang="en-US" sz="2400" dirty="0">
                <a:solidFill>
                  <a:schemeClr val="tx1"/>
                </a:solidFill>
              </a:rPr>
              <a:t>curation </a:t>
            </a:r>
            <a:r>
              <a:rPr lang="en-US" sz="2400" dirty="0" smtClean="0">
                <a:solidFill>
                  <a:schemeClr val="tx1"/>
                </a:solidFill>
              </a:rPr>
              <a:t>leadership  identified</a:t>
            </a:r>
            <a:r>
              <a:rPr lang="en-US" sz="2400" dirty="0">
                <a:solidFill>
                  <a:schemeClr val="tx1"/>
                </a:solidFill>
              </a:rPr>
              <a:t>, along with possible conditions under which these the form would be most </a:t>
            </a:r>
            <a:r>
              <a:rPr lang="en-US" sz="2400" dirty="0" smtClean="0">
                <a:solidFill>
                  <a:schemeClr val="tx1"/>
                </a:solidFill>
              </a:rPr>
              <a:t>appropriate </a:t>
            </a:r>
            <a:endParaRPr lang="en-US" sz="2400" dirty="0">
              <a:solidFill>
                <a:schemeClr val="tx1"/>
              </a:solidFill>
            </a:endParaRPr>
          </a:p>
          <a:p>
            <a:endParaRPr lang="en-US" sz="2400" dirty="0"/>
          </a:p>
        </p:txBody>
      </p:sp>
      <p:sp>
        <p:nvSpPr>
          <p:cNvPr id="4" name="TextBox 3"/>
          <p:cNvSpPr txBox="1"/>
          <p:nvPr/>
        </p:nvSpPr>
        <p:spPr>
          <a:xfrm>
            <a:off x="506442" y="4977743"/>
            <a:ext cx="8152227" cy="1200329"/>
          </a:xfrm>
          <a:prstGeom prst="rect">
            <a:avLst/>
          </a:prstGeom>
          <a:solidFill>
            <a:srgbClr val="002060"/>
          </a:solidFill>
        </p:spPr>
        <p:txBody>
          <a:bodyPr wrap="square" rtlCol="0">
            <a:spAutoFit/>
          </a:bodyPr>
          <a:lstStyle/>
          <a:p>
            <a:r>
              <a:rPr lang="en-US" sz="1800" u="sng" smtClean="0">
                <a:solidFill>
                  <a:schemeClr val="bg1"/>
                </a:solidFill>
              </a:rPr>
              <a:t>CURRENT RESEARCH </a:t>
            </a:r>
            <a:endParaRPr lang="en-US" sz="1800" u="sng" dirty="0" smtClean="0">
              <a:solidFill>
                <a:schemeClr val="bg1"/>
              </a:solidFill>
            </a:endParaRPr>
          </a:p>
          <a:p>
            <a:pPr algn="ctr"/>
            <a:endParaRPr lang="en-US" sz="1800" b="1" dirty="0" smtClean="0">
              <a:solidFill>
                <a:schemeClr val="bg1"/>
              </a:solidFill>
            </a:endParaRPr>
          </a:p>
          <a:p>
            <a:r>
              <a:rPr lang="en-US" sz="1800" b="1" dirty="0" smtClean="0">
                <a:solidFill>
                  <a:schemeClr val="bg1"/>
                </a:solidFill>
              </a:rPr>
              <a:t>Framework </a:t>
            </a:r>
            <a:r>
              <a:rPr lang="en-US" sz="1800" b="1" dirty="0">
                <a:solidFill>
                  <a:schemeClr val="bg1"/>
                </a:solidFill>
              </a:rPr>
              <a:t>for Assessing Model-Centric Enterprise Capabilities  </a:t>
            </a:r>
            <a:r>
              <a:rPr lang="en-US" sz="1800" b="1" dirty="0" smtClean="0">
                <a:solidFill>
                  <a:schemeClr val="bg1"/>
                </a:solidFill>
              </a:rPr>
              <a:t>-- </a:t>
            </a:r>
            <a:r>
              <a:rPr lang="en-US" sz="1800" dirty="0" smtClean="0">
                <a:solidFill>
                  <a:schemeClr val="bg1"/>
                </a:solidFill>
              </a:rPr>
              <a:t>evidence-based </a:t>
            </a:r>
            <a:r>
              <a:rPr lang="en-US" sz="1800" dirty="0">
                <a:solidFill>
                  <a:schemeClr val="bg1"/>
                </a:solidFill>
              </a:rPr>
              <a:t>approach respective to </a:t>
            </a:r>
            <a:r>
              <a:rPr lang="en-US" sz="1800" dirty="0" smtClean="0">
                <a:solidFill>
                  <a:schemeClr val="bg1"/>
                </a:solidFill>
              </a:rPr>
              <a:t>transformation  state from </a:t>
            </a:r>
            <a:r>
              <a:rPr lang="en-US" sz="1800" dirty="0">
                <a:solidFill>
                  <a:schemeClr val="bg1"/>
                </a:solidFill>
              </a:rPr>
              <a:t>traditional to fully digital </a:t>
            </a:r>
            <a:r>
              <a:rPr lang="en-US" sz="1800" dirty="0" smtClean="0">
                <a:solidFill>
                  <a:schemeClr val="bg1"/>
                </a:solidFill>
              </a:rPr>
              <a:t>MBE</a:t>
            </a:r>
            <a:endParaRPr lang="en-US" sz="1800" dirty="0">
              <a:solidFill>
                <a:schemeClr val="bg1"/>
              </a:solidFill>
            </a:endParaRPr>
          </a:p>
        </p:txBody>
      </p:sp>
      <p:sp>
        <p:nvSpPr>
          <p:cNvPr id="6" name="Footer Placeholder 5"/>
          <p:cNvSpPr>
            <a:spLocks noGrp="1"/>
          </p:cNvSpPr>
          <p:nvPr>
            <p:ph type="ftr" sz="quarter" idx="11"/>
          </p:nvPr>
        </p:nvSpPr>
        <p:spPr/>
        <p:txBody>
          <a:bodyPr/>
          <a:lstStyle/>
          <a:p>
            <a:r>
              <a:rPr lang="en-US" dirty="0" smtClean="0"/>
              <a:t>Seari.mit.edu</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20</a:t>
            </a:fld>
            <a:endParaRPr lang="en-US" dirty="0"/>
          </a:p>
        </p:txBody>
      </p:sp>
      <p:sp>
        <p:nvSpPr>
          <p:cNvPr id="8" name="Date Placeholder 7"/>
          <p:cNvSpPr>
            <a:spLocks noGrp="1"/>
          </p:cNvSpPr>
          <p:nvPr>
            <p:ph type="dt" sz="half" idx="10"/>
          </p:nvPr>
        </p:nvSpPr>
        <p:spPr/>
        <p:txBody>
          <a:bodyPr/>
          <a:lstStyle/>
          <a:p>
            <a:r>
              <a:rPr lang="en-US" smtClean="0"/>
              <a:t>JULY 2018</a:t>
            </a:r>
            <a:endParaRPr lang="en-US" dirty="0" smtClean="0"/>
          </a:p>
        </p:txBody>
      </p:sp>
    </p:spTree>
    <p:extLst>
      <p:ext uri="{BB962C8B-B14F-4D97-AF65-F5344CB8AC3E}">
        <p14:creationId xmlns:p14="http://schemas.microsoft.com/office/powerpoint/2010/main" val="35906511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987" y="2370587"/>
            <a:ext cx="7543800" cy="1450757"/>
          </a:xfrm>
        </p:spPr>
        <p:txBody>
          <a:bodyPr/>
          <a:lstStyle/>
          <a:p>
            <a:pPr algn="ctr"/>
            <a:r>
              <a:rPr lang="en-US" dirty="0" smtClean="0"/>
              <a:t>Lexicon</a:t>
            </a:r>
            <a:endParaRPr lang="en-US" dirty="0"/>
          </a:p>
        </p:txBody>
      </p:sp>
      <p:sp>
        <p:nvSpPr>
          <p:cNvPr id="5" name="Footer Placeholder 4"/>
          <p:cNvSpPr>
            <a:spLocks noGrp="1"/>
          </p:cNvSpPr>
          <p:nvPr>
            <p:ph type="ftr" sz="quarter" idx="11"/>
          </p:nvPr>
        </p:nvSpPr>
        <p:spPr/>
        <p:txBody>
          <a:bodyPr/>
          <a:lstStyle/>
          <a:p>
            <a:r>
              <a:rPr lang="en-US" smtClean="0"/>
              <a:t>Seari.mit.edu</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21</a:t>
            </a:fld>
            <a:endParaRPr lang="en-US" dirty="0"/>
          </a:p>
        </p:txBody>
      </p:sp>
      <p:sp>
        <p:nvSpPr>
          <p:cNvPr id="3" name="Date Placeholder 2"/>
          <p:cNvSpPr>
            <a:spLocks noGrp="1"/>
          </p:cNvSpPr>
          <p:nvPr>
            <p:ph type="dt" sz="half" idx="10"/>
          </p:nvPr>
        </p:nvSpPr>
        <p:spPr/>
        <p:txBody>
          <a:bodyPr/>
          <a:lstStyle/>
          <a:p>
            <a:r>
              <a:rPr lang="en-US" smtClean="0"/>
              <a:t>JULY 2018</a:t>
            </a:r>
            <a:endParaRPr lang="en-US" dirty="0" smtClean="0"/>
          </a:p>
        </p:txBody>
      </p:sp>
    </p:spTree>
    <p:extLst>
      <p:ext uri="{BB962C8B-B14F-4D97-AF65-F5344CB8AC3E}">
        <p14:creationId xmlns:p14="http://schemas.microsoft.com/office/powerpoint/2010/main" val="31554632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1022135155"/>
              </p:ext>
            </p:extLst>
          </p:nvPr>
        </p:nvGraphicFramePr>
        <p:xfrm>
          <a:off x="531446" y="1983396"/>
          <a:ext cx="7881962" cy="4128234"/>
        </p:xfrm>
        <a:graphic>
          <a:graphicData uri="http://schemas.openxmlformats.org/drawingml/2006/table">
            <a:tbl>
              <a:tblPr firstRow="1" firstCol="1" bandRow="1"/>
              <a:tblGrid>
                <a:gridCol w="1940855"/>
                <a:gridCol w="5941107"/>
              </a:tblGrid>
              <a:tr h="715561">
                <a:tc>
                  <a:txBody>
                    <a:bodyPr/>
                    <a:lstStyle/>
                    <a:p>
                      <a:pPr marL="0" marR="0" algn="l">
                        <a:lnSpc>
                          <a:spcPts val="1300"/>
                        </a:lnSpc>
                        <a:spcBef>
                          <a:spcPts val="0"/>
                        </a:spcBef>
                        <a:spcAft>
                          <a:spcPts val="0"/>
                        </a:spcAft>
                      </a:pPr>
                      <a:r>
                        <a:rPr lang="en-US" sz="1400" b="1" dirty="0">
                          <a:solidFill>
                            <a:srgbClr val="000000"/>
                          </a:solidFill>
                          <a:effectLst/>
                          <a:latin typeface="Calibri"/>
                          <a:ea typeface="Times New Roman"/>
                          <a:cs typeface="Times New Roman"/>
                        </a:rPr>
                        <a:t>Chief Model Curation Officer</a:t>
                      </a:r>
                      <a:endParaRPr lang="en-US" sz="1600" dirty="0">
                        <a:solidFill>
                          <a:srgbClr val="000000"/>
                        </a:solidFill>
                        <a:effectLst/>
                        <a:latin typeface="Calibri"/>
                        <a:ea typeface="Cambria"/>
                        <a:cs typeface="Times New Roman"/>
                      </a:endParaRPr>
                    </a:p>
                  </a:txBody>
                  <a:tcPr marL="83530" marR="83530" marT="0" marB="0" anchor="ctr">
                    <a:lnL>
                      <a:noFill/>
                    </a:lnL>
                    <a:lnR>
                      <a:noFill/>
                    </a:lnR>
                    <a:lnT>
                      <a:noFill/>
                    </a:lnT>
                    <a:lnB w="12700" cap="flat" cmpd="sng" algn="ctr">
                      <a:solidFill>
                        <a:srgbClr val="4BACC6"/>
                      </a:solidFill>
                      <a:prstDash val="solid"/>
                      <a:round/>
                      <a:headEnd type="none" w="med" len="med"/>
                      <a:tailEnd type="none" w="med" len="med"/>
                    </a:lnB>
                  </a:tcPr>
                </a:tc>
                <a:tc>
                  <a:txBody>
                    <a:bodyPr/>
                    <a:lstStyle/>
                    <a:p>
                      <a:pPr marL="0" marR="0" algn="l">
                        <a:lnSpc>
                          <a:spcPts val="1300"/>
                        </a:lnSpc>
                        <a:spcBef>
                          <a:spcPts val="0"/>
                        </a:spcBef>
                        <a:spcAft>
                          <a:spcPts val="0"/>
                        </a:spcAft>
                      </a:pPr>
                      <a:r>
                        <a:rPr lang="en-US" sz="1400">
                          <a:solidFill>
                            <a:srgbClr val="000000"/>
                          </a:solidFill>
                          <a:effectLst/>
                          <a:latin typeface="Calibri"/>
                          <a:ea typeface="Times New Roman"/>
                          <a:cs typeface="Times New Roman"/>
                        </a:rPr>
                        <a:t>A designated professional, authoritative role – at the executive level of the enterprise - entrusted with the ownership, tracking and use of model-based assets.</a:t>
                      </a:r>
                      <a:endParaRPr lang="en-US" sz="1600">
                        <a:solidFill>
                          <a:srgbClr val="000000"/>
                        </a:solidFill>
                        <a:effectLst/>
                        <a:latin typeface="Calibri"/>
                        <a:ea typeface="Cambria"/>
                        <a:cs typeface="Times New Roman"/>
                      </a:endParaRPr>
                    </a:p>
                  </a:txBody>
                  <a:tcPr marL="83530" marR="83530" marT="0" marB="0" anchor="ctr">
                    <a:lnL>
                      <a:noFill/>
                    </a:lnL>
                    <a:lnR>
                      <a:noFill/>
                    </a:lnR>
                    <a:lnT>
                      <a:noFill/>
                    </a:lnT>
                    <a:lnB w="12700" cap="flat" cmpd="sng" algn="ctr">
                      <a:solidFill>
                        <a:srgbClr val="4BACC6"/>
                      </a:solidFill>
                      <a:prstDash val="solid"/>
                      <a:round/>
                      <a:headEnd type="none" w="med" len="med"/>
                      <a:tailEnd type="none" w="med" len="med"/>
                    </a:lnB>
                  </a:tcPr>
                </a:tc>
              </a:tr>
              <a:tr h="715561">
                <a:tc>
                  <a:txBody>
                    <a:bodyPr/>
                    <a:lstStyle/>
                    <a:p>
                      <a:pPr marL="0" marR="0" algn="l">
                        <a:lnSpc>
                          <a:spcPts val="1300"/>
                        </a:lnSpc>
                        <a:spcBef>
                          <a:spcPts val="0"/>
                        </a:spcBef>
                        <a:spcAft>
                          <a:spcPts val="0"/>
                        </a:spcAft>
                      </a:pPr>
                      <a:r>
                        <a:rPr lang="en-US" sz="1400" b="1" dirty="0">
                          <a:solidFill>
                            <a:srgbClr val="000000"/>
                          </a:solidFill>
                          <a:effectLst/>
                          <a:latin typeface="Calibri"/>
                          <a:ea typeface="Calibri"/>
                          <a:cs typeface="Times New Roman"/>
                        </a:rPr>
                        <a:t>Model Accessioning</a:t>
                      </a:r>
                      <a:endParaRPr lang="en-US" sz="1600" dirty="0">
                        <a:solidFill>
                          <a:srgbClr val="000000"/>
                        </a:solidFill>
                        <a:effectLst/>
                        <a:latin typeface="Calibri"/>
                        <a:ea typeface="Cambria"/>
                        <a:cs typeface="Times New Roman"/>
                      </a:endParaRPr>
                    </a:p>
                  </a:txBody>
                  <a:tcPr marL="83530" marR="83530" marT="0" marB="0" anchor="ctr">
                    <a:lnL>
                      <a:noFill/>
                    </a:lnL>
                    <a:lnR>
                      <a:noFill/>
                    </a:lnR>
                    <a:lnT w="12700" cap="flat" cmpd="sng" algn="ctr">
                      <a:solidFill>
                        <a:srgbClr val="4BACC6"/>
                      </a:solidFill>
                      <a:prstDash val="solid"/>
                      <a:round/>
                      <a:headEnd type="none" w="med" len="med"/>
                      <a:tailEnd type="none" w="med" len="med"/>
                    </a:lnT>
                    <a:lnB>
                      <a:noFill/>
                    </a:lnB>
                    <a:solidFill>
                      <a:srgbClr val="D2EAF1"/>
                    </a:solidFill>
                  </a:tcPr>
                </a:tc>
                <a:tc>
                  <a:txBody>
                    <a:bodyPr/>
                    <a:lstStyle/>
                    <a:p>
                      <a:pPr marL="0" marR="0" algn="l">
                        <a:lnSpc>
                          <a:spcPts val="1300"/>
                        </a:lnSpc>
                        <a:spcBef>
                          <a:spcPts val="0"/>
                        </a:spcBef>
                        <a:spcAft>
                          <a:spcPts val="0"/>
                        </a:spcAft>
                      </a:pPr>
                      <a:r>
                        <a:rPr lang="en-US" sz="1400" dirty="0">
                          <a:solidFill>
                            <a:srgbClr val="000000"/>
                          </a:solidFill>
                          <a:effectLst/>
                          <a:latin typeface="Calibri"/>
                          <a:ea typeface="Calibri"/>
                          <a:cs typeface="Times New Roman"/>
                        </a:rPr>
                        <a:t>The formal process of accepting and recording a model as a collection object in the enterprise level model portfolio. Accessioning addresses the legal, IP and ethical issues in model acquisition and development.  </a:t>
                      </a:r>
                      <a:endParaRPr lang="en-US" sz="1600" dirty="0">
                        <a:solidFill>
                          <a:srgbClr val="000000"/>
                        </a:solidFill>
                        <a:effectLst/>
                        <a:latin typeface="Calibri"/>
                        <a:ea typeface="Cambria"/>
                        <a:cs typeface="Times New Roman"/>
                      </a:endParaRPr>
                    </a:p>
                  </a:txBody>
                  <a:tcPr marL="83530" marR="83530" marT="0" marB="0" anchor="ctr">
                    <a:lnL>
                      <a:noFill/>
                    </a:lnL>
                    <a:lnR>
                      <a:noFill/>
                    </a:lnR>
                    <a:lnT w="12700" cap="flat" cmpd="sng" algn="ctr">
                      <a:solidFill>
                        <a:srgbClr val="4BACC6"/>
                      </a:solidFill>
                      <a:prstDash val="solid"/>
                      <a:round/>
                      <a:headEnd type="none" w="med" len="med"/>
                      <a:tailEnd type="none" w="med" len="med"/>
                    </a:lnT>
                    <a:lnB>
                      <a:noFill/>
                    </a:lnB>
                    <a:solidFill>
                      <a:srgbClr val="D2EAF1"/>
                    </a:solidFill>
                  </a:tcPr>
                </a:tc>
              </a:tr>
              <a:tr h="660517">
                <a:tc>
                  <a:txBody>
                    <a:bodyPr/>
                    <a:lstStyle/>
                    <a:p>
                      <a:pPr marL="0" marR="0" algn="l">
                        <a:lnSpc>
                          <a:spcPts val="1300"/>
                        </a:lnSpc>
                        <a:spcBef>
                          <a:spcPts val="0"/>
                        </a:spcBef>
                        <a:spcAft>
                          <a:spcPts val="0"/>
                        </a:spcAft>
                      </a:pPr>
                      <a:r>
                        <a:rPr lang="en-US" sz="1400" b="1">
                          <a:solidFill>
                            <a:srgbClr val="000000"/>
                          </a:solidFill>
                          <a:effectLst/>
                          <a:latin typeface="Calibri"/>
                          <a:ea typeface="Calibri"/>
                          <a:cs typeface="Times New Roman"/>
                        </a:rPr>
                        <a:t>Model Acquisition</a:t>
                      </a:r>
                      <a:endParaRPr lang="en-US" sz="1600">
                        <a:solidFill>
                          <a:srgbClr val="000000"/>
                        </a:solidFill>
                        <a:effectLst/>
                        <a:latin typeface="Calibri"/>
                        <a:ea typeface="Cambria"/>
                        <a:cs typeface="Times New Roman"/>
                      </a:endParaRPr>
                    </a:p>
                  </a:txBody>
                  <a:tcPr marL="83530" marR="83530" marT="0" marB="0" anchor="ctr">
                    <a:lnL>
                      <a:noFill/>
                    </a:lnL>
                    <a:lnR>
                      <a:noFill/>
                    </a:lnR>
                    <a:lnT>
                      <a:noFill/>
                    </a:lnT>
                    <a:lnB>
                      <a:noFill/>
                    </a:lnB>
                  </a:tcPr>
                </a:tc>
                <a:tc>
                  <a:txBody>
                    <a:bodyPr/>
                    <a:lstStyle/>
                    <a:p>
                      <a:pPr marL="0" marR="0" algn="l">
                        <a:lnSpc>
                          <a:spcPts val="1300"/>
                        </a:lnSpc>
                        <a:spcBef>
                          <a:spcPts val="0"/>
                        </a:spcBef>
                        <a:spcAft>
                          <a:spcPts val="0"/>
                        </a:spcAft>
                      </a:pPr>
                      <a:r>
                        <a:rPr lang="en-US" sz="1400" dirty="0">
                          <a:solidFill>
                            <a:srgbClr val="000000"/>
                          </a:solidFill>
                          <a:effectLst/>
                          <a:latin typeface="Calibri"/>
                          <a:ea typeface="Calibri"/>
                          <a:cs typeface="Times New Roman"/>
                        </a:rPr>
                        <a:t>The act of acquiring a model through an arrangement with the model owner (e.g., through purchase, trade, or other business transaction).  </a:t>
                      </a:r>
                      <a:endParaRPr lang="en-US" sz="1600" dirty="0">
                        <a:solidFill>
                          <a:srgbClr val="000000"/>
                        </a:solidFill>
                        <a:effectLst/>
                        <a:latin typeface="Calibri"/>
                        <a:ea typeface="Cambria"/>
                        <a:cs typeface="Times New Roman"/>
                      </a:endParaRPr>
                    </a:p>
                  </a:txBody>
                  <a:tcPr marL="83530" marR="83530" marT="0" marB="0" anchor="ctr">
                    <a:lnL>
                      <a:noFill/>
                    </a:lnL>
                    <a:lnR>
                      <a:noFill/>
                    </a:lnR>
                    <a:lnT>
                      <a:noFill/>
                    </a:lnT>
                    <a:lnB>
                      <a:noFill/>
                    </a:lnB>
                  </a:tcPr>
                </a:tc>
              </a:tr>
              <a:tr h="660517">
                <a:tc>
                  <a:txBody>
                    <a:bodyPr/>
                    <a:lstStyle/>
                    <a:p>
                      <a:pPr marL="0" marR="0" algn="l">
                        <a:lnSpc>
                          <a:spcPts val="1300"/>
                        </a:lnSpc>
                        <a:spcBef>
                          <a:spcPts val="0"/>
                        </a:spcBef>
                        <a:spcAft>
                          <a:spcPts val="0"/>
                        </a:spcAft>
                      </a:pPr>
                      <a:r>
                        <a:rPr lang="en-US" sz="1400" b="1">
                          <a:solidFill>
                            <a:srgbClr val="000000"/>
                          </a:solidFill>
                          <a:effectLst/>
                          <a:latin typeface="Calibri"/>
                          <a:ea typeface="Calibri"/>
                          <a:cs typeface="Times New Roman"/>
                        </a:rPr>
                        <a:t>Model Cataloging</a:t>
                      </a:r>
                      <a:endParaRPr lang="en-US" sz="1600">
                        <a:solidFill>
                          <a:srgbClr val="000000"/>
                        </a:solidFill>
                        <a:effectLst/>
                        <a:latin typeface="Calibri"/>
                        <a:ea typeface="Cambria"/>
                        <a:cs typeface="Times New Roman"/>
                      </a:endParaRPr>
                    </a:p>
                  </a:txBody>
                  <a:tcPr marL="83530" marR="83530" marT="0" marB="0" anchor="ctr">
                    <a:lnL>
                      <a:noFill/>
                    </a:lnL>
                    <a:lnR>
                      <a:noFill/>
                    </a:lnR>
                    <a:lnT>
                      <a:noFill/>
                    </a:lnT>
                    <a:lnB>
                      <a:noFill/>
                    </a:lnB>
                    <a:solidFill>
                      <a:srgbClr val="D2EAF1"/>
                    </a:solidFill>
                  </a:tcPr>
                </a:tc>
                <a:tc>
                  <a:txBody>
                    <a:bodyPr/>
                    <a:lstStyle/>
                    <a:p>
                      <a:pPr marL="0" marR="0" algn="l">
                        <a:lnSpc>
                          <a:spcPts val="1300"/>
                        </a:lnSpc>
                        <a:spcBef>
                          <a:spcPts val="0"/>
                        </a:spcBef>
                        <a:spcAft>
                          <a:spcPts val="0"/>
                        </a:spcAft>
                      </a:pPr>
                      <a:r>
                        <a:rPr lang="en-US" sz="1400" dirty="0">
                          <a:solidFill>
                            <a:srgbClr val="000000"/>
                          </a:solidFill>
                          <a:effectLst/>
                          <a:latin typeface="Calibri"/>
                          <a:ea typeface="Calibri"/>
                          <a:cs typeface="Times New Roman"/>
                        </a:rPr>
                        <a:t>The formal process of making a model available for use through recording it in a catalog or directory, and tracking it throughout the model lifecycle. </a:t>
                      </a:r>
                      <a:endParaRPr lang="en-US" sz="1600" dirty="0">
                        <a:solidFill>
                          <a:srgbClr val="000000"/>
                        </a:solidFill>
                        <a:effectLst/>
                        <a:latin typeface="Calibri"/>
                        <a:ea typeface="Cambria"/>
                        <a:cs typeface="Times New Roman"/>
                      </a:endParaRPr>
                    </a:p>
                  </a:txBody>
                  <a:tcPr marL="83530" marR="83530" marT="0" marB="0" anchor="ctr">
                    <a:lnL>
                      <a:noFill/>
                    </a:lnL>
                    <a:lnR>
                      <a:noFill/>
                    </a:lnR>
                    <a:lnT>
                      <a:noFill/>
                    </a:lnT>
                    <a:lnB>
                      <a:noFill/>
                    </a:lnB>
                    <a:solidFill>
                      <a:srgbClr val="D2EAF1"/>
                    </a:solidFill>
                  </a:tcPr>
                </a:tc>
              </a:tr>
              <a:tr h="715561">
                <a:tc>
                  <a:txBody>
                    <a:bodyPr/>
                    <a:lstStyle/>
                    <a:p>
                      <a:pPr marL="0" marR="0" algn="l">
                        <a:lnSpc>
                          <a:spcPts val="1300"/>
                        </a:lnSpc>
                        <a:spcBef>
                          <a:spcPts val="0"/>
                        </a:spcBef>
                        <a:spcAft>
                          <a:spcPts val="0"/>
                        </a:spcAft>
                      </a:pPr>
                      <a:r>
                        <a:rPr lang="en-US" sz="1400" b="1">
                          <a:solidFill>
                            <a:srgbClr val="000000"/>
                          </a:solidFill>
                          <a:effectLst/>
                          <a:latin typeface="Calibri"/>
                          <a:ea typeface="Calibri"/>
                          <a:cs typeface="Times New Roman"/>
                        </a:rPr>
                        <a:t>Model Collection</a:t>
                      </a:r>
                      <a:endParaRPr lang="en-US" sz="1600">
                        <a:solidFill>
                          <a:srgbClr val="000000"/>
                        </a:solidFill>
                        <a:effectLst/>
                        <a:latin typeface="Calibri"/>
                        <a:ea typeface="Cambria"/>
                        <a:cs typeface="Times New Roman"/>
                      </a:endParaRPr>
                    </a:p>
                  </a:txBody>
                  <a:tcPr marL="83530" marR="83530" marT="0" marB="0" anchor="ctr">
                    <a:lnL>
                      <a:noFill/>
                    </a:lnL>
                    <a:lnR>
                      <a:noFill/>
                    </a:lnR>
                    <a:lnT>
                      <a:noFill/>
                    </a:lnT>
                    <a:lnB>
                      <a:noFill/>
                    </a:lnB>
                  </a:tcPr>
                </a:tc>
                <a:tc>
                  <a:txBody>
                    <a:bodyPr/>
                    <a:lstStyle/>
                    <a:p>
                      <a:pPr marL="0" marR="0" algn="l">
                        <a:lnSpc>
                          <a:spcPts val="1300"/>
                        </a:lnSpc>
                        <a:spcBef>
                          <a:spcPts val="0"/>
                        </a:spcBef>
                        <a:spcAft>
                          <a:spcPts val="0"/>
                        </a:spcAft>
                      </a:pPr>
                      <a:r>
                        <a:rPr lang="en-US" sz="1400" dirty="0">
                          <a:solidFill>
                            <a:srgbClr val="000000"/>
                          </a:solidFill>
                          <a:effectLst/>
                          <a:latin typeface="Calibri"/>
                          <a:ea typeface="Calibri"/>
                          <a:cs typeface="Times New Roman"/>
                        </a:rPr>
                        <a:t>The collection of model-based assets that is possessed by an enterprise, including those developed by the enterprise, acquired by the enterprise, and temporarily resident in the collection (e.g., leased, on loan). </a:t>
                      </a:r>
                      <a:endParaRPr lang="en-US" sz="1600" dirty="0">
                        <a:solidFill>
                          <a:srgbClr val="000000"/>
                        </a:solidFill>
                        <a:effectLst/>
                        <a:latin typeface="Calibri"/>
                        <a:ea typeface="Cambria"/>
                        <a:cs typeface="Times New Roman"/>
                      </a:endParaRPr>
                    </a:p>
                  </a:txBody>
                  <a:tcPr marL="83530" marR="83530" marT="0" marB="0" anchor="ctr">
                    <a:lnL>
                      <a:noFill/>
                    </a:lnL>
                    <a:lnR>
                      <a:noFill/>
                    </a:lnR>
                    <a:lnT>
                      <a:noFill/>
                    </a:lnT>
                    <a:lnB>
                      <a:noFill/>
                    </a:lnB>
                  </a:tcPr>
                </a:tc>
              </a:tr>
              <a:tr h="660517">
                <a:tc>
                  <a:txBody>
                    <a:bodyPr/>
                    <a:lstStyle/>
                    <a:p>
                      <a:pPr marL="0" marR="0" algn="l">
                        <a:lnSpc>
                          <a:spcPts val="1300"/>
                        </a:lnSpc>
                        <a:spcBef>
                          <a:spcPts val="0"/>
                        </a:spcBef>
                        <a:spcAft>
                          <a:spcPts val="0"/>
                        </a:spcAft>
                      </a:pPr>
                      <a:r>
                        <a:rPr lang="en-US" sz="1400" b="1">
                          <a:solidFill>
                            <a:srgbClr val="000000"/>
                          </a:solidFill>
                          <a:effectLst/>
                          <a:latin typeface="Calibri"/>
                          <a:ea typeface="Calibri"/>
                          <a:cs typeface="Times New Roman"/>
                        </a:rPr>
                        <a:t>Model Collection Object</a:t>
                      </a:r>
                      <a:endParaRPr lang="en-US" sz="1600">
                        <a:solidFill>
                          <a:srgbClr val="000000"/>
                        </a:solidFill>
                        <a:effectLst/>
                        <a:latin typeface="Calibri"/>
                        <a:ea typeface="Cambria"/>
                        <a:cs typeface="Times New Roman"/>
                      </a:endParaRPr>
                    </a:p>
                  </a:txBody>
                  <a:tcPr marL="83530" marR="83530" marT="0" marB="0" anchor="ctr">
                    <a:lnL>
                      <a:noFill/>
                    </a:lnL>
                    <a:lnR>
                      <a:noFill/>
                    </a:lnR>
                    <a:lnT>
                      <a:noFill/>
                    </a:lnT>
                    <a:lnB w="12700" cap="flat" cmpd="sng" algn="ctr">
                      <a:solidFill>
                        <a:srgbClr val="4BACC6"/>
                      </a:solidFill>
                      <a:prstDash val="solid"/>
                      <a:round/>
                      <a:headEnd type="none" w="med" len="med"/>
                      <a:tailEnd type="none" w="med" len="med"/>
                    </a:lnB>
                    <a:solidFill>
                      <a:srgbClr val="D2EAF1"/>
                    </a:solidFill>
                  </a:tcPr>
                </a:tc>
                <a:tc>
                  <a:txBody>
                    <a:bodyPr/>
                    <a:lstStyle/>
                    <a:p>
                      <a:pPr marL="0" marR="0" algn="l">
                        <a:lnSpc>
                          <a:spcPts val="1300"/>
                        </a:lnSpc>
                        <a:spcBef>
                          <a:spcPts val="0"/>
                        </a:spcBef>
                        <a:spcAft>
                          <a:spcPts val="0"/>
                        </a:spcAft>
                      </a:pPr>
                      <a:r>
                        <a:rPr lang="en-US" sz="1400" dirty="0">
                          <a:solidFill>
                            <a:srgbClr val="000000"/>
                          </a:solidFill>
                          <a:effectLst/>
                          <a:latin typeface="Calibri"/>
                          <a:ea typeface="Calibri"/>
                          <a:cs typeface="Times New Roman"/>
                        </a:rPr>
                        <a:t>A model or model-related object that is a unique asset in the enterprise’s collection.  An object is assigned a unique identifier. </a:t>
                      </a:r>
                      <a:endParaRPr lang="en-US" sz="1600" dirty="0">
                        <a:solidFill>
                          <a:srgbClr val="000000"/>
                        </a:solidFill>
                        <a:effectLst/>
                        <a:latin typeface="Calibri"/>
                        <a:ea typeface="Cambria"/>
                        <a:cs typeface="Times New Roman"/>
                      </a:endParaRPr>
                    </a:p>
                  </a:txBody>
                  <a:tcPr marL="83530" marR="83530" marT="0" marB="0" anchor="ctr">
                    <a:lnL>
                      <a:noFill/>
                    </a:lnL>
                    <a:lnR>
                      <a:noFill/>
                    </a:lnR>
                    <a:lnT>
                      <a:noFill/>
                    </a:lnT>
                    <a:lnB w="12700" cap="flat" cmpd="sng" algn="ctr">
                      <a:solidFill>
                        <a:srgbClr val="4BACC6"/>
                      </a:solidFill>
                      <a:prstDash val="solid"/>
                      <a:round/>
                      <a:headEnd type="none" w="med" len="med"/>
                      <a:tailEnd type="none" w="med" len="med"/>
                    </a:lnB>
                    <a:solidFill>
                      <a:srgbClr val="D2EAF1"/>
                    </a:solidFill>
                  </a:tcPr>
                </a:tc>
              </a:tr>
            </a:tbl>
          </a:graphicData>
        </a:graphic>
      </p:graphicFrame>
      <p:sp>
        <p:nvSpPr>
          <p:cNvPr id="5" name="Footer Placeholder 4"/>
          <p:cNvSpPr>
            <a:spLocks noGrp="1"/>
          </p:cNvSpPr>
          <p:nvPr>
            <p:ph type="ftr" sz="quarter" idx="11"/>
          </p:nvPr>
        </p:nvSpPr>
        <p:spPr/>
        <p:txBody>
          <a:bodyPr/>
          <a:lstStyle/>
          <a:p>
            <a:r>
              <a:rPr lang="en-US" smtClean="0"/>
              <a:t>Seari.mit.edu</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22</a:t>
            </a:fld>
            <a:endParaRPr lang="en-US" dirty="0"/>
          </a:p>
        </p:txBody>
      </p:sp>
      <p:sp>
        <p:nvSpPr>
          <p:cNvPr id="2" name="Date Placeholder 1"/>
          <p:cNvSpPr>
            <a:spLocks noGrp="1"/>
          </p:cNvSpPr>
          <p:nvPr>
            <p:ph type="dt" sz="half" idx="10"/>
          </p:nvPr>
        </p:nvSpPr>
        <p:spPr/>
        <p:txBody>
          <a:bodyPr/>
          <a:lstStyle/>
          <a:p>
            <a:r>
              <a:rPr lang="en-US" smtClean="0"/>
              <a:t>JULY 2018</a:t>
            </a:r>
            <a:endParaRPr lang="en-US" dirty="0" smtClean="0"/>
          </a:p>
        </p:txBody>
      </p:sp>
    </p:spTree>
    <p:extLst>
      <p:ext uri="{BB962C8B-B14F-4D97-AF65-F5344CB8AC3E}">
        <p14:creationId xmlns:p14="http://schemas.microsoft.com/office/powerpoint/2010/main" val="33759833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3889456510"/>
              </p:ext>
            </p:extLst>
          </p:nvPr>
        </p:nvGraphicFramePr>
        <p:xfrm>
          <a:off x="914400" y="1977292"/>
          <a:ext cx="7534031" cy="3852986"/>
        </p:xfrm>
        <a:graphic>
          <a:graphicData uri="http://schemas.openxmlformats.org/drawingml/2006/table">
            <a:tbl>
              <a:tblPr firstRow="1" firstCol="1" bandRow="1"/>
              <a:tblGrid>
                <a:gridCol w="1855184"/>
                <a:gridCol w="5678847"/>
              </a:tblGrid>
              <a:tr h="755107">
                <a:tc>
                  <a:txBody>
                    <a:bodyPr/>
                    <a:lstStyle/>
                    <a:p>
                      <a:pPr marL="0" marR="0" algn="l">
                        <a:lnSpc>
                          <a:spcPts val="1300"/>
                        </a:lnSpc>
                        <a:spcBef>
                          <a:spcPts val="0"/>
                        </a:spcBef>
                        <a:spcAft>
                          <a:spcPts val="0"/>
                        </a:spcAft>
                      </a:pPr>
                      <a:r>
                        <a:rPr lang="en-US" sz="1600" b="1" dirty="0">
                          <a:solidFill>
                            <a:srgbClr val="000000"/>
                          </a:solidFill>
                          <a:effectLst/>
                          <a:latin typeface="Calibri"/>
                          <a:ea typeface="Times New Roman"/>
                          <a:cs typeface="Times New Roman"/>
                        </a:rPr>
                        <a:t>Model Curator</a:t>
                      </a:r>
                      <a:endParaRPr lang="en-US" sz="1800" dirty="0">
                        <a:solidFill>
                          <a:srgbClr val="000000"/>
                        </a:solidFill>
                        <a:effectLst/>
                        <a:latin typeface="Calibri"/>
                        <a:ea typeface="Cambria"/>
                        <a:cs typeface="Times New Roman"/>
                      </a:endParaRPr>
                    </a:p>
                  </a:txBody>
                  <a:tcPr marL="68580" marR="68580" marT="0" marB="0" anchor="ctr">
                    <a:lnL>
                      <a:noFill/>
                    </a:lnL>
                    <a:lnR>
                      <a:noFill/>
                    </a:lnR>
                    <a:lnT>
                      <a:noFill/>
                    </a:lnT>
                    <a:lnB w="12700" cap="flat" cmpd="sng" algn="ctr">
                      <a:solidFill>
                        <a:srgbClr val="4BACC6"/>
                      </a:solidFill>
                      <a:prstDash val="solid"/>
                      <a:round/>
                      <a:headEnd type="none" w="med" len="med"/>
                      <a:tailEnd type="none" w="med" len="med"/>
                    </a:lnB>
                  </a:tcPr>
                </a:tc>
                <a:tc>
                  <a:txBody>
                    <a:bodyPr/>
                    <a:lstStyle/>
                    <a:p>
                      <a:pPr marL="0" marR="0" algn="l">
                        <a:lnSpc>
                          <a:spcPts val="1300"/>
                        </a:lnSpc>
                        <a:spcBef>
                          <a:spcPts val="0"/>
                        </a:spcBef>
                        <a:spcAft>
                          <a:spcPts val="0"/>
                        </a:spcAft>
                      </a:pPr>
                      <a:r>
                        <a:rPr lang="en-US" sz="1600">
                          <a:solidFill>
                            <a:srgbClr val="000000"/>
                          </a:solidFill>
                          <a:effectLst/>
                          <a:latin typeface="Calibri"/>
                          <a:ea typeface="Times New Roman"/>
                          <a:cs typeface="Times New Roman"/>
                        </a:rPr>
                        <a:t>A designated professional role entrusted with the ownership, tracking and use of model collection objects, and possessing designated authorities for managing and controlling models.  </a:t>
                      </a:r>
                      <a:endParaRPr lang="en-US" sz="1800">
                        <a:solidFill>
                          <a:srgbClr val="000000"/>
                        </a:solidFill>
                        <a:effectLst/>
                        <a:latin typeface="Calibri"/>
                        <a:ea typeface="Cambria"/>
                        <a:cs typeface="Times New Roman"/>
                      </a:endParaRPr>
                    </a:p>
                  </a:txBody>
                  <a:tcPr marL="68580" marR="68580" marT="0" marB="0" anchor="ctr">
                    <a:lnL>
                      <a:noFill/>
                    </a:lnL>
                    <a:lnR>
                      <a:noFill/>
                    </a:lnR>
                    <a:lnT>
                      <a:noFill/>
                    </a:lnT>
                    <a:lnB w="12700" cap="flat" cmpd="sng" algn="ctr">
                      <a:solidFill>
                        <a:srgbClr val="4BACC6"/>
                      </a:solidFill>
                      <a:prstDash val="solid"/>
                      <a:round/>
                      <a:headEnd type="none" w="med" len="med"/>
                      <a:tailEnd type="none" w="med" len="med"/>
                    </a:lnB>
                  </a:tcPr>
                </a:tc>
              </a:tr>
              <a:tr h="697023">
                <a:tc>
                  <a:txBody>
                    <a:bodyPr/>
                    <a:lstStyle/>
                    <a:p>
                      <a:pPr marL="0" marR="0" algn="l">
                        <a:lnSpc>
                          <a:spcPts val="1300"/>
                        </a:lnSpc>
                        <a:spcBef>
                          <a:spcPts val="0"/>
                        </a:spcBef>
                        <a:spcAft>
                          <a:spcPts val="0"/>
                        </a:spcAft>
                      </a:pPr>
                      <a:r>
                        <a:rPr lang="en-US" sz="1600" b="1" dirty="0">
                          <a:solidFill>
                            <a:srgbClr val="000000"/>
                          </a:solidFill>
                          <a:effectLst/>
                          <a:latin typeface="Calibri"/>
                          <a:ea typeface="Calibri"/>
                          <a:cs typeface="Times New Roman"/>
                        </a:rPr>
                        <a:t>Model Composition</a:t>
                      </a:r>
                      <a:endParaRPr lang="en-US" sz="1800" dirty="0">
                        <a:solidFill>
                          <a:srgbClr val="000000"/>
                        </a:solidFill>
                        <a:effectLst/>
                        <a:latin typeface="Calibri"/>
                        <a:ea typeface="Cambria"/>
                        <a:cs typeface="Times New Roman"/>
                      </a:endParaRPr>
                    </a:p>
                  </a:txBody>
                  <a:tcPr marL="68580" marR="68580" marT="0" marB="0" anchor="ctr">
                    <a:lnL>
                      <a:noFill/>
                    </a:lnL>
                    <a:lnR>
                      <a:noFill/>
                    </a:lnR>
                    <a:lnT w="12700" cap="flat" cmpd="sng" algn="ctr">
                      <a:solidFill>
                        <a:srgbClr val="4BACC6"/>
                      </a:solidFill>
                      <a:prstDash val="solid"/>
                      <a:round/>
                      <a:headEnd type="none" w="med" len="med"/>
                      <a:tailEnd type="none" w="med" len="med"/>
                    </a:lnT>
                    <a:lnB>
                      <a:noFill/>
                    </a:lnB>
                    <a:solidFill>
                      <a:srgbClr val="D2EAF1"/>
                    </a:solidFill>
                  </a:tcPr>
                </a:tc>
                <a:tc>
                  <a:txBody>
                    <a:bodyPr/>
                    <a:lstStyle/>
                    <a:p>
                      <a:pPr marL="0" marR="0" algn="l">
                        <a:lnSpc>
                          <a:spcPts val="1300"/>
                        </a:lnSpc>
                        <a:spcBef>
                          <a:spcPts val="0"/>
                        </a:spcBef>
                        <a:spcAft>
                          <a:spcPts val="0"/>
                        </a:spcAft>
                      </a:pPr>
                      <a:r>
                        <a:rPr lang="en-US" sz="1600">
                          <a:solidFill>
                            <a:srgbClr val="000000"/>
                          </a:solidFill>
                          <a:effectLst/>
                          <a:latin typeface="Calibri"/>
                          <a:ea typeface="Calibri"/>
                          <a:cs typeface="Times New Roman"/>
                        </a:rPr>
                        <a:t>The process of composing models and model-related information that provides collective value beyond the individual models. </a:t>
                      </a:r>
                      <a:endParaRPr lang="en-US" sz="1800">
                        <a:solidFill>
                          <a:srgbClr val="000000"/>
                        </a:solidFill>
                        <a:effectLst/>
                        <a:latin typeface="Calibri"/>
                        <a:ea typeface="Cambria"/>
                        <a:cs typeface="Times New Roman"/>
                      </a:endParaRPr>
                    </a:p>
                  </a:txBody>
                  <a:tcPr marL="68580" marR="68580" marT="0" marB="0" anchor="ctr">
                    <a:lnL>
                      <a:noFill/>
                    </a:lnL>
                    <a:lnR>
                      <a:noFill/>
                    </a:lnR>
                    <a:lnT w="12700" cap="flat" cmpd="sng" algn="ctr">
                      <a:solidFill>
                        <a:srgbClr val="4BACC6"/>
                      </a:solidFill>
                      <a:prstDash val="solid"/>
                      <a:round/>
                      <a:headEnd type="none" w="med" len="med"/>
                      <a:tailEnd type="none" w="med" len="med"/>
                    </a:lnT>
                    <a:lnB>
                      <a:noFill/>
                    </a:lnB>
                    <a:solidFill>
                      <a:srgbClr val="D2EAF1"/>
                    </a:solidFill>
                  </a:tcPr>
                </a:tc>
              </a:tr>
              <a:tr h="697023">
                <a:tc>
                  <a:txBody>
                    <a:bodyPr/>
                    <a:lstStyle/>
                    <a:p>
                      <a:pPr marL="0" marR="0" algn="l">
                        <a:lnSpc>
                          <a:spcPts val="1300"/>
                        </a:lnSpc>
                        <a:spcBef>
                          <a:spcPts val="0"/>
                        </a:spcBef>
                        <a:spcAft>
                          <a:spcPts val="0"/>
                        </a:spcAft>
                      </a:pPr>
                      <a:r>
                        <a:rPr lang="en-US" sz="1600" b="1" dirty="0">
                          <a:solidFill>
                            <a:srgbClr val="000000"/>
                          </a:solidFill>
                          <a:effectLst/>
                          <a:latin typeface="Calibri"/>
                          <a:ea typeface="Calibri"/>
                          <a:cs typeface="Times New Roman"/>
                        </a:rPr>
                        <a:t>Model Composability</a:t>
                      </a:r>
                      <a:endParaRPr lang="en-US" sz="1800" dirty="0">
                        <a:solidFill>
                          <a:srgbClr val="000000"/>
                        </a:solidFill>
                        <a:effectLst/>
                        <a:latin typeface="Calibri"/>
                        <a:ea typeface="Cambria"/>
                        <a:cs typeface="Times New Roman"/>
                      </a:endParaRPr>
                    </a:p>
                  </a:txBody>
                  <a:tcPr marL="68580" marR="68580" marT="0" marB="0" anchor="ctr">
                    <a:lnL>
                      <a:noFill/>
                    </a:lnL>
                    <a:lnR>
                      <a:noFill/>
                    </a:lnR>
                    <a:lnT>
                      <a:noFill/>
                    </a:lnT>
                    <a:lnB>
                      <a:noFill/>
                    </a:lnB>
                  </a:tcPr>
                </a:tc>
                <a:tc>
                  <a:txBody>
                    <a:bodyPr/>
                    <a:lstStyle/>
                    <a:p>
                      <a:pPr marL="0" marR="0" algn="l">
                        <a:lnSpc>
                          <a:spcPts val="1300"/>
                        </a:lnSpc>
                        <a:spcBef>
                          <a:spcPts val="0"/>
                        </a:spcBef>
                        <a:spcAft>
                          <a:spcPts val="0"/>
                        </a:spcAft>
                      </a:pPr>
                      <a:r>
                        <a:rPr lang="en-US" sz="1600" dirty="0">
                          <a:solidFill>
                            <a:srgbClr val="000000"/>
                          </a:solidFill>
                          <a:effectLst/>
                          <a:latin typeface="Calibri"/>
                          <a:ea typeface="Calibri"/>
                          <a:cs typeface="Times New Roman"/>
                        </a:rPr>
                        <a:t>The characteristic of an interrelated set of models that enables them to be combined in accordance with given modeling formalisms. </a:t>
                      </a:r>
                      <a:endParaRPr lang="en-US" sz="1800" dirty="0">
                        <a:solidFill>
                          <a:srgbClr val="000000"/>
                        </a:solidFill>
                        <a:effectLst/>
                        <a:latin typeface="Calibri"/>
                        <a:ea typeface="Cambria"/>
                        <a:cs typeface="Times New Roman"/>
                      </a:endParaRPr>
                    </a:p>
                  </a:txBody>
                  <a:tcPr marL="68580" marR="68580" marT="0" marB="0" anchor="ctr">
                    <a:lnL>
                      <a:noFill/>
                    </a:lnL>
                    <a:lnR>
                      <a:noFill/>
                    </a:lnR>
                    <a:lnT>
                      <a:noFill/>
                    </a:lnT>
                    <a:lnB>
                      <a:noFill/>
                    </a:lnB>
                  </a:tcPr>
                </a:tc>
              </a:tr>
              <a:tr h="697023">
                <a:tc>
                  <a:txBody>
                    <a:bodyPr/>
                    <a:lstStyle/>
                    <a:p>
                      <a:pPr marL="0" marR="0" algn="l">
                        <a:lnSpc>
                          <a:spcPts val="1300"/>
                        </a:lnSpc>
                        <a:spcBef>
                          <a:spcPts val="0"/>
                        </a:spcBef>
                        <a:spcAft>
                          <a:spcPts val="0"/>
                        </a:spcAft>
                      </a:pPr>
                      <a:r>
                        <a:rPr lang="en-US" sz="1600" b="1">
                          <a:solidFill>
                            <a:srgbClr val="000000"/>
                          </a:solidFill>
                          <a:effectLst/>
                          <a:latin typeface="Calibri"/>
                          <a:ea typeface="Calibri"/>
                          <a:cs typeface="Times New Roman"/>
                        </a:rPr>
                        <a:t>Model De-accessioning</a:t>
                      </a:r>
                      <a:endParaRPr lang="en-US" sz="1800">
                        <a:solidFill>
                          <a:srgbClr val="000000"/>
                        </a:solidFill>
                        <a:effectLst/>
                        <a:latin typeface="Calibri"/>
                        <a:ea typeface="Cambria"/>
                        <a:cs typeface="Times New Roman"/>
                      </a:endParaRPr>
                    </a:p>
                  </a:txBody>
                  <a:tcPr marL="68580" marR="68580" marT="0" marB="0" anchor="ctr">
                    <a:lnL>
                      <a:noFill/>
                    </a:lnL>
                    <a:lnR>
                      <a:noFill/>
                    </a:lnR>
                    <a:lnT>
                      <a:noFill/>
                    </a:lnT>
                    <a:lnB>
                      <a:noFill/>
                    </a:lnB>
                    <a:solidFill>
                      <a:srgbClr val="D2EAF1"/>
                    </a:solidFill>
                  </a:tcPr>
                </a:tc>
                <a:tc>
                  <a:txBody>
                    <a:bodyPr/>
                    <a:lstStyle/>
                    <a:p>
                      <a:pPr marL="0" marR="0" algn="l">
                        <a:lnSpc>
                          <a:spcPts val="1300"/>
                        </a:lnSpc>
                        <a:spcBef>
                          <a:spcPts val="0"/>
                        </a:spcBef>
                        <a:spcAft>
                          <a:spcPts val="0"/>
                        </a:spcAft>
                      </a:pPr>
                      <a:r>
                        <a:rPr lang="en-US" sz="1600" dirty="0">
                          <a:solidFill>
                            <a:srgbClr val="000000"/>
                          </a:solidFill>
                          <a:effectLst/>
                          <a:latin typeface="Calibri"/>
                          <a:ea typeface="Calibri"/>
                          <a:cs typeface="Times New Roman"/>
                        </a:rPr>
                        <a:t>The formal process of removing a model as a collection object from the enterprise level model portfolio.</a:t>
                      </a:r>
                      <a:endParaRPr lang="en-US" sz="1800" dirty="0">
                        <a:solidFill>
                          <a:srgbClr val="000000"/>
                        </a:solidFill>
                        <a:effectLst/>
                        <a:latin typeface="Calibri"/>
                        <a:ea typeface="Cambria"/>
                        <a:cs typeface="Times New Roman"/>
                      </a:endParaRPr>
                    </a:p>
                  </a:txBody>
                  <a:tcPr marL="68580" marR="68580" marT="0" marB="0" anchor="ctr">
                    <a:lnL>
                      <a:noFill/>
                    </a:lnL>
                    <a:lnR>
                      <a:noFill/>
                    </a:lnR>
                    <a:lnT>
                      <a:noFill/>
                    </a:lnT>
                    <a:lnB>
                      <a:noFill/>
                    </a:lnB>
                    <a:solidFill>
                      <a:srgbClr val="D2EAF1"/>
                    </a:solidFill>
                  </a:tcPr>
                </a:tc>
              </a:tr>
              <a:tr h="1006810">
                <a:tc>
                  <a:txBody>
                    <a:bodyPr/>
                    <a:lstStyle/>
                    <a:p>
                      <a:pPr marL="0" marR="0" algn="l">
                        <a:lnSpc>
                          <a:spcPts val="1300"/>
                        </a:lnSpc>
                        <a:spcBef>
                          <a:spcPts val="0"/>
                        </a:spcBef>
                        <a:spcAft>
                          <a:spcPts val="0"/>
                        </a:spcAft>
                      </a:pPr>
                      <a:r>
                        <a:rPr lang="en-US" sz="1600" b="1">
                          <a:solidFill>
                            <a:srgbClr val="000000"/>
                          </a:solidFill>
                          <a:effectLst/>
                          <a:latin typeface="Calibri"/>
                          <a:ea typeface="Calibri"/>
                          <a:cs typeface="Times New Roman"/>
                        </a:rPr>
                        <a:t>Model Demonstrator</a:t>
                      </a:r>
                      <a:endParaRPr lang="en-US" sz="1800">
                        <a:solidFill>
                          <a:srgbClr val="000000"/>
                        </a:solidFill>
                        <a:effectLst/>
                        <a:latin typeface="Calibri"/>
                        <a:ea typeface="Cambria"/>
                        <a:cs typeface="Times New Roman"/>
                      </a:endParaRPr>
                    </a:p>
                  </a:txBody>
                  <a:tcPr marL="68580" marR="68580" marT="0" marB="0" anchor="ctr">
                    <a:lnL>
                      <a:noFill/>
                    </a:lnL>
                    <a:lnR>
                      <a:noFill/>
                    </a:lnR>
                    <a:lnT>
                      <a:noFill/>
                    </a:lnT>
                    <a:lnB w="12700" cap="flat" cmpd="sng" algn="ctr">
                      <a:solidFill>
                        <a:srgbClr val="4BACC6"/>
                      </a:solidFill>
                      <a:prstDash val="solid"/>
                      <a:round/>
                      <a:headEnd type="none" w="med" len="med"/>
                      <a:tailEnd type="none" w="med" len="med"/>
                    </a:lnB>
                  </a:tcPr>
                </a:tc>
                <a:tc>
                  <a:txBody>
                    <a:bodyPr/>
                    <a:lstStyle/>
                    <a:p>
                      <a:pPr marL="0" marR="0" algn="l">
                        <a:lnSpc>
                          <a:spcPts val="1300"/>
                        </a:lnSpc>
                        <a:spcBef>
                          <a:spcPts val="0"/>
                        </a:spcBef>
                        <a:spcAft>
                          <a:spcPts val="0"/>
                        </a:spcAft>
                      </a:pPr>
                      <a:r>
                        <a:rPr lang="en-US" sz="1600" dirty="0">
                          <a:solidFill>
                            <a:srgbClr val="000000"/>
                          </a:solidFill>
                          <a:effectLst/>
                          <a:latin typeface="Calibri"/>
                          <a:ea typeface="Calibri"/>
                          <a:cs typeface="Times New Roman"/>
                        </a:rPr>
                        <a:t>A composed set of models with interactive interfaces for the purpose of demonstrating context-specific capability. Demonstrators enable the modeled system to be experienced by an individual through conveying cogent information and where possible, the use of interactive interfaces.  </a:t>
                      </a:r>
                      <a:endParaRPr lang="en-US" sz="1800" dirty="0">
                        <a:solidFill>
                          <a:srgbClr val="000000"/>
                        </a:solidFill>
                        <a:effectLst/>
                        <a:latin typeface="Calibri"/>
                        <a:ea typeface="Cambria"/>
                        <a:cs typeface="Times New Roman"/>
                      </a:endParaRPr>
                    </a:p>
                  </a:txBody>
                  <a:tcPr marL="68580" marR="68580" marT="0" marB="0" anchor="ctr">
                    <a:lnL>
                      <a:noFill/>
                    </a:lnL>
                    <a:lnR>
                      <a:noFill/>
                    </a:lnR>
                    <a:lnT>
                      <a:noFill/>
                    </a:lnT>
                    <a:lnB w="12700" cap="flat" cmpd="sng" algn="ctr">
                      <a:solidFill>
                        <a:srgbClr val="4BACC6"/>
                      </a:solidFill>
                      <a:prstDash val="solid"/>
                      <a:round/>
                      <a:headEnd type="none" w="med" len="med"/>
                      <a:tailEnd type="none" w="med" len="med"/>
                    </a:lnB>
                  </a:tcPr>
                </a:tc>
              </a:tr>
            </a:tbl>
          </a:graphicData>
        </a:graphic>
      </p:graphicFrame>
      <p:sp>
        <p:nvSpPr>
          <p:cNvPr id="5" name="Footer Placeholder 4"/>
          <p:cNvSpPr>
            <a:spLocks noGrp="1"/>
          </p:cNvSpPr>
          <p:nvPr>
            <p:ph type="ftr" sz="quarter" idx="11"/>
          </p:nvPr>
        </p:nvSpPr>
        <p:spPr/>
        <p:txBody>
          <a:bodyPr/>
          <a:lstStyle/>
          <a:p>
            <a:r>
              <a:rPr lang="en-US" smtClean="0"/>
              <a:t>Seari.mit.edu</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23</a:t>
            </a:fld>
            <a:endParaRPr lang="en-US" dirty="0"/>
          </a:p>
        </p:txBody>
      </p:sp>
      <p:sp>
        <p:nvSpPr>
          <p:cNvPr id="2" name="Date Placeholder 1"/>
          <p:cNvSpPr>
            <a:spLocks noGrp="1"/>
          </p:cNvSpPr>
          <p:nvPr>
            <p:ph type="dt" sz="half" idx="10"/>
          </p:nvPr>
        </p:nvSpPr>
        <p:spPr/>
        <p:txBody>
          <a:bodyPr/>
          <a:lstStyle/>
          <a:p>
            <a:r>
              <a:rPr lang="en-US" smtClean="0"/>
              <a:t>JULY 2018</a:t>
            </a:r>
            <a:endParaRPr lang="en-US" dirty="0" smtClean="0"/>
          </a:p>
        </p:txBody>
      </p:sp>
    </p:spTree>
    <p:extLst>
      <p:ext uri="{BB962C8B-B14F-4D97-AF65-F5344CB8AC3E}">
        <p14:creationId xmlns:p14="http://schemas.microsoft.com/office/powerpoint/2010/main" val="3847870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3631611557"/>
              </p:ext>
            </p:extLst>
          </p:nvPr>
        </p:nvGraphicFramePr>
        <p:xfrm>
          <a:off x="984738" y="2688492"/>
          <a:ext cx="7267282" cy="2216883"/>
        </p:xfrm>
        <a:graphic>
          <a:graphicData uri="http://schemas.openxmlformats.org/drawingml/2006/table">
            <a:tbl>
              <a:tblPr firstRow="1" firstCol="1" bandRow="1"/>
              <a:tblGrid>
                <a:gridCol w="1789500"/>
                <a:gridCol w="5477782"/>
              </a:tblGrid>
              <a:tr h="738961">
                <a:tc>
                  <a:txBody>
                    <a:bodyPr/>
                    <a:lstStyle/>
                    <a:p>
                      <a:pPr marL="0" marR="0" algn="l">
                        <a:lnSpc>
                          <a:spcPts val="1300"/>
                        </a:lnSpc>
                        <a:spcBef>
                          <a:spcPts val="0"/>
                        </a:spcBef>
                        <a:spcAft>
                          <a:spcPts val="0"/>
                        </a:spcAft>
                      </a:pPr>
                      <a:r>
                        <a:rPr lang="en-US" sz="1400" b="1" dirty="0">
                          <a:solidFill>
                            <a:srgbClr val="000000"/>
                          </a:solidFill>
                          <a:effectLst/>
                          <a:latin typeface="Calibri"/>
                          <a:ea typeface="Times New Roman"/>
                          <a:cs typeface="Times New Roman"/>
                        </a:rPr>
                        <a:t>Model Loan</a:t>
                      </a:r>
                      <a:endParaRPr lang="en-US" sz="1600" dirty="0">
                        <a:solidFill>
                          <a:srgbClr val="000000"/>
                        </a:solidFill>
                        <a:effectLst/>
                        <a:latin typeface="Calibri"/>
                        <a:ea typeface="Cambria"/>
                        <a:cs typeface="Times New Roman"/>
                      </a:endParaRPr>
                    </a:p>
                  </a:txBody>
                  <a:tcPr marL="68580" marR="68580" marT="0" marB="0" anchor="ctr">
                    <a:lnL>
                      <a:noFill/>
                    </a:lnL>
                    <a:lnR>
                      <a:noFill/>
                    </a:lnR>
                    <a:lnT>
                      <a:noFill/>
                    </a:lnT>
                    <a:lnB w="12700" cap="flat" cmpd="sng" algn="ctr">
                      <a:solidFill>
                        <a:srgbClr val="4BACC6"/>
                      </a:solidFill>
                      <a:prstDash val="solid"/>
                      <a:round/>
                      <a:headEnd type="none" w="med" len="med"/>
                      <a:tailEnd type="none" w="med" len="med"/>
                    </a:lnB>
                  </a:tcPr>
                </a:tc>
                <a:tc>
                  <a:txBody>
                    <a:bodyPr/>
                    <a:lstStyle/>
                    <a:p>
                      <a:pPr marL="0" marR="0" algn="l">
                        <a:lnSpc>
                          <a:spcPts val="1300"/>
                        </a:lnSpc>
                        <a:spcBef>
                          <a:spcPts val="0"/>
                        </a:spcBef>
                        <a:spcAft>
                          <a:spcPts val="0"/>
                        </a:spcAft>
                      </a:pPr>
                      <a:r>
                        <a:rPr lang="en-US" sz="1400" dirty="0">
                          <a:solidFill>
                            <a:srgbClr val="000000"/>
                          </a:solidFill>
                          <a:effectLst/>
                          <a:latin typeface="Calibri"/>
                          <a:ea typeface="Times New Roman"/>
                          <a:cs typeface="Times New Roman"/>
                        </a:rPr>
                        <a:t>The act of temporarily acquiring a model through an agreement whereby the model owner agrees to share the model with the model acquirer for a specified time and specified terms (e.g., terms of use, remuneration, etc.).</a:t>
                      </a:r>
                      <a:endParaRPr lang="en-US" sz="1600" dirty="0">
                        <a:solidFill>
                          <a:srgbClr val="000000"/>
                        </a:solidFill>
                        <a:effectLst/>
                        <a:latin typeface="Calibri"/>
                        <a:ea typeface="Cambria"/>
                        <a:cs typeface="Times New Roman"/>
                      </a:endParaRPr>
                    </a:p>
                  </a:txBody>
                  <a:tcPr marL="68580" marR="68580" marT="0" marB="0" anchor="ctr">
                    <a:lnL>
                      <a:noFill/>
                    </a:lnL>
                    <a:lnR>
                      <a:noFill/>
                    </a:lnR>
                    <a:lnT>
                      <a:noFill/>
                    </a:lnT>
                    <a:lnB w="12700" cap="flat" cmpd="sng" algn="ctr">
                      <a:solidFill>
                        <a:srgbClr val="4BACC6"/>
                      </a:solidFill>
                      <a:prstDash val="solid"/>
                      <a:round/>
                      <a:headEnd type="none" w="med" len="med"/>
                      <a:tailEnd type="none" w="med" len="med"/>
                    </a:lnB>
                  </a:tcPr>
                </a:tc>
              </a:tr>
              <a:tr h="738961">
                <a:tc>
                  <a:txBody>
                    <a:bodyPr/>
                    <a:lstStyle/>
                    <a:p>
                      <a:pPr marL="0" marR="0" algn="l">
                        <a:lnSpc>
                          <a:spcPts val="1300"/>
                        </a:lnSpc>
                        <a:spcBef>
                          <a:spcPts val="0"/>
                        </a:spcBef>
                        <a:spcAft>
                          <a:spcPts val="0"/>
                        </a:spcAft>
                      </a:pPr>
                      <a:r>
                        <a:rPr lang="en-US" sz="1400" b="1">
                          <a:solidFill>
                            <a:srgbClr val="000000"/>
                          </a:solidFill>
                          <a:effectLst/>
                          <a:latin typeface="Calibri"/>
                          <a:ea typeface="Calibri"/>
                          <a:cs typeface="Times New Roman"/>
                        </a:rPr>
                        <a:t>Model Metadata</a:t>
                      </a:r>
                      <a:endParaRPr lang="en-US" sz="1600">
                        <a:solidFill>
                          <a:srgbClr val="000000"/>
                        </a:solidFill>
                        <a:effectLst/>
                        <a:latin typeface="Calibri"/>
                        <a:ea typeface="Cambria"/>
                        <a:cs typeface="Times New Roman"/>
                      </a:endParaRPr>
                    </a:p>
                  </a:txBody>
                  <a:tcPr marL="68580" marR="68580" marT="0" marB="0" anchor="ctr">
                    <a:lnL>
                      <a:noFill/>
                    </a:lnL>
                    <a:lnR>
                      <a:noFill/>
                    </a:lnR>
                    <a:lnT w="12700" cap="flat" cmpd="sng" algn="ctr">
                      <a:solidFill>
                        <a:srgbClr val="4BACC6"/>
                      </a:solidFill>
                      <a:prstDash val="solid"/>
                      <a:round/>
                      <a:headEnd type="none" w="med" len="med"/>
                      <a:tailEnd type="none" w="med" len="med"/>
                    </a:lnT>
                    <a:lnB>
                      <a:noFill/>
                    </a:lnB>
                    <a:solidFill>
                      <a:srgbClr val="D2EAF1"/>
                    </a:solidFill>
                  </a:tcPr>
                </a:tc>
                <a:tc>
                  <a:txBody>
                    <a:bodyPr/>
                    <a:lstStyle/>
                    <a:p>
                      <a:pPr marL="0" marR="0" algn="l">
                        <a:lnSpc>
                          <a:spcPts val="1300"/>
                        </a:lnSpc>
                        <a:spcBef>
                          <a:spcPts val="0"/>
                        </a:spcBef>
                        <a:spcAft>
                          <a:spcPts val="0"/>
                        </a:spcAft>
                      </a:pPr>
                      <a:r>
                        <a:rPr lang="en-US" sz="1400" dirty="0">
                          <a:solidFill>
                            <a:srgbClr val="000000"/>
                          </a:solidFill>
                          <a:effectLst/>
                          <a:latin typeface="Calibri"/>
                          <a:ea typeface="Calibri"/>
                          <a:cs typeface="Times New Roman"/>
                        </a:rPr>
                        <a:t>Descriptive metadata is contextual data about the model object(s). Metadata documents characteristics and used for indexing, discovering, identification. Provides user discovery of, access to, and management of an object.</a:t>
                      </a:r>
                      <a:endParaRPr lang="en-US" sz="1600" dirty="0">
                        <a:solidFill>
                          <a:srgbClr val="000000"/>
                        </a:solidFill>
                        <a:effectLst/>
                        <a:latin typeface="Calibri"/>
                        <a:ea typeface="Cambria"/>
                        <a:cs typeface="Times New Roman"/>
                      </a:endParaRPr>
                    </a:p>
                  </a:txBody>
                  <a:tcPr marL="68580" marR="68580" marT="0" marB="0" anchor="ctr">
                    <a:lnL>
                      <a:noFill/>
                    </a:lnL>
                    <a:lnR>
                      <a:noFill/>
                    </a:lnR>
                    <a:lnT w="12700" cap="flat" cmpd="sng" algn="ctr">
                      <a:solidFill>
                        <a:srgbClr val="4BACC6"/>
                      </a:solidFill>
                      <a:prstDash val="solid"/>
                      <a:round/>
                      <a:headEnd type="none" w="med" len="med"/>
                      <a:tailEnd type="none" w="med" len="med"/>
                    </a:lnT>
                    <a:lnB>
                      <a:noFill/>
                    </a:lnB>
                    <a:solidFill>
                      <a:srgbClr val="D2EAF1"/>
                    </a:solidFill>
                  </a:tcPr>
                </a:tc>
              </a:tr>
              <a:tr h="738961">
                <a:tc>
                  <a:txBody>
                    <a:bodyPr/>
                    <a:lstStyle/>
                    <a:p>
                      <a:pPr marL="0" marR="0" algn="l">
                        <a:lnSpc>
                          <a:spcPts val="1300"/>
                        </a:lnSpc>
                        <a:spcBef>
                          <a:spcPts val="0"/>
                        </a:spcBef>
                        <a:spcAft>
                          <a:spcPts val="0"/>
                        </a:spcAft>
                      </a:pPr>
                      <a:r>
                        <a:rPr lang="en-US" sz="1400" b="1" dirty="0">
                          <a:solidFill>
                            <a:srgbClr val="000000"/>
                          </a:solidFill>
                          <a:effectLst/>
                          <a:latin typeface="Calibri"/>
                          <a:ea typeface="Calibri"/>
                          <a:cs typeface="Times New Roman"/>
                        </a:rPr>
                        <a:t>Model Pedigree</a:t>
                      </a:r>
                      <a:endParaRPr lang="en-US" sz="1600" dirty="0">
                        <a:solidFill>
                          <a:srgbClr val="000000"/>
                        </a:solidFill>
                        <a:effectLst/>
                        <a:latin typeface="Calibri"/>
                        <a:ea typeface="Cambria"/>
                        <a:cs typeface="Times New Roman"/>
                      </a:endParaRPr>
                    </a:p>
                  </a:txBody>
                  <a:tcPr marL="68580" marR="68580" marT="0" marB="0" anchor="ctr">
                    <a:lnL>
                      <a:noFill/>
                    </a:lnL>
                    <a:lnR>
                      <a:noFill/>
                    </a:lnR>
                    <a:lnT>
                      <a:noFill/>
                    </a:lnT>
                    <a:lnB w="12700" cap="flat" cmpd="sng" algn="ctr">
                      <a:solidFill>
                        <a:srgbClr val="4BACC6"/>
                      </a:solidFill>
                      <a:prstDash val="solid"/>
                      <a:round/>
                      <a:headEnd type="none" w="med" len="med"/>
                      <a:tailEnd type="none" w="med" len="med"/>
                    </a:lnB>
                  </a:tcPr>
                </a:tc>
                <a:tc>
                  <a:txBody>
                    <a:bodyPr/>
                    <a:lstStyle/>
                    <a:p>
                      <a:pPr marL="0" marR="0" algn="l">
                        <a:lnSpc>
                          <a:spcPts val="1300"/>
                        </a:lnSpc>
                        <a:spcBef>
                          <a:spcPts val="0"/>
                        </a:spcBef>
                        <a:spcAft>
                          <a:spcPts val="0"/>
                        </a:spcAft>
                      </a:pPr>
                      <a:r>
                        <a:rPr lang="en-US" sz="1400" dirty="0">
                          <a:solidFill>
                            <a:srgbClr val="000000"/>
                          </a:solidFill>
                          <a:effectLst/>
                          <a:latin typeface="Calibri"/>
                          <a:ea typeface="Calibri"/>
                          <a:cs typeface="Times New Roman"/>
                        </a:rPr>
                        <a:t>Model-associated information that describes model origin, development process, originators and developers, assumptions, expert knowledge, model enhancements, investment costs, versions, change history, etc. </a:t>
                      </a:r>
                      <a:endParaRPr lang="en-US" sz="1600" dirty="0">
                        <a:solidFill>
                          <a:srgbClr val="000000"/>
                        </a:solidFill>
                        <a:effectLst/>
                        <a:latin typeface="Calibri"/>
                        <a:ea typeface="Cambria"/>
                        <a:cs typeface="Times New Roman"/>
                      </a:endParaRPr>
                    </a:p>
                  </a:txBody>
                  <a:tcPr marL="68580" marR="68580" marT="0" marB="0" anchor="ctr">
                    <a:lnL>
                      <a:noFill/>
                    </a:lnL>
                    <a:lnR>
                      <a:noFill/>
                    </a:lnR>
                    <a:lnT>
                      <a:noFill/>
                    </a:lnT>
                    <a:lnB w="12700" cap="flat" cmpd="sng" algn="ctr">
                      <a:solidFill>
                        <a:srgbClr val="4BACC6"/>
                      </a:solidFill>
                      <a:prstDash val="solid"/>
                      <a:round/>
                      <a:headEnd type="none" w="med" len="med"/>
                      <a:tailEnd type="none" w="med" len="med"/>
                    </a:lnB>
                  </a:tcPr>
                </a:tc>
              </a:tr>
            </a:tbl>
          </a:graphicData>
        </a:graphic>
      </p:graphicFrame>
      <p:sp>
        <p:nvSpPr>
          <p:cNvPr id="5" name="Footer Placeholder 4"/>
          <p:cNvSpPr>
            <a:spLocks noGrp="1"/>
          </p:cNvSpPr>
          <p:nvPr>
            <p:ph type="ftr" sz="quarter" idx="11"/>
          </p:nvPr>
        </p:nvSpPr>
        <p:spPr/>
        <p:txBody>
          <a:bodyPr/>
          <a:lstStyle/>
          <a:p>
            <a:r>
              <a:rPr lang="en-US" smtClean="0"/>
              <a:t>Seari.mit.edu</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24</a:t>
            </a:fld>
            <a:endParaRPr lang="en-US" dirty="0"/>
          </a:p>
        </p:txBody>
      </p:sp>
      <p:sp>
        <p:nvSpPr>
          <p:cNvPr id="2" name="Date Placeholder 1"/>
          <p:cNvSpPr>
            <a:spLocks noGrp="1"/>
          </p:cNvSpPr>
          <p:nvPr>
            <p:ph type="dt" sz="half" idx="10"/>
          </p:nvPr>
        </p:nvSpPr>
        <p:spPr/>
        <p:txBody>
          <a:bodyPr/>
          <a:lstStyle/>
          <a:p>
            <a:r>
              <a:rPr lang="en-US" smtClean="0"/>
              <a:t>JULY 2018</a:t>
            </a:r>
            <a:endParaRPr lang="en-US" dirty="0" smtClean="0"/>
          </a:p>
        </p:txBody>
      </p:sp>
    </p:spTree>
    <p:extLst>
      <p:ext uri="{BB962C8B-B14F-4D97-AF65-F5344CB8AC3E}">
        <p14:creationId xmlns:p14="http://schemas.microsoft.com/office/powerpoint/2010/main" val="19797810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Seari.mit.edu</a:t>
            </a:r>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25</a:t>
            </a:fld>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7744" y="83176"/>
            <a:ext cx="5134796" cy="6239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ate Placeholder 4"/>
          <p:cNvSpPr>
            <a:spLocks noGrp="1"/>
          </p:cNvSpPr>
          <p:nvPr>
            <p:ph type="dt" sz="half" idx="10"/>
          </p:nvPr>
        </p:nvSpPr>
        <p:spPr/>
        <p:txBody>
          <a:bodyPr/>
          <a:lstStyle/>
          <a:p>
            <a:r>
              <a:rPr lang="en-US" smtClean="0"/>
              <a:t>JULY 2018</a:t>
            </a:r>
            <a:endParaRPr lang="en-US" dirty="0"/>
          </a:p>
        </p:txBody>
      </p:sp>
    </p:spTree>
    <p:extLst>
      <p:ext uri="{BB962C8B-B14F-4D97-AF65-F5344CB8AC3E}">
        <p14:creationId xmlns:p14="http://schemas.microsoft.com/office/powerpoint/2010/main" val="36925736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822960" y="1384301"/>
            <a:ext cx="7543800" cy="3017520"/>
          </a:xfrm>
          <a:prstGeom prst="rect">
            <a:avLst/>
          </a:prstGeom>
        </p:spPr>
        <p:txBody>
          <a:bodyPr vert="horz" lIns="0" tIns="34290" rIns="0" bIns="34290" rtlCol="0">
            <a:normAutofit/>
          </a:bodyPr>
          <a:lstStyle>
            <a:lvl1pPr marL="68580" indent="-68580" algn="l" defTabSz="685800" rtl="0" eaLnBrk="1" latinLnBrk="0" hangingPunct="1">
              <a:lnSpc>
                <a:spcPct val="90000"/>
              </a:lnSpc>
              <a:spcBef>
                <a:spcPts val="900"/>
              </a:spcBef>
              <a:spcAft>
                <a:spcPts val="150"/>
              </a:spcAft>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100" kern="1200">
                <a:solidFill>
                  <a:schemeClr val="tx1">
                    <a:lumMod val="75000"/>
                    <a:lumOff val="25000"/>
                  </a:schemeClr>
                </a:solidFill>
                <a:latin typeface="+mn-lt"/>
                <a:ea typeface="+mn-ea"/>
                <a:cs typeface="+mn-cs"/>
              </a:defRPr>
            </a:lvl9pPr>
          </a:lstStyle>
          <a:p>
            <a:pPr marL="68580" marR="0" lvl="0" indent="-68580" algn="l" defTabSz="685800" rtl="0" eaLnBrk="1" fontAlgn="auto" latinLnBrk="0" hangingPunct="1">
              <a:lnSpc>
                <a:spcPct val="90000"/>
              </a:lnSpc>
              <a:spcBef>
                <a:spcPts val="900"/>
              </a:spcBef>
              <a:spcAft>
                <a:spcPts val="150"/>
              </a:spcAft>
              <a:buClrTx/>
              <a:buSzPct val="100000"/>
              <a:buFont typeface="Calibri" panose="020F0502020204030204" pitchFamily="34" charset="0"/>
              <a:buChar char=" "/>
              <a:tabLst/>
              <a:defRPr/>
            </a:pPr>
            <a:endParaRPr kumimoji="0" lang="en-US" altLang="en-US" sz="1500" b="0" i="0" u="none" strike="noStrike" kern="1200" cap="none" spc="0" normalizeH="0" baseline="0" noProof="0" dirty="0" smtClean="0">
              <a:ln>
                <a:noFill/>
              </a:ln>
              <a:solidFill>
                <a:sysClr val="windowText" lastClr="000000">
                  <a:lumMod val="75000"/>
                  <a:lumOff val="25000"/>
                </a:sysClr>
              </a:solidFill>
              <a:effectLst/>
              <a:uLnTx/>
              <a:uFillTx/>
              <a:latin typeface="Calibri" panose="020F0502020204030204"/>
              <a:ea typeface="+mn-ea"/>
              <a:cs typeface="+mn-cs"/>
            </a:endParaRPr>
          </a:p>
          <a:p>
            <a:pPr marL="68580" marR="0" lvl="0" indent="-68580" algn="l" defTabSz="685800" rtl="0" eaLnBrk="1" fontAlgn="auto" latinLnBrk="0" hangingPunct="1">
              <a:lnSpc>
                <a:spcPct val="90000"/>
              </a:lnSpc>
              <a:spcBef>
                <a:spcPts val="900"/>
              </a:spcBef>
              <a:spcAft>
                <a:spcPts val="150"/>
              </a:spcAft>
              <a:buClrTx/>
              <a:buSzPct val="100000"/>
              <a:buFont typeface="Calibri" panose="020F0502020204030204" pitchFamily="34" charset="0"/>
              <a:buChar char=" "/>
              <a:tabLst/>
              <a:defRPr/>
            </a:pPr>
            <a:r>
              <a:rPr kumimoji="0" lang="en-US" altLang="en-US" sz="1500" b="0" i="0" u="none" strike="noStrike" kern="1200" cap="none" spc="0" normalizeH="0" baseline="0" noProof="0" dirty="0" smtClean="0">
                <a:ln>
                  <a:noFill/>
                </a:ln>
                <a:solidFill>
                  <a:sysClr val="windowText" lastClr="000000">
                    <a:lumMod val="75000"/>
                    <a:lumOff val="25000"/>
                  </a:sysClr>
                </a:solidFill>
                <a:effectLst/>
                <a:uLnTx/>
                <a:uFillTx/>
                <a:latin typeface="Calibri" panose="020F0502020204030204"/>
                <a:ea typeface="+mn-ea"/>
                <a:cs typeface="+mn-cs"/>
              </a:rPr>
              <a:t> </a:t>
            </a:r>
            <a:endParaRPr kumimoji="0" lang="en-US" altLang="en-US" sz="1500" b="0" i="0" u="none" strike="noStrike" kern="1200" cap="none" spc="0" normalizeH="0" baseline="0" noProof="0" dirty="0">
              <a:ln>
                <a:noFill/>
              </a:ln>
              <a:solidFill>
                <a:sysClr val="windowText" lastClr="000000">
                  <a:lumMod val="75000"/>
                  <a:lumOff val="25000"/>
                </a:sysClr>
              </a:solidFill>
              <a:effectLst/>
              <a:uLnTx/>
              <a:uFillTx/>
              <a:latin typeface="Calibri" panose="020F0502020204030204"/>
              <a:ea typeface="+mn-ea"/>
              <a:cs typeface="+mn-cs"/>
            </a:endParaRPr>
          </a:p>
        </p:txBody>
      </p:sp>
      <p:sp>
        <p:nvSpPr>
          <p:cNvPr id="5" name="TextBox 4"/>
          <p:cNvSpPr txBox="1"/>
          <p:nvPr/>
        </p:nvSpPr>
        <p:spPr>
          <a:xfrm>
            <a:off x="428042" y="5181600"/>
            <a:ext cx="8333635" cy="1146468"/>
          </a:xfrm>
          <a:prstGeom prst="rect">
            <a:avLst/>
          </a:prstGeom>
          <a:solidFill>
            <a:sysClr val="window" lastClr="FFFFFF">
              <a:lumMod val="95000"/>
            </a:sysClr>
          </a:solidFill>
        </p:spPr>
        <p:txBody>
          <a:bodyPr wrap="square" lIns="68580" tIns="34290" rIns="68580" bIns="34290">
            <a:spAutoFit/>
          </a:bodyPr>
          <a:lstStyle/>
          <a:p>
            <a:pPr marL="0" marR="0" lvl="0" indent="0" algn="ctr" defTabSz="342900" eaLnBrk="0"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lumMod val="50000"/>
                  </a:prstClr>
                </a:solidFill>
                <a:effectLst/>
                <a:uLnTx/>
                <a:uFillTx/>
                <a:latin typeface="Calibri" panose="020F0502020204030204"/>
                <a:ea typeface="+mn-ea"/>
                <a:cs typeface="+mn-cs"/>
              </a:rPr>
              <a:t>This material is based upon work supported, in whole or in part, by the U.S. Department of Defense through the Systems Engineering Research Center (SERC) under Contract HQ0034-13-D-0004. SERC is a federally funded University Affiliated Research Center managed by Stevens Institute of Technology. Any opinions, findings and conclusions or </a:t>
            </a:r>
            <a:r>
              <a:rPr kumimoji="0" lang="en-US" sz="1400" b="0" i="0" u="none" strike="noStrike" kern="0" cap="none" spc="0" normalizeH="0" baseline="0" noProof="0" dirty="0" smtClean="0">
                <a:ln>
                  <a:noFill/>
                </a:ln>
                <a:solidFill>
                  <a:prstClr val="white">
                    <a:lumMod val="50000"/>
                  </a:prstClr>
                </a:solidFill>
                <a:effectLst/>
                <a:uLnTx/>
                <a:uFillTx/>
                <a:latin typeface="Calibri" panose="020F0502020204030204"/>
                <a:ea typeface="+mn-ea"/>
                <a:cs typeface="+mn-cs"/>
              </a:rPr>
              <a:t>recommendations </a:t>
            </a:r>
            <a:r>
              <a:rPr kumimoji="0" lang="en-US" sz="1400" b="0" i="0" u="none" strike="noStrike" kern="0" cap="none" spc="0" normalizeH="0" baseline="0" noProof="0" dirty="0">
                <a:ln>
                  <a:noFill/>
                </a:ln>
                <a:solidFill>
                  <a:prstClr val="white">
                    <a:lumMod val="50000"/>
                  </a:prstClr>
                </a:solidFill>
                <a:effectLst/>
                <a:uLnTx/>
                <a:uFillTx/>
                <a:latin typeface="Calibri" panose="020F0502020204030204"/>
                <a:ea typeface="+mn-ea"/>
                <a:cs typeface="+mn-cs"/>
              </a:rPr>
              <a:t>expressed in this material are those of the authors and do not necessarily reflect the views of the United States Department of Defense</a:t>
            </a:r>
            <a:r>
              <a:rPr kumimoji="0" lang="en-US" sz="1400" b="0" i="0" u="none" strike="noStrike" kern="0" cap="none" spc="0" normalizeH="0" baseline="0" noProof="0" dirty="0" smtClean="0">
                <a:ln>
                  <a:noFill/>
                </a:ln>
                <a:solidFill>
                  <a:prstClr val="white">
                    <a:lumMod val="50000"/>
                  </a:prstClr>
                </a:solidFill>
                <a:effectLst/>
                <a:uLnTx/>
                <a:uFillTx/>
                <a:latin typeface="Calibri" panose="020F0502020204030204"/>
                <a:ea typeface="+mn-ea"/>
                <a:cs typeface="+mn-cs"/>
              </a:rPr>
              <a:t>.</a:t>
            </a:r>
            <a:endParaRPr kumimoji="0" lang="en-US" sz="1200" b="0" i="0" u="none" strike="noStrike" kern="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7" name="TextBox 6"/>
          <p:cNvSpPr txBox="1"/>
          <p:nvPr/>
        </p:nvSpPr>
        <p:spPr>
          <a:xfrm>
            <a:off x="2057400" y="2308940"/>
            <a:ext cx="4495800" cy="1785104"/>
          </a:xfrm>
          <a:prstGeom prst="rect">
            <a:avLst/>
          </a:prstGeom>
          <a:noFill/>
          <a:ln w="28575">
            <a:noFill/>
          </a:ln>
        </p:spPr>
        <p:txBody>
          <a:bodyPr wrap="square" rtlCol="0">
            <a:spAutoFit/>
          </a:bodyPr>
          <a:lstStyle/>
          <a:p>
            <a:pPr algn="ctr" defTabSz="342900" fontAlgn="auto">
              <a:spcBef>
                <a:spcPts val="0"/>
              </a:spcBef>
              <a:spcAft>
                <a:spcPts val="0"/>
              </a:spcAft>
            </a:pPr>
            <a:r>
              <a:rPr lang="en-US" sz="2000" b="1" dirty="0" smtClean="0">
                <a:solidFill>
                  <a:srgbClr val="002060"/>
                </a:solidFill>
                <a:latin typeface="Calibri" panose="020F0502020204030204"/>
                <a:ea typeface="+mn-ea"/>
                <a:cs typeface="+mn-cs"/>
              </a:rPr>
              <a:t>Dr. Donna H. Rhodes</a:t>
            </a:r>
          </a:p>
          <a:p>
            <a:pPr algn="ctr" defTabSz="342900" fontAlgn="auto">
              <a:spcBef>
                <a:spcPts val="0"/>
              </a:spcBef>
              <a:spcAft>
                <a:spcPts val="0"/>
              </a:spcAft>
            </a:pPr>
            <a:r>
              <a:rPr lang="en-US" sz="2000" dirty="0" smtClean="0">
                <a:solidFill>
                  <a:srgbClr val="002060"/>
                </a:solidFill>
                <a:latin typeface="Calibri" panose="020F0502020204030204"/>
                <a:ea typeface="+mn-ea"/>
                <a:cs typeface="+mn-cs"/>
              </a:rPr>
              <a:t> </a:t>
            </a:r>
          </a:p>
          <a:p>
            <a:pPr algn="ctr" defTabSz="342900" fontAlgn="auto">
              <a:spcBef>
                <a:spcPts val="0"/>
              </a:spcBef>
              <a:spcAft>
                <a:spcPts val="0"/>
              </a:spcAft>
            </a:pPr>
            <a:r>
              <a:rPr lang="en-US" sz="2000" dirty="0" smtClean="0">
                <a:solidFill>
                  <a:srgbClr val="002060"/>
                </a:solidFill>
                <a:latin typeface="Calibri" panose="020F0502020204030204"/>
                <a:ea typeface="+mn-ea"/>
                <a:cs typeface="+mn-cs"/>
              </a:rPr>
              <a:t>Massachusetts Institute of Technology</a:t>
            </a:r>
          </a:p>
          <a:p>
            <a:pPr algn="ctr" defTabSz="342900" fontAlgn="auto">
              <a:spcBef>
                <a:spcPts val="600"/>
              </a:spcBef>
              <a:spcAft>
                <a:spcPts val="0"/>
              </a:spcAft>
            </a:pPr>
            <a:r>
              <a:rPr lang="en-US" sz="2000" dirty="0" smtClean="0">
                <a:solidFill>
                  <a:srgbClr val="002060"/>
                </a:solidFill>
                <a:latin typeface="Calibri" panose="020F0502020204030204"/>
                <a:ea typeface="+mn-ea"/>
                <a:cs typeface="+mn-cs"/>
                <a:hlinkClick r:id="rId3"/>
              </a:rPr>
              <a:t>rhodes@mit.edu</a:t>
            </a:r>
            <a:r>
              <a:rPr lang="en-US" sz="2000" dirty="0" smtClean="0">
                <a:solidFill>
                  <a:srgbClr val="002060"/>
                </a:solidFill>
                <a:latin typeface="Calibri" panose="020F0502020204030204"/>
                <a:ea typeface="+mn-ea"/>
                <a:cs typeface="+mn-cs"/>
              </a:rPr>
              <a:t>   </a:t>
            </a:r>
            <a:endParaRPr lang="en-US" sz="2000" dirty="0">
              <a:solidFill>
                <a:srgbClr val="002060"/>
              </a:solidFill>
              <a:latin typeface="Calibri" panose="020F0502020204030204"/>
              <a:ea typeface="+mn-ea"/>
              <a:cs typeface="+mn-cs"/>
            </a:endParaRPr>
          </a:p>
          <a:p>
            <a:pPr algn="ctr" defTabSz="342900" fontAlgn="auto">
              <a:spcBef>
                <a:spcPts val="600"/>
              </a:spcBef>
              <a:spcAft>
                <a:spcPts val="0"/>
              </a:spcAft>
            </a:pPr>
            <a:r>
              <a:rPr lang="en-US" sz="2000" dirty="0" smtClean="0">
                <a:solidFill>
                  <a:srgbClr val="002060"/>
                </a:solidFill>
                <a:latin typeface="Calibri" panose="020F0502020204030204"/>
                <a:ea typeface="+mn-ea"/>
                <a:cs typeface="+mn-cs"/>
              </a:rPr>
              <a:t>seari.mit.edu</a:t>
            </a:r>
            <a:endParaRPr lang="en-US" sz="3600" dirty="0" smtClean="0">
              <a:solidFill>
                <a:prstClr val="black"/>
              </a:solidFill>
              <a:latin typeface="Calibri" panose="020F0502020204030204"/>
              <a:ea typeface="+mn-ea"/>
              <a:cs typeface="+mn-cs"/>
            </a:endParaRPr>
          </a:p>
        </p:txBody>
      </p:sp>
      <p:sp>
        <p:nvSpPr>
          <p:cNvPr id="2" name="Title 1"/>
          <p:cNvSpPr>
            <a:spLocks noGrp="1"/>
          </p:cNvSpPr>
          <p:nvPr>
            <p:ph type="title"/>
          </p:nvPr>
        </p:nvSpPr>
        <p:spPr/>
        <p:txBody>
          <a:bodyPr/>
          <a:lstStyle/>
          <a:p>
            <a:r>
              <a:rPr lang="en-US" dirty="0">
                <a:solidFill>
                  <a:schemeClr val="tx1">
                    <a:lumMod val="65000"/>
                    <a:lumOff val="35000"/>
                  </a:schemeClr>
                </a:solidFill>
              </a:rPr>
              <a:t>Questions?</a:t>
            </a:r>
          </a:p>
        </p:txBody>
      </p:sp>
      <p:sp>
        <p:nvSpPr>
          <p:cNvPr id="8" name="Footer Placeholder 7"/>
          <p:cNvSpPr>
            <a:spLocks noGrp="1"/>
          </p:cNvSpPr>
          <p:nvPr>
            <p:ph type="ftr" sz="quarter" idx="11"/>
          </p:nvPr>
        </p:nvSpPr>
        <p:spPr/>
        <p:txBody>
          <a:bodyPr/>
          <a:lstStyle/>
          <a:p>
            <a:r>
              <a:rPr lang="en-US" dirty="0" smtClean="0"/>
              <a:t>Seari.mit.edu</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26</a:t>
            </a:fld>
            <a:endParaRPr lang="en-US" dirty="0"/>
          </a:p>
        </p:txBody>
      </p:sp>
      <p:sp>
        <p:nvSpPr>
          <p:cNvPr id="3" name="Date Placeholder 2"/>
          <p:cNvSpPr>
            <a:spLocks noGrp="1"/>
          </p:cNvSpPr>
          <p:nvPr>
            <p:ph type="dt" sz="half" idx="10"/>
          </p:nvPr>
        </p:nvSpPr>
        <p:spPr/>
        <p:txBody>
          <a:bodyPr/>
          <a:lstStyle/>
          <a:p>
            <a:r>
              <a:rPr lang="en-US" smtClean="0"/>
              <a:t>JULY 2018</a:t>
            </a:r>
            <a:endParaRPr lang="en-US" dirty="0" smtClean="0"/>
          </a:p>
        </p:txBody>
      </p:sp>
    </p:spTree>
    <p:extLst>
      <p:ext uri="{BB962C8B-B14F-4D97-AF65-F5344CB8AC3E}">
        <p14:creationId xmlns:p14="http://schemas.microsoft.com/office/powerpoint/2010/main" val="3625824825"/>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solidFill>
                  <a:srgbClr val="C00000"/>
                </a:solidFill>
              </a:rPr>
              <a:t>Study finding</a:t>
            </a:r>
            <a:r>
              <a:rPr lang="en-US" sz="3000" dirty="0">
                <a:solidFill>
                  <a:prstClr val="black">
                    <a:lumMod val="75000"/>
                    <a:lumOff val="25000"/>
                  </a:prstClr>
                </a:solidFill>
              </a:rPr>
              <a:t/>
            </a:r>
            <a:br>
              <a:rPr lang="en-US" sz="3000" dirty="0">
                <a:solidFill>
                  <a:prstClr val="black">
                    <a:lumMod val="75000"/>
                    <a:lumOff val="25000"/>
                  </a:prstClr>
                </a:solidFill>
              </a:rPr>
            </a:br>
            <a:r>
              <a:rPr lang="en-US" sz="3000" dirty="0" smtClean="0"/>
              <a:t>Model Trust and Integrity </a:t>
            </a:r>
            <a:r>
              <a:rPr lang="en-US" sz="3000" dirty="0" smtClean="0">
                <a:solidFill>
                  <a:prstClr val="black">
                    <a:lumMod val="75000"/>
                    <a:lumOff val="25000"/>
                  </a:prstClr>
                </a:solidFill>
              </a:rPr>
              <a:t/>
            </a:r>
            <a:br>
              <a:rPr lang="en-US" sz="3000" dirty="0" smtClean="0">
                <a:solidFill>
                  <a:prstClr val="black">
                    <a:lumMod val="75000"/>
                    <a:lumOff val="25000"/>
                  </a:prstClr>
                </a:solidFill>
              </a:rPr>
            </a:br>
            <a:r>
              <a:rPr lang="en-US" sz="2800" i="1" dirty="0" smtClean="0">
                <a:solidFill>
                  <a:srgbClr val="002060"/>
                </a:solidFill>
                <a:latin typeface="Calibri" panose="020F0502020204030204"/>
              </a:rPr>
              <a:t>Based on technical and social factors  </a:t>
            </a:r>
            <a:endParaRPr lang="en-US" sz="3300" dirty="0"/>
          </a:p>
        </p:txBody>
      </p:sp>
      <p:sp>
        <p:nvSpPr>
          <p:cNvPr id="3" name="Text Placeholder 2"/>
          <p:cNvSpPr>
            <a:spLocks noGrp="1"/>
          </p:cNvSpPr>
          <p:nvPr>
            <p:ph type="body" idx="1"/>
          </p:nvPr>
        </p:nvSpPr>
        <p:spPr>
          <a:xfrm>
            <a:off x="822960" y="1814991"/>
            <a:ext cx="1885071" cy="736283"/>
          </a:xfrm>
          <a:solidFill>
            <a:schemeClr val="bg2"/>
          </a:solidFill>
        </p:spPr>
        <p:txBody>
          <a:bodyPr/>
          <a:lstStyle/>
          <a:p>
            <a:pPr algn="ctr"/>
            <a:r>
              <a:rPr lang="en-US" b="1" dirty="0" smtClean="0"/>
              <a:t>Technical Factors</a:t>
            </a:r>
            <a:endParaRPr lang="en-US" b="1" dirty="0"/>
          </a:p>
        </p:txBody>
      </p:sp>
      <p:sp>
        <p:nvSpPr>
          <p:cNvPr id="7" name="Text Placeholder 6"/>
          <p:cNvSpPr>
            <a:spLocks noGrp="1"/>
          </p:cNvSpPr>
          <p:nvPr>
            <p:ph type="body" sz="quarter" idx="3"/>
          </p:nvPr>
        </p:nvSpPr>
        <p:spPr>
          <a:xfrm>
            <a:off x="2958696" y="1807225"/>
            <a:ext cx="4152521" cy="736283"/>
          </a:xfrm>
          <a:solidFill>
            <a:schemeClr val="accent2">
              <a:lumMod val="10000"/>
              <a:lumOff val="90000"/>
            </a:schemeClr>
          </a:solidFill>
        </p:spPr>
        <p:txBody>
          <a:bodyPr/>
          <a:lstStyle/>
          <a:p>
            <a:pPr algn="ctr"/>
            <a:r>
              <a:rPr lang="en-US" b="1" dirty="0" smtClean="0"/>
              <a:t>Social factors</a:t>
            </a:r>
            <a:endParaRPr lang="en-US" b="1" dirty="0"/>
          </a:p>
        </p:txBody>
      </p:sp>
      <p:sp>
        <p:nvSpPr>
          <p:cNvPr id="8" name="Content Placeholder 7"/>
          <p:cNvSpPr>
            <a:spLocks noGrp="1"/>
          </p:cNvSpPr>
          <p:nvPr>
            <p:ph sz="quarter" idx="4"/>
          </p:nvPr>
        </p:nvSpPr>
        <p:spPr>
          <a:xfrm>
            <a:off x="2968283" y="2566805"/>
            <a:ext cx="4178105" cy="3524506"/>
          </a:xfrm>
          <a:solidFill>
            <a:schemeClr val="bg1">
              <a:lumMod val="95000"/>
            </a:schemeClr>
          </a:solidFill>
        </p:spPr>
        <p:txBody>
          <a:bodyPr numCol="3">
            <a:noAutofit/>
          </a:bodyPr>
          <a:lstStyle/>
          <a:p>
            <a:r>
              <a:rPr lang="en-US" sz="1600" dirty="0" smtClean="0"/>
              <a:t>Model originator and subsequent experts</a:t>
            </a:r>
            <a:endParaRPr lang="en-US" sz="1600" dirty="0"/>
          </a:p>
          <a:p>
            <a:pPr lvl="0"/>
            <a:r>
              <a:rPr lang="en-US" sz="1600" dirty="0" smtClean="0"/>
              <a:t>Revealed assumptions</a:t>
            </a:r>
          </a:p>
          <a:p>
            <a:pPr lvl="0"/>
            <a:r>
              <a:rPr lang="en-US" sz="1600" dirty="0" smtClean="0"/>
              <a:t>Changing </a:t>
            </a:r>
            <a:r>
              <a:rPr lang="en-US" sz="1600" dirty="0"/>
              <a:t>preferences </a:t>
            </a:r>
            <a:endParaRPr lang="en-US" sz="1600" dirty="0" smtClean="0"/>
          </a:p>
          <a:p>
            <a:pPr lvl="0"/>
            <a:r>
              <a:rPr lang="en-US" sz="1600" dirty="0" smtClean="0"/>
              <a:t>Willingness </a:t>
            </a:r>
            <a:r>
              <a:rPr lang="en-US" sz="1600" dirty="0"/>
              <a:t>to </a:t>
            </a:r>
            <a:r>
              <a:rPr lang="en-US" sz="1600" dirty="0" smtClean="0"/>
              <a:t>share </a:t>
            </a:r>
            <a:r>
              <a:rPr lang="en-US" sz="1600" dirty="0"/>
              <a:t>models </a:t>
            </a:r>
            <a:endParaRPr lang="en-US" sz="1600" dirty="0" smtClean="0"/>
          </a:p>
          <a:p>
            <a:pPr lvl="0"/>
            <a:r>
              <a:rPr lang="en-US" sz="1600" dirty="0" smtClean="0"/>
              <a:t>Ability </a:t>
            </a:r>
            <a:r>
              <a:rPr lang="en-US" sz="1600" dirty="0"/>
              <a:t>to socialize models </a:t>
            </a:r>
            <a:r>
              <a:rPr lang="en-US" sz="1600" dirty="0" smtClean="0"/>
              <a:t> </a:t>
            </a:r>
            <a:endParaRPr lang="en-US" sz="1600" dirty="0"/>
          </a:p>
          <a:p>
            <a:pPr marL="68263" indent="-68263"/>
            <a:r>
              <a:rPr lang="en-US" sz="1600" dirty="0"/>
              <a:t>Generational differences</a:t>
            </a:r>
          </a:p>
          <a:p>
            <a:pPr marL="68263" lvl="0" indent="-68263"/>
            <a:r>
              <a:rPr lang="en-US" sz="1600" dirty="0" smtClean="0"/>
              <a:t>Fear of </a:t>
            </a:r>
            <a:r>
              <a:rPr lang="en-US" sz="1600" dirty="0"/>
              <a:t>unknown</a:t>
            </a:r>
          </a:p>
          <a:p>
            <a:pPr marL="68263" lvl="0" indent="-68263"/>
            <a:r>
              <a:rPr lang="en-US" sz="1600" dirty="0" smtClean="0"/>
              <a:t>Lack </a:t>
            </a:r>
            <a:r>
              <a:rPr lang="en-US" sz="1600" dirty="0"/>
              <a:t>of desire to understand</a:t>
            </a:r>
          </a:p>
          <a:p>
            <a:pPr marL="68263" lvl="0" indent="-68263"/>
            <a:r>
              <a:rPr lang="en-US" sz="1600" dirty="0" smtClean="0"/>
              <a:t>Organizational differences</a:t>
            </a:r>
          </a:p>
          <a:p>
            <a:pPr marL="68263" lvl="0" indent="-68263"/>
            <a:r>
              <a:rPr lang="en-US" sz="1600" dirty="0" smtClean="0"/>
              <a:t>Negative  </a:t>
            </a:r>
            <a:r>
              <a:rPr lang="en-US" sz="1600" dirty="0"/>
              <a:t>past </a:t>
            </a:r>
            <a:r>
              <a:rPr lang="en-US" sz="1600" dirty="0" smtClean="0"/>
              <a:t>experiences</a:t>
            </a:r>
          </a:p>
          <a:p>
            <a:pPr marL="687388" lvl="0" indent="-68263"/>
            <a:r>
              <a:rPr lang="en-US" sz="1600" dirty="0" smtClean="0"/>
              <a:t>….</a:t>
            </a:r>
            <a:endParaRPr lang="en-US" sz="1600" dirty="0"/>
          </a:p>
        </p:txBody>
      </p:sp>
      <p:sp>
        <p:nvSpPr>
          <p:cNvPr id="9" name="Content Placeholder 8"/>
          <p:cNvSpPr>
            <a:spLocks noGrp="1"/>
          </p:cNvSpPr>
          <p:nvPr>
            <p:ph sz="half" idx="2"/>
          </p:nvPr>
        </p:nvSpPr>
        <p:spPr>
          <a:xfrm>
            <a:off x="822961" y="2582335"/>
            <a:ext cx="1892104" cy="3530077"/>
          </a:xfrm>
          <a:solidFill>
            <a:schemeClr val="bg1">
              <a:lumMod val="95000"/>
            </a:schemeClr>
          </a:solidFill>
        </p:spPr>
        <p:txBody>
          <a:bodyPr>
            <a:noAutofit/>
          </a:bodyPr>
          <a:lstStyle/>
          <a:p>
            <a:r>
              <a:rPr lang="en-US" sz="1600" dirty="0"/>
              <a:t>Model complexity</a:t>
            </a:r>
          </a:p>
          <a:p>
            <a:pPr lvl="0"/>
            <a:r>
              <a:rPr lang="en-US" sz="1600" dirty="0" smtClean="0"/>
              <a:t>Data availability</a:t>
            </a:r>
          </a:p>
          <a:p>
            <a:pPr lvl="0"/>
            <a:r>
              <a:rPr lang="en-US" sz="1600" dirty="0" smtClean="0"/>
              <a:t>Data quality </a:t>
            </a:r>
          </a:p>
          <a:p>
            <a:pPr lvl="0"/>
            <a:r>
              <a:rPr lang="en-US" sz="1600" dirty="0" smtClean="0"/>
              <a:t>Fidelity and uncertainty</a:t>
            </a:r>
            <a:endParaRPr lang="en-US" sz="1600" dirty="0"/>
          </a:p>
          <a:p>
            <a:pPr lvl="0"/>
            <a:r>
              <a:rPr lang="en-US" sz="1600" dirty="0" smtClean="0"/>
              <a:t>Adequacy of methods </a:t>
            </a:r>
          </a:p>
          <a:p>
            <a:pPr lvl="0"/>
            <a:r>
              <a:rPr lang="en-US" sz="1600" dirty="0" smtClean="0"/>
              <a:t>Transparency </a:t>
            </a:r>
            <a:r>
              <a:rPr lang="en-US" sz="1600" dirty="0"/>
              <a:t>and </a:t>
            </a:r>
            <a:r>
              <a:rPr lang="en-US" sz="1600" dirty="0" smtClean="0"/>
              <a:t>documentation</a:t>
            </a:r>
          </a:p>
          <a:p>
            <a:pPr lvl="0"/>
            <a:r>
              <a:rPr lang="en-US" sz="1600" dirty="0" smtClean="0"/>
              <a:t>Verified algorithms</a:t>
            </a:r>
          </a:p>
          <a:p>
            <a:pPr lvl="0"/>
            <a:r>
              <a:rPr lang="en-US" sz="1600" dirty="0" smtClean="0"/>
              <a:t>…. </a:t>
            </a:r>
            <a:endParaRPr lang="en-US" sz="16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6140" y="2957459"/>
            <a:ext cx="2793683" cy="1073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112412" y="4320940"/>
            <a:ext cx="2737412" cy="738664"/>
          </a:xfrm>
          <a:prstGeom prst="rect">
            <a:avLst/>
          </a:prstGeom>
          <a:solidFill>
            <a:srgbClr val="002060"/>
          </a:solidFill>
        </p:spPr>
        <p:txBody>
          <a:bodyPr wrap="square">
            <a:spAutoFit/>
          </a:bodyPr>
          <a:lstStyle/>
          <a:p>
            <a:r>
              <a:rPr lang="en-US" i="1" dirty="0">
                <a:solidFill>
                  <a:schemeClr val="bg1"/>
                </a:solidFill>
              </a:rPr>
              <a:t>… the trust for ultimate decision-maker is “implicitly on the models, but explicitly on the </a:t>
            </a:r>
            <a:r>
              <a:rPr lang="en-US" i="1" dirty="0" smtClean="0">
                <a:solidFill>
                  <a:schemeClr val="bg1"/>
                </a:solidFill>
              </a:rPr>
              <a:t>people”</a:t>
            </a:r>
            <a:endParaRPr lang="en-US" i="1" dirty="0">
              <a:solidFill>
                <a:schemeClr val="bg1"/>
              </a:solidFill>
            </a:endParaRPr>
          </a:p>
        </p:txBody>
      </p:sp>
      <p:sp>
        <p:nvSpPr>
          <p:cNvPr id="10" name="Footer Placeholder 9"/>
          <p:cNvSpPr>
            <a:spLocks noGrp="1"/>
          </p:cNvSpPr>
          <p:nvPr>
            <p:ph type="ftr" sz="quarter" idx="11"/>
          </p:nvPr>
        </p:nvSpPr>
        <p:spPr/>
        <p:txBody>
          <a:bodyPr/>
          <a:lstStyle/>
          <a:p>
            <a:r>
              <a:rPr lang="en-US" dirty="0" smtClean="0"/>
              <a:t>Seari.mit.edu</a:t>
            </a:r>
            <a:endParaRPr lang="en-US" dirty="0"/>
          </a:p>
        </p:txBody>
      </p:sp>
      <p:sp>
        <p:nvSpPr>
          <p:cNvPr id="13" name="Slide Number Placeholder 12"/>
          <p:cNvSpPr>
            <a:spLocks noGrp="1"/>
          </p:cNvSpPr>
          <p:nvPr>
            <p:ph type="sldNum" sz="quarter" idx="12"/>
          </p:nvPr>
        </p:nvSpPr>
        <p:spPr/>
        <p:txBody>
          <a:bodyPr/>
          <a:lstStyle/>
          <a:p>
            <a:fld id="{4FAB73BC-B049-4115-A692-8D63A059BFB8}" type="slidenum">
              <a:rPr lang="en-US" smtClean="0"/>
              <a:t>3</a:t>
            </a:fld>
            <a:endParaRPr lang="en-US" dirty="0"/>
          </a:p>
        </p:txBody>
      </p:sp>
      <p:sp>
        <p:nvSpPr>
          <p:cNvPr id="4" name="Date Placeholder 3"/>
          <p:cNvSpPr>
            <a:spLocks noGrp="1"/>
          </p:cNvSpPr>
          <p:nvPr>
            <p:ph type="dt" sz="half" idx="10"/>
          </p:nvPr>
        </p:nvSpPr>
        <p:spPr/>
        <p:txBody>
          <a:bodyPr/>
          <a:lstStyle/>
          <a:p>
            <a:r>
              <a:rPr lang="en-US" smtClean="0"/>
              <a:t>JULY 2018</a:t>
            </a:r>
            <a:endParaRPr lang="en-US" dirty="0"/>
          </a:p>
        </p:txBody>
      </p:sp>
    </p:spTree>
    <p:extLst>
      <p:ext uri="{BB962C8B-B14F-4D97-AF65-F5344CB8AC3E}">
        <p14:creationId xmlns:p14="http://schemas.microsoft.com/office/powerpoint/2010/main" val="36530880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81000" y="1857704"/>
            <a:ext cx="8458200" cy="93457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title"/>
          </p:nvPr>
        </p:nvSpPr>
        <p:spPr/>
        <p:txBody>
          <a:bodyPr>
            <a:noAutofit/>
          </a:bodyPr>
          <a:lstStyle/>
          <a:p>
            <a:r>
              <a:rPr lang="en-US" sz="3200" dirty="0" smtClean="0"/>
              <a:t>Decisions Involved in Using/Managing</a:t>
            </a:r>
            <a:br>
              <a:rPr lang="en-US" sz="3200" dirty="0" smtClean="0"/>
            </a:br>
            <a:r>
              <a:rPr lang="en-US" sz="3200" dirty="0" smtClean="0"/>
              <a:t>Model-Centric Environments </a:t>
            </a:r>
            <a:endParaRPr lang="en-US" sz="1800" dirty="0"/>
          </a:p>
        </p:txBody>
      </p:sp>
      <p:sp>
        <p:nvSpPr>
          <p:cNvPr id="3" name="Content Placeholder 2"/>
          <p:cNvSpPr>
            <a:spLocks noGrp="1"/>
          </p:cNvSpPr>
          <p:nvPr>
            <p:ph idx="1"/>
          </p:nvPr>
        </p:nvSpPr>
        <p:spPr>
          <a:xfrm>
            <a:off x="275225" y="5191912"/>
            <a:ext cx="8669750" cy="1314377"/>
          </a:xfrm>
        </p:spPr>
        <p:txBody>
          <a:bodyPr>
            <a:noAutofit/>
          </a:bodyPr>
          <a:lstStyle/>
          <a:p>
            <a:pPr>
              <a:spcBef>
                <a:spcPts val="0"/>
              </a:spcBef>
            </a:pPr>
            <a:r>
              <a:rPr lang="en-US" sz="2800" dirty="0">
                <a:solidFill>
                  <a:schemeClr val="tx1"/>
                </a:solidFill>
                <a:latin typeface="Calibri" panose="020F0502020204030204" pitchFamily="34" charset="0"/>
              </a:rPr>
              <a:t>Complex situation – many </a:t>
            </a:r>
            <a:r>
              <a:rPr lang="en-US" sz="2800" dirty="0" smtClean="0">
                <a:solidFill>
                  <a:schemeClr val="tx1"/>
                </a:solidFill>
                <a:latin typeface="Calibri" panose="020F0502020204030204" pitchFamily="34" charset="0"/>
              </a:rPr>
              <a:t>model types, interconnections</a:t>
            </a:r>
            <a:r>
              <a:rPr lang="en-US" sz="2800" dirty="0">
                <a:solidFill>
                  <a:schemeClr val="tx1"/>
                </a:solidFill>
                <a:latin typeface="Calibri" panose="020F0502020204030204" pitchFamily="34" charset="0"/>
              </a:rPr>
              <a:t>, data sets, visualization techniques …and more</a:t>
            </a:r>
          </a:p>
        </p:txBody>
      </p:sp>
      <p:sp>
        <p:nvSpPr>
          <p:cNvPr id="10" name="TextBox 9"/>
          <p:cNvSpPr txBox="1"/>
          <p:nvPr/>
        </p:nvSpPr>
        <p:spPr>
          <a:xfrm>
            <a:off x="381000" y="6010385"/>
            <a:ext cx="8561942" cy="246221"/>
          </a:xfrm>
          <a:prstGeom prst="rect">
            <a:avLst/>
          </a:prstGeom>
          <a:noFill/>
        </p:spPr>
        <p:txBody>
          <a:bodyPr wrap="square" rtlCol="0">
            <a:spAutoFit/>
          </a:bodyPr>
          <a:lstStyle/>
          <a:p>
            <a:r>
              <a:rPr lang="en-US" sz="1000" dirty="0" smtClean="0">
                <a:solidFill>
                  <a:prstClr val="black">
                    <a:lumMod val="50000"/>
                    <a:lumOff val="50000"/>
                  </a:prstClr>
                </a:solidFill>
                <a:latin typeface="Calibri"/>
              </a:rPr>
              <a:t>Reymondet, L., Rhodes, D.H. and Ross, A.M., Considerations for Model Curation in Model-Centric Systems Engineering, IEEE SysCon 2016</a:t>
            </a:r>
            <a:endParaRPr lang="en-US" sz="1000" dirty="0">
              <a:solidFill>
                <a:prstClr val="black">
                  <a:lumMod val="50000"/>
                  <a:lumOff val="50000"/>
                </a:prstClr>
              </a:solidFill>
              <a:latin typeface="Calibri"/>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903648"/>
            <a:ext cx="6812280" cy="1996626"/>
          </a:xfrm>
          <a:prstGeom prst="rect">
            <a:avLst/>
          </a:prstGeom>
          <a:solidFill>
            <a:schemeClr val="accent2"/>
          </a:solidFill>
          <a:ln w="9525">
            <a:noFill/>
            <a:miter lim="800000"/>
            <a:headEnd/>
            <a:tailEnd/>
          </a:ln>
          <a:effectLs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800" y="1913730"/>
            <a:ext cx="1159934" cy="772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ontent Placeholder 2"/>
          <p:cNvSpPr txBox="1">
            <a:spLocks/>
          </p:cNvSpPr>
          <p:nvPr/>
        </p:nvSpPr>
        <p:spPr bwMode="auto">
          <a:xfrm>
            <a:off x="1617134" y="1881918"/>
            <a:ext cx="7222066" cy="778741"/>
          </a:xfrm>
          <a:prstGeom prst="rect">
            <a:avLst/>
          </a:prstGeom>
          <a:noFill/>
          <a:ln w="9525" cap="flat" cmpd="sng" algn="ctr">
            <a:noFill/>
            <a:prstDash val="solid"/>
            <a:miter lim="800000"/>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dk1"/>
                </a:solidFill>
                <a:latin typeface="+mn-lt"/>
                <a:ea typeface="+mn-ea"/>
                <a:cs typeface="+mn-cs"/>
              </a:defRPr>
            </a:lvl1pPr>
            <a:lvl2pPr marL="742950" indent="-285750" algn="l" rtl="0" eaLnBrk="1" fontAlgn="base" hangingPunct="1">
              <a:spcBef>
                <a:spcPct val="20000"/>
              </a:spcBef>
              <a:spcAft>
                <a:spcPct val="0"/>
              </a:spcAft>
              <a:buChar char="–"/>
              <a:defRPr sz="2800">
                <a:solidFill>
                  <a:schemeClr val="dk1"/>
                </a:solidFill>
                <a:latin typeface="+mn-lt"/>
                <a:ea typeface="+mn-ea"/>
                <a:cs typeface="+mn-cs"/>
              </a:defRPr>
            </a:lvl2pPr>
            <a:lvl3pPr marL="1143000" indent="-228600" algn="l" rtl="0" eaLnBrk="1" fontAlgn="base" hangingPunct="1">
              <a:spcBef>
                <a:spcPct val="20000"/>
              </a:spcBef>
              <a:spcAft>
                <a:spcPct val="0"/>
              </a:spcAft>
              <a:buChar char="•"/>
              <a:defRPr sz="2400">
                <a:solidFill>
                  <a:schemeClr val="dk1"/>
                </a:solidFill>
                <a:latin typeface="+mn-lt"/>
                <a:ea typeface="+mn-ea"/>
                <a:cs typeface="+mn-cs"/>
              </a:defRPr>
            </a:lvl3pPr>
            <a:lvl4pPr marL="1600200" indent="-228600" algn="l" rtl="0" eaLnBrk="1" fontAlgn="base" hangingPunct="1">
              <a:spcBef>
                <a:spcPct val="20000"/>
              </a:spcBef>
              <a:spcAft>
                <a:spcPct val="0"/>
              </a:spcAft>
              <a:buChar char="–"/>
              <a:defRPr sz="2000">
                <a:solidFill>
                  <a:schemeClr val="dk1"/>
                </a:solidFill>
                <a:latin typeface="+mn-lt"/>
                <a:ea typeface="+mn-ea"/>
                <a:cs typeface="+mn-cs"/>
              </a:defRPr>
            </a:lvl4pPr>
            <a:lvl5pPr marL="2057400" indent="-228600" algn="l" rtl="0" eaLnBrk="1" fontAlgn="base" hangingPunct="1">
              <a:spcBef>
                <a:spcPct val="20000"/>
              </a:spcBef>
              <a:spcAft>
                <a:spcPct val="0"/>
              </a:spcAft>
              <a:buChar char="»"/>
              <a:defRPr sz="2000">
                <a:solidFill>
                  <a:schemeClr val="dk1"/>
                </a:solidFill>
                <a:latin typeface="+mn-lt"/>
                <a:ea typeface="+mn-ea"/>
                <a:cs typeface="+mn-cs"/>
              </a:defRPr>
            </a:lvl5pPr>
            <a:lvl6pPr marL="2514600" indent="-228600" algn="l" rtl="0" eaLnBrk="1" fontAlgn="base" hangingPunct="1">
              <a:spcBef>
                <a:spcPct val="20000"/>
              </a:spcBef>
              <a:spcAft>
                <a:spcPct val="0"/>
              </a:spcAft>
              <a:buChar char="»"/>
              <a:defRPr sz="2000">
                <a:solidFill>
                  <a:schemeClr val="dk1"/>
                </a:solidFill>
                <a:latin typeface="+mn-lt"/>
                <a:ea typeface="+mn-ea"/>
                <a:cs typeface="+mn-cs"/>
              </a:defRPr>
            </a:lvl6pPr>
            <a:lvl7pPr marL="2971800" indent="-228600" algn="l" rtl="0" eaLnBrk="1" fontAlgn="base" hangingPunct="1">
              <a:spcBef>
                <a:spcPct val="20000"/>
              </a:spcBef>
              <a:spcAft>
                <a:spcPct val="0"/>
              </a:spcAft>
              <a:buChar char="»"/>
              <a:defRPr sz="2000">
                <a:solidFill>
                  <a:schemeClr val="dk1"/>
                </a:solidFill>
                <a:latin typeface="+mn-lt"/>
                <a:ea typeface="+mn-ea"/>
                <a:cs typeface="+mn-cs"/>
              </a:defRPr>
            </a:lvl7pPr>
            <a:lvl8pPr marL="3429000" indent="-228600" algn="l" rtl="0" eaLnBrk="1" fontAlgn="base" hangingPunct="1">
              <a:spcBef>
                <a:spcPct val="20000"/>
              </a:spcBef>
              <a:spcAft>
                <a:spcPct val="0"/>
              </a:spcAft>
              <a:buChar char="»"/>
              <a:defRPr sz="2000">
                <a:solidFill>
                  <a:schemeClr val="dk1"/>
                </a:solidFill>
                <a:latin typeface="+mn-lt"/>
                <a:ea typeface="+mn-ea"/>
                <a:cs typeface="+mn-cs"/>
              </a:defRPr>
            </a:lvl8pPr>
            <a:lvl9pPr marL="3886200" indent="-228600" algn="l" rtl="0" eaLnBrk="1" fontAlgn="base" hangingPunct="1">
              <a:spcBef>
                <a:spcPct val="20000"/>
              </a:spcBef>
              <a:spcAft>
                <a:spcPct val="0"/>
              </a:spcAft>
              <a:buChar char="»"/>
              <a:defRPr sz="2000">
                <a:solidFill>
                  <a:schemeClr val="dk1"/>
                </a:solidFill>
                <a:latin typeface="+mn-lt"/>
                <a:ea typeface="+mn-ea"/>
                <a:cs typeface="+mn-cs"/>
              </a:defRPr>
            </a:lvl9pPr>
          </a:lstStyle>
          <a:p>
            <a:pPr marL="0" indent="0" algn="ctr">
              <a:spcBef>
                <a:spcPts val="0"/>
              </a:spcBef>
              <a:buFontTx/>
              <a:buNone/>
            </a:pPr>
            <a:r>
              <a:rPr lang="en-US" sz="1800" b="1" kern="0" dirty="0" smtClean="0">
                <a:solidFill>
                  <a:schemeClr val="bg1"/>
                </a:solidFill>
                <a:latin typeface="Calibri" panose="020F0502020204030204" pitchFamily="34" charset="0"/>
              </a:rPr>
              <a:t>Architect an airport collaborative decision making system (CDM)</a:t>
            </a:r>
          </a:p>
          <a:p>
            <a:pPr marL="0" indent="0" algn="ctr">
              <a:spcBef>
                <a:spcPts val="0"/>
              </a:spcBef>
              <a:buFontTx/>
              <a:buNone/>
            </a:pPr>
            <a:r>
              <a:rPr lang="en-US" sz="1600" kern="0" dirty="0" smtClean="0">
                <a:solidFill>
                  <a:schemeClr val="bg1"/>
                </a:solidFill>
                <a:latin typeface="Calibri" panose="020F0502020204030204" pitchFamily="34" charset="0"/>
              </a:rPr>
              <a:t> “share real-time flight information and delegate authority to sequence departures, in order to maximize capacity use and reduce congestion”</a:t>
            </a:r>
            <a:endParaRPr lang="en-US" sz="1600" kern="0" dirty="0">
              <a:solidFill>
                <a:schemeClr val="bg1"/>
              </a:solidFill>
              <a:latin typeface="Calibri" panose="020F0502020204030204" pitchFamily="34" charset="0"/>
            </a:endParaRPr>
          </a:p>
        </p:txBody>
      </p:sp>
      <p:sp>
        <p:nvSpPr>
          <p:cNvPr id="5" name="Footer Placeholder 4"/>
          <p:cNvSpPr>
            <a:spLocks noGrp="1"/>
          </p:cNvSpPr>
          <p:nvPr>
            <p:ph type="ftr" sz="quarter" idx="11"/>
          </p:nvPr>
        </p:nvSpPr>
        <p:spPr/>
        <p:txBody>
          <a:bodyPr/>
          <a:lstStyle/>
          <a:p>
            <a:r>
              <a:rPr lang="en-US" dirty="0" smtClean="0"/>
              <a:t>Seari.mit.edu</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4</a:t>
            </a:fld>
            <a:endParaRPr lang="en-US" dirty="0"/>
          </a:p>
        </p:txBody>
      </p:sp>
      <p:sp>
        <p:nvSpPr>
          <p:cNvPr id="8" name="Date Placeholder 7"/>
          <p:cNvSpPr>
            <a:spLocks noGrp="1"/>
          </p:cNvSpPr>
          <p:nvPr>
            <p:ph type="dt" sz="half" idx="10"/>
          </p:nvPr>
        </p:nvSpPr>
        <p:spPr/>
        <p:txBody>
          <a:bodyPr/>
          <a:lstStyle/>
          <a:p>
            <a:r>
              <a:rPr lang="en-US" smtClean="0"/>
              <a:t>JULY 2018</a:t>
            </a:r>
            <a:endParaRPr lang="en-US" dirty="0" smtClean="0"/>
          </a:p>
        </p:txBody>
      </p:sp>
    </p:spTree>
    <p:extLst>
      <p:ext uri="{BB962C8B-B14F-4D97-AF65-F5344CB8AC3E}">
        <p14:creationId xmlns:p14="http://schemas.microsoft.com/office/powerpoint/2010/main" val="40728161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Driving Factors for Model Leadership Role</a:t>
            </a:r>
            <a:endParaRPr lang="en-US" sz="3200" dirty="0"/>
          </a:p>
        </p:txBody>
      </p:sp>
      <p:sp>
        <p:nvSpPr>
          <p:cNvPr id="3" name="Content Placeholder 2"/>
          <p:cNvSpPr>
            <a:spLocks noGrp="1"/>
          </p:cNvSpPr>
          <p:nvPr>
            <p:ph idx="1"/>
          </p:nvPr>
        </p:nvSpPr>
        <p:spPr/>
        <p:txBody>
          <a:bodyPr>
            <a:normAutofit fontScale="92500" lnSpcReduction="10000"/>
          </a:bodyPr>
          <a:lstStyle/>
          <a:p>
            <a:pPr marL="0" indent="0">
              <a:spcBef>
                <a:spcPts val="1200"/>
              </a:spcBef>
              <a:buNone/>
            </a:pPr>
            <a:r>
              <a:rPr lang="en-US" sz="2400" dirty="0" smtClean="0"/>
              <a:t>Models becoming increasingly valuable, leading to equal/greater value than physical asset</a:t>
            </a:r>
          </a:p>
          <a:p>
            <a:pPr marL="0" indent="0">
              <a:spcBef>
                <a:spcPts val="1200"/>
              </a:spcBef>
              <a:buNone/>
            </a:pPr>
            <a:r>
              <a:rPr lang="en-US" sz="2400" dirty="0"/>
              <a:t>Need for composability of models for specific purposes beyond original use, requires knowledge depth and breadth</a:t>
            </a:r>
          </a:p>
          <a:p>
            <a:pPr marL="0" indent="0">
              <a:spcBef>
                <a:spcPts val="1200"/>
              </a:spcBef>
              <a:buNone/>
            </a:pPr>
            <a:r>
              <a:rPr lang="en-US" sz="2400" dirty="0" smtClean="0"/>
              <a:t>Modeling competency across individuals and programs, but not strategically developed/managed at enterprise level</a:t>
            </a:r>
          </a:p>
          <a:p>
            <a:pPr marL="0" indent="0">
              <a:spcBef>
                <a:spcPts val="1200"/>
              </a:spcBef>
              <a:buNone/>
            </a:pPr>
            <a:r>
              <a:rPr lang="en-US" sz="2400" dirty="0" smtClean="0"/>
              <a:t>Models exist at all levels of enterprise (individual, program, business unit) but seldom managed as enterprise collection</a:t>
            </a:r>
          </a:p>
          <a:p>
            <a:pPr marL="274320" indent="-342900">
              <a:spcBef>
                <a:spcPts val="1200"/>
              </a:spcBef>
              <a:buFont typeface="Courier New" panose="02070309020205020404" pitchFamily="49" charset="0"/>
              <a:buChar char="o"/>
            </a:pPr>
            <a:r>
              <a:rPr lang="en-US" sz="2200" dirty="0" smtClean="0"/>
              <a:t>Need to distinguish which models are elevated to the enterprise collection (deemed of value and quality to be used across the enterprise, and worthy of distribution outside the enterprise (by exchange, loan, sale…) </a:t>
            </a:r>
          </a:p>
          <a:p>
            <a:endParaRPr lang="en-US" dirty="0"/>
          </a:p>
        </p:txBody>
      </p:sp>
      <p:sp>
        <p:nvSpPr>
          <p:cNvPr id="7" name="Footer Placeholder 6"/>
          <p:cNvSpPr>
            <a:spLocks noGrp="1"/>
          </p:cNvSpPr>
          <p:nvPr>
            <p:ph type="ftr" sz="quarter" idx="11"/>
          </p:nvPr>
        </p:nvSpPr>
        <p:spPr/>
        <p:txBody>
          <a:bodyPr/>
          <a:lstStyle/>
          <a:p>
            <a:r>
              <a:rPr lang="en-US" dirty="0" smtClean="0"/>
              <a:t>Seari.mit.edu</a:t>
            </a:r>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smtClean="0"/>
              <a:pPr/>
              <a:t>5</a:t>
            </a:fld>
            <a:endParaRPr lang="en-US" dirty="0"/>
          </a:p>
        </p:txBody>
      </p:sp>
      <p:sp>
        <p:nvSpPr>
          <p:cNvPr id="4" name="Date Placeholder 3"/>
          <p:cNvSpPr>
            <a:spLocks noGrp="1"/>
          </p:cNvSpPr>
          <p:nvPr>
            <p:ph type="dt" sz="half" idx="10"/>
          </p:nvPr>
        </p:nvSpPr>
        <p:spPr/>
        <p:txBody>
          <a:bodyPr/>
          <a:lstStyle/>
          <a:p>
            <a:r>
              <a:rPr lang="en-US" smtClean="0"/>
              <a:t>JULY 2018</a:t>
            </a:r>
            <a:endParaRPr lang="en-US" dirty="0" smtClean="0"/>
          </a:p>
        </p:txBody>
      </p:sp>
    </p:spTree>
    <p:extLst>
      <p:ext uri="{BB962C8B-B14F-4D97-AF65-F5344CB8AC3E}">
        <p14:creationId xmlns:p14="http://schemas.microsoft.com/office/powerpoint/2010/main" val="3226576758"/>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3315081060"/>
              </p:ext>
            </p:extLst>
          </p:nvPr>
        </p:nvGraphicFramePr>
        <p:xfrm>
          <a:off x="378619" y="764381"/>
          <a:ext cx="8354255" cy="53457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Footer Placeholder 4"/>
          <p:cNvSpPr>
            <a:spLocks noGrp="1"/>
          </p:cNvSpPr>
          <p:nvPr>
            <p:ph type="ftr" sz="quarter" idx="11"/>
          </p:nvPr>
        </p:nvSpPr>
        <p:spPr>
          <a:xfrm>
            <a:off x="2764641" y="6459788"/>
            <a:ext cx="3617103" cy="365125"/>
          </a:xfrm>
        </p:spPr>
        <p:txBody>
          <a:bodyPr/>
          <a:lstStyle/>
          <a:p>
            <a:r>
              <a:rPr lang="en-US" dirty="0" smtClean="0"/>
              <a:t>Seari.mit.edu</a:t>
            </a:r>
            <a:endParaRPr lang="en-US" dirty="0"/>
          </a:p>
        </p:txBody>
      </p:sp>
      <p:sp>
        <p:nvSpPr>
          <p:cNvPr id="10" name="Slide Number Placeholder 5"/>
          <p:cNvSpPr>
            <a:spLocks noGrp="1"/>
          </p:cNvSpPr>
          <p:nvPr>
            <p:ph type="sldNum" sz="quarter" idx="12"/>
          </p:nvPr>
        </p:nvSpPr>
        <p:spPr>
          <a:xfrm>
            <a:off x="7425346" y="6459788"/>
            <a:ext cx="984019" cy="365125"/>
          </a:xfrm>
        </p:spPr>
        <p:txBody>
          <a:bodyPr/>
          <a:lstStyle/>
          <a:p>
            <a:fld id="{4FAB73BC-B049-4115-A692-8D63A059BFB8}" type="slidenum">
              <a:rPr lang="en-US" dirty="0"/>
              <a:t>6</a:t>
            </a:fld>
            <a:endParaRPr lang="en-US" dirty="0"/>
          </a:p>
        </p:txBody>
      </p:sp>
      <p:sp>
        <p:nvSpPr>
          <p:cNvPr id="2" name="Date Placeholder 1"/>
          <p:cNvSpPr>
            <a:spLocks noGrp="1"/>
          </p:cNvSpPr>
          <p:nvPr>
            <p:ph type="dt" sz="half" idx="10"/>
          </p:nvPr>
        </p:nvSpPr>
        <p:spPr/>
        <p:txBody>
          <a:bodyPr/>
          <a:lstStyle/>
          <a:p>
            <a:r>
              <a:rPr lang="en-US" smtClean="0"/>
              <a:t>JULY 2018</a:t>
            </a:r>
            <a:endParaRPr lang="en-US" dirty="0"/>
          </a:p>
        </p:txBody>
      </p:sp>
    </p:spTree>
    <p:extLst>
      <p:ext uri="{BB962C8B-B14F-4D97-AF65-F5344CB8AC3E}">
        <p14:creationId xmlns:p14="http://schemas.microsoft.com/office/powerpoint/2010/main" val="22414497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307" y="501752"/>
            <a:ext cx="8229600" cy="1143000"/>
          </a:xfrm>
        </p:spPr>
        <p:txBody>
          <a:bodyPr>
            <a:normAutofit fontScale="90000"/>
          </a:bodyPr>
          <a:lstStyle/>
          <a:p>
            <a:pPr>
              <a:spcBef>
                <a:spcPts val="1200"/>
              </a:spcBef>
            </a:pPr>
            <a:r>
              <a:rPr lang="en-US" dirty="0" smtClean="0"/>
              <a:t>Digital Curation </a:t>
            </a:r>
            <a:r>
              <a:rPr lang="en-US" sz="2200" dirty="0" smtClean="0"/>
              <a:t>(National Research Council)</a:t>
            </a:r>
            <a:r>
              <a:rPr lang="en-US" dirty="0" smtClean="0">
                <a:solidFill>
                  <a:srgbClr val="002060"/>
                </a:solidFill>
              </a:rPr>
              <a:t/>
            </a:r>
            <a:br>
              <a:rPr lang="en-US" dirty="0" smtClean="0">
                <a:solidFill>
                  <a:srgbClr val="002060"/>
                </a:solidFill>
              </a:rPr>
            </a:br>
            <a:r>
              <a:rPr lang="en-US" sz="2200" i="1" dirty="0" smtClean="0">
                <a:solidFill>
                  <a:srgbClr val="002060"/>
                </a:solidFill>
                <a:ea typeface="Calibri"/>
                <a:cs typeface="Times New Roman"/>
              </a:rPr>
              <a:t>The </a:t>
            </a:r>
            <a:r>
              <a:rPr lang="en-US" sz="2200" i="1" dirty="0">
                <a:solidFill>
                  <a:srgbClr val="002060"/>
                </a:solidFill>
                <a:ea typeface="Calibri"/>
                <a:cs typeface="Times New Roman"/>
              </a:rPr>
              <a:t>phrase “</a:t>
            </a:r>
            <a:r>
              <a:rPr lang="en-US" sz="2200" b="1" i="1" dirty="0">
                <a:solidFill>
                  <a:srgbClr val="002060"/>
                </a:solidFill>
                <a:ea typeface="Calibri"/>
                <a:cs typeface="Times New Roman"/>
              </a:rPr>
              <a:t>active management and enhancement</a:t>
            </a:r>
            <a:r>
              <a:rPr lang="en-US" sz="2200" i="1" dirty="0">
                <a:solidFill>
                  <a:srgbClr val="002060"/>
                </a:solidFill>
                <a:ea typeface="Calibri"/>
                <a:cs typeface="Times New Roman"/>
              </a:rPr>
              <a:t>” was chosen to distinguish curation from simply collecting and storing data and </a:t>
            </a:r>
            <a:r>
              <a:rPr lang="en-US" sz="2200" i="1" dirty="0" smtClean="0">
                <a:solidFill>
                  <a:srgbClr val="002060"/>
                </a:solidFill>
                <a:ea typeface="Calibri"/>
                <a:cs typeface="Times New Roman"/>
              </a:rPr>
              <a:t>information</a:t>
            </a:r>
            <a:endParaRPr lang="en-US" sz="2200" dirty="0">
              <a:solidFill>
                <a:srgbClr val="002060"/>
              </a:solidFill>
            </a:endParaRPr>
          </a:p>
        </p:txBody>
      </p:sp>
      <p:sp>
        <p:nvSpPr>
          <p:cNvPr id="3" name="Content Placeholder 2"/>
          <p:cNvSpPr>
            <a:spLocks noGrp="1"/>
          </p:cNvSpPr>
          <p:nvPr>
            <p:ph idx="1"/>
          </p:nvPr>
        </p:nvSpPr>
        <p:spPr>
          <a:xfrm>
            <a:off x="822960" y="1845735"/>
            <a:ext cx="7543800" cy="2437877"/>
          </a:xfrm>
        </p:spPr>
        <p:txBody>
          <a:bodyPr>
            <a:normAutofit/>
          </a:bodyPr>
          <a:lstStyle/>
          <a:p>
            <a:pPr marL="0" marR="0">
              <a:lnSpc>
                <a:spcPct val="115000"/>
              </a:lnSpc>
              <a:spcBef>
                <a:spcPts val="0"/>
              </a:spcBef>
              <a:spcAft>
                <a:spcPts val="1000"/>
              </a:spcAft>
            </a:pPr>
            <a:r>
              <a:rPr lang="en-US" sz="2400" i="1" dirty="0" smtClean="0">
                <a:solidFill>
                  <a:schemeClr val="tx1">
                    <a:lumMod val="65000"/>
                    <a:lumOff val="35000"/>
                  </a:schemeClr>
                </a:solidFill>
                <a:ea typeface="Calibri"/>
                <a:cs typeface="Times New Roman"/>
              </a:rPr>
              <a:t>…allow users to understand and exploit digital information assets and to ensure their integrity over time </a:t>
            </a:r>
          </a:p>
          <a:p>
            <a:pPr marL="0" marR="0">
              <a:lnSpc>
                <a:spcPct val="115000"/>
              </a:lnSpc>
              <a:spcBef>
                <a:spcPts val="0"/>
              </a:spcBef>
              <a:spcAft>
                <a:spcPts val="1000"/>
              </a:spcAft>
            </a:pPr>
            <a:r>
              <a:rPr lang="en-US" sz="1800" i="1" dirty="0" smtClean="0">
                <a:solidFill>
                  <a:schemeClr val="tx1">
                    <a:lumMod val="65000"/>
                    <a:lumOff val="35000"/>
                  </a:schemeClr>
                </a:solidFill>
                <a:ea typeface="Calibri"/>
                <a:cs typeface="Times New Roman"/>
              </a:rPr>
              <a:t>…</a:t>
            </a:r>
            <a:r>
              <a:rPr lang="en-US" sz="2300" i="1" dirty="0" smtClean="0">
                <a:solidFill>
                  <a:schemeClr val="tx1">
                    <a:lumMod val="65000"/>
                    <a:lumOff val="35000"/>
                  </a:schemeClr>
                </a:solidFill>
                <a:ea typeface="Calibri"/>
                <a:cs typeface="Times New Roman"/>
              </a:rPr>
              <a:t>ensure digital information remains discoverable, accessible, and useable for as long as potential users have a need or a right to use it.  </a:t>
            </a:r>
          </a:p>
          <a:p>
            <a:pPr marL="0" marR="0">
              <a:lnSpc>
                <a:spcPct val="115000"/>
              </a:lnSpc>
              <a:spcBef>
                <a:spcPts val="0"/>
              </a:spcBef>
              <a:spcAft>
                <a:spcPts val="1000"/>
              </a:spcAft>
            </a:pPr>
            <a:endParaRPr lang="en-US" sz="1800" i="1" dirty="0">
              <a:solidFill>
                <a:schemeClr val="tx1">
                  <a:lumMod val="65000"/>
                  <a:lumOff val="35000"/>
                </a:schemeClr>
              </a:solidFill>
            </a:endParaRPr>
          </a:p>
        </p:txBody>
      </p:sp>
      <p:sp>
        <p:nvSpPr>
          <p:cNvPr id="4" name="TextBox 3"/>
          <p:cNvSpPr txBox="1"/>
          <p:nvPr/>
        </p:nvSpPr>
        <p:spPr>
          <a:xfrm>
            <a:off x="379827" y="5899836"/>
            <a:ext cx="8276002" cy="307777"/>
          </a:xfrm>
          <a:prstGeom prst="rect">
            <a:avLst/>
          </a:prstGeom>
          <a:noFill/>
        </p:spPr>
        <p:txBody>
          <a:bodyPr wrap="square" rtlCol="0">
            <a:spAutoFit/>
          </a:bodyPr>
          <a:lstStyle/>
          <a:p>
            <a:r>
              <a:rPr lang="en-US" dirty="0" smtClean="0">
                <a:solidFill>
                  <a:schemeClr val="tx1">
                    <a:lumMod val="95000"/>
                    <a:lumOff val="5000"/>
                  </a:schemeClr>
                </a:solidFill>
              </a:rPr>
              <a:t>Preparing </a:t>
            </a:r>
            <a:r>
              <a:rPr lang="en-US" dirty="0">
                <a:solidFill>
                  <a:schemeClr val="tx1">
                    <a:lumMod val="95000"/>
                    <a:lumOff val="5000"/>
                  </a:schemeClr>
                </a:solidFill>
              </a:rPr>
              <a:t>the Workforce for Digital Curation, National Academies Press, 2015</a:t>
            </a:r>
          </a:p>
        </p:txBody>
      </p:sp>
      <p:sp>
        <p:nvSpPr>
          <p:cNvPr id="7" name="TextBox 6"/>
          <p:cNvSpPr txBox="1"/>
          <p:nvPr/>
        </p:nvSpPr>
        <p:spPr>
          <a:xfrm>
            <a:off x="841224" y="1997610"/>
            <a:ext cx="7261766" cy="2640723"/>
          </a:xfrm>
          <a:prstGeom prst="rect">
            <a:avLst/>
          </a:prstGeom>
          <a:solidFill>
            <a:schemeClr val="tx1">
              <a:lumMod val="50000"/>
              <a:lumOff val="50000"/>
            </a:schemeClr>
          </a:solidFill>
        </p:spPr>
        <p:txBody>
          <a:bodyPr wrap="square" rtlCol="0">
            <a:spAutoFit/>
          </a:bodyPr>
          <a:lstStyle/>
          <a:p>
            <a:pPr algn="ctr">
              <a:lnSpc>
                <a:spcPct val="115000"/>
              </a:lnSpc>
              <a:spcAft>
                <a:spcPts val="1000"/>
              </a:spcAft>
            </a:pPr>
            <a:r>
              <a:rPr lang="en-US" sz="2400" i="1" dirty="0">
                <a:solidFill>
                  <a:schemeClr val="bg1"/>
                </a:solidFill>
              </a:rPr>
              <a:t>What distinguishes digital curation from these other fields is its emphasis on enhancing the value of information assets for current and future use </a:t>
            </a:r>
            <a:r>
              <a:rPr lang="en-US" sz="2400" i="1" dirty="0" smtClean="0">
                <a:solidFill>
                  <a:schemeClr val="bg1"/>
                </a:solidFill>
              </a:rPr>
              <a:t/>
            </a:r>
            <a:br>
              <a:rPr lang="en-US" sz="2400" i="1" dirty="0" smtClean="0">
                <a:solidFill>
                  <a:schemeClr val="bg1"/>
                </a:solidFill>
              </a:rPr>
            </a:br>
            <a:r>
              <a:rPr lang="en-US" sz="2400" i="1" dirty="0" smtClean="0">
                <a:solidFill>
                  <a:schemeClr val="bg1"/>
                </a:solidFill>
              </a:rPr>
              <a:t>and </a:t>
            </a:r>
            <a:r>
              <a:rPr lang="en-US" sz="2400" i="1" dirty="0">
                <a:solidFill>
                  <a:schemeClr val="bg1"/>
                </a:solidFill>
              </a:rPr>
              <a:t>its attention to the repurposing and reuse of information, both within and beyond </a:t>
            </a:r>
            <a:r>
              <a:rPr lang="en-US" sz="2400" i="1" dirty="0" smtClean="0">
                <a:solidFill>
                  <a:schemeClr val="bg1"/>
                </a:solidFill>
              </a:rPr>
              <a:t/>
            </a:r>
            <a:br>
              <a:rPr lang="en-US" sz="2400" i="1" dirty="0" smtClean="0">
                <a:solidFill>
                  <a:schemeClr val="bg1"/>
                </a:solidFill>
              </a:rPr>
            </a:br>
            <a:r>
              <a:rPr lang="en-US" sz="2400" i="1" dirty="0" smtClean="0">
                <a:solidFill>
                  <a:schemeClr val="bg1"/>
                </a:solidFill>
              </a:rPr>
              <a:t>the </a:t>
            </a:r>
            <a:r>
              <a:rPr lang="en-US" sz="2400" i="1" dirty="0">
                <a:solidFill>
                  <a:schemeClr val="bg1"/>
                </a:solidFill>
              </a:rPr>
              <a:t>context in which it was first created or collected. </a:t>
            </a:r>
          </a:p>
        </p:txBody>
      </p:sp>
      <p:sp>
        <p:nvSpPr>
          <p:cNvPr id="9" name="Footer Placeholder 8"/>
          <p:cNvSpPr>
            <a:spLocks noGrp="1"/>
          </p:cNvSpPr>
          <p:nvPr>
            <p:ph type="ftr" sz="quarter" idx="11"/>
          </p:nvPr>
        </p:nvSpPr>
        <p:spPr/>
        <p:txBody>
          <a:bodyPr/>
          <a:lstStyle/>
          <a:p>
            <a:r>
              <a:rPr lang="en-US" dirty="0" smtClean="0"/>
              <a:t>Seari.mit.edu</a:t>
            </a:r>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7</a:t>
            </a:fld>
            <a:endParaRPr lang="en-US" dirty="0"/>
          </a:p>
        </p:txBody>
      </p:sp>
      <p:sp>
        <p:nvSpPr>
          <p:cNvPr id="5" name="Date Placeholder 4"/>
          <p:cNvSpPr>
            <a:spLocks noGrp="1"/>
          </p:cNvSpPr>
          <p:nvPr>
            <p:ph type="dt" sz="half" idx="10"/>
          </p:nvPr>
        </p:nvSpPr>
        <p:spPr/>
        <p:txBody>
          <a:bodyPr/>
          <a:lstStyle/>
          <a:p>
            <a:r>
              <a:rPr lang="en-US" smtClean="0"/>
              <a:t>JULY 2018</a:t>
            </a:r>
            <a:endParaRPr lang="en-US" dirty="0" smtClean="0"/>
          </a:p>
        </p:txBody>
      </p:sp>
    </p:spTree>
    <p:extLst>
      <p:ext uri="{BB962C8B-B14F-4D97-AF65-F5344CB8AC3E}">
        <p14:creationId xmlns:p14="http://schemas.microsoft.com/office/powerpoint/2010/main" val="15963897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3286309813"/>
              </p:ext>
            </p:extLst>
          </p:nvPr>
        </p:nvGraphicFramePr>
        <p:xfrm>
          <a:off x="378619" y="764381"/>
          <a:ext cx="8354255" cy="53457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p:cNvSpPr>
            <a:spLocks noGrp="1"/>
          </p:cNvSpPr>
          <p:nvPr>
            <p:ph type="ftr" sz="quarter" idx="11"/>
          </p:nvPr>
        </p:nvSpPr>
        <p:spPr/>
        <p:txBody>
          <a:bodyPr/>
          <a:lstStyle/>
          <a:p>
            <a:r>
              <a:rPr lang="en-US" smtClean="0"/>
              <a:t>Seari.mit.edu</a:t>
            </a:r>
            <a:endParaRPr lang="en-US" dirty="0"/>
          </a:p>
        </p:txBody>
      </p:sp>
      <p:sp>
        <p:nvSpPr>
          <p:cNvPr id="3" name="Slide Number Placeholder 2"/>
          <p:cNvSpPr>
            <a:spLocks noGrp="1"/>
          </p:cNvSpPr>
          <p:nvPr>
            <p:ph type="sldNum" sz="quarter" idx="12"/>
          </p:nvPr>
        </p:nvSpPr>
        <p:spPr/>
        <p:txBody>
          <a:bodyPr/>
          <a:lstStyle/>
          <a:p>
            <a:fld id="{4FAB73BC-B049-4115-A692-8D63A059BFB8}" type="slidenum">
              <a:rPr lang="en-US" smtClean="0"/>
              <a:t>8</a:t>
            </a:fld>
            <a:endParaRPr lang="en-US" dirty="0"/>
          </a:p>
        </p:txBody>
      </p:sp>
      <p:sp>
        <p:nvSpPr>
          <p:cNvPr id="4" name="Date Placeholder 3"/>
          <p:cNvSpPr>
            <a:spLocks noGrp="1"/>
          </p:cNvSpPr>
          <p:nvPr>
            <p:ph type="dt" sz="half" idx="10"/>
          </p:nvPr>
        </p:nvSpPr>
        <p:spPr/>
        <p:txBody>
          <a:bodyPr/>
          <a:lstStyle/>
          <a:p>
            <a:r>
              <a:rPr lang="en-US" smtClean="0"/>
              <a:t>JULY 2018</a:t>
            </a:r>
            <a:endParaRPr lang="en-US" dirty="0"/>
          </a:p>
        </p:txBody>
      </p:sp>
    </p:spTree>
    <p:extLst>
      <p:ext uri="{BB962C8B-B14F-4D97-AF65-F5344CB8AC3E}">
        <p14:creationId xmlns:p14="http://schemas.microsoft.com/office/powerpoint/2010/main" val="34050247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60252" y="3411414"/>
            <a:ext cx="8700868" cy="28745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model accessioning</a:t>
            </a:r>
            <a:endParaRPr lang="en-US" dirty="0"/>
          </a:p>
        </p:txBody>
      </p:sp>
      <p:sp>
        <p:nvSpPr>
          <p:cNvPr id="3" name="Content Placeholder 2"/>
          <p:cNvSpPr>
            <a:spLocks noGrp="1"/>
          </p:cNvSpPr>
          <p:nvPr>
            <p:ph idx="1"/>
          </p:nvPr>
        </p:nvSpPr>
        <p:spPr>
          <a:xfrm>
            <a:off x="822959" y="1845735"/>
            <a:ext cx="7821637" cy="4023360"/>
          </a:xfrm>
        </p:spPr>
        <p:txBody>
          <a:bodyPr/>
          <a:lstStyle/>
          <a:p>
            <a:r>
              <a:rPr lang="en-US" sz="2400" dirty="0" smtClean="0"/>
              <a:t>Accessioning is the formal process of officially accepting models (sets of models) into enterprise level model collection</a:t>
            </a:r>
          </a:p>
          <a:p>
            <a:pPr lvl="2"/>
            <a:r>
              <a:rPr lang="en-US" sz="2000" dirty="0" smtClean="0"/>
              <a:t>establish legal ownership, IP, verifies integrity, validates pedigree, etc. </a:t>
            </a:r>
          </a:p>
          <a:p>
            <a:pPr lvl="2"/>
            <a:r>
              <a:rPr lang="en-US" sz="2000" dirty="0" smtClean="0"/>
              <a:t>de-accessioning is equally important formal process</a:t>
            </a:r>
          </a:p>
          <a:p>
            <a:endParaRPr lang="en-US" dirty="0"/>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972" y="5273592"/>
            <a:ext cx="1245284" cy="99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204" y="5283844"/>
            <a:ext cx="1306021" cy="963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3582" y="5317260"/>
            <a:ext cx="1473712" cy="919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990438" y="5036905"/>
            <a:ext cx="879230" cy="307777"/>
          </a:xfrm>
          <a:prstGeom prst="rect">
            <a:avLst/>
          </a:prstGeom>
          <a:noFill/>
        </p:spPr>
        <p:txBody>
          <a:bodyPr wrap="square" rtlCol="0">
            <a:spAutoFit/>
          </a:bodyPr>
          <a:lstStyle/>
          <a:p>
            <a:r>
              <a:rPr lang="en-US" dirty="0" smtClean="0"/>
              <a:t>models</a:t>
            </a:r>
            <a:endParaRPr lang="en-US" dirty="0"/>
          </a:p>
        </p:txBody>
      </p:sp>
      <p:sp>
        <p:nvSpPr>
          <p:cNvPr id="5" name="Oval 4"/>
          <p:cNvSpPr/>
          <p:nvPr/>
        </p:nvSpPr>
        <p:spPr>
          <a:xfrm>
            <a:off x="1160971" y="3685735"/>
            <a:ext cx="6864642" cy="1443541"/>
          </a:xfrm>
          <a:prstGeom prst="ellipse">
            <a:avLst/>
          </a:prstGeom>
          <a:solidFill>
            <a:schemeClr val="bg2"/>
          </a:solidFill>
          <a:ln>
            <a:gradFill>
              <a:gsLst>
                <a:gs pos="0">
                  <a:srgbClr val="5E9EFF"/>
                </a:gs>
                <a:gs pos="39999">
                  <a:srgbClr val="85C2FF"/>
                </a:gs>
                <a:gs pos="70000">
                  <a:srgbClr val="C4D6EB"/>
                </a:gs>
                <a:gs pos="100000">
                  <a:srgbClr val="FFEBFA"/>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9119" y="5291684"/>
            <a:ext cx="1206785" cy="903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173256" y="3328486"/>
            <a:ext cx="2840072" cy="923330"/>
          </a:xfrm>
          <a:prstGeom prst="rect">
            <a:avLst/>
          </a:prstGeom>
          <a:noFill/>
        </p:spPr>
        <p:txBody>
          <a:bodyPr wrap="none" lIns="91440" tIns="45720" rIns="91440" bIns="45720">
            <a:spAutoFit/>
          </a:bodyPr>
          <a:lstStyle/>
          <a:p>
            <a:pPr algn="ctr"/>
            <a:r>
              <a:rPr lang="en-US" sz="2400" b="0" cap="none" spc="0" dirty="0" smtClean="0">
                <a:ln w="10160">
                  <a:solidFill>
                    <a:schemeClr val="accent1"/>
                  </a:solidFill>
                  <a:prstDash val="solid"/>
                </a:ln>
                <a:solidFill>
                  <a:srgbClr val="FFFFFF"/>
                </a:solidFill>
                <a:effectLst>
                  <a:outerShdw blurRad="38100" dist="32000" dir="5400000" algn="tl">
                    <a:srgbClr val="000000">
                      <a:alpha val="30000"/>
                    </a:srgbClr>
                  </a:outerShdw>
                </a:effectLst>
              </a:rPr>
              <a:t>enterprise</a:t>
            </a:r>
            <a:r>
              <a:rPr lang="en-US" sz="5400" b="0" cap="none" spc="0"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US" sz="2400" b="0" cap="none" spc="0" dirty="0" smtClean="0">
                <a:ln w="10160">
                  <a:solidFill>
                    <a:schemeClr val="accent1"/>
                  </a:solidFill>
                  <a:prstDash val="solid"/>
                </a:ln>
                <a:solidFill>
                  <a:srgbClr val="FFFFFF"/>
                </a:solidFill>
                <a:effectLst>
                  <a:outerShdw blurRad="38100" dist="32000" dir="5400000" algn="tl">
                    <a:srgbClr val="000000">
                      <a:alpha val="30000"/>
                    </a:srgbClr>
                  </a:outerShdw>
                </a:effectLst>
              </a:rPr>
              <a:t>collection</a:t>
            </a:r>
            <a:endParaRPr lang="en-US" sz="2400" b="0"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0679" y="4229543"/>
            <a:ext cx="1165225"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5923" y="5367977"/>
            <a:ext cx="1362416" cy="81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ooter Placeholder 8"/>
          <p:cNvSpPr>
            <a:spLocks noGrp="1"/>
          </p:cNvSpPr>
          <p:nvPr>
            <p:ph type="ftr" sz="quarter" idx="11"/>
          </p:nvPr>
        </p:nvSpPr>
        <p:spPr/>
        <p:txBody>
          <a:bodyPr/>
          <a:lstStyle/>
          <a:p>
            <a:r>
              <a:rPr lang="en-US" dirty="0" smtClean="0"/>
              <a:t>Seari.mit.edu</a:t>
            </a:r>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9</a:t>
            </a:fld>
            <a:endParaRPr lang="en-US" dirty="0"/>
          </a:p>
        </p:txBody>
      </p:sp>
      <p:sp>
        <p:nvSpPr>
          <p:cNvPr id="11" name="Date Placeholder 10"/>
          <p:cNvSpPr>
            <a:spLocks noGrp="1"/>
          </p:cNvSpPr>
          <p:nvPr>
            <p:ph type="dt" sz="half" idx="10"/>
          </p:nvPr>
        </p:nvSpPr>
        <p:spPr/>
        <p:txBody>
          <a:bodyPr/>
          <a:lstStyle/>
          <a:p>
            <a:r>
              <a:rPr lang="en-US" smtClean="0"/>
              <a:t>JULY 2018</a:t>
            </a:r>
            <a:endParaRPr lang="en-US" dirty="0" smtClean="0"/>
          </a:p>
        </p:txBody>
      </p:sp>
    </p:spTree>
    <p:extLst>
      <p:ext uri="{BB962C8B-B14F-4D97-AF65-F5344CB8AC3E}">
        <p14:creationId xmlns:p14="http://schemas.microsoft.com/office/powerpoint/2010/main" val="89800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nodeType="clickEffect">
                                  <p:stCondLst>
                                    <p:cond delay="0"/>
                                  </p:stCondLst>
                                  <p:childTnLst>
                                    <p:animEffect transition="out" filter="fade">
                                      <p:cBhvr>
                                        <p:cTn id="6" dur="1000"/>
                                        <p:tgtEl>
                                          <p:spTgt spid="1029"/>
                                        </p:tgtEl>
                                      </p:cBhvr>
                                    </p:animEffect>
                                    <p:anim calcmode="lin" valueType="num">
                                      <p:cBhvr>
                                        <p:cTn id="7" dur="1000"/>
                                        <p:tgtEl>
                                          <p:spTgt spid="1029"/>
                                        </p:tgtEl>
                                        <p:attrNameLst>
                                          <p:attrName>ppt_x</p:attrName>
                                        </p:attrNameLst>
                                      </p:cBhvr>
                                      <p:tavLst>
                                        <p:tav tm="0">
                                          <p:val>
                                            <p:strVal val="ppt_x"/>
                                          </p:val>
                                        </p:tav>
                                        <p:tav tm="100000">
                                          <p:val>
                                            <p:strVal val="ppt_x"/>
                                          </p:val>
                                        </p:tav>
                                      </p:tavLst>
                                    </p:anim>
                                    <p:anim calcmode="lin" valueType="num">
                                      <p:cBhvr>
                                        <p:cTn id="8" dur="1000"/>
                                        <p:tgtEl>
                                          <p:spTgt spid="1029"/>
                                        </p:tgtEl>
                                        <p:attrNameLst>
                                          <p:attrName>ppt_y</p:attrName>
                                        </p:attrNameLst>
                                      </p:cBhvr>
                                      <p:tavLst>
                                        <p:tav tm="0">
                                          <p:val>
                                            <p:strVal val="ppt_y"/>
                                          </p:val>
                                        </p:tav>
                                        <p:tav tm="100000">
                                          <p:val>
                                            <p:strVal val="ppt_y-.1"/>
                                          </p:val>
                                        </p:tav>
                                      </p:tavLst>
                                    </p:anim>
                                    <p:set>
                                      <p:cBhvr>
                                        <p:cTn id="9" dur="1" fill="hold">
                                          <p:stCondLst>
                                            <p:cond delay="999"/>
                                          </p:stCondLst>
                                        </p:cTn>
                                        <p:tgtEl>
                                          <p:spTgt spid="1029"/>
                                        </p:tgtEl>
                                        <p:attrNameLst>
                                          <p:attrName>style.visibility</p:attrName>
                                        </p:attrNameLst>
                                      </p:cBhvr>
                                      <p:to>
                                        <p:strVal val="hidden"/>
                                      </p:to>
                                    </p:set>
                                  </p:childTnLst>
                                </p:cTn>
                              </p:par>
                              <p:par>
                                <p:cTn id="10" presetID="42" presetClass="entr" presetSubtype="0" fill="hold" nodeType="with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fade">
                                      <p:cBhvr>
                                        <p:cTn id="12" dur="1000"/>
                                        <p:tgtEl>
                                          <p:spTgt spid="1030"/>
                                        </p:tgtEl>
                                      </p:cBhvr>
                                    </p:animEffect>
                                    <p:anim calcmode="lin" valueType="num">
                                      <p:cBhvr>
                                        <p:cTn id="13" dur="1000" fill="hold"/>
                                        <p:tgtEl>
                                          <p:spTgt spid="1030"/>
                                        </p:tgtEl>
                                        <p:attrNameLst>
                                          <p:attrName>ppt_x</p:attrName>
                                        </p:attrNameLst>
                                      </p:cBhvr>
                                      <p:tavLst>
                                        <p:tav tm="0">
                                          <p:val>
                                            <p:strVal val="#ppt_x"/>
                                          </p:val>
                                        </p:tav>
                                        <p:tav tm="100000">
                                          <p:val>
                                            <p:strVal val="#ppt_x"/>
                                          </p:val>
                                        </p:tav>
                                      </p:tavLst>
                                    </p:anim>
                                    <p:anim calcmode="lin" valueType="num">
                                      <p:cBhvr>
                                        <p:cTn id="14"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trospect">
  <a:themeElements>
    <a:clrScheme name="Custom 1">
      <a:dk1>
        <a:sysClr val="windowText" lastClr="000000"/>
      </a:dk1>
      <a:lt1>
        <a:sysClr val="window" lastClr="FFFFFF"/>
      </a:lt1>
      <a:dk2>
        <a:srgbClr val="04617B"/>
      </a:dk2>
      <a:lt2>
        <a:srgbClr val="DBF5F9"/>
      </a:lt2>
      <a:accent1>
        <a:srgbClr val="002060"/>
      </a:accent1>
      <a:accent2>
        <a:srgbClr val="002060"/>
      </a:accent2>
      <a:accent3>
        <a:srgbClr val="0BD0D9"/>
      </a:accent3>
      <a:accent4>
        <a:srgbClr val="10CF9B"/>
      </a:accent4>
      <a:accent5>
        <a:srgbClr val="7CCA62"/>
      </a:accent5>
      <a:accent6>
        <a:srgbClr val="A5C249"/>
      </a:accent6>
      <a:hlink>
        <a:srgbClr val="F49100"/>
      </a:hlink>
      <a:folHlink>
        <a:srgbClr val="85DFD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2839</TotalTime>
  <Words>1901</Words>
  <Application>Microsoft Office PowerPoint</Application>
  <PresentationFormat>On-screen Show (4:3)</PresentationFormat>
  <Paragraphs>294</Paragraphs>
  <Slides>26</Slides>
  <Notes>8</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Retrospect</vt:lpstr>
      <vt:lpstr> Model Curation </vt:lpstr>
      <vt:lpstr>Informing Digital Engineering Transformation Human-Model Interaction Research</vt:lpstr>
      <vt:lpstr>Study finding Model Trust and Integrity  Based on technical and social factors  </vt:lpstr>
      <vt:lpstr>Decisions Involved in Using/Managing Model-Centric Environments </vt:lpstr>
      <vt:lpstr>Driving Factors for Model Leadership Role</vt:lpstr>
      <vt:lpstr>PowerPoint Presentation</vt:lpstr>
      <vt:lpstr>Digital Curation (National Research Council) The phrase “active management and enhancement” was chosen to distinguish curation from simply collecting and storing data and information</vt:lpstr>
      <vt:lpstr>PowerPoint Presentation</vt:lpstr>
      <vt:lpstr>model accessioning</vt:lpstr>
      <vt:lpstr>Example Responsibility Model Accession</vt:lpstr>
      <vt:lpstr>valuation of models and digital artifacts</vt:lpstr>
      <vt:lpstr>managing model acquisition activities  </vt:lpstr>
      <vt:lpstr>policy and practices</vt:lpstr>
      <vt:lpstr> standard model pedigree</vt:lpstr>
      <vt:lpstr>guiding principles</vt:lpstr>
      <vt:lpstr>leadership for model demonstrators</vt:lpstr>
      <vt:lpstr>where are things headed?</vt:lpstr>
      <vt:lpstr>hypothetical Leadership Evolves with Shifting Digital Paradigm</vt:lpstr>
      <vt:lpstr>Enterprise Level Curation Role Potential Organizational Forms</vt:lpstr>
      <vt:lpstr> Model Curation - Interim Research Findings </vt:lpstr>
      <vt:lpstr>Lexicon</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Donna H. Rhodes;MIT;rhodes@mit.edu</dc:creator>
  <cp:keywords>MIT</cp:keywords>
  <cp:lastModifiedBy>donna rhodes</cp:lastModifiedBy>
  <cp:revision>380</cp:revision>
  <cp:lastPrinted>2018-04-13T19:00:42Z</cp:lastPrinted>
  <dcterms:created xsi:type="dcterms:W3CDTF">2014-09-12T02:11:56Z</dcterms:created>
  <dcterms:modified xsi:type="dcterms:W3CDTF">2018-07-09T18:01:08Z</dcterms:modified>
</cp:coreProperties>
</file>