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1"/>
    <p:sldMasterId id="2147483765" r:id="rId2"/>
    <p:sldMasterId id="2147483886" r:id="rId3"/>
  </p:sldMasterIdLst>
  <p:notesMasterIdLst>
    <p:notesMasterId r:id="rId18"/>
  </p:notesMasterIdLst>
  <p:handoutMasterIdLst>
    <p:handoutMasterId r:id="rId19"/>
  </p:handoutMasterIdLst>
  <p:sldIdLst>
    <p:sldId id="633" r:id="rId4"/>
    <p:sldId id="634" r:id="rId5"/>
    <p:sldId id="868" r:id="rId6"/>
    <p:sldId id="861" r:id="rId7"/>
    <p:sldId id="863" r:id="rId8"/>
    <p:sldId id="608" r:id="rId9"/>
    <p:sldId id="864" r:id="rId10"/>
    <p:sldId id="867" r:id="rId11"/>
    <p:sldId id="703" r:id="rId12"/>
    <p:sldId id="658" r:id="rId13"/>
    <p:sldId id="856" r:id="rId14"/>
    <p:sldId id="809" r:id="rId15"/>
    <p:sldId id="857" r:id="rId16"/>
    <p:sldId id="705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432FF"/>
    <a:srgbClr val="00CC00"/>
    <a:srgbClr val="0FBDCF"/>
    <a:srgbClr val="27F94F"/>
    <a:srgbClr val="267DE6"/>
    <a:srgbClr val="CCECFF"/>
    <a:srgbClr val="A4E771"/>
    <a:srgbClr val="336633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112" autoAdjust="0"/>
    <p:restoredTop sz="95421" autoAdjust="0"/>
  </p:normalViewPr>
  <p:slideViewPr>
    <p:cSldViewPr snapToGrid="0">
      <p:cViewPr varScale="1">
        <p:scale>
          <a:sx n="82" d="100"/>
          <a:sy n="82" d="100"/>
        </p:scale>
        <p:origin x="54" y="864"/>
      </p:cViewPr>
      <p:guideLst>
        <p:guide orient="horz" pos="105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3894"/>
    </p:cViewPr>
  </p:sorterViewPr>
  <p:notesViewPr>
    <p:cSldViewPr snapToGrid="0">
      <p:cViewPr>
        <p:scale>
          <a:sx n="100" d="100"/>
          <a:sy n="100" d="100"/>
        </p:scale>
        <p:origin x="-822" y="-72"/>
      </p:cViewPr>
      <p:guideLst>
        <p:guide orient="horz" pos="2928"/>
        <p:guide pos="2208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9" tIns="45825" rIns="91649" bIns="45825" numCol="1" anchor="t" anchorCtr="0" compatLnSpc="1">
            <a:prstTxWarp prst="textNoShape">
              <a:avLst/>
            </a:prstTxWarp>
          </a:bodyPr>
          <a:lstStyle>
            <a:lvl1pPr defTabSz="915977">
              <a:defRPr sz="1200">
                <a:latin typeface="Arial" pitchFamily="-105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9" tIns="45825" rIns="91649" bIns="45825" numCol="1" anchor="t" anchorCtr="0" compatLnSpc="1">
            <a:prstTxWarp prst="textNoShape">
              <a:avLst/>
            </a:prstTxWarp>
          </a:bodyPr>
          <a:lstStyle>
            <a:lvl1pPr algn="r" defTabSz="915977">
              <a:defRPr sz="1200">
                <a:latin typeface="Arial" pitchFamily="-105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6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9" tIns="45825" rIns="91649" bIns="45825" numCol="1" anchor="b" anchorCtr="0" compatLnSpc="1">
            <a:prstTxWarp prst="textNoShape">
              <a:avLst/>
            </a:prstTxWarp>
          </a:bodyPr>
          <a:lstStyle>
            <a:lvl1pPr defTabSz="915977">
              <a:defRPr sz="1200">
                <a:latin typeface="Arial" pitchFamily="-105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6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9" tIns="45825" rIns="91649" bIns="45825" numCol="1" anchor="b" anchorCtr="0" compatLnSpc="1">
            <a:prstTxWarp prst="textNoShape">
              <a:avLst/>
            </a:prstTxWarp>
          </a:bodyPr>
          <a:lstStyle>
            <a:lvl1pPr algn="r" defTabSz="915977">
              <a:defRPr sz="1200" smtClean="0"/>
            </a:lvl1pPr>
          </a:lstStyle>
          <a:p>
            <a:pPr>
              <a:defRPr/>
            </a:pPr>
            <a:fld id="{C9171B54-8039-4D93-8220-5EC6CCF7E5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62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5" rIns="93171" bIns="46585" numCol="1" anchor="t" anchorCtr="0" compatLnSpc="1">
            <a:prstTxWarp prst="textNoShape">
              <a:avLst/>
            </a:prstTxWarp>
          </a:bodyPr>
          <a:lstStyle>
            <a:lvl1pPr defTabSz="931852">
              <a:defRPr sz="1200">
                <a:latin typeface="Arial" pitchFamily="-105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5" rIns="93171" bIns="46585" numCol="1" anchor="t" anchorCtr="0" compatLnSpc="1">
            <a:prstTxWarp prst="textNoShape">
              <a:avLst/>
            </a:prstTxWarp>
          </a:bodyPr>
          <a:lstStyle>
            <a:lvl1pPr algn="r" defTabSz="931852">
              <a:defRPr sz="1200">
                <a:latin typeface="Arial" pitchFamily="-105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6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5" rIns="93171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6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5" rIns="93171" bIns="46585" numCol="1" anchor="b" anchorCtr="0" compatLnSpc="1">
            <a:prstTxWarp prst="textNoShape">
              <a:avLst/>
            </a:prstTxWarp>
          </a:bodyPr>
          <a:lstStyle>
            <a:lvl1pPr defTabSz="931852">
              <a:defRPr sz="1200">
                <a:latin typeface="Arial" pitchFamily="-105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6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5" rIns="93171" bIns="46585" numCol="1" anchor="b" anchorCtr="0" compatLnSpc="1">
            <a:prstTxWarp prst="textNoShape">
              <a:avLst/>
            </a:prstTxWarp>
          </a:bodyPr>
          <a:lstStyle>
            <a:lvl1pPr algn="r" defTabSz="931852">
              <a:defRPr sz="1200" smtClean="0"/>
            </a:lvl1pPr>
          </a:lstStyle>
          <a:p>
            <a:pPr>
              <a:defRPr/>
            </a:pPr>
            <a:fld id="{420376DA-DD35-4602-AD95-C9818E364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962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0376DA-DD35-4602-AD95-C9818E364D0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9D955-2866-4FDD-B939-9362639C714C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7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53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53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05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103313"/>
            <a:ext cx="8229600" cy="482441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70986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3313"/>
            <a:ext cx="4038600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3313"/>
            <a:ext cx="4038600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5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3313"/>
            <a:ext cx="4038600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03313"/>
            <a:ext cx="4038600" cy="233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90925"/>
            <a:ext cx="4038600" cy="233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92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03313"/>
            <a:ext cx="8229600" cy="482441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61644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03313"/>
            <a:ext cx="4038600" cy="233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03313"/>
            <a:ext cx="4038600" cy="233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590925"/>
            <a:ext cx="4038600" cy="233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590925"/>
            <a:ext cx="4038600" cy="233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8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716A-C78B-DC45-B827-66FAD4807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0B04-E95A-2145-8951-1CAC2F1AC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14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716A-C78B-DC45-B827-66FAD4807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0B04-E95A-2145-8951-1CAC2F1AC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56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716A-C78B-DC45-B827-66FAD4807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0B04-E95A-2145-8951-1CAC2F1AC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5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 userDrawn="1"/>
        </p:nvSpPr>
        <p:spPr bwMode="auto">
          <a:xfrm>
            <a:off x="8610600" y="655955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fld id="{AEBE996C-5DD1-4911-B908-27D20DDD6951}" type="slidenum">
              <a:rPr lang="en-US" sz="1200" smtClean="0">
                <a:solidFill>
                  <a:srgbClr val="FFFFFF"/>
                </a:solidFill>
                <a:latin typeface="Arial"/>
              </a:rPr>
              <a:pPr algn="r" eaLnBrk="0" hangingPunct="0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6797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716A-C78B-DC45-B827-66FAD4807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0B04-E95A-2145-8951-1CAC2F1AC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62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716A-C78B-DC45-B827-66FAD4807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0B04-E95A-2145-8951-1CAC2F1AC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61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716A-C78B-DC45-B827-66FAD4807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0B04-E95A-2145-8951-1CAC2F1AC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58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716A-C78B-DC45-B827-66FAD4807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0B04-E95A-2145-8951-1CAC2F1AC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82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716A-C78B-DC45-B827-66FAD4807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0B04-E95A-2145-8951-1CAC2F1AC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45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716A-C78B-DC45-B827-66FAD4807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0B04-E95A-2145-8951-1CAC2F1AC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35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716A-C78B-DC45-B827-66FAD4807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0B04-E95A-2145-8951-1CAC2F1AC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87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716A-C78B-DC45-B827-66FAD4807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0B04-E95A-2145-8951-1CAC2F1AC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82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36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527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467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33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33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018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82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72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524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5904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14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77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53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53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01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103313"/>
            <a:ext cx="8229600" cy="4824412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3314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33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33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601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3313"/>
            <a:ext cx="4038600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3313"/>
            <a:ext cx="4038600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018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3313"/>
            <a:ext cx="4038600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03313"/>
            <a:ext cx="4038600" cy="233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90925"/>
            <a:ext cx="4038600" cy="233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434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03313"/>
            <a:ext cx="8229600" cy="4824412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70503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03313"/>
            <a:ext cx="4038600" cy="233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03313"/>
            <a:ext cx="4038600" cy="233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590925"/>
            <a:ext cx="4038600" cy="233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590925"/>
            <a:ext cx="4038600" cy="233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1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2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0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3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446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603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03313"/>
            <a:ext cx="82296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" name="Picture 9" descr="nasaLogo-570x450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57780"/>
            <a:ext cx="1086687" cy="857911"/>
          </a:xfrm>
          <a:prstGeom prst="rect">
            <a:avLst/>
          </a:prstGeom>
        </p:spPr>
      </p:pic>
      <p:pic>
        <p:nvPicPr>
          <p:cNvPr id="11" name="Picture 10" descr="NESC_250x250_Transparent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967" y="157780"/>
            <a:ext cx="910167" cy="91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7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DB0716A-C78B-DC45-B827-66FAD480715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1/17/2017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1AF0B04-E95A-2145-8951-1CAC2F1AC8E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005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 pitchFamily="-105" charset="0"/>
              <a:ea typeface="+mn-ea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6416675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 pitchFamily="-105" charset="0"/>
              <a:ea typeface="+mn-ea"/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705100" y="6543675"/>
            <a:ext cx="3733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Arial" pitchFamily="-105" charset="0"/>
                <a:ea typeface="+mn-ea"/>
              </a:rPr>
              <a:t>Engineering Excellence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03313"/>
            <a:ext cx="82296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35716" y="181769"/>
            <a:ext cx="96361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4" name="Rectangle 8"/>
          <p:cNvSpPr>
            <a:spLocks noGrp="1" noChangeArrowheads="1"/>
          </p:cNvSpPr>
          <p:nvPr/>
        </p:nvSpPr>
        <p:spPr bwMode="auto">
          <a:xfrm>
            <a:off x="8610600" y="655955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F3F8BD66-F7C0-456F-95CD-4A1F9C6423E4}" type="slidenum">
              <a:rPr lang="en-US" sz="1200">
                <a:solidFill>
                  <a:srgbClr val="FFFFFF"/>
                </a:solidFill>
                <a:latin typeface="Arial"/>
                <a:ea typeface="+mn-ea"/>
              </a:rPr>
              <a:pPr algn="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3780" y="146050"/>
            <a:ext cx="941388" cy="8651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390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9pPr>
    </p:titleStyle>
    <p:bodyStyle>
      <a:lvl1pPr marL="342900" indent="-342900" algn="l" rtl="0" eaLnBrk="1" fontAlgn="base" hangingPunct="1">
        <a:spcBef>
          <a:spcPct val="7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789303"/>
            <a:ext cx="7772400" cy="2743327"/>
          </a:xfrm>
        </p:spPr>
        <p:txBody>
          <a:bodyPr anchor="t"/>
          <a:lstStyle/>
          <a:p>
            <a:pPr marL="342900" indent="-342900"/>
            <a:r>
              <a:rPr lang="en-US" sz="4400" dirty="0">
                <a:solidFill>
                  <a:schemeClr val="bg1"/>
                </a:solidFill>
              </a:rPr>
              <a:t>NASA </a:t>
            </a:r>
            <a:r>
              <a:rPr lang="en-US" sz="4400" dirty="0" smtClean="0">
                <a:solidFill>
                  <a:schemeClr val="bg1"/>
                </a:solidFill>
              </a:rPr>
              <a:t>Model-Based </a:t>
            </a:r>
            <a:r>
              <a:rPr lang="en-US" sz="4400" dirty="0">
                <a:solidFill>
                  <a:schemeClr val="bg1"/>
                </a:solidFill>
              </a:rPr>
              <a:t>Systems Engineering Pathfinder 2016 Summary and Path </a:t>
            </a:r>
            <a:r>
              <a:rPr lang="en-US" sz="4400" dirty="0" smtClean="0">
                <a:solidFill>
                  <a:schemeClr val="bg1"/>
                </a:solidFill>
              </a:rPr>
              <a:t>Forward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3823163"/>
            <a:ext cx="9144000" cy="1306612"/>
          </a:xfrm>
        </p:spPr>
        <p:txBody>
          <a:bodyPr wrap="none" lIns="182880" tIns="91440" rIns="182880" bIns="91440" numCol="2" spcCol="182880" anchor="t" anchorCtr="0"/>
          <a:lstStyle/>
          <a:p>
            <a:pPr>
              <a:spcBef>
                <a:spcPct val="2000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Karen J. Weiland, Ph.D.</a:t>
            </a:r>
          </a:p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NASA Glenn Research Center</a:t>
            </a:r>
          </a:p>
          <a:p>
            <a:pPr>
              <a:spcBef>
                <a:spcPct val="20000"/>
              </a:spcBef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Jon </a:t>
            </a:r>
            <a:r>
              <a:rPr lang="en-US" sz="2000" dirty="0" smtClean="0">
                <a:solidFill>
                  <a:schemeClr val="bg1"/>
                </a:solidFill>
              </a:rPr>
              <a:t>Holladay, NASA Systems Engineering Technical </a:t>
            </a:r>
            <a:r>
              <a:rPr lang="en-US" sz="2000" dirty="0">
                <a:solidFill>
                  <a:schemeClr val="bg1"/>
                </a:solidFill>
              </a:rPr>
              <a:t>Fellow</a:t>
            </a:r>
          </a:p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NASA Engineering and Safety </a:t>
            </a:r>
            <a:r>
              <a:rPr lang="en-US" sz="2000" dirty="0" smtClean="0">
                <a:solidFill>
                  <a:schemeClr val="bg1"/>
                </a:solidFill>
              </a:rPr>
              <a:t>Center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5" descr="logo-IW2017-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5315891"/>
            <a:ext cx="4000500" cy="132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7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14"/>
            <a:ext cx="8229600" cy="8461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MBSE Pathfinder 2017 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3611"/>
            <a:ext cx="8229600" cy="5031060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Implement </a:t>
            </a:r>
            <a:r>
              <a:rPr lang="en-US" sz="2000" b="1" dirty="0">
                <a:solidFill>
                  <a:srgbClr val="FFFFFF"/>
                </a:solidFill>
              </a:rPr>
              <a:t>lessons </a:t>
            </a:r>
            <a:r>
              <a:rPr lang="en-US" sz="2000" b="1" dirty="0" smtClean="0">
                <a:solidFill>
                  <a:srgbClr val="FFFFFF"/>
                </a:solidFill>
              </a:rPr>
              <a:t>learned from 2016</a:t>
            </a:r>
            <a:endParaRPr lang="en-US" sz="2000" b="1" dirty="0">
              <a:solidFill>
                <a:srgbClr val="FFFFF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rgbClr val="66FF33"/>
                </a:solidFill>
              </a:rPr>
              <a:t>New or modified mission focus areas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rgbClr val="66FF33"/>
                </a:solidFill>
              </a:rPr>
              <a:t>New cross-cutting themes team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rgbClr val="66FF33"/>
                </a:solidFill>
              </a:rPr>
              <a:t>Grow </a:t>
            </a:r>
            <a:r>
              <a:rPr lang="en-US" sz="1800" dirty="0">
                <a:solidFill>
                  <a:srgbClr val="66FF33"/>
                </a:solidFill>
              </a:rPr>
              <a:t>the NASA Cloud infrastructure and shared licensing </a:t>
            </a:r>
            <a:r>
              <a:rPr lang="en-US" sz="1800" dirty="0" smtClean="0">
                <a:solidFill>
                  <a:srgbClr val="66FF33"/>
                </a:solidFill>
              </a:rPr>
              <a:t>approach</a:t>
            </a:r>
          </a:p>
          <a:p>
            <a:pPr lvl="1">
              <a:spcBef>
                <a:spcPts val="600"/>
              </a:spcBef>
            </a:pPr>
            <a:endParaRPr lang="en-US" sz="1800" dirty="0">
              <a:solidFill>
                <a:srgbClr val="66FF33"/>
              </a:solidFill>
            </a:endParaRPr>
          </a:p>
          <a:p>
            <a:pPr lvl="0">
              <a:spcBef>
                <a:spcPts val="6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Expected outcomes</a:t>
            </a:r>
            <a:endParaRPr lang="en-US" sz="2000" b="1" dirty="0">
              <a:solidFill>
                <a:srgbClr val="FFFFF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rgbClr val="66FF33"/>
                </a:solidFill>
              </a:rPr>
              <a:t>Development </a:t>
            </a:r>
            <a:r>
              <a:rPr lang="en-US" sz="1800" dirty="0">
                <a:solidFill>
                  <a:srgbClr val="66FF33"/>
                </a:solidFill>
              </a:rPr>
              <a:t>of SE products across the life-cycle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rgbClr val="66FF33"/>
                </a:solidFill>
              </a:rPr>
              <a:t>Integration with various engineering design and analysis </a:t>
            </a:r>
            <a:r>
              <a:rPr lang="en-US" sz="1800" dirty="0" smtClean="0">
                <a:solidFill>
                  <a:srgbClr val="66FF33"/>
                </a:solidFill>
              </a:rPr>
              <a:t>tools</a:t>
            </a:r>
          </a:p>
          <a:p>
            <a:pPr lvl="1">
              <a:spcBef>
                <a:spcPts val="600"/>
              </a:spcBef>
            </a:pPr>
            <a:endParaRPr lang="en-US" sz="1800" dirty="0">
              <a:solidFill>
                <a:srgbClr val="66FF33"/>
              </a:solidFill>
            </a:endParaRPr>
          </a:p>
          <a:p>
            <a:pPr lvl="0">
              <a:spcBef>
                <a:spcPts val="6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Develop </a:t>
            </a:r>
            <a:r>
              <a:rPr lang="en-US" sz="2000" b="1" dirty="0">
                <a:solidFill>
                  <a:srgbClr val="FFFFFF"/>
                </a:solidFill>
              </a:rPr>
              <a:t>planning options for </a:t>
            </a:r>
            <a:r>
              <a:rPr lang="en-US" sz="2000" b="1" dirty="0" smtClean="0">
                <a:solidFill>
                  <a:srgbClr val="FFFFFF"/>
                </a:solidFill>
              </a:rPr>
              <a:t>Agency-wide engagement</a:t>
            </a:r>
            <a:endParaRPr lang="en-US" sz="2000" b="1" dirty="0">
              <a:solidFill>
                <a:srgbClr val="FFFFF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rgbClr val="66FF33"/>
                </a:solidFill>
              </a:rPr>
              <a:t>Use the MBSE Pathfinder as a pilot for options under consideration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14"/>
            <a:ext cx="8229600" cy="846137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MBSE Pathfinder 2017 </a:t>
            </a:r>
            <a:r>
              <a:rPr lang="en-US" sz="2000" dirty="0" smtClean="0">
                <a:solidFill>
                  <a:schemeClr val="bg1"/>
                </a:solidFill>
              </a:rPr>
              <a:t>Cross-Cutting Themes Team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3611"/>
            <a:ext cx="8229600" cy="5031060"/>
          </a:xfrm>
        </p:spPr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</a:rPr>
              <a:t>Promote </a:t>
            </a:r>
            <a:r>
              <a:rPr lang="en-US" sz="2000" b="1" dirty="0" smtClean="0">
                <a:solidFill>
                  <a:srgbClr val="FFFFFF"/>
                </a:solidFill>
              </a:rPr>
              <a:t>cross-team </a:t>
            </a:r>
            <a:r>
              <a:rPr lang="en-US" sz="2000" b="1" dirty="0">
                <a:solidFill>
                  <a:srgbClr val="FFFFFF"/>
                </a:solidFill>
              </a:rPr>
              <a:t>interactions </a:t>
            </a:r>
            <a:r>
              <a:rPr lang="en-US" sz="2000" b="1" dirty="0" smtClean="0">
                <a:solidFill>
                  <a:srgbClr val="FFFFFF"/>
                </a:solidFill>
              </a:rPr>
              <a:t>and product integration</a:t>
            </a:r>
            <a:endParaRPr lang="en-US" sz="2000" b="1" dirty="0">
              <a:solidFill>
                <a:srgbClr val="FFFFFF"/>
              </a:solidFill>
            </a:endParaRPr>
          </a:p>
          <a:p>
            <a:pPr lvl="1"/>
            <a:r>
              <a:rPr lang="en-US" sz="1800" dirty="0" smtClean="0">
                <a:solidFill>
                  <a:srgbClr val="66FF33"/>
                </a:solidFill>
              </a:rPr>
              <a:t>Identify </a:t>
            </a:r>
            <a:r>
              <a:rPr lang="en-US" sz="1800" dirty="0">
                <a:solidFill>
                  <a:srgbClr val="66FF33"/>
                </a:solidFill>
              </a:rPr>
              <a:t>areas of model </a:t>
            </a:r>
            <a:r>
              <a:rPr lang="en-US" sz="1800" dirty="0" smtClean="0">
                <a:solidFill>
                  <a:srgbClr val="66FF33"/>
                </a:solidFill>
              </a:rPr>
              <a:t>re-use</a:t>
            </a:r>
            <a:endParaRPr lang="en-US" sz="1800" dirty="0">
              <a:solidFill>
                <a:srgbClr val="66FF33"/>
              </a:solidFill>
            </a:endParaRPr>
          </a:p>
          <a:p>
            <a:pPr lvl="1"/>
            <a:r>
              <a:rPr lang="en-US" sz="1800" dirty="0">
                <a:solidFill>
                  <a:srgbClr val="66FF33"/>
                </a:solidFill>
              </a:rPr>
              <a:t>Address </a:t>
            </a:r>
            <a:r>
              <a:rPr lang="en-US" sz="1800" dirty="0" smtClean="0">
                <a:solidFill>
                  <a:srgbClr val="66FF33"/>
                </a:solidFill>
              </a:rPr>
              <a:t>common topic areas:</a:t>
            </a:r>
          </a:p>
          <a:p>
            <a:pPr lvl="2"/>
            <a:r>
              <a:rPr lang="en-US" sz="1800" dirty="0" smtClean="0">
                <a:solidFill>
                  <a:srgbClr val="66FF33"/>
                </a:solidFill>
              </a:rPr>
              <a:t>Model management</a:t>
            </a:r>
          </a:p>
          <a:p>
            <a:pPr lvl="2"/>
            <a:r>
              <a:rPr lang="en-US" sz="1800" dirty="0">
                <a:solidFill>
                  <a:srgbClr val="66FF33"/>
                </a:solidFill>
              </a:rPr>
              <a:t>C</a:t>
            </a:r>
            <a:r>
              <a:rPr lang="en-US" sz="1800" dirty="0" smtClean="0">
                <a:solidFill>
                  <a:srgbClr val="66FF33"/>
                </a:solidFill>
              </a:rPr>
              <a:t>onfiguration control</a:t>
            </a:r>
          </a:p>
          <a:p>
            <a:pPr lvl="2"/>
            <a:r>
              <a:rPr lang="en-US" sz="1800" dirty="0" smtClean="0">
                <a:solidFill>
                  <a:srgbClr val="66FF33"/>
                </a:solidFill>
              </a:rPr>
              <a:t>System of interest description</a:t>
            </a:r>
          </a:p>
          <a:p>
            <a:pPr lvl="2"/>
            <a:r>
              <a:rPr lang="en-US" sz="1800" dirty="0">
                <a:solidFill>
                  <a:srgbClr val="66FF33"/>
                </a:solidFill>
              </a:rPr>
              <a:t>D</a:t>
            </a:r>
            <a:r>
              <a:rPr lang="en-US" sz="1800" dirty="0" smtClean="0">
                <a:solidFill>
                  <a:srgbClr val="66FF33"/>
                </a:solidFill>
              </a:rPr>
              <a:t>iscipline engineering analysis integration</a:t>
            </a:r>
          </a:p>
          <a:p>
            <a:pPr lvl="2"/>
            <a:r>
              <a:rPr lang="en-US" sz="1800" dirty="0">
                <a:solidFill>
                  <a:srgbClr val="66FF33"/>
                </a:solidFill>
              </a:rPr>
              <a:t>R</a:t>
            </a:r>
            <a:r>
              <a:rPr lang="en-US" sz="1800" dirty="0" smtClean="0">
                <a:solidFill>
                  <a:srgbClr val="66FF33"/>
                </a:solidFill>
              </a:rPr>
              <a:t>isk</a:t>
            </a:r>
          </a:p>
          <a:p>
            <a:pPr lvl="2"/>
            <a:r>
              <a:rPr lang="en-US" sz="1800" dirty="0">
                <a:solidFill>
                  <a:srgbClr val="66FF33"/>
                </a:solidFill>
              </a:rPr>
              <a:t>S</a:t>
            </a:r>
            <a:r>
              <a:rPr lang="en-US" sz="1800" dirty="0" smtClean="0">
                <a:solidFill>
                  <a:srgbClr val="66FF33"/>
                </a:solidFill>
              </a:rPr>
              <a:t>afety &amp; </a:t>
            </a:r>
            <a:r>
              <a:rPr lang="en-US" sz="1800" dirty="0">
                <a:solidFill>
                  <a:srgbClr val="66FF33"/>
                </a:solidFill>
              </a:rPr>
              <a:t>M</a:t>
            </a:r>
            <a:r>
              <a:rPr lang="en-US" sz="1800" dirty="0" smtClean="0">
                <a:solidFill>
                  <a:srgbClr val="66FF33"/>
                </a:solidFill>
              </a:rPr>
              <a:t>ission Assurance</a:t>
            </a:r>
          </a:p>
          <a:p>
            <a:r>
              <a:rPr lang="en-US" sz="2000" b="1" dirty="0" smtClean="0">
                <a:solidFill>
                  <a:srgbClr val="FFFFFF"/>
                </a:solidFill>
              </a:rPr>
              <a:t>Library of common practices</a:t>
            </a:r>
          </a:p>
          <a:p>
            <a:pPr lvl="1"/>
            <a:r>
              <a:rPr lang="en-US" sz="1800" dirty="0" smtClean="0">
                <a:solidFill>
                  <a:srgbClr val="66FF33"/>
                </a:solidFill>
              </a:rPr>
              <a:t>Collect, develop, and assess practices to start a library</a:t>
            </a:r>
            <a:endParaRPr lang="en-US" sz="1800" dirty="0">
              <a:solidFill>
                <a:srgbClr val="66FF33"/>
              </a:solidFill>
            </a:endParaRPr>
          </a:p>
          <a:p>
            <a:pPr lvl="1"/>
            <a:r>
              <a:rPr lang="en-US" sz="1800" dirty="0">
                <a:solidFill>
                  <a:srgbClr val="66FF33"/>
                </a:solidFill>
              </a:rPr>
              <a:t>Common patterns and terminology for users</a:t>
            </a:r>
          </a:p>
          <a:p>
            <a:pPr lvl="1"/>
            <a:r>
              <a:rPr lang="en-US" sz="1800" dirty="0">
                <a:solidFill>
                  <a:srgbClr val="66FF33"/>
                </a:solidFill>
              </a:rPr>
              <a:t>Handbook for new </a:t>
            </a:r>
            <a:r>
              <a:rPr lang="en-US" sz="1800" dirty="0" smtClean="0">
                <a:solidFill>
                  <a:srgbClr val="66FF33"/>
                </a:solidFill>
              </a:rPr>
              <a:t>users</a:t>
            </a:r>
            <a:endParaRPr lang="en-US" sz="1800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408968" y="0"/>
            <a:ext cx="10058400" cy="6857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FF0000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2974"/>
            <a:ext cx="8229600" cy="52875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MBSE Pathfinder 2017 Mission Focus Areas</a:t>
            </a: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 descr="nasaLogo-570x45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" y="157780"/>
            <a:ext cx="1086687" cy="857911"/>
          </a:xfrm>
          <a:prstGeom prst="rect">
            <a:avLst/>
          </a:prstGeom>
        </p:spPr>
      </p:pic>
      <p:sp>
        <p:nvSpPr>
          <p:cNvPr id="26" name="Content Placeholder 2"/>
          <p:cNvSpPr>
            <a:spLocks noGrp="1"/>
          </p:cNvSpPr>
          <p:nvPr/>
        </p:nvSpPr>
        <p:spPr bwMode="auto">
          <a:xfrm>
            <a:off x="1552280" y="994613"/>
            <a:ext cx="7838608" cy="586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ISRU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Trades for Mars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endParaRPr lang="en-US" sz="2000" dirty="0">
              <a:solidFill>
                <a:srgbClr val="FFFFFF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ISRU </a:t>
            </a:r>
            <a:r>
              <a:rPr lang="en-US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portion of a Mars mission </a:t>
            </a: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</a:t>
            </a:r>
            <a:r>
              <a:rPr lang="en-US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assets for production on Mars </a:t>
            </a: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US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re-use, sensitivity analysis, </a:t>
            </a: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evaluation</a:t>
            </a:r>
            <a:endParaRPr lang="en-US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In-Space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Habitat Element, Requirements and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000" dirty="0">
              <a:solidFill>
                <a:srgbClr val="FFFFFF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</a:t>
            </a: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design analysis cycle and common architectures</a:t>
            </a:r>
            <a:endParaRPr lang="en-US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Interactions </a:t>
            </a:r>
            <a:r>
              <a:rPr lang="en-US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the System Model and other engineering </a:t>
            </a: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disciplines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 </a:t>
            </a:r>
            <a:r>
              <a:rPr lang="en-US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patterns for future </a:t>
            </a: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efforts</a:t>
            </a:r>
            <a:endParaRPr lang="en-US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Requirements Compliance and Test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Configurations</a:t>
            </a:r>
            <a:endParaRPr lang="en-US" sz="2000" dirty="0">
              <a:solidFill>
                <a:srgbClr val="FFFFFF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</a:t>
            </a:r>
            <a:r>
              <a:rPr lang="en-US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and verification using </a:t>
            </a: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 qualification test data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of an engine power </a:t>
            </a:r>
            <a:r>
              <a:rPr lang="en-US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model using test </a:t>
            </a: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</a:t>
            </a:r>
            <a:r>
              <a:rPr lang="en-US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 and test </a:t>
            </a: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configurations, conditions, </a:t>
            </a:r>
            <a:r>
              <a:rPr lang="en-US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constraints</a:t>
            </a:r>
            <a:endParaRPr lang="en-US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Payload Adapter, Structure Design and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endParaRPr lang="en-US" sz="2000" dirty="0">
              <a:solidFill>
                <a:srgbClr val="FFFFFF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System, interface, and loads analysis requirements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</a:t>
            </a:r>
            <a:r>
              <a:rPr lang="en-US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 customer requirements </a:t>
            </a: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concept, </a:t>
            </a:r>
            <a:r>
              <a:rPr lang="en-US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as-designed and as-built </a:t>
            </a: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 management, manufacturing </a:t>
            </a:r>
            <a:r>
              <a:rPr lang="en-US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composite structures</a:t>
            </a:r>
            <a:endParaRPr lang="en-US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Sounding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Rocket, Mission Flow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Shadowing</a:t>
            </a:r>
            <a:endParaRPr lang="en-US" sz="2000" dirty="0">
              <a:solidFill>
                <a:srgbClr val="FFFFFF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MBSE improvement over </a:t>
            </a:r>
            <a:r>
              <a:rPr lang="en-US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flight </a:t>
            </a: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iterations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Discipline </a:t>
            </a:r>
            <a:r>
              <a:rPr lang="en-US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to </a:t>
            </a:r>
            <a:r>
              <a:rPr lang="en-US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MBSE mission </a:t>
            </a: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 </a:t>
            </a:r>
            <a:r>
              <a:rPr lang="en-US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partner on programmatic modeling </a:t>
            </a:r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</a:t>
            </a:r>
            <a:endParaRPr lang="en-US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NESC_250x250_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967" y="157780"/>
            <a:ext cx="910167" cy="910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997" y="1036138"/>
            <a:ext cx="1640652" cy="1016063"/>
          </a:xfrm>
          <a:prstGeom prst="rect">
            <a:avLst/>
          </a:prstGeom>
        </p:spPr>
      </p:pic>
      <p:pic>
        <p:nvPicPr>
          <p:cNvPr id="9" name="Picture 8" descr="ici3_rocket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6576" y="5574988"/>
            <a:ext cx="1649810" cy="10054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2"/>
          <a:stretch/>
        </p:blipFill>
        <p:spPr>
          <a:xfrm rot="5400000">
            <a:off x="227717" y="4113443"/>
            <a:ext cx="1021225" cy="1640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996" y="2182809"/>
            <a:ext cx="1640651" cy="972933"/>
          </a:xfrm>
          <a:prstGeom prst="rect">
            <a:avLst/>
          </a:prstGeom>
        </p:spPr>
      </p:pic>
      <p:pic>
        <p:nvPicPr>
          <p:cNvPr id="12" name="Picture 11" descr="aerojet-liquid-oxygen-liquid-methane-ascent-main-engine-lg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6576" y="3286350"/>
            <a:ext cx="1649810" cy="100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14"/>
            <a:ext cx="8229600" cy="8461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Virtual MBSE Community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dirty="0" smtClean="0">
                <a:solidFill>
                  <a:schemeClr val="bg1"/>
                </a:solidFill>
              </a:rPr>
              <a:t>Practice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3611"/>
            <a:ext cx="8229600" cy="558231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Online </a:t>
            </a:r>
            <a:r>
              <a:rPr lang="en-US" sz="2000" b="1" dirty="0">
                <a:solidFill>
                  <a:schemeClr val="bg1"/>
                </a:solidFill>
              </a:rPr>
              <a:t>collaborative </a:t>
            </a:r>
            <a:r>
              <a:rPr lang="en-US" sz="2000" b="1" dirty="0" smtClean="0">
                <a:solidFill>
                  <a:schemeClr val="bg1"/>
                </a:solidFill>
              </a:rPr>
              <a:t>portal</a:t>
            </a:r>
            <a:endParaRPr lang="en-US" sz="2000" b="1" dirty="0">
              <a:solidFill>
                <a:schemeClr val="bg1"/>
              </a:solidFill>
            </a:endParaRPr>
          </a:p>
          <a:p>
            <a:pPr lvl="1"/>
            <a:r>
              <a:rPr lang="en-US" sz="1800" dirty="0" smtClean="0">
                <a:solidFill>
                  <a:srgbClr val="66FF33"/>
                </a:solidFill>
              </a:rPr>
              <a:t>Open </a:t>
            </a:r>
            <a:r>
              <a:rPr lang="en-US" sz="1800" dirty="0">
                <a:solidFill>
                  <a:srgbClr val="66FF33"/>
                </a:solidFill>
              </a:rPr>
              <a:t>discussion among MBSE practitioners of all experience levels</a:t>
            </a:r>
          </a:p>
          <a:p>
            <a:pPr lvl="1"/>
            <a:r>
              <a:rPr lang="en-US" sz="1800" dirty="0">
                <a:solidFill>
                  <a:srgbClr val="66FF33"/>
                </a:solidFill>
              </a:rPr>
              <a:t>Learning space for SysML and MBSE novices</a:t>
            </a:r>
          </a:p>
          <a:p>
            <a:pPr lvl="1"/>
            <a:r>
              <a:rPr lang="en-US" sz="1800" dirty="0">
                <a:solidFill>
                  <a:srgbClr val="66FF33"/>
                </a:solidFill>
              </a:rPr>
              <a:t>Place for collaborators to work on content for the </a:t>
            </a:r>
            <a:r>
              <a:rPr lang="en-US" sz="1800" dirty="0" smtClean="0">
                <a:solidFill>
                  <a:srgbClr val="66FF33"/>
                </a:solidFill>
              </a:rPr>
              <a:t>knowledge </a:t>
            </a:r>
            <a:r>
              <a:rPr lang="en-US" sz="1800" dirty="0">
                <a:solidFill>
                  <a:srgbClr val="66FF33"/>
                </a:solidFill>
              </a:rPr>
              <a:t>repository</a:t>
            </a:r>
          </a:p>
          <a:p>
            <a:pPr lvl="1"/>
            <a:endParaRPr lang="en-US" sz="1800" dirty="0" smtClean="0">
              <a:solidFill>
                <a:srgbClr val="66FF33"/>
              </a:solidFill>
            </a:endParaRPr>
          </a:p>
          <a:p>
            <a:pPr lvl="1"/>
            <a:endParaRPr lang="en-US" sz="1800" dirty="0">
              <a:solidFill>
                <a:srgbClr val="66FF33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</a:rPr>
              <a:t>Knowledge repository</a:t>
            </a:r>
          </a:p>
          <a:p>
            <a:pPr lvl="1"/>
            <a:r>
              <a:rPr lang="en-US" sz="1800" dirty="0">
                <a:solidFill>
                  <a:srgbClr val="66FF33"/>
                </a:solidFill>
              </a:rPr>
              <a:t>Lessons learned</a:t>
            </a:r>
          </a:p>
          <a:p>
            <a:pPr lvl="1"/>
            <a:r>
              <a:rPr lang="en-US" sz="1800" dirty="0">
                <a:solidFill>
                  <a:srgbClr val="66FF33"/>
                </a:solidFill>
              </a:rPr>
              <a:t>Common models</a:t>
            </a:r>
          </a:p>
          <a:p>
            <a:pPr lvl="1"/>
            <a:r>
              <a:rPr lang="en-US" sz="1800" dirty="0">
                <a:solidFill>
                  <a:srgbClr val="66FF33"/>
                </a:solidFill>
              </a:rPr>
              <a:t>Design patterns and standards</a:t>
            </a:r>
          </a:p>
          <a:p>
            <a:pPr lvl="1"/>
            <a:r>
              <a:rPr lang="en-US" sz="1800" dirty="0">
                <a:solidFill>
                  <a:srgbClr val="66FF33"/>
                </a:solidFill>
              </a:rPr>
              <a:t>Interface specifications (within models and among modeling tools)</a:t>
            </a:r>
          </a:p>
          <a:p>
            <a:pPr lvl="1"/>
            <a:r>
              <a:rPr lang="en-US" sz="1800" dirty="0">
                <a:solidFill>
                  <a:srgbClr val="66FF33"/>
                </a:solidFill>
              </a:rPr>
              <a:t>Model libraries</a:t>
            </a:r>
          </a:p>
          <a:p>
            <a:pPr lvl="1"/>
            <a:r>
              <a:rPr lang="en-US" sz="1800" dirty="0" smtClean="0">
                <a:solidFill>
                  <a:srgbClr val="66FF33"/>
                </a:solidFill>
              </a:rPr>
              <a:t>Scripts</a:t>
            </a:r>
            <a:endParaRPr lang="en-US" sz="2000" dirty="0" smtClean="0">
              <a:solidFill>
                <a:srgbClr val="FFFFFF"/>
              </a:solidFill>
            </a:endParaRPr>
          </a:p>
          <a:p>
            <a:pPr>
              <a:spcBef>
                <a:spcPts val="600"/>
              </a:spcBef>
            </a:pPr>
            <a:endParaRPr lang="en-US" sz="20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8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14"/>
            <a:ext cx="8229600" cy="8461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3611"/>
            <a:ext cx="8229600" cy="4522262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MBSE Pathfinder achieved the 2016 objectives</a:t>
            </a:r>
            <a:endParaRPr lang="en-US" sz="2000" b="1" dirty="0">
              <a:solidFill>
                <a:schemeClr val="bg1"/>
              </a:solidFill>
            </a:endParaRPr>
          </a:p>
          <a:p>
            <a:pPr lvl="1"/>
            <a:r>
              <a:rPr lang="en-US" sz="1800" dirty="0">
                <a:solidFill>
                  <a:srgbClr val="66FF33"/>
                </a:solidFill>
              </a:rPr>
              <a:t>Teams modeled systems-of-interest </a:t>
            </a:r>
            <a:r>
              <a:rPr lang="en-US" sz="1800" dirty="0" smtClean="0">
                <a:solidFill>
                  <a:srgbClr val="66FF33"/>
                </a:solidFill>
              </a:rPr>
              <a:t>selected from </a:t>
            </a:r>
            <a:r>
              <a:rPr lang="en-US" sz="1800" dirty="0">
                <a:solidFill>
                  <a:srgbClr val="66FF33"/>
                </a:solidFill>
              </a:rPr>
              <a:t>NASA missions</a:t>
            </a:r>
          </a:p>
          <a:p>
            <a:pPr lvl="1"/>
            <a:r>
              <a:rPr lang="en-US" sz="1800" dirty="0" smtClean="0">
                <a:solidFill>
                  <a:srgbClr val="66FF33"/>
                </a:solidFill>
              </a:rPr>
              <a:t>Virtual </a:t>
            </a:r>
            <a:r>
              <a:rPr lang="en-US" sz="1800" dirty="0">
                <a:solidFill>
                  <a:srgbClr val="66FF33"/>
                </a:solidFill>
              </a:rPr>
              <a:t>environment represented the modern </a:t>
            </a:r>
            <a:r>
              <a:rPr lang="en-US" sz="1800" dirty="0" smtClean="0">
                <a:solidFill>
                  <a:srgbClr val="66FF33"/>
                </a:solidFill>
              </a:rPr>
              <a:t>workplace</a:t>
            </a:r>
          </a:p>
          <a:p>
            <a:pPr lvl="1"/>
            <a:r>
              <a:rPr lang="en-US" sz="1800" dirty="0">
                <a:solidFill>
                  <a:srgbClr val="66FF33"/>
                </a:solidFill>
              </a:rPr>
              <a:t>Provided significant number of lessons learned for next steps</a:t>
            </a:r>
          </a:p>
          <a:p>
            <a:pPr lvl="1"/>
            <a:r>
              <a:rPr lang="en-US" sz="1800" dirty="0" smtClean="0">
                <a:solidFill>
                  <a:srgbClr val="66FF33"/>
                </a:solidFill>
              </a:rPr>
              <a:t>Established </a:t>
            </a:r>
            <a:r>
              <a:rPr lang="en-US" sz="1800" dirty="0">
                <a:solidFill>
                  <a:srgbClr val="66FF33"/>
                </a:solidFill>
              </a:rPr>
              <a:t>a </a:t>
            </a:r>
            <a:r>
              <a:rPr lang="en-US" sz="1800" dirty="0" smtClean="0">
                <a:solidFill>
                  <a:srgbClr val="66FF33"/>
                </a:solidFill>
              </a:rPr>
              <a:t>strong, </a:t>
            </a:r>
            <a:r>
              <a:rPr lang="en-US" sz="1800" dirty="0">
                <a:solidFill>
                  <a:srgbClr val="66FF33"/>
                </a:solidFill>
              </a:rPr>
              <a:t>collaborative </a:t>
            </a:r>
            <a:r>
              <a:rPr lang="en-US" sz="1800" dirty="0" smtClean="0">
                <a:solidFill>
                  <a:srgbClr val="66FF33"/>
                </a:solidFill>
              </a:rPr>
              <a:t>community</a:t>
            </a:r>
          </a:p>
          <a:p>
            <a:pPr lvl="1"/>
            <a:endParaRPr lang="en-US" sz="1800" dirty="0">
              <a:solidFill>
                <a:srgbClr val="66FF33"/>
              </a:solidFill>
            </a:endParaRPr>
          </a:p>
          <a:p>
            <a:r>
              <a:rPr lang="en-US" sz="2000" b="1" dirty="0" smtClean="0">
                <a:solidFill>
                  <a:srgbClr val="FFFFFF"/>
                </a:solidFill>
              </a:rPr>
              <a:t>Plans for 2017 continue to mature the implementation</a:t>
            </a:r>
            <a:endParaRPr lang="en-US" sz="2000" b="1" dirty="0">
              <a:solidFill>
                <a:schemeClr val="bg1"/>
              </a:solidFill>
            </a:endParaRPr>
          </a:p>
          <a:p>
            <a:pPr lvl="1"/>
            <a:r>
              <a:rPr lang="en-US" sz="1800" dirty="0" smtClean="0">
                <a:solidFill>
                  <a:srgbClr val="66FF33"/>
                </a:solidFill>
              </a:rPr>
              <a:t>Stronger NASA program and stakeholder partnering</a:t>
            </a:r>
          </a:p>
          <a:p>
            <a:pPr lvl="1"/>
            <a:r>
              <a:rPr lang="en-US" sz="1800" dirty="0" smtClean="0">
                <a:solidFill>
                  <a:srgbClr val="66FF33"/>
                </a:solidFill>
              </a:rPr>
              <a:t>Continued refinement of modelling integration approach</a:t>
            </a:r>
          </a:p>
          <a:p>
            <a:pPr lvl="2"/>
            <a:r>
              <a:rPr lang="en-US" sz="1800" dirty="0" smtClean="0">
                <a:solidFill>
                  <a:srgbClr val="66FF33"/>
                </a:solidFill>
              </a:rPr>
              <a:t>Within the SE </a:t>
            </a:r>
            <a:r>
              <a:rPr lang="en-US" sz="1800" dirty="0">
                <a:solidFill>
                  <a:srgbClr val="66FF33"/>
                </a:solidFill>
              </a:rPr>
              <a:t>d</a:t>
            </a:r>
            <a:r>
              <a:rPr lang="en-US" sz="1800" dirty="0" smtClean="0">
                <a:solidFill>
                  <a:srgbClr val="66FF33"/>
                </a:solidFill>
              </a:rPr>
              <a:t>omain</a:t>
            </a:r>
          </a:p>
          <a:p>
            <a:pPr lvl="2"/>
            <a:r>
              <a:rPr lang="en-US" sz="1800" dirty="0" smtClean="0">
                <a:solidFill>
                  <a:srgbClr val="66FF33"/>
                </a:solidFill>
              </a:rPr>
              <a:t>Across other engineering </a:t>
            </a:r>
            <a:r>
              <a:rPr lang="en-US" sz="1800" dirty="0">
                <a:solidFill>
                  <a:srgbClr val="66FF33"/>
                </a:solidFill>
              </a:rPr>
              <a:t>d</a:t>
            </a:r>
            <a:r>
              <a:rPr lang="en-US" sz="1800" dirty="0" smtClean="0">
                <a:solidFill>
                  <a:srgbClr val="66FF33"/>
                </a:solidFill>
              </a:rPr>
              <a:t>isciplines</a:t>
            </a:r>
          </a:p>
          <a:p>
            <a:pPr lvl="1"/>
            <a:r>
              <a:rPr lang="en-US" sz="1800" dirty="0" smtClean="0">
                <a:solidFill>
                  <a:srgbClr val="66FF33"/>
                </a:solidFill>
              </a:rPr>
              <a:t>Develop and assess a federat</a:t>
            </a:r>
            <a:r>
              <a:rPr lang="en-US" sz="1800" dirty="0">
                <a:solidFill>
                  <a:srgbClr val="66FF33"/>
                </a:solidFill>
              </a:rPr>
              <a:t>ed Agency M</a:t>
            </a:r>
            <a:r>
              <a:rPr lang="en-US" sz="1800" dirty="0" smtClean="0">
                <a:solidFill>
                  <a:srgbClr val="66FF33"/>
                </a:solidFill>
              </a:rPr>
              <a:t>BSE deployment</a:t>
            </a:r>
          </a:p>
          <a:p>
            <a:pPr lvl="1"/>
            <a:endParaRPr lang="en-US" sz="1800" dirty="0">
              <a:solidFill>
                <a:srgbClr val="66FF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198" y="5891389"/>
            <a:ext cx="7795605" cy="400110"/>
          </a:xfrm>
          <a:prstGeom prst="rect">
            <a:avLst/>
          </a:prstGeom>
          <a:ln w="38100">
            <a:solidFill>
              <a:srgbClr val="0432FF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en-US" sz="2000" dirty="0" smtClean="0">
                <a:solidFill>
                  <a:schemeClr val="bg1"/>
                </a:solidFill>
              </a:rPr>
              <a:t>Moving NASA Systems Engineering Forward</a:t>
            </a:r>
            <a:r>
              <a:rPr lang="is-IS" sz="2000" dirty="0" smtClean="0">
                <a:solidFill>
                  <a:schemeClr val="bg1"/>
                </a:solidFill>
              </a:rPr>
              <a:t>…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137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Contents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4" name="Picture 23" descr="nasaLogo-570x45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57780"/>
            <a:ext cx="1086687" cy="857911"/>
          </a:xfrm>
          <a:prstGeom prst="rect">
            <a:avLst/>
          </a:prstGeom>
        </p:spPr>
      </p:pic>
      <p:sp>
        <p:nvSpPr>
          <p:cNvPr id="26" name="Content Placeholder 2"/>
          <p:cNvSpPr>
            <a:spLocks noGrp="1"/>
          </p:cNvSpPr>
          <p:nvPr/>
        </p:nvSpPr>
        <p:spPr bwMode="auto">
          <a:xfrm>
            <a:off x="505432" y="1182204"/>
            <a:ext cx="8229600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defTabSz="457200">
              <a:lnSpc>
                <a:spcPct val="80000"/>
              </a:lnSpc>
              <a:buFontTx/>
              <a:buNone/>
            </a:pPr>
            <a:endParaRPr lang="en-US" sz="2400" b="1" dirty="0" smtClean="0">
              <a:solidFill>
                <a:srgbClr val="FFFFFF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1103313"/>
            <a:ext cx="8229600" cy="48244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/>
              <a:buNone/>
            </a:pPr>
            <a:endParaRPr lang="en-US" sz="1200" dirty="0">
              <a:solidFill>
                <a:srgbClr val="FFFFFF"/>
              </a:solidFill>
            </a:endParaRP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</a:pPr>
            <a:endParaRPr lang="en-US" sz="1200" i="1" dirty="0" smtClean="0">
              <a:solidFill>
                <a:srgbClr val="FFFFFF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sz="1200" i="1" dirty="0">
              <a:solidFill>
                <a:srgbClr val="FFFFFF"/>
              </a:solidFill>
            </a:endParaRPr>
          </a:p>
        </p:txBody>
      </p:sp>
      <p:pic>
        <p:nvPicPr>
          <p:cNvPr id="8" name="Picture 7" descr="NESC_250x250_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967" y="157780"/>
            <a:ext cx="910167" cy="91016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1103313"/>
            <a:ext cx="8229600" cy="521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Motivation for an MBSE Pathfinder</a:t>
            </a:r>
          </a:p>
          <a:p>
            <a:pPr>
              <a:spcBef>
                <a:spcPts val="18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Approach and Mission Focus Areas for 2016</a:t>
            </a:r>
          </a:p>
          <a:p>
            <a:pPr>
              <a:spcBef>
                <a:spcPts val="18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Results from 2016</a:t>
            </a:r>
          </a:p>
          <a:p>
            <a:pPr>
              <a:spcBef>
                <a:spcPts val="18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Overview of 2017 work </a:t>
            </a:r>
          </a:p>
          <a:p>
            <a:pPr>
              <a:spcBef>
                <a:spcPts val="18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024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14"/>
            <a:ext cx="8229600" cy="846137"/>
          </a:xfrm>
        </p:spPr>
        <p:txBody>
          <a:bodyPr/>
          <a:lstStyle/>
          <a:p>
            <a:r>
              <a:rPr lang="en-US" sz="2200" dirty="0" smtClean="0">
                <a:solidFill>
                  <a:schemeClr val="bg1"/>
                </a:solidFill>
              </a:rPr>
              <a:t>Systems Engineering Technical Discipline Team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8398"/>
            <a:ext cx="8229600" cy="517177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</a:rPr>
              <a:t>Organization within the NASA Engineering and Safety Center (NESC), a division of the Office of the Chief Engineer</a:t>
            </a:r>
          </a:p>
          <a:p>
            <a:pPr lvl="1">
              <a:spcBef>
                <a:spcPts val="300"/>
              </a:spcBef>
            </a:pPr>
            <a:r>
              <a:rPr lang="en-US" sz="1800" dirty="0">
                <a:solidFill>
                  <a:srgbClr val="66FF33"/>
                </a:solidFill>
              </a:rPr>
              <a:t>NESC’s mission is to perform value-added independent testing, analysis, and assessments of NASA's high-risk projects to ensure safety and mission success</a:t>
            </a:r>
          </a:p>
          <a:p>
            <a:pPr lvl="1">
              <a:spcBef>
                <a:spcPts val="300"/>
              </a:spcBef>
            </a:pPr>
            <a:r>
              <a:rPr lang="en-US" sz="1800" dirty="0">
                <a:solidFill>
                  <a:srgbClr val="66FF33"/>
                </a:solidFill>
              </a:rPr>
              <a:t>NESC engages proactively to help NASA avoid future </a:t>
            </a:r>
            <a:r>
              <a:rPr lang="en-US" sz="1800" dirty="0" smtClean="0">
                <a:solidFill>
                  <a:srgbClr val="66FF33"/>
                </a:solidFill>
              </a:rPr>
              <a:t>problems</a:t>
            </a:r>
            <a:endParaRPr lang="en-US" sz="1800" dirty="0">
              <a:solidFill>
                <a:srgbClr val="66FF33"/>
              </a:solidFill>
            </a:endParaRPr>
          </a:p>
          <a:p>
            <a:pPr lvl="1">
              <a:spcBef>
                <a:spcPts val="300"/>
              </a:spcBef>
            </a:pPr>
            <a:r>
              <a:rPr lang="en-US" sz="1800" dirty="0" smtClean="0">
                <a:solidFill>
                  <a:srgbClr val="66FF33"/>
                </a:solidFill>
              </a:rPr>
              <a:t>SE TDT is led </a:t>
            </a:r>
            <a:r>
              <a:rPr lang="en-US" sz="1800" dirty="0">
                <a:solidFill>
                  <a:srgbClr val="66FF33"/>
                </a:solidFill>
              </a:rPr>
              <a:t>by the NASA Systems Engineering Technical Fellow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Provides </a:t>
            </a:r>
            <a:r>
              <a:rPr lang="en-US" sz="2000" b="1" dirty="0">
                <a:solidFill>
                  <a:schemeClr val="bg1"/>
                </a:solidFill>
              </a:rPr>
              <a:t>systems </a:t>
            </a:r>
            <a:r>
              <a:rPr lang="en-US" sz="2000" b="1" dirty="0" smtClean="0">
                <a:solidFill>
                  <a:schemeClr val="bg1"/>
                </a:solidFill>
              </a:rPr>
              <a:t>engineering </a:t>
            </a:r>
            <a:r>
              <a:rPr lang="en-US" sz="2000" b="1" dirty="0">
                <a:solidFill>
                  <a:schemeClr val="bg1"/>
                </a:solidFill>
              </a:rPr>
              <a:t>expertise to the agency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1">
              <a:spcBef>
                <a:spcPts val="300"/>
              </a:spcBef>
            </a:pPr>
            <a:r>
              <a:rPr lang="en-US" sz="1800" dirty="0">
                <a:solidFill>
                  <a:srgbClr val="66FF33"/>
                </a:solidFill>
              </a:rPr>
              <a:t>S</a:t>
            </a:r>
            <a:r>
              <a:rPr lang="en-US" sz="1800" dirty="0" smtClean="0">
                <a:solidFill>
                  <a:srgbClr val="66FF33"/>
                </a:solidFill>
              </a:rPr>
              <a:t>ystems analysis</a:t>
            </a:r>
          </a:p>
          <a:p>
            <a:pPr lvl="1">
              <a:spcBef>
                <a:spcPts val="300"/>
              </a:spcBef>
            </a:pPr>
            <a:r>
              <a:rPr lang="en-US" sz="1800" dirty="0">
                <a:solidFill>
                  <a:srgbClr val="66FF33"/>
                </a:solidFill>
              </a:rPr>
              <a:t>D</a:t>
            </a:r>
            <a:r>
              <a:rPr lang="en-US" sz="1800" dirty="0" smtClean="0">
                <a:solidFill>
                  <a:srgbClr val="66FF33"/>
                </a:solidFill>
              </a:rPr>
              <a:t>ata mining and trending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>
                <a:solidFill>
                  <a:srgbClr val="66FF33"/>
                </a:solidFill>
              </a:rPr>
              <a:t>Statistics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>
                <a:solidFill>
                  <a:srgbClr val="66FF33"/>
                </a:solidFill>
              </a:rPr>
              <a:t>Technical leadership 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Provides </a:t>
            </a:r>
            <a:r>
              <a:rPr lang="en-US" sz="2000" b="1" dirty="0">
                <a:solidFill>
                  <a:schemeClr val="bg1"/>
                </a:solidFill>
              </a:rPr>
              <a:t>senior NASA management with a perspective on the current and </a:t>
            </a:r>
            <a:r>
              <a:rPr lang="en-US" sz="2000" b="1" dirty="0" smtClean="0">
                <a:solidFill>
                  <a:schemeClr val="bg1"/>
                </a:solidFill>
              </a:rPr>
              <a:t>projected health </a:t>
            </a:r>
            <a:r>
              <a:rPr lang="en-US" sz="2000" b="1" dirty="0">
                <a:solidFill>
                  <a:schemeClr val="bg1"/>
                </a:solidFill>
              </a:rPr>
              <a:t>of </a:t>
            </a:r>
            <a:r>
              <a:rPr lang="en-US" sz="2000" b="1" dirty="0" smtClean="0">
                <a:solidFill>
                  <a:schemeClr val="bg1"/>
                </a:solidFill>
              </a:rPr>
              <a:t>Agency systems engineering</a:t>
            </a:r>
            <a:endParaRPr lang="en-US" sz="2000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</a:rPr>
              <a:t>Develops and implements plans for both tactical and strategic Agency systems engineering investments</a:t>
            </a:r>
          </a:p>
        </p:txBody>
      </p:sp>
    </p:spTree>
    <p:extLst>
      <p:ext uri="{BB962C8B-B14F-4D97-AF65-F5344CB8AC3E}">
        <p14:creationId xmlns:p14="http://schemas.microsoft.com/office/powerpoint/2010/main" val="17470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1103313"/>
            <a:ext cx="8229600" cy="356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lvl="0">
              <a:spcBef>
                <a:spcPts val="6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Numerous </a:t>
            </a:r>
            <a:r>
              <a:rPr lang="en-US" sz="2000" b="1" dirty="0">
                <a:solidFill>
                  <a:schemeClr val="bg1"/>
                </a:solidFill>
              </a:rPr>
              <a:t>MBSE </a:t>
            </a:r>
            <a:r>
              <a:rPr lang="en-US" sz="2000" b="1" dirty="0" smtClean="0">
                <a:solidFill>
                  <a:schemeClr val="bg1"/>
                </a:solidFill>
              </a:rPr>
              <a:t>efforts</a:t>
            </a:r>
            <a:endParaRPr lang="en-US" sz="2000" b="1" dirty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rgbClr val="66FF33"/>
                </a:solidFill>
              </a:rPr>
              <a:t>Several Center workshops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rgbClr val="66FF33"/>
                </a:solidFill>
              </a:rPr>
              <a:t>30+ SysML training classes at multiple Centers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rgbClr val="66FF33"/>
                </a:solidFill>
              </a:rPr>
              <a:t>NASA Integrated Model-Centric Architecture initiative</a:t>
            </a:r>
          </a:p>
          <a:p>
            <a:pPr lvl="1">
              <a:spcBef>
                <a:spcPts val="600"/>
              </a:spcBef>
            </a:pPr>
            <a:endParaRPr lang="en-US" sz="1800" dirty="0" smtClean="0">
              <a:solidFill>
                <a:srgbClr val="66FF33"/>
              </a:solidFill>
            </a:endParaRPr>
          </a:p>
          <a:p>
            <a:pPr lvl="1">
              <a:spcBef>
                <a:spcPts val="600"/>
              </a:spcBef>
            </a:pPr>
            <a:endParaRPr lang="en-US" sz="1800" dirty="0">
              <a:solidFill>
                <a:srgbClr val="66FF33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Push to transition to a </a:t>
            </a:r>
            <a:r>
              <a:rPr lang="en-US" sz="2000" b="1" dirty="0">
                <a:solidFill>
                  <a:schemeClr val="bg1"/>
                </a:solidFill>
              </a:rPr>
              <a:t>Cloud Environment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srgbClr val="66FF33"/>
                </a:solidFill>
              </a:rPr>
              <a:t>Pilot a floating </a:t>
            </a:r>
            <a:r>
              <a:rPr lang="en-US" sz="1800" dirty="0">
                <a:solidFill>
                  <a:srgbClr val="66FF33"/>
                </a:solidFill>
              </a:rPr>
              <a:t>license </a:t>
            </a:r>
            <a:r>
              <a:rPr lang="en-US" sz="1800" dirty="0" smtClean="0">
                <a:solidFill>
                  <a:srgbClr val="66FF33"/>
                </a:solidFill>
              </a:rPr>
              <a:t>environment for engineering software</a:t>
            </a:r>
            <a:endParaRPr lang="en-US" sz="1800" dirty="0">
              <a:solidFill>
                <a:srgbClr val="66FF33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rgbClr val="66FF33"/>
                </a:solidFill>
              </a:rPr>
              <a:t>Evaluate a common domain for model archive and </a:t>
            </a:r>
            <a:r>
              <a:rPr lang="en-US" sz="1800" dirty="0" smtClean="0">
                <a:solidFill>
                  <a:srgbClr val="66FF33"/>
                </a:solidFill>
              </a:rPr>
              <a:t>sharing</a:t>
            </a:r>
            <a:endParaRPr lang="en-US" sz="1800" dirty="0">
              <a:solidFill>
                <a:srgbClr val="66FF3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745" y="0"/>
            <a:ext cx="8229600" cy="846137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MBSE Pathfinder Motivation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6" name="Picture 15" descr="nasaLogo-570x45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57780"/>
            <a:ext cx="1086687" cy="857911"/>
          </a:xfrm>
          <a:prstGeom prst="rect">
            <a:avLst/>
          </a:prstGeom>
        </p:spPr>
      </p:pic>
      <p:pic>
        <p:nvPicPr>
          <p:cNvPr id="12" name="Picture 11" descr="NESC_250x250_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967" y="157780"/>
            <a:ext cx="910167" cy="9101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4198" y="5348459"/>
            <a:ext cx="7795605" cy="1015663"/>
          </a:xfrm>
          <a:prstGeom prst="rect">
            <a:avLst/>
          </a:prstGeom>
          <a:ln w="38100">
            <a:solidFill>
              <a:srgbClr val="0432FF"/>
            </a:solidFill>
          </a:ln>
        </p:spPr>
        <p:txBody>
          <a:bodyPr wrap="square">
            <a:spAutoFit/>
          </a:bodyPr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s-IS" sz="2000" b="1" dirty="0" smtClean="0">
                <a:solidFill>
                  <a:srgbClr val="FFFFFF"/>
                </a:solidFill>
                <a:latin typeface="Arial"/>
              </a:rPr>
              <a:t>… 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</a:rPr>
              <a:t>effectively </a:t>
            </a:r>
            <a:r>
              <a:rPr lang="en-US" sz="2000" b="1" dirty="0">
                <a:solidFill>
                  <a:srgbClr val="FFFFFF"/>
                </a:solidFill>
                <a:latin typeface="Arial"/>
              </a:rPr>
              <a:t>utilize 21st Century technology, tools and methods across NASA’s diverse portfolio of programs, projects, and technological innovations</a:t>
            </a:r>
          </a:p>
        </p:txBody>
      </p:sp>
    </p:spTree>
    <p:extLst>
      <p:ext uri="{BB962C8B-B14F-4D97-AF65-F5344CB8AC3E}">
        <p14:creationId xmlns:p14="http://schemas.microsoft.com/office/powerpoint/2010/main" val="425451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13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Approach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4" name="Picture 23" descr="nasaLogo-570x45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57780"/>
            <a:ext cx="1086687" cy="857911"/>
          </a:xfrm>
          <a:prstGeom prst="rect">
            <a:avLst/>
          </a:prstGeom>
        </p:spPr>
      </p:pic>
      <p:sp>
        <p:nvSpPr>
          <p:cNvPr id="26" name="Content Placeholder 2"/>
          <p:cNvSpPr>
            <a:spLocks noGrp="1"/>
          </p:cNvSpPr>
          <p:nvPr/>
        </p:nvSpPr>
        <p:spPr bwMode="auto">
          <a:xfrm>
            <a:off x="505432" y="1182204"/>
            <a:ext cx="8229600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defTabSz="457200">
              <a:lnSpc>
                <a:spcPct val="80000"/>
              </a:lnSpc>
              <a:buFontTx/>
              <a:buNone/>
            </a:pPr>
            <a:endParaRPr lang="en-US" sz="2400" b="1" dirty="0" smtClean="0">
              <a:solidFill>
                <a:srgbClr val="FFFFFF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1103313"/>
            <a:ext cx="8229600" cy="48244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/>
              <a:buNone/>
            </a:pPr>
            <a:endParaRPr lang="en-US" sz="1200" dirty="0">
              <a:solidFill>
                <a:srgbClr val="FFFFFF"/>
              </a:solidFill>
            </a:endParaRP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</a:pPr>
            <a:endParaRPr lang="en-US" sz="1200" i="1" dirty="0" smtClean="0">
              <a:solidFill>
                <a:srgbClr val="FFFFFF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sz="1200" i="1" dirty="0">
              <a:solidFill>
                <a:srgbClr val="FFFFFF"/>
              </a:solidFill>
            </a:endParaRPr>
          </a:p>
        </p:txBody>
      </p:sp>
      <p:pic>
        <p:nvPicPr>
          <p:cNvPr id="8" name="Picture 7" descr="NESC_250x250_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967" y="157780"/>
            <a:ext cx="910167" cy="91016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1103313"/>
            <a:ext cx="8229600" cy="521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r>
              <a:rPr lang="en-US" sz="2000" b="1" dirty="0" smtClean="0">
                <a:solidFill>
                  <a:srgbClr val="FFFFFF"/>
                </a:solidFill>
              </a:rPr>
              <a:t>SE </a:t>
            </a:r>
            <a:r>
              <a:rPr lang="en-US" sz="2000" b="1" dirty="0">
                <a:solidFill>
                  <a:srgbClr val="FFFFFF"/>
                </a:solidFill>
              </a:rPr>
              <a:t>TDT established </a:t>
            </a:r>
            <a:r>
              <a:rPr lang="en-US" sz="2000" b="1" dirty="0" smtClean="0">
                <a:solidFill>
                  <a:srgbClr val="FFFFFF"/>
                </a:solidFill>
              </a:rPr>
              <a:t>an MBSE Pathfinder</a:t>
            </a:r>
            <a:endParaRPr lang="en-US" sz="2000" b="1" dirty="0">
              <a:solidFill>
                <a:srgbClr val="FFFFFF"/>
              </a:solidFill>
            </a:endParaRPr>
          </a:p>
          <a:p>
            <a:pPr lvl="1"/>
            <a:r>
              <a:rPr lang="en-US" sz="1800" dirty="0" smtClean="0">
                <a:solidFill>
                  <a:srgbClr val="66FF33"/>
                </a:solidFill>
              </a:rPr>
              <a:t>Better </a:t>
            </a:r>
            <a:r>
              <a:rPr lang="en-US" sz="1800" dirty="0">
                <a:solidFill>
                  <a:srgbClr val="66FF33"/>
                </a:solidFill>
              </a:rPr>
              <a:t>align MBSE across </a:t>
            </a:r>
            <a:r>
              <a:rPr lang="en-US" sz="1800" dirty="0" smtClean="0">
                <a:solidFill>
                  <a:srgbClr val="66FF33"/>
                </a:solidFill>
              </a:rPr>
              <a:t>Centers</a:t>
            </a:r>
            <a:endParaRPr lang="en-US" sz="1800" dirty="0">
              <a:solidFill>
                <a:srgbClr val="66FF33"/>
              </a:solidFill>
            </a:endParaRPr>
          </a:p>
          <a:p>
            <a:pPr lvl="1"/>
            <a:r>
              <a:rPr lang="en-US" sz="1800" dirty="0" smtClean="0">
                <a:solidFill>
                  <a:srgbClr val="66FF33"/>
                </a:solidFill>
              </a:rPr>
              <a:t>Develop </a:t>
            </a:r>
            <a:r>
              <a:rPr lang="en-US" sz="1800" dirty="0">
                <a:solidFill>
                  <a:srgbClr val="66FF33"/>
                </a:solidFill>
              </a:rPr>
              <a:t>a </a:t>
            </a:r>
            <a:r>
              <a:rPr lang="en-US" sz="1800" dirty="0" smtClean="0">
                <a:solidFill>
                  <a:srgbClr val="66FF33"/>
                </a:solidFill>
              </a:rPr>
              <a:t>user community</a:t>
            </a:r>
            <a:endParaRPr lang="en-US" sz="1800" dirty="0">
              <a:solidFill>
                <a:srgbClr val="66FF33"/>
              </a:solidFill>
            </a:endParaRPr>
          </a:p>
          <a:p>
            <a:pPr lvl="1"/>
            <a:r>
              <a:rPr lang="en-US" sz="1800" dirty="0" smtClean="0">
                <a:solidFill>
                  <a:srgbClr val="66FF33"/>
                </a:solidFill>
              </a:rPr>
              <a:t>Capture issues and opportunities </a:t>
            </a:r>
            <a:r>
              <a:rPr lang="en-US" sz="1800" dirty="0">
                <a:solidFill>
                  <a:srgbClr val="66FF33"/>
                </a:solidFill>
              </a:rPr>
              <a:t>for evaluating next </a:t>
            </a:r>
            <a:r>
              <a:rPr lang="en-US" sz="1800" dirty="0" smtClean="0">
                <a:solidFill>
                  <a:srgbClr val="66FF33"/>
                </a:solidFill>
              </a:rPr>
              <a:t>steps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b="1" dirty="0" smtClean="0">
                <a:solidFill>
                  <a:srgbClr val="FFFFFF"/>
                </a:solidFill>
              </a:rPr>
              <a:t>SE </a:t>
            </a:r>
            <a:r>
              <a:rPr lang="en-US" sz="2000" b="1" dirty="0">
                <a:solidFill>
                  <a:srgbClr val="FFFFFF"/>
                </a:solidFill>
              </a:rPr>
              <a:t>TDT committed implementation resourc</a:t>
            </a:r>
            <a:r>
              <a:rPr lang="en-US" sz="2000" b="1" dirty="0" smtClean="0">
                <a:solidFill>
                  <a:srgbClr val="FFFFFF"/>
                </a:solidFill>
              </a:rPr>
              <a:t>es</a:t>
            </a:r>
          </a:p>
          <a:p>
            <a:pPr lvl="1"/>
            <a:r>
              <a:rPr lang="en-US" sz="1800" dirty="0" smtClean="0">
                <a:solidFill>
                  <a:srgbClr val="66FF33"/>
                </a:solidFill>
              </a:rPr>
              <a:t>Framework </a:t>
            </a:r>
            <a:r>
              <a:rPr lang="en-US" sz="1800" dirty="0">
                <a:solidFill>
                  <a:srgbClr val="66FF33"/>
                </a:solidFill>
              </a:rPr>
              <a:t>and </a:t>
            </a:r>
            <a:r>
              <a:rPr lang="en-US" sz="1800" dirty="0" smtClean="0">
                <a:solidFill>
                  <a:srgbClr val="66FF33"/>
                </a:solidFill>
              </a:rPr>
              <a:t>management of the activity</a:t>
            </a:r>
            <a:endParaRPr lang="en-US" sz="1800" dirty="0">
              <a:solidFill>
                <a:srgbClr val="66FF33"/>
              </a:solidFill>
            </a:endParaRPr>
          </a:p>
          <a:p>
            <a:pPr lvl="1"/>
            <a:r>
              <a:rPr lang="en-US" sz="1800" dirty="0">
                <a:solidFill>
                  <a:srgbClr val="66FF33"/>
                </a:solidFill>
              </a:rPr>
              <a:t>MBSE training for the </a:t>
            </a:r>
            <a:r>
              <a:rPr lang="en-US" sz="1800" dirty="0" smtClean="0">
                <a:solidFill>
                  <a:srgbClr val="66FF33"/>
                </a:solidFill>
              </a:rPr>
              <a:t>participants</a:t>
            </a:r>
            <a:endParaRPr lang="en-US" sz="1800" dirty="0">
              <a:solidFill>
                <a:srgbClr val="66FF33"/>
              </a:solidFill>
            </a:endParaRPr>
          </a:p>
          <a:p>
            <a:pPr lvl="1"/>
            <a:r>
              <a:rPr lang="en-US" sz="1800" dirty="0" smtClean="0">
                <a:solidFill>
                  <a:srgbClr val="66FF33"/>
                </a:solidFill>
              </a:rPr>
              <a:t>Access </a:t>
            </a:r>
            <a:r>
              <a:rPr lang="en-US" sz="1800" dirty="0">
                <a:solidFill>
                  <a:srgbClr val="66FF33"/>
                </a:solidFill>
              </a:rPr>
              <a:t>to a consistent set of MBSE </a:t>
            </a:r>
            <a:r>
              <a:rPr lang="en-US" sz="1800" dirty="0" smtClean="0">
                <a:solidFill>
                  <a:srgbClr val="66FF33"/>
                </a:solidFill>
              </a:rPr>
              <a:t>tools</a:t>
            </a:r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2000" b="1" dirty="0" smtClean="0">
                <a:solidFill>
                  <a:srgbClr val="FFFFFF"/>
                </a:solidFill>
              </a:rPr>
              <a:t>Four Teams</a:t>
            </a:r>
            <a:endParaRPr lang="en-US" sz="2000" b="1" dirty="0">
              <a:solidFill>
                <a:srgbClr val="FFFFFF"/>
              </a:solidFill>
            </a:endParaRPr>
          </a:p>
          <a:p>
            <a:pPr lvl="1"/>
            <a:r>
              <a:rPr lang="en-US" sz="1800" dirty="0" smtClean="0">
                <a:solidFill>
                  <a:srgbClr val="66FF33"/>
                </a:solidFill>
              </a:rPr>
              <a:t>Diverse:  technical disciplines, experience</a:t>
            </a:r>
            <a:r>
              <a:rPr lang="en-US" sz="1800" dirty="0">
                <a:solidFill>
                  <a:srgbClr val="66FF33"/>
                </a:solidFill>
              </a:rPr>
              <a:t>, </a:t>
            </a:r>
            <a:r>
              <a:rPr lang="en-US" sz="1800" dirty="0" smtClean="0">
                <a:solidFill>
                  <a:srgbClr val="66FF33"/>
                </a:solidFill>
              </a:rPr>
              <a:t>Centers, and NASA missions</a:t>
            </a:r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en-US" sz="1800" dirty="0" smtClean="0">
                <a:solidFill>
                  <a:srgbClr val="66FF33"/>
                </a:solidFill>
              </a:rPr>
              <a:t>Small:  five to eight people on each team</a:t>
            </a:r>
          </a:p>
          <a:p>
            <a:pPr lvl="1"/>
            <a:r>
              <a:rPr lang="en-US" sz="1800" dirty="0">
                <a:solidFill>
                  <a:srgbClr val="66FF33"/>
                </a:solidFill>
              </a:rPr>
              <a:t>A</a:t>
            </a:r>
            <a:r>
              <a:rPr lang="en-US" sz="1800" dirty="0" smtClean="0">
                <a:solidFill>
                  <a:srgbClr val="66FF33"/>
                </a:solidFill>
              </a:rPr>
              <a:t>gile:  participants had multiple, evolving, and new roles</a:t>
            </a:r>
            <a:endParaRPr lang="en-US" sz="20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4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949"/>
            <a:ext cx="8229600" cy="124794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NASA MBSE Pathfinder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Informing next steps in Systems Engineering…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 descr="aerojet-liquid-oxygen-liquid-methane-ascent-main-engine-lg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864" y="1269502"/>
            <a:ext cx="4355486" cy="26563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50" y="1262221"/>
            <a:ext cx="4331313" cy="2682401"/>
          </a:xfrm>
          <a:prstGeom prst="rect">
            <a:avLst/>
          </a:prstGeom>
        </p:spPr>
      </p:pic>
      <p:pic>
        <p:nvPicPr>
          <p:cNvPr id="16" name="Picture 15" descr="TRV_Mars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51" y="3947025"/>
            <a:ext cx="4331313" cy="2658421"/>
          </a:xfrm>
          <a:prstGeom prst="rect">
            <a:avLst/>
          </a:prstGeom>
        </p:spPr>
      </p:pic>
      <p:pic>
        <p:nvPicPr>
          <p:cNvPr id="20" name="Picture 19" descr="ici3_rocket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0081" y="3935689"/>
            <a:ext cx="4390217" cy="2675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75908" y="2842434"/>
            <a:ext cx="2258605" cy="1083961"/>
          </a:xfrm>
          <a:prstGeom prst="rect">
            <a:avLst/>
          </a:prstGeom>
          <a:solidFill>
            <a:srgbClr val="FF6600"/>
          </a:solidFill>
          <a:ln w="28575" cmpd="sng">
            <a:solidFill>
              <a:srgbClr val="7F7F7F"/>
            </a:solidFill>
          </a:ln>
          <a:effectLst>
            <a:outerShdw blurRad="40005" dist="48387" dir="5400000" sx="105000" sy="105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Design Reference Mission Architecture - Mars In-Situ Resource Utilization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275908" y="3953911"/>
            <a:ext cx="2258603" cy="1083961"/>
          </a:xfrm>
          <a:prstGeom prst="rect">
            <a:avLst/>
          </a:prstGeom>
          <a:solidFill>
            <a:srgbClr val="5B5B5B"/>
          </a:solidFill>
          <a:ln w="28575" cmpd="sng">
            <a:solidFill>
              <a:srgbClr val="800000"/>
            </a:solidFill>
          </a:ln>
          <a:effectLst>
            <a:outerShdw blurRad="40005" dist="48387" dir="5400000" sx="105000" sy="105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Exploration Class Element - Lander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9914" y="2842434"/>
            <a:ext cx="2258603" cy="1083961"/>
          </a:xfrm>
          <a:prstGeom prst="rect">
            <a:avLst/>
          </a:prstGeom>
          <a:solidFill>
            <a:srgbClr val="800000"/>
          </a:solidFill>
          <a:ln w="28575" cmpd="sng">
            <a:solidFill>
              <a:schemeClr val="tx1"/>
            </a:solidFill>
          </a:ln>
          <a:effectLst>
            <a:outerShdw blurRad="40005" dist="48387" dir="5400000" sx="105000" sy="105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Advanced Manufacturing  -Liquid Oxygen / Methane Engine</a:t>
            </a:r>
          </a:p>
        </p:txBody>
      </p:sp>
      <p:sp>
        <p:nvSpPr>
          <p:cNvPr id="9" name="Rectangle 8"/>
          <p:cNvSpPr/>
          <p:nvPr/>
        </p:nvSpPr>
        <p:spPr>
          <a:xfrm>
            <a:off x="4559914" y="3953911"/>
            <a:ext cx="2258603" cy="1083961"/>
          </a:xfrm>
          <a:prstGeom prst="rect">
            <a:avLst/>
          </a:prstGeom>
          <a:solidFill>
            <a:srgbClr val="0000FF"/>
          </a:solidFill>
          <a:ln w="28575" cmpd="sng">
            <a:solidFill>
              <a:srgbClr val="FF6600"/>
            </a:solidFill>
          </a:ln>
          <a:effectLst>
            <a:outerShdw blurRad="40005" dist="48387" dir="5400000" sx="105000" sy="105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Sounding Rocket Mission Flow Shadow</a:t>
            </a:r>
          </a:p>
        </p:txBody>
      </p:sp>
      <p:pic>
        <p:nvPicPr>
          <p:cNvPr id="2" name="Picture 1" descr="nasaLogo-570x45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57780"/>
            <a:ext cx="1086687" cy="857911"/>
          </a:xfrm>
          <a:prstGeom prst="rect">
            <a:avLst/>
          </a:prstGeom>
        </p:spPr>
      </p:pic>
      <p:pic>
        <p:nvPicPr>
          <p:cNvPr id="13" name="Picture 12" descr="NESC_250x250_Transparent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967" y="157780"/>
            <a:ext cx="910167" cy="91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6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13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Objectives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4" name="Picture 23" descr="nasaLogo-570x45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57780"/>
            <a:ext cx="1086687" cy="857911"/>
          </a:xfrm>
          <a:prstGeom prst="rect">
            <a:avLst/>
          </a:prstGeom>
        </p:spPr>
      </p:pic>
      <p:sp>
        <p:nvSpPr>
          <p:cNvPr id="26" name="Content Placeholder 2"/>
          <p:cNvSpPr>
            <a:spLocks noGrp="1"/>
          </p:cNvSpPr>
          <p:nvPr/>
        </p:nvSpPr>
        <p:spPr bwMode="auto">
          <a:xfrm>
            <a:off x="505432" y="1182204"/>
            <a:ext cx="8229600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defTabSz="457200">
              <a:lnSpc>
                <a:spcPct val="80000"/>
              </a:lnSpc>
              <a:buFontTx/>
              <a:buNone/>
            </a:pPr>
            <a:endParaRPr lang="en-US" sz="2400" b="1" dirty="0" smtClean="0">
              <a:solidFill>
                <a:srgbClr val="FFFFFF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1103313"/>
            <a:ext cx="8229600" cy="48244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/>
              <a:buNone/>
            </a:pPr>
            <a:endParaRPr lang="en-US" sz="1200" dirty="0">
              <a:solidFill>
                <a:srgbClr val="FFFFFF"/>
              </a:solidFill>
            </a:endParaRP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</a:pPr>
            <a:endParaRPr lang="en-US" sz="1200" i="1" dirty="0" smtClean="0">
              <a:solidFill>
                <a:srgbClr val="FFFFFF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sz="1200" i="1" dirty="0">
              <a:solidFill>
                <a:srgbClr val="FFFFFF"/>
              </a:solidFill>
            </a:endParaRPr>
          </a:p>
        </p:txBody>
      </p:sp>
      <p:pic>
        <p:nvPicPr>
          <p:cNvPr id="8" name="Picture 7" descr="NESC_250x250_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967" y="157780"/>
            <a:ext cx="910167" cy="91016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1103313"/>
            <a:ext cx="8229600" cy="521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5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lvl="0">
              <a:spcBef>
                <a:spcPts val="6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Design Reference Mission Architecture </a:t>
            </a:r>
            <a:r>
              <a:rPr lang="en-US" sz="2000" b="1" dirty="0">
                <a:solidFill>
                  <a:srgbClr val="FFFFFF"/>
                </a:solidFill>
              </a:rPr>
              <a:t>– </a:t>
            </a:r>
            <a:r>
              <a:rPr lang="en-US" sz="2000" b="1" dirty="0">
                <a:solidFill>
                  <a:srgbClr val="FFFFFF"/>
                </a:solidFill>
              </a:rPr>
              <a:t>Mars In-Situ Resource </a:t>
            </a:r>
            <a:r>
              <a:rPr lang="en-US" sz="2000" b="1" dirty="0" smtClean="0">
                <a:solidFill>
                  <a:srgbClr val="FFFFFF"/>
                </a:solidFill>
              </a:rPr>
              <a:t>Utilization (ISRU)</a:t>
            </a:r>
            <a:endParaRPr lang="en-US" sz="2000" b="1" dirty="0">
              <a:solidFill>
                <a:srgbClr val="FFFFF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altLang="ja-JP" sz="1800" dirty="0" smtClean="0">
                <a:solidFill>
                  <a:srgbClr val="66FF33"/>
                </a:solidFill>
              </a:rPr>
              <a:t>Top </a:t>
            </a:r>
            <a:r>
              <a:rPr lang="en-US" altLang="ja-JP" sz="1800" dirty="0">
                <a:solidFill>
                  <a:srgbClr val="66FF33"/>
                </a:solidFill>
              </a:rPr>
              <a:t>level </a:t>
            </a:r>
            <a:r>
              <a:rPr lang="en-US" altLang="ja-JP" sz="1800" dirty="0">
                <a:solidFill>
                  <a:srgbClr val="66FF33"/>
                </a:solidFill>
              </a:rPr>
              <a:t>and mission-to-mission architecture, </a:t>
            </a:r>
            <a:r>
              <a:rPr lang="en-US" altLang="ja-JP" sz="1800" dirty="0">
                <a:solidFill>
                  <a:srgbClr val="66FF33"/>
                </a:solidFill>
              </a:rPr>
              <a:t>re-use of products</a:t>
            </a:r>
          </a:p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srgbClr val="FFFFFF"/>
                </a:solidFill>
              </a:rPr>
              <a:t>Advanced Manufacturing </a:t>
            </a:r>
            <a:r>
              <a:rPr lang="en-US" sz="2000" b="1" dirty="0">
                <a:solidFill>
                  <a:srgbClr val="FFFFFF"/>
                </a:solidFill>
              </a:rPr>
              <a:t>– </a:t>
            </a:r>
            <a:r>
              <a:rPr lang="en-US" sz="2000" b="1" dirty="0">
                <a:solidFill>
                  <a:srgbClr val="FFFFFF"/>
                </a:solidFill>
              </a:rPr>
              <a:t>Liquid Oxygen / Methane </a:t>
            </a:r>
            <a:r>
              <a:rPr lang="en-US" sz="2000" b="1" dirty="0" smtClean="0">
                <a:solidFill>
                  <a:srgbClr val="FFFFFF"/>
                </a:solidFill>
              </a:rPr>
              <a:t>Engine</a:t>
            </a:r>
            <a:endParaRPr lang="en-US" sz="2000" b="1" dirty="0">
              <a:solidFill>
                <a:srgbClr val="FFFFF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altLang="ja-JP" sz="1800" dirty="0" smtClean="0">
                <a:solidFill>
                  <a:srgbClr val="66FF33"/>
                </a:solidFill>
              </a:rPr>
              <a:t>Evaluate </a:t>
            </a:r>
            <a:r>
              <a:rPr lang="en-US" altLang="ja-JP" sz="1800" dirty="0">
                <a:solidFill>
                  <a:srgbClr val="66FF33"/>
                </a:solidFill>
              </a:rPr>
              <a:t>MBSE in advanced (additive) manufacturing environment</a:t>
            </a:r>
            <a:endParaRPr lang="en-US" sz="1800" dirty="0">
              <a:solidFill>
                <a:srgbClr val="66FF33"/>
              </a:solidFill>
            </a:endParaRPr>
          </a:p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srgbClr val="FFFFFF"/>
                </a:solidFill>
              </a:rPr>
              <a:t>Exploration Class Element – </a:t>
            </a:r>
            <a:r>
              <a:rPr lang="en-US" sz="2000" b="1" dirty="0" smtClean="0">
                <a:solidFill>
                  <a:srgbClr val="FFFFFF"/>
                </a:solidFill>
              </a:rPr>
              <a:t>Lander</a:t>
            </a:r>
            <a:endParaRPr lang="en-US" sz="2000" b="1" dirty="0">
              <a:solidFill>
                <a:srgbClr val="FFFFF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altLang="ja-JP" sz="1800" dirty="0" smtClean="0">
                <a:solidFill>
                  <a:srgbClr val="66FF33"/>
                </a:solidFill>
              </a:rPr>
              <a:t>Integration </a:t>
            </a:r>
            <a:r>
              <a:rPr lang="en-US" altLang="ja-JP" sz="1800" dirty="0">
                <a:solidFill>
                  <a:srgbClr val="66FF33"/>
                </a:solidFill>
              </a:rPr>
              <a:t>of engineering analysis between mission and sub-systems</a:t>
            </a:r>
            <a:endParaRPr lang="en-US" sz="1800" dirty="0">
              <a:solidFill>
                <a:srgbClr val="66FF33"/>
              </a:solidFill>
            </a:endParaRPr>
          </a:p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srgbClr val="FFFFFF"/>
                </a:solidFill>
              </a:rPr>
              <a:t>Sounding Rocket Mission Flow </a:t>
            </a:r>
            <a:r>
              <a:rPr lang="en-US" sz="2000" b="1" dirty="0" smtClean="0">
                <a:solidFill>
                  <a:srgbClr val="FFFFFF"/>
                </a:solidFill>
              </a:rPr>
              <a:t>Shadow</a:t>
            </a:r>
            <a:endParaRPr lang="en-US" sz="2000" b="1" dirty="0">
              <a:solidFill>
                <a:srgbClr val="FFFFF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altLang="ja-JP" sz="1800" dirty="0" smtClean="0">
                <a:solidFill>
                  <a:srgbClr val="66FF33"/>
                </a:solidFill>
              </a:rPr>
              <a:t>Evaluate </a:t>
            </a:r>
            <a:r>
              <a:rPr lang="en-US" altLang="ja-JP" sz="1800" dirty="0">
                <a:solidFill>
                  <a:srgbClr val="66FF33"/>
                </a:solidFill>
              </a:rPr>
              <a:t>MBSE in real-world repetitive mission flow </a:t>
            </a:r>
            <a:r>
              <a:rPr lang="en-US" altLang="ja-JP" sz="1800" dirty="0" smtClean="0">
                <a:solidFill>
                  <a:srgbClr val="66FF33"/>
                </a:solidFill>
              </a:rPr>
              <a:t>environment</a:t>
            </a:r>
            <a:endParaRPr lang="en-US" altLang="ja-JP" sz="1800" dirty="0">
              <a:solidFill>
                <a:srgbClr val="66FF33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Leverage </a:t>
            </a:r>
            <a:r>
              <a:rPr lang="en-US" sz="2000" b="1" dirty="0">
                <a:solidFill>
                  <a:srgbClr val="FFFFFF"/>
                </a:solidFill>
              </a:rPr>
              <a:t>existing data and products for start and comparison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FFFFFF"/>
                </a:solidFill>
              </a:rPr>
              <a:t>Situational learning, creativity, and innovation in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</a:rPr>
              <a:t>modeling</a:t>
            </a:r>
            <a:endParaRPr lang="en-US" sz="2000" b="1" dirty="0">
              <a:solidFill>
                <a:srgbClr val="FFFFFF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FFFFFF"/>
                </a:solidFill>
              </a:rPr>
              <a:t>Maximize exposure to collaborative, virtual system modeling</a:t>
            </a:r>
          </a:p>
        </p:txBody>
      </p:sp>
    </p:spTree>
    <p:extLst>
      <p:ext uri="{BB962C8B-B14F-4D97-AF65-F5344CB8AC3E}">
        <p14:creationId xmlns:p14="http://schemas.microsoft.com/office/powerpoint/2010/main" val="27901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14"/>
            <a:ext cx="8229600" cy="8461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MBSE Pathfinder </a:t>
            </a:r>
            <a:r>
              <a:rPr lang="en-US" dirty="0" smtClean="0">
                <a:solidFill>
                  <a:schemeClr val="bg1"/>
                </a:solidFill>
              </a:rPr>
              <a:t>2016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5740"/>
            <a:ext cx="8229600" cy="5117345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Technical</a:t>
            </a:r>
            <a:endParaRPr lang="en-US" sz="2000" b="1" dirty="0">
              <a:solidFill>
                <a:srgbClr val="FFFFFF"/>
              </a:solidFill>
            </a:endParaRPr>
          </a:p>
          <a:p>
            <a:pPr lvl="1"/>
            <a:r>
              <a:rPr lang="en-US" sz="1800" dirty="0" smtClean="0">
                <a:solidFill>
                  <a:srgbClr val="66FF33"/>
                </a:solidFill>
              </a:rPr>
              <a:t>All teams accomplished a significant amount of system modeling work</a:t>
            </a:r>
          </a:p>
          <a:p>
            <a:pPr lvl="1"/>
            <a:r>
              <a:rPr lang="en-US" sz="1800" dirty="0" smtClean="0">
                <a:solidFill>
                  <a:srgbClr val="66FF33"/>
                </a:solidFill>
              </a:rPr>
              <a:t>Participants used many different approaches, tools, and processes</a:t>
            </a:r>
          </a:p>
          <a:p>
            <a:pPr lvl="1"/>
            <a:r>
              <a:rPr lang="en-US" sz="1800" dirty="0" smtClean="0">
                <a:solidFill>
                  <a:srgbClr val="66FF33"/>
                </a:solidFill>
              </a:rPr>
              <a:t>Participants identified lessons learned along the way and at the end</a:t>
            </a:r>
          </a:p>
          <a:p>
            <a:pPr lvl="1"/>
            <a:endParaRPr lang="en-US" sz="2000" dirty="0" smtClean="0">
              <a:solidFill>
                <a:srgbClr val="FFFFFF"/>
              </a:solidFill>
            </a:endParaRPr>
          </a:p>
          <a:p>
            <a:pPr lvl="0">
              <a:spcBef>
                <a:spcPts val="6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Benefits </a:t>
            </a:r>
            <a:r>
              <a:rPr lang="en-US" sz="2000" b="1" dirty="0">
                <a:solidFill>
                  <a:srgbClr val="FFFFFF"/>
                </a:solidFill>
              </a:rPr>
              <a:t>to NASA</a:t>
            </a:r>
          </a:p>
          <a:p>
            <a:pPr lvl="1"/>
            <a:r>
              <a:rPr lang="en-US" sz="1800" dirty="0">
                <a:solidFill>
                  <a:srgbClr val="66FF33"/>
                </a:solidFill>
              </a:rPr>
              <a:t>Trained and experienced </a:t>
            </a:r>
            <a:r>
              <a:rPr lang="en-US" sz="1800" dirty="0" smtClean="0">
                <a:solidFill>
                  <a:srgbClr val="66FF33"/>
                </a:solidFill>
              </a:rPr>
              <a:t>cohort – </a:t>
            </a:r>
            <a:r>
              <a:rPr lang="en-US" sz="1800" dirty="0">
                <a:solidFill>
                  <a:srgbClr val="66FF33"/>
                </a:solidFill>
              </a:rPr>
              <a:t>smart buyers</a:t>
            </a:r>
          </a:p>
          <a:p>
            <a:pPr lvl="1"/>
            <a:r>
              <a:rPr lang="en-US" sz="1800" dirty="0">
                <a:solidFill>
                  <a:srgbClr val="66FF33"/>
                </a:solidFill>
              </a:rPr>
              <a:t>Go-to resource for </a:t>
            </a:r>
            <a:r>
              <a:rPr lang="en-US" sz="1800" dirty="0" smtClean="0">
                <a:solidFill>
                  <a:srgbClr val="66FF33"/>
                </a:solidFill>
              </a:rPr>
              <a:t>Centers</a:t>
            </a:r>
            <a:r>
              <a:rPr lang="en-US" sz="1800" dirty="0">
                <a:solidFill>
                  <a:srgbClr val="66FF33"/>
                </a:solidFill>
              </a:rPr>
              <a:t>, Agency, national</a:t>
            </a:r>
            <a:r>
              <a:rPr lang="en-US" sz="1800" dirty="0" smtClean="0">
                <a:solidFill>
                  <a:srgbClr val="66FF33"/>
                </a:solidFill>
              </a:rPr>
              <a:t>, </a:t>
            </a:r>
            <a:r>
              <a:rPr lang="en-US" sz="1800" dirty="0">
                <a:solidFill>
                  <a:srgbClr val="66FF33"/>
                </a:solidFill>
              </a:rPr>
              <a:t>and </a:t>
            </a:r>
            <a:r>
              <a:rPr lang="en-US" sz="1800" dirty="0" smtClean="0">
                <a:solidFill>
                  <a:srgbClr val="66FF33"/>
                </a:solidFill>
              </a:rPr>
              <a:t>international groups</a:t>
            </a:r>
            <a:endParaRPr lang="en-US" sz="1800" dirty="0">
              <a:solidFill>
                <a:srgbClr val="66FF33"/>
              </a:solidFill>
            </a:endParaRPr>
          </a:p>
          <a:p>
            <a:pPr lvl="1"/>
            <a:r>
              <a:rPr lang="en-US" sz="1800" dirty="0">
                <a:solidFill>
                  <a:srgbClr val="66FF33"/>
                </a:solidFill>
              </a:rPr>
              <a:t>Increase or revival of Center </a:t>
            </a:r>
            <a:r>
              <a:rPr lang="en-US" sz="1800" dirty="0" smtClean="0">
                <a:solidFill>
                  <a:srgbClr val="66FF33"/>
                </a:solidFill>
              </a:rPr>
              <a:t>MBSE working </a:t>
            </a:r>
            <a:r>
              <a:rPr lang="en-US" sz="1800" dirty="0">
                <a:solidFill>
                  <a:srgbClr val="66FF33"/>
                </a:solidFill>
              </a:rPr>
              <a:t>and learning groups</a:t>
            </a:r>
          </a:p>
          <a:p>
            <a:pPr marL="457200" lvl="1" indent="0">
              <a:buNone/>
            </a:pPr>
            <a:endParaRPr lang="en-US" sz="1800" strike="sngStrike" dirty="0">
              <a:solidFill>
                <a:srgbClr val="FF0000"/>
              </a:solidFill>
            </a:endParaRPr>
          </a:p>
          <a:p>
            <a:pPr lvl="0">
              <a:spcBef>
                <a:spcPts val="6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Factors for Success</a:t>
            </a:r>
            <a:endParaRPr lang="en-US" sz="2000" b="1" dirty="0">
              <a:solidFill>
                <a:srgbClr val="FFFFFF"/>
              </a:solidFill>
            </a:endParaRPr>
          </a:p>
          <a:p>
            <a:pPr lvl="1"/>
            <a:r>
              <a:rPr lang="en-US" sz="1800" dirty="0">
                <a:solidFill>
                  <a:srgbClr val="66FF33"/>
                </a:solidFill>
              </a:rPr>
              <a:t>Management support from all levels</a:t>
            </a:r>
          </a:p>
          <a:p>
            <a:pPr lvl="1"/>
            <a:r>
              <a:rPr lang="en-US" sz="1800" dirty="0" smtClean="0">
                <a:solidFill>
                  <a:srgbClr val="66FF33"/>
                </a:solidFill>
              </a:rPr>
              <a:t>Quick</a:t>
            </a:r>
            <a:r>
              <a:rPr lang="en-US" sz="1800" dirty="0">
                <a:solidFill>
                  <a:srgbClr val="66FF33"/>
                </a:solidFill>
              </a:rPr>
              <a:t>, real-world experiences</a:t>
            </a:r>
          </a:p>
          <a:p>
            <a:pPr lvl="1"/>
            <a:r>
              <a:rPr lang="en-US" sz="1800" dirty="0">
                <a:solidFill>
                  <a:srgbClr val="66FF33"/>
                </a:solidFill>
              </a:rPr>
              <a:t>Active involvement of experienced and expert </a:t>
            </a:r>
            <a:r>
              <a:rPr lang="en-US" sz="1800" dirty="0" smtClean="0">
                <a:solidFill>
                  <a:srgbClr val="66FF33"/>
                </a:solidFill>
              </a:rPr>
              <a:t>personnel</a:t>
            </a:r>
            <a:endParaRPr lang="en-US" sz="1800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14"/>
            <a:ext cx="8229600" cy="8461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Recommended Next Steps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8398"/>
            <a:ext cx="8229600" cy="5171773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srgbClr val="FFFFFF"/>
                </a:solidFill>
              </a:rPr>
              <a:t>Demonstrate the value of </a:t>
            </a:r>
            <a:r>
              <a:rPr lang="en-US" sz="2000" b="1" dirty="0" smtClean="0">
                <a:solidFill>
                  <a:srgbClr val="FFFFFF"/>
                </a:solidFill>
              </a:rPr>
              <a:t>MBSE</a:t>
            </a:r>
            <a:endParaRPr lang="en-US" sz="2000" b="1" dirty="0">
              <a:solidFill>
                <a:srgbClr val="FFFFFF"/>
              </a:solidFill>
            </a:endParaRPr>
          </a:p>
          <a:p>
            <a:pPr lvl="1"/>
            <a:r>
              <a:rPr lang="en-US" sz="1800" dirty="0" smtClean="0">
                <a:solidFill>
                  <a:srgbClr val="66FF33"/>
                </a:solidFill>
              </a:rPr>
              <a:t>Focus on real NASA missions to show applicability</a:t>
            </a:r>
          </a:p>
          <a:p>
            <a:pPr lvl="1"/>
            <a:r>
              <a:rPr lang="en-US" sz="1800" dirty="0" smtClean="0">
                <a:solidFill>
                  <a:srgbClr val="66FF33"/>
                </a:solidFill>
              </a:rPr>
              <a:t>Production of re-usable SE products</a:t>
            </a:r>
          </a:p>
          <a:p>
            <a:pPr lvl="1"/>
            <a:endParaRPr lang="en-US" sz="2000" dirty="0" smtClean="0">
              <a:solidFill>
                <a:srgbClr val="FFFFFF"/>
              </a:solidFill>
            </a:endParaRPr>
          </a:p>
          <a:p>
            <a:pPr lvl="0">
              <a:spcBef>
                <a:spcPts val="6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Community </a:t>
            </a:r>
            <a:r>
              <a:rPr lang="en-US" sz="2000" b="1" dirty="0">
                <a:solidFill>
                  <a:srgbClr val="FFFFFF"/>
                </a:solidFill>
              </a:rPr>
              <a:t>of </a:t>
            </a:r>
            <a:r>
              <a:rPr lang="en-US" sz="2000" b="1" dirty="0" smtClean="0">
                <a:solidFill>
                  <a:srgbClr val="FFFFFF"/>
                </a:solidFill>
              </a:rPr>
              <a:t>Practice, online </a:t>
            </a:r>
            <a:r>
              <a:rPr lang="en-US" sz="2000" b="1" dirty="0">
                <a:solidFill>
                  <a:srgbClr val="FFFFFF"/>
                </a:solidFill>
              </a:rPr>
              <a:t>collaboration space and </a:t>
            </a:r>
            <a:r>
              <a:rPr lang="en-US" sz="2000" b="1" dirty="0" smtClean="0">
                <a:solidFill>
                  <a:srgbClr val="FFFFFF"/>
                </a:solidFill>
              </a:rPr>
              <a:t>librarie</a:t>
            </a:r>
            <a:r>
              <a:rPr lang="en-US" sz="2000" b="1" dirty="0">
                <a:solidFill>
                  <a:srgbClr val="FFFFFF"/>
                </a:solidFill>
              </a:rPr>
              <a:t>s</a:t>
            </a:r>
          </a:p>
          <a:p>
            <a:pPr lvl="1"/>
            <a:r>
              <a:rPr lang="en-US" sz="1800" dirty="0" smtClean="0">
                <a:solidFill>
                  <a:srgbClr val="66FF33"/>
                </a:solidFill>
              </a:rPr>
              <a:t>Agency resource for the Centers</a:t>
            </a:r>
            <a:endParaRPr lang="en-US" sz="2000" dirty="0" smtClean="0">
              <a:solidFill>
                <a:srgbClr val="FFFFFF"/>
              </a:solidFill>
            </a:endParaRPr>
          </a:p>
          <a:p>
            <a:pPr lvl="1"/>
            <a:r>
              <a:rPr lang="en-US" sz="1800" dirty="0">
                <a:solidFill>
                  <a:srgbClr val="66FF33"/>
                </a:solidFill>
              </a:rPr>
              <a:t>Handbooks, training, and seminars for getting </a:t>
            </a:r>
            <a:r>
              <a:rPr lang="en-US" sz="1800" dirty="0" smtClean="0">
                <a:solidFill>
                  <a:srgbClr val="66FF33"/>
                </a:solidFill>
              </a:rPr>
              <a:t>started</a:t>
            </a:r>
          </a:p>
          <a:p>
            <a:pPr lvl="1"/>
            <a:endParaRPr lang="en-US" sz="1800" dirty="0">
              <a:solidFill>
                <a:srgbClr val="66FF33"/>
              </a:solidFill>
            </a:endParaRPr>
          </a:p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srgbClr val="FFFFFF"/>
                </a:solidFill>
              </a:rPr>
              <a:t>Architect the NASA ecosystem for </a:t>
            </a:r>
            <a:r>
              <a:rPr lang="en-US" sz="2000" b="1" dirty="0" smtClean="0">
                <a:solidFill>
                  <a:srgbClr val="FFFFFF"/>
                </a:solidFill>
              </a:rPr>
              <a:t>MBSE</a:t>
            </a:r>
            <a:endParaRPr lang="en-US" sz="2000" b="1" dirty="0">
              <a:solidFill>
                <a:srgbClr val="FFFFFF"/>
              </a:solidFill>
            </a:endParaRPr>
          </a:p>
          <a:p>
            <a:pPr lvl="1"/>
            <a:r>
              <a:rPr lang="en-US" sz="1800" dirty="0">
                <a:solidFill>
                  <a:srgbClr val="66FF33"/>
                </a:solidFill>
              </a:rPr>
              <a:t>Establish how systems engineers will do their jobs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66FF33"/>
                </a:solidFill>
              </a:rPr>
              <a:t>Software tools </a:t>
            </a:r>
            <a:r>
              <a:rPr lang="en-US" sz="1800" dirty="0" smtClean="0">
                <a:solidFill>
                  <a:srgbClr val="66FF33"/>
                </a:solidFill>
              </a:rPr>
              <a:t>used; what </a:t>
            </a:r>
            <a:r>
              <a:rPr lang="en-US" sz="1800" dirty="0">
                <a:solidFill>
                  <a:srgbClr val="66FF33"/>
                </a:solidFill>
              </a:rPr>
              <a:t>are needed; identify </a:t>
            </a:r>
            <a:r>
              <a:rPr lang="en-US" sz="1800" dirty="0" smtClean="0">
                <a:solidFill>
                  <a:srgbClr val="66FF33"/>
                </a:solidFill>
              </a:rPr>
              <a:t>solutions to future needs</a:t>
            </a:r>
          </a:p>
          <a:p>
            <a:pPr lvl="1">
              <a:spcBef>
                <a:spcPts val="0"/>
              </a:spcBef>
            </a:pPr>
            <a:endParaRPr lang="en-US" sz="1800" dirty="0">
              <a:solidFill>
                <a:srgbClr val="66FF33"/>
              </a:solidFill>
            </a:endParaRPr>
          </a:p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srgbClr val="FFFFFF"/>
                </a:solidFill>
              </a:rPr>
              <a:t>Develop and exercise Agency federated software deployment</a:t>
            </a:r>
          </a:p>
          <a:p>
            <a:pPr lvl="1"/>
            <a:r>
              <a:rPr lang="en-US" sz="1800" dirty="0">
                <a:solidFill>
                  <a:srgbClr val="66FF33"/>
                </a:solidFill>
              </a:rPr>
              <a:t>Cloud based infrastructure for software and models</a:t>
            </a:r>
          </a:p>
          <a:p>
            <a:pPr lvl="1"/>
            <a:r>
              <a:rPr lang="en-US" sz="1800" dirty="0">
                <a:solidFill>
                  <a:srgbClr val="66FF33"/>
                </a:solidFill>
              </a:rPr>
              <a:t>Shared software licensing approach across Centers</a:t>
            </a:r>
          </a:p>
        </p:txBody>
      </p:sp>
    </p:spTree>
    <p:extLst>
      <p:ext uri="{BB962C8B-B14F-4D97-AF65-F5344CB8AC3E}">
        <p14:creationId xmlns:p14="http://schemas.microsoft.com/office/powerpoint/2010/main" val="26757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NESC_Leadership_Briefing_January 2006">
  <a:themeElements>
    <a:clrScheme name="NESC_Leadership_Briefing_January 20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SC_Leadership_Briefing_January 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SC_Leadership_Briefing_January 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SC_Leadership_Briefing_January 20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SC_Leadership_Briefing_January 20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SC_Leadership_Briefing_January 20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SC_Leadership_Briefing_January 20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SC_Leadership_Briefing_January 20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SC_Leadership_Briefing_January 20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SC_Leadership_Briefing_January 20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SC_Leadership_Briefing_January 20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SC_Leadership_Briefing_January 20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SC_Leadership_Briefing_January 20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SC_Leadership_Briefing_January 20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ESC Theme">
  <a:themeElements>
    <a:clrScheme name="NESC_Leadership_Briefing_January 20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SC_Leadership_Briefing_January 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SC_Leadership_Briefing_January 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SC_Leadership_Briefing_January 20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SC_Leadership_Briefing_January 20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SC_Leadership_Briefing_January 20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SC_Leadership_Briefing_January 20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SC_Leadership_Briefing_January 20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SC_Leadership_Briefing_January 20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SC_Leadership_Briefing_January 20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SC_Leadership_Briefing_January 20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SC_Leadership_Briefing_January 20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SC_Leadership_Briefing_January 20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SC_Leadership_Briefing_January 20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SC Theme" id="{E12FC003-08DB-48F1-AAE4-9DF03E461A66}" vid="{39459CFA-1918-4DAD-AE96-28130FD9AB6D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30648</TotalTime>
  <Words>1046</Words>
  <Application>Microsoft Office PowerPoint</Application>
  <PresentationFormat>On-screen Show (4:3)</PresentationFormat>
  <Paragraphs>177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4_NESC_Leadership_Briefing_January 2006</vt:lpstr>
      <vt:lpstr>2_Office Theme</vt:lpstr>
      <vt:lpstr>NESC Theme</vt:lpstr>
      <vt:lpstr>NASA Model-Based Systems Engineering Pathfinder 2016 Summary and Path Forward</vt:lpstr>
      <vt:lpstr>Contents</vt:lpstr>
      <vt:lpstr>Systems Engineering Technical Discipline Team</vt:lpstr>
      <vt:lpstr>MBSE Pathfinder Motivation</vt:lpstr>
      <vt:lpstr>Approach</vt:lpstr>
      <vt:lpstr>NASA MBSE Pathfinder Informing next steps in Systems Engineering…</vt:lpstr>
      <vt:lpstr>Objectives</vt:lpstr>
      <vt:lpstr>MBSE Pathfinder 2016 Results</vt:lpstr>
      <vt:lpstr>Recommended Next Steps</vt:lpstr>
      <vt:lpstr>MBSE Pathfinder 2017 Overview</vt:lpstr>
      <vt:lpstr>MBSE Pathfinder 2017 Cross-Cutting Themes Team</vt:lpstr>
      <vt:lpstr>MBSE Pathfinder 2017 Mission Focus Areas</vt:lpstr>
      <vt:lpstr>Virtual MBSE Community of Practice</vt:lpstr>
      <vt:lpstr>Conclusion</vt:lpstr>
    </vt:vector>
  </TitlesOfParts>
  <Company>Odin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Andreas.W.Dibbern</dc:creator>
  <cp:lastModifiedBy>Weiland, Karen J. (GRC-DSE0)</cp:lastModifiedBy>
  <cp:revision>999</cp:revision>
  <cp:lastPrinted>2015-03-17T14:38:08Z</cp:lastPrinted>
  <dcterms:created xsi:type="dcterms:W3CDTF">2009-09-10T21:59:03Z</dcterms:created>
  <dcterms:modified xsi:type="dcterms:W3CDTF">2017-01-17T18:26:03Z</dcterms:modified>
</cp:coreProperties>
</file>