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4"/>
  </p:sldMasterIdLst>
  <p:notesMasterIdLst>
    <p:notesMasterId r:id="rId14"/>
  </p:notesMasterIdLst>
  <p:sldIdLst>
    <p:sldId id="256" r:id="rId5"/>
    <p:sldId id="292" r:id="rId6"/>
    <p:sldId id="291" r:id="rId7"/>
    <p:sldId id="296" r:id="rId8"/>
    <p:sldId id="284" r:id="rId9"/>
    <p:sldId id="293" r:id="rId10"/>
    <p:sldId id="297" r:id="rId11"/>
    <p:sldId id="294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33" autoAdjust="0"/>
    <p:restoredTop sz="94711" autoAdjust="0"/>
  </p:normalViewPr>
  <p:slideViewPr>
    <p:cSldViewPr>
      <p:cViewPr>
        <p:scale>
          <a:sx n="100" d="100"/>
          <a:sy n="100" d="100"/>
        </p:scale>
        <p:origin x="-88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E695B-7A1B-4E40-94EE-BB216125E0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ED1ED-EC98-4D04-A699-882FCCA4A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INCOSE IS 2011 Denver, Colorado</a:t>
            </a: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pt-BR" smtClean="0"/>
              <a:t>INCOSE IS 2011 Denver, Colorado</a:t>
            </a: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32FBF-2175-464D-854E-1F0A920B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Integrating MBSE  into a Multi-Disciplinary Engineering Environment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>
                <a:solidFill>
                  <a:schemeClr val="tx1"/>
                </a:solidFill>
              </a:rPr>
              <a:t>Systems Engineering </a:t>
            </a:r>
            <a:r>
              <a:rPr lang="en-US" dirty="0" smtClean="0"/>
              <a:t>Perspective</a:t>
            </a:r>
            <a:endParaRPr lang="en-GB" dirty="0" smtClean="0">
              <a:latin typeface="Arial" charset="0"/>
            </a:endParaRPr>
          </a:p>
        </p:txBody>
      </p:sp>
      <p:sp>
        <p:nvSpPr>
          <p:cNvPr id="3075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Ron Williamson, </a:t>
            </a:r>
            <a:r>
              <a:rPr lang="en-US" dirty="0" smtClean="0">
                <a:latin typeface="Arial" charset="0"/>
              </a:rPr>
              <a:t>PhD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Systems Engineer,  Raytheon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20 June 2011</a:t>
            </a:r>
            <a:endParaRPr lang="en-GB" dirty="0" smtClean="0">
              <a:latin typeface="Arial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609600" y="0"/>
            <a:ext cx="2061227" cy="18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Proposal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181600"/>
          </a:xfrm>
        </p:spPr>
        <p:txBody>
          <a:bodyPr/>
          <a:lstStyle/>
          <a:p>
            <a:r>
              <a:rPr lang="en-US" sz="2400" dirty="0" smtClean="0"/>
              <a:t>Model-based systems engineering (MBSE) formalizes the practice of systems engineering through the use of </a:t>
            </a:r>
            <a:r>
              <a:rPr lang="en-US" sz="2400" b="1" u="sng" dirty="0" smtClean="0"/>
              <a:t>models</a:t>
            </a:r>
            <a:r>
              <a:rPr lang="en-US" sz="2400" dirty="0" smtClean="0"/>
              <a:t>. </a:t>
            </a:r>
          </a:p>
          <a:p>
            <a:pPr lvl="1"/>
            <a:r>
              <a:rPr lang="en-US" sz="2000" dirty="0" smtClean="0"/>
              <a:t>This panel is intended to address considerations for incorporating MBSE into a broader </a:t>
            </a:r>
            <a:r>
              <a:rPr lang="en-US" sz="2000" u="sng" dirty="0" smtClean="0"/>
              <a:t>multi-disciplinary </a:t>
            </a:r>
            <a:r>
              <a:rPr lang="en-US" sz="2000" dirty="0" smtClean="0"/>
              <a:t>engineering environment.  </a:t>
            </a:r>
          </a:p>
          <a:p>
            <a:pPr lvl="1"/>
            <a:r>
              <a:rPr lang="en-US" sz="2000" dirty="0" smtClean="0"/>
              <a:t>Engineering disciplines use </a:t>
            </a:r>
            <a:r>
              <a:rPr lang="en-US" sz="2000" u="sng" dirty="0" smtClean="0"/>
              <a:t>multiple languages and tools </a:t>
            </a:r>
            <a:r>
              <a:rPr lang="en-US" sz="2000" dirty="0" smtClean="0"/>
              <a:t>whose results are not always easily </a:t>
            </a:r>
            <a:r>
              <a:rPr lang="en-US" sz="2000" u="sng" dirty="0" smtClean="0"/>
              <a:t>integrated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smtClean="0"/>
              <a:t>The lack of </a:t>
            </a:r>
            <a:r>
              <a:rPr lang="en-US" sz="2000" u="sng" dirty="0" smtClean="0"/>
              <a:t>integration</a:t>
            </a:r>
            <a:r>
              <a:rPr lang="en-US" sz="2000" dirty="0" smtClean="0"/>
              <a:t> is a source of design discrepancies and errors. </a:t>
            </a:r>
          </a:p>
          <a:p>
            <a:r>
              <a:rPr lang="en-US" sz="2400" dirty="0" smtClean="0"/>
              <a:t>The potential for MBSE …</a:t>
            </a:r>
          </a:p>
          <a:p>
            <a:pPr lvl="1"/>
            <a:r>
              <a:rPr lang="en-US" sz="2000" dirty="0" smtClean="0"/>
              <a:t>Provide a means to </a:t>
            </a:r>
            <a:r>
              <a:rPr lang="en-US" sz="2000" u="sng" dirty="0" smtClean="0"/>
              <a:t>integrate</a:t>
            </a:r>
            <a:r>
              <a:rPr lang="en-US" sz="2000" dirty="0" smtClean="0"/>
              <a:t> multi-disciplinary engineering including systems, hardware, software, analysis, and test throughout the development </a:t>
            </a:r>
            <a:r>
              <a:rPr lang="en-US" sz="2000" u="sng" dirty="0" smtClean="0"/>
              <a:t>life cycle</a:t>
            </a:r>
            <a:r>
              <a:rPr lang="en-US" sz="2000" dirty="0" smtClean="0"/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6858000" cy="954088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 smtClean="0"/>
              <a:t>Systems </a:t>
            </a:r>
            <a:r>
              <a:rPr lang="en-US" dirty="0" smtClean="0"/>
              <a:t>Engineering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620000" cy="4876800"/>
          </a:xfrm>
        </p:spPr>
        <p:txBody>
          <a:bodyPr/>
          <a:lstStyle/>
          <a:p>
            <a:r>
              <a:rPr lang="en-US" sz="2000" dirty="0" smtClean="0"/>
              <a:t>Systems level thinking and analysis </a:t>
            </a:r>
          </a:p>
          <a:p>
            <a:pPr lvl="1"/>
            <a:r>
              <a:rPr lang="en-US" sz="1600" dirty="0" smtClean="0"/>
              <a:t>Establishes the context for the other disciplines</a:t>
            </a:r>
          </a:p>
          <a:p>
            <a:pPr lvl="1"/>
            <a:r>
              <a:rPr lang="en-US" sz="1600" dirty="0" smtClean="0"/>
              <a:t>Depends on understanding the constraints/principles employed by these other disciplines.  </a:t>
            </a:r>
          </a:p>
          <a:p>
            <a:r>
              <a:rPr lang="en-US" sz="2000" dirty="0" smtClean="0"/>
              <a:t>It ‘s a two way street, involving different analysis viewpoints</a:t>
            </a:r>
          </a:p>
          <a:p>
            <a:pPr lvl="1"/>
            <a:r>
              <a:rPr lang="en-US" sz="1600" dirty="0" smtClean="0"/>
              <a:t>“top down”     “bottom up”   “cross-cutting”</a:t>
            </a:r>
            <a:endParaRPr lang="en-US" sz="1600" dirty="0" smtClean="0"/>
          </a:p>
          <a:p>
            <a:r>
              <a:rPr lang="en-US" sz="2000" dirty="0" smtClean="0"/>
              <a:t>A key aspect of defining systems context includes aspects that can be translated into guidance for the other disciplines</a:t>
            </a:r>
          </a:p>
          <a:p>
            <a:pPr lvl="1"/>
            <a:r>
              <a:rPr lang="en-US" sz="1600" dirty="0" smtClean="0"/>
              <a:t>Functional characteristics (structure, decomposition, aggregation)</a:t>
            </a:r>
          </a:p>
          <a:p>
            <a:pPr lvl="1"/>
            <a:r>
              <a:rPr lang="en-US" sz="1600" dirty="0" smtClean="0"/>
              <a:t>Interfaces  (Complexity, Openness, Standards)</a:t>
            </a:r>
          </a:p>
          <a:p>
            <a:pPr lvl="1"/>
            <a:r>
              <a:rPr lang="en-US" sz="1600" dirty="0" smtClean="0"/>
              <a:t>Non Functional Characteristics ("</a:t>
            </a:r>
            <a:r>
              <a:rPr lang="en-US" sz="1600" dirty="0" err="1" smtClean="0"/>
              <a:t>ilities</a:t>
            </a:r>
            <a:r>
              <a:rPr lang="en-US" sz="1600" dirty="0" smtClean="0"/>
              <a:t>“  constraints)</a:t>
            </a:r>
          </a:p>
          <a:p>
            <a:pPr lvl="1"/>
            <a:r>
              <a:rPr lang="en-US" sz="1600" dirty="0" smtClean="0"/>
              <a:t>Behavioral Characteristics (parametric representations)</a:t>
            </a:r>
          </a:p>
          <a:p>
            <a:r>
              <a:rPr lang="en-US" sz="2000" dirty="0" smtClean="0"/>
              <a:t>The underlying disciplines' principles also need to be abstracted/transformed into systems level concepts</a:t>
            </a:r>
          </a:p>
          <a:p>
            <a:pPr lvl="1"/>
            <a:r>
              <a:rPr lang="en-US" sz="1600" dirty="0" smtClean="0"/>
              <a:t>Allocation to each disciplines core concepts (form, function, physical constraints)</a:t>
            </a:r>
            <a:endParaRPr lang="en-US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6248400" cy="954088"/>
          </a:xfrm>
        </p:spPr>
        <p:txBody>
          <a:bodyPr/>
          <a:lstStyle/>
          <a:p>
            <a:r>
              <a:rPr lang="en-US" dirty="0" smtClean="0"/>
              <a:t>INCOSE MBSE Roadmap &amp; Vision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56305" y="1524934"/>
            <a:ext cx="6311900" cy="3948019"/>
            <a:chOff x="1124" y="934"/>
            <a:chExt cx="3931" cy="268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124" y="934"/>
              <a:ext cx="629" cy="2683"/>
            </a:xfrm>
            <a:prstGeom prst="rect">
              <a:avLst/>
            </a:prstGeom>
            <a:solidFill>
              <a:srgbClr val="CBFD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49" y="934"/>
              <a:ext cx="2152" cy="2683"/>
            </a:xfrm>
            <a:prstGeom prst="rect">
              <a:avLst/>
            </a:prstGeom>
            <a:solidFill>
              <a:srgbClr val="A6EFF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Tahoma" pitchFamily="34" charset="0"/>
                <a:ea typeface="ＭＳ Ｐゴシック" charset="-128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96" y="934"/>
              <a:ext cx="1159" cy="2683"/>
            </a:xfrm>
            <a:prstGeom prst="rect">
              <a:avLst/>
            </a:prstGeom>
            <a:solidFill>
              <a:srgbClr val="D3E8F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solidFill>
                  <a:srgbClr val="4D4D4D"/>
                </a:solidFill>
                <a:latin typeface="Tahoma" pitchFamily="34" charset="0"/>
                <a:ea typeface="ＭＳ Ｐゴシック" charset="-128"/>
              </a:endParaRPr>
            </a:p>
          </p:txBody>
        </p:sp>
      </p:grp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248492" y="5438681"/>
            <a:ext cx="0" cy="103187"/>
          </a:xfrm>
          <a:prstGeom prst="line">
            <a:avLst/>
          </a:prstGeom>
          <a:noFill/>
          <a:ln w="38100">
            <a:solidFill>
              <a:srgbClr val="2714B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677492" y="5457731"/>
            <a:ext cx="0" cy="103187"/>
          </a:xfrm>
          <a:prstGeom prst="line">
            <a:avLst/>
          </a:prstGeom>
          <a:noFill/>
          <a:ln w="38100">
            <a:solidFill>
              <a:srgbClr val="2714B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2222967" y="1752694"/>
            <a:ext cx="6524625" cy="3706812"/>
          </a:xfrm>
          <a:custGeom>
            <a:avLst/>
            <a:gdLst>
              <a:gd name="T0" fmla="*/ 0 w 4812"/>
              <a:gd name="T1" fmla="*/ 0 h 2671"/>
              <a:gd name="T2" fmla="*/ 0 w 4812"/>
              <a:gd name="T3" fmla="*/ 2147483647 h 2671"/>
              <a:gd name="T4" fmla="*/ 2147483647 w 4812"/>
              <a:gd name="T5" fmla="*/ 2147483647 h 2671"/>
              <a:gd name="T6" fmla="*/ 0 60000 65536"/>
              <a:gd name="T7" fmla="*/ 0 60000 65536"/>
              <a:gd name="T8" fmla="*/ 0 60000 65536"/>
              <a:gd name="T9" fmla="*/ 0 w 4812"/>
              <a:gd name="T10" fmla="*/ 0 h 2671"/>
              <a:gd name="T11" fmla="*/ 4812 w 4812"/>
              <a:gd name="T12" fmla="*/ 2671 h 2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2" h="2671">
                <a:moveTo>
                  <a:pt x="0" y="0"/>
                </a:moveTo>
                <a:lnTo>
                  <a:pt x="0" y="2671"/>
                </a:lnTo>
                <a:lnTo>
                  <a:pt x="4812" y="2671"/>
                </a:lnTo>
              </a:path>
            </a:pathLst>
          </a:custGeom>
          <a:noFill/>
          <a:ln w="28575">
            <a:solidFill>
              <a:srgbClr val="2714B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61142" y="5621243"/>
            <a:ext cx="704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Tahoma" pitchFamily="34" charset="0"/>
                <a:ea typeface="ＭＳ Ｐゴシック" charset="-128"/>
              </a:rPr>
              <a:t>2010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406030" y="5621243"/>
            <a:ext cx="704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Tahoma" pitchFamily="34" charset="0"/>
                <a:ea typeface="ＭＳ Ｐゴシック" charset="-128"/>
              </a:rPr>
              <a:t>2020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133230" y="5621243"/>
            <a:ext cx="704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Tahoma" pitchFamily="34" charset="0"/>
                <a:ea typeface="ＭＳ Ｐゴシック" charset="-128"/>
              </a:rPr>
              <a:t>2025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 rot="-5400000">
            <a:off x="1669723" y="3494228"/>
            <a:ext cx="83502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Tahoma" pitchFamily="34" charset="0"/>
                <a:ea typeface="ＭＳ Ｐゴシック" charset="-128"/>
              </a:rPr>
              <a:t>Maturity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92629" y="1102660"/>
            <a:ext cx="7808912" cy="44842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400" b="1">
                <a:latin typeface="Tahoma" pitchFamily="34" charset="0"/>
                <a:ea typeface="ＭＳ Ｐゴシック" charset="-128"/>
              </a:rPr>
              <a:t>MBSE Capability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 rot="-1873602">
            <a:off x="2067392" y="3385484"/>
            <a:ext cx="5921375" cy="190500"/>
          </a:xfrm>
          <a:prstGeom prst="homePlate">
            <a:avLst>
              <a:gd name="adj" fmla="val 1670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8504" y="4690409"/>
            <a:ext cx="1573212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Tahoma" pitchFamily="34" charset="0"/>
                <a:ea typeface="ＭＳ Ｐゴシック" charset="-128"/>
              </a:rPr>
              <a:t>Ad Hoc MBSE</a:t>
            </a:r>
          </a:p>
          <a:p>
            <a:r>
              <a:rPr lang="en-GB" sz="1200">
                <a:latin typeface="Tahoma" pitchFamily="34" charset="0"/>
                <a:ea typeface="ＭＳ Ｐゴシック" charset="-128"/>
              </a:rPr>
              <a:t>Document Centric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870667" y="5618068"/>
            <a:ext cx="704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Tahoma" pitchFamily="34" charset="0"/>
                <a:ea typeface="ＭＳ Ｐゴシック" charset="-128"/>
              </a:rPr>
              <a:t>2010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814854" y="3263247"/>
            <a:ext cx="931862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Tahoma" pitchFamily="34" charset="0"/>
                <a:ea typeface="ＭＳ Ｐゴシック" charset="-128"/>
              </a:rPr>
              <a:t>Well Defined MBSE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806916" y="2099609"/>
            <a:ext cx="1687513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dirty="0">
                <a:latin typeface="Tahoma" pitchFamily="34" charset="0"/>
                <a:ea typeface="ＭＳ Ｐゴシック" charset="-128"/>
              </a:rPr>
              <a:t>Institutionalized</a:t>
            </a:r>
          </a:p>
          <a:p>
            <a:r>
              <a:rPr lang="en-GB" sz="1200" dirty="0">
                <a:latin typeface="Tahoma" pitchFamily="34" charset="0"/>
                <a:ea typeface="ＭＳ Ｐゴシック" charset="-128"/>
              </a:rPr>
              <a:t>MBSE across </a:t>
            </a:r>
          </a:p>
          <a:p>
            <a:r>
              <a:rPr lang="en-GB" sz="1200" dirty="0">
                <a:latin typeface="Tahoma" pitchFamily="34" charset="0"/>
                <a:ea typeface="ＭＳ Ｐゴシック" charset="-128"/>
              </a:rPr>
              <a:t>Academia/Industry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549992" y="1208275"/>
            <a:ext cx="1481138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>
                <a:latin typeface="Tahoma" pitchFamily="34" charset="0"/>
                <a:ea typeface="ＭＳ Ｐゴシック" charset="-128"/>
              </a:rPr>
              <a:t>Reduced cycle times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424955" y="1139359"/>
            <a:ext cx="3160712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>
                <a:latin typeface="Tahoma" pitchFamily="34" charset="0"/>
                <a:ea typeface="ＭＳ Ｐゴシック" charset="-128"/>
              </a:rPr>
              <a:t>Design optimization across broad trade space</a:t>
            </a:r>
          </a:p>
          <a:p>
            <a:r>
              <a:rPr lang="en-GB" sz="1000" b="1">
                <a:latin typeface="Tahoma" pitchFamily="34" charset="0"/>
                <a:ea typeface="ＭＳ Ｐゴシック" charset="-128"/>
              </a:rPr>
              <a:t>Cross domain effects based analysis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3975567" y="1143374"/>
            <a:ext cx="138211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>
                <a:latin typeface="Tahoma" pitchFamily="34" charset="0"/>
                <a:ea typeface="ＭＳ Ｐゴシック" charset="-128"/>
              </a:rPr>
              <a:t>System of systems</a:t>
            </a:r>
          </a:p>
          <a:p>
            <a:r>
              <a:rPr lang="en-GB" sz="1000" b="1">
                <a:latin typeface="Tahoma" pitchFamily="34" charset="0"/>
                <a:ea typeface="ＭＳ Ｐゴシック" charset="-128"/>
              </a:rPr>
              <a:t>interoperability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2439614" y="1567703"/>
            <a:ext cx="545373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Extending Maturity and Capability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5242392" y="2399647"/>
            <a:ext cx="2767013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Distributed &amp; secure model repositories</a:t>
            </a:r>
          </a:p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crossing multiple domains</a:t>
            </a:r>
            <a:endParaRPr lang="en-US" sz="1000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180355" y="3009247"/>
            <a:ext cx="3254375" cy="246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Defined MBSE theory, ontology, and formalisms</a:t>
            </a:r>
            <a:endParaRPr lang="en-US" sz="1000" dirty="0">
              <a:solidFill>
                <a:srgbClr val="002060"/>
              </a:solidFill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2232492" y="4687234"/>
            <a:ext cx="1925638" cy="246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Emerging MBSE standards</a:t>
            </a:r>
            <a:endParaRPr lang="en-US" sz="1000" dirty="0">
              <a:solidFill>
                <a:srgbClr val="002060"/>
              </a:solidFill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2761130" y="4045884"/>
            <a:ext cx="2584450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Matured MBSE methods and metrics,</a:t>
            </a:r>
          </a:p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Integrated  System/HW/SW models</a:t>
            </a:r>
            <a:endParaRPr lang="en-US" sz="1000" dirty="0">
              <a:solidFill>
                <a:srgbClr val="002060"/>
              </a:solidFill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3345330" y="3455334"/>
            <a:ext cx="3024187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Architecture model integrated </a:t>
            </a:r>
          </a:p>
          <a:p>
            <a:pPr algn="ctr">
              <a:defRPr/>
            </a:pPr>
            <a:r>
              <a:rPr lang="en-GB" sz="1000" dirty="0">
                <a:solidFill>
                  <a:srgbClr val="002060"/>
                </a:solidFill>
                <a:latin typeface="Tahoma" pitchFamily="34" charset="0"/>
                <a:ea typeface="ＭＳ Ｐゴシック" pitchFamily="1" charset="-128"/>
              </a:rPr>
              <a:t>with Simulation, Analysis, and Visualization</a:t>
            </a:r>
            <a:endParaRPr lang="en-US" sz="1000" dirty="0">
              <a:solidFill>
                <a:srgbClr val="002060"/>
              </a:solidFill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450355" y="3872846"/>
            <a:ext cx="32464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Planning &amp; Support</a:t>
            </a:r>
          </a:p>
          <a:p>
            <a:pPr>
              <a:buFontTx/>
              <a:buChar char="•"/>
            </a:pPr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Research</a:t>
            </a:r>
          </a:p>
          <a:p>
            <a:pPr>
              <a:buFontTx/>
              <a:buChar char="•"/>
            </a:pPr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Standards Development</a:t>
            </a:r>
          </a:p>
          <a:p>
            <a:pPr>
              <a:buFontTx/>
              <a:buChar char="•"/>
            </a:pPr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Processes, Practices, &amp; Methods</a:t>
            </a:r>
          </a:p>
          <a:p>
            <a:pPr>
              <a:buFontTx/>
              <a:buChar char="•"/>
            </a:pPr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Tools &amp; Technology Enhancements</a:t>
            </a:r>
          </a:p>
          <a:p>
            <a:pPr>
              <a:buFontTx/>
              <a:buChar char="•"/>
            </a:pPr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Outreach, Training &amp; Education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6972300" y="3334870"/>
            <a:ext cx="1866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Refer to activities in</a:t>
            </a:r>
          </a:p>
          <a:p>
            <a:r>
              <a:rPr lang="en-US" sz="1400" dirty="0">
                <a:solidFill>
                  <a:srgbClr val="333399"/>
                </a:solidFill>
                <a:ea typeface="ＭＳ Ｐゴシック" charset="-128"/>
              </a:rPr>
              <a:t>the following areas:</a:t>
            </a:r>
          </a:p>
        </p:txBody>
      </p:sp>
      <p:sp>
        <p:nvSpPr>
          <p:cNvPr id="32" name="AutoShape 33"/>
          <p:cNvSpPr>
            <a:spLocks/>
          </p:cNvSpPr>
          <p:nvPr/>
        </p:nvSpPr>
        <p:spPr bwMode="auto">
          <a:xfrm>
            <a:off x="8442791" y="3907772"/>
            <a:ext cx="324783" cy="1471052"/>
          </a:xfrm>
          <a:prstGeom prst="rightBrace">
            <a:avLst>
              <a:gd name="adj1" fmla="val 342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162800" cy="954088"/>
          </a:xfrm>
        </p:spPr>
        <p:txBody>
          <a:bodyPr/>
          <a:lstStyle/>
          <a:p>
            <a:r>
              <a:rPr lang="en-US" sz="2400" dirty="0" smtClean="0"/>
              <a:t>What should systems engineering expect from other disciplines to enable MBSE?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4876800"/>
          </a:xfrm>
        </p:spPr>
        <p:txBody>
          <a:bodyPr/>
          <a:lstStyle/>
          <a:p>
            <a:r>
              <a:rPr lang="en-US" sz="2000" dirty="0" smtClean="0"/>
              <a:t>Compatible model vocabularies and semantics</a:t>
            </a:r>
          </a:p>
          <a:p>
            <a:pPr lvl="1"/>
            <a:r>
              <a:rPr lang="en-US" sz="1600" dirty="0" smtClean="0"/>
              <a:t>When we use specific terms,  their various aspects are clear and can be transformed into each disciplines unique standardized perspectives</a:t>
            </a:r>
          </a:p>
          <a:p>
            <a:r>
              <a:rPr lang="en-US" sz="2000" dirty="0" smtClean="0"/>
              <a:t>Examples include</a:t>
            </a:r>
          </a:p>
          <a:p>
            <a:pPr lvl="1"/>
            <a:r>
              <a:rPr lang="en-US" sz="1800" dirty="0" smtClean="0"/>
              <a:t>Aspects of “Interface”</a:t>
            </a:r>
            <a:endParaRPr lang="en-US" sz="1800" dirty="0" smtClean="0"/>
          </a:p>
          <a:p>
            <a:pPr lvl="2"/>
            <a:r>
              <a:rPr lang="en-US" sz="1400" dirty="0" smtClean="0"/>
              <a:t>Systems</a:t>
            </a:r>
            <a:r>
              <a:rPr lang="en-US" sz="1400" dirty="0" smtClean="0"/>
              <a:t>…..logical representation of structure and constraints</a:t>
            </a:r>
            <a:endParaRPr lang="en-US" sz="1400" dirty="0" smtClean="0"/>
          </a:p>
          <a:p>
            <a:pPr lvl="2"/>
            <a:r>
              <a:rPr lang="en-US" sz="1400" dirty="0" smtClean="0"/>
              <a:t>Software</a:t>
            </a:r>
            <a:r>
              <a:rPr lang="en-US" sz="1400" dirty="0" smtClean="0"/>
              <a:t>….logical representation with data types, protocols, etc.</a:t>
            </a:r>
            <a:endParaRPr lang="en-US" sz="1400" dirty="0" smtClean="0"/>
          </a:p>
          <a:p>
            <a:pPr lvl="2"/>
            <a:r>
              <a:rPr lang="en-US" sz="1400" dirty="0" smtClean="0"/>
              <a:t>Electro/Mechanical…physical representation e.g. Size, Weight, Power</a:t>
            </a:r>
            <a:endParaRPr lang="en-US" sz="1400" dirty="0" smtClean="0"/>
          </a:p>
          <a:p>
            <a:pPr lvl="1"/>
            <a:r>
              <a:rPr lang="en-US" sz="1800" dirty="0" smtClean="0"/>
              <a:t>Aspects of “Component”</a:t>
            </a:r>
            <a:endParaRPr lang="en-US" sz="1800" dirty="0" smtClean="0"/>
          </a:p>
          <a:p>
            <a:pPr lvl="2"/>
            <a:r>
              <a:rPr lang="en-US" sz="1400" dirty="0" smtClean="0"/>
              <a:t>Systems</a:t>
            </a:r>
            <a:r>
              <a:rPr lang="en-US" sz="1400" dirty="0" smtClean="0"/>
              <a:t>…..Logical  specification</a:t>
            </a:r>
            <a:endParaRPr lang="en-US" sz="1400" dirty="0" smtClean="0"/>
          </a:p>
          <a:p>
            <a:pPr lvl="2"/>
            <a:r>
              <a:rPr lang="en-US" sz="1400" dirty="0" smtClean="0"/>
              <a:t>Software</a:t>
            </a:r>
            <a:r>
              <a:rPr lang="en-US" sz="1400" dirty="0" smtClean="0"/>
              <a:t>….Logical  and Physical deployment characteristics</a:t>
            </a:r>
            <a:endParaRPr lang="en-US" sz="1400" dirty="0" smtClean="0"/>
          </a:p>
          <a:p>
            <a:pPr lvl="2"/>
            <a:r>
              <a:rPr lang="en-US" sz="1400" dirty="0" smtClean="0"/>
              <a:t>Electro/Mechanical…Physical characteristics</a:t>
            </a:r>
            <a:endParaRPr lang="en-US" sz="1400" dirty="0" smtClean="0"/>
          </a:p>
          <a:p>
            <a:pPr lvl="1"/>
            <a:r>
              <a:rPr lang="en-US" sz="1800" dirty="0" smtClean="0"/>
              <a:t>Aspects of “Threads”</a:t>
            </a:r>
          </a:p>
          <a:p>
            <a:pPr lvl="2"/>
            <a:r>
              <a:rPr lang="en-US" sz="1600" dirty="0" smtClean="0"/>
              <a:t>Systems Integration aggregations…”integration threads”</a:t>
            </a:r>
          </a:p>
          <a:p>
            <a:pPr lvl="2"/>
            <a:r>
              <a:rPr lang="en-US" sz="1600" dirty="0" smtClean="0"/>
              <a:t>Software behavior … “multi threading”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/>
          <a:srcRect r="2562" b="3859"/>
          <a:stretch>
            <a:fillRect/>
          </a:stretch>
        </p:blipFill>
        <p:spPr bwMode="auto">
          <a:xfrm>
            <a:off x="6984587" y="4419600"/>
            <a:ext cx="2159413" cy="193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982663" y="0"/>
            <a:ext cx="7704137" cy="954088"/>
          </a:xfrm>
        </p:spPr>
        <p:txBody>
          <a:bodyPr/>
          <a:lstStyle/>
          <a:p>
            <a:r>
              <a:rPr lang="en-US" sz="2400" dirty="0" smtClean="0"/>
              <a:t>How should the practices and tools be integrated/coupled across disciplines?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4876800"/>
          </a:xfrm>
        </p:spPr>
        <p:txBody>
          <a:bodyPr/>
          <a:lstStyle/>
          <a:p>
            <a:r>
              <a:rPr lang="en-US" sz="2000" dirty="0" smtClean="0"/>
              <a:t>Taking the </a:t>
            </a:r>
            <a:r>
              <a:rPr lang="en-US" sz="2000" dirty="0" smtClean="0"/>
              <a:t>results of the NDIA MBE studies…</a:t>
            </a:r>
          </a:p>
          <a:p>
            <a:pPr lvl="1"/>
            <a:r>
              <a:rPr lang="en-US" sz="1600" dirty="0" smtClean="0"/>
              <a:t>Full life cycle context should be taken into account</a:t>
            </a:r>
          </a:p>
          <a:p>
            <a:pPr lvl="1"/>
            <a:r>
              <a:rPr lang="en-US" sz="1600" dirty="0" smtClean="0"/>
              <a:t>Common tool repositories…not necessarily integrated, but interoperable and interdependent</a:t>
            </a:r>
            <a:endParaRPr lang="en-US" sz="2000" dirty="0" smtClean="0"/>
          </a:p>
          <a:p>
            <a:r>
              <a:rPr lang="en-US" sz="2000" dirty="0" smtClean="0"/>
              <a:t>Discipline Coupling</a:t>
            </a:r>
          </a:p>
          <a:p>
            <a:pPr lvl="1"/>
            <a:r>
              <a:rPr lang="en-US" sz="1600" dirty="0" smtClean="0"/>
              <a:t>Primarily </a:t>
            </a:r>
            <a:r>
              <a:rPr lang="en-US" sz="1600" dirty="0" smtClean="0"/>
              <a:t>loose coupling…is more </a:t>
            </a:r>
            <a:r>
              <a:rPr lang="en-US" sz="1600" dirty="0" smtClean="0"/>
              <a:t>realistic given the separation of concerns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Interoperable implies</a:t>
            </a:r>
            <a:r>
              <a:rPr lang="en-US" sz="2000" dirty="0" smtClean="0"/>
              <a:t>…</a:t>
            </a:r>
          </a:p>
          <a:p>
            <a:pPr lvl="1"/>
            <a:r>
              <a:rPr lang="en-US" sz="1600" dirty="0" smtClean="0"/>
              <a:t>Shared vocabularies</a:t>
            </a:r>
          </a:p>
          <a:p>
            <a:pPr lvl="1"/>
            <a:r>
              <a:rPr lang="en-US" sz="1600" dirty="0" smtClean="0"/>
              <a:t>Common Representations</a:t>
            </a:r>
          </a:p>
          <a:p>
            <a:pPr lvl="1"/>
            <a:r>
              <a:rPr lang="en-US" sz="1600" dirty="0" smtClean="0"/>
              <a:t>Transformations/Adapters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Inter dependent </a:t>
            </a:r>
            <a:r>
              <a:rPr lang="en-US" sz="2000" dirty="0" smtClean="0"/>
              <a:t>implies…</a:t>
            </a:r>
          </a:p>
          <a:p>
            <a:pPr lvl="1"/>
            <a:r>
              <a:rPr lang="en-US" sz="1600" dirty="0" smtClean="0"/>
              <a:t>Traceability across disciplines</a:t>
            </a:r>
            <a:endParaRPr lang="en-US" sz="16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1088" y="3124200"/>
            <a:ext cx="4296153" cy="321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954088"/>
          </a:xfrm>
        </p:spPr>
        <p:txBody>
          <a:bodyPr/>
          <a:lstStyle/>
          <a:p>
            <a:r>
              <a:rPr lang="en-US" sz="2400" dirty="0" smtClean="0"/>
              <a:t>How should the practices and tools be integrated/coupled across disciplines</a:t>
            </a:r>
            <a:r>
              <a:rPr lang="en-US" sz="2400" dirty="0" smtClean="0"/>
              <a:t>?  (cont.)</a:t>
            </a:r>
            <a:endParaRPr lang="en-US" sz="2400" dirty="0"/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5259388" y="1524000"/>
            <a:ext cx="982662" cy="2322513"/>
          </a:xfrm>
          <a:prstGeom prst="can">
            <a:avLst>
              <a:gd name="adj" fmla="val 13853"/>
            </a:avLst>
          </a:prstGeom>
          <a:solidFill>
            <a:schemeClr val="bg1">
              <a:lumMod val="5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endParaRPr lang="en-US" b="1" i="1"/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4305300" y="1600200"/>
            <a:ext cx="495300" cy="3816350"/>
          </a:xfrm>
          <a:prstGeom prst="can">
            <a:avLst>
              <a:gd name="adj" fmla="val 27566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endParaRPr lang="en-US" b="1" i="1"/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641350" y="1584325"/>
            <a:ext cx="1446213" cy="3921125"/>
          </a:xfrm>
          <a:prstGeom prst="can">
            <a:avLst>
              <a:gd name="adj" fmla="val 15264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endParaRPr lang="en-US" b="1" i="1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2727325" y="4032250"/>
            <a:ext cx="1446213" cy="1489075"/>
          </a:xfrm>
          <a:prstGeom prst="can">
            <a:avLst>
              <a:gd name="adj" fmla="val 12360"/>
            </a:avLst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endParaRPr lang="en-US" b="1" i="1"/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6599238" y="1512888"/>
            <a:ext cx="938212" cy="3505200"/>
          </a:xfrm>
          <a:prstGeom prst="can">
            <a:avLst>
              <a:gd name="adj" fmla="val 13422"/>
            </a:avLst>
          </a:prstGeom>
          <a:solidFill>
            <a:srgbClr val="D6D6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endParaRPr lang="en-US" b="1" i="1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>
            <a:off x="5013325" y="4117975"/>
            <a:ext cx="1273175" cy="1433513"/>
          </a:xfrm>
          <a:prstGeom prst="can">
            <a:avLst>
              <a:gd name="adj" fmla="val 11728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endParaRPr lang="en-US" b="1" i="1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22300" y="1274763"/>
            <a:ext cx="15875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/>
              <a:t>System Engineering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797175" y="3921125"/>
            <a:ext cx="1331913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 dirty="0"/>
              <a:t>S/W Engineering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160963" y="1292225"/>
            <a:ext cx="112236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/>
              <a:t>Manufacturing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045075" y="3906838"/>
            <a:ext cx="130175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/>
              <a:t>S/W Code / Test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556375" y="1277938"/>
            <a:ext cx="985838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/>
              <a:t>System Test</a:t>
            </a: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4168775" y="1254125"/>
            <a:ext cx="915315" cy="3724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ctr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100" b="1" dirty="0" smtClean="0"/>
              <a:t>Distributed</a:t>
            </a:r>
          </a:p>
          <a:p>
            <a:pPr marL="230188" indent="-230188" algn="ctr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100" b="1" dirty="0" smtClean="0"/>
              <a:t>Infrastructure</a:t>
            </a:r>
            <a:endParaRPr lang="en-US" sz="1100" b="1" dirty="0"/>
          </a:p>
        </p:txBody>
      </p:sp>
      <p:sp>
        <p:nvSpPr>
          <p:cNvPr id="18" name="Line 65"/>
          <p:cNvSpPr>
            <a:spLocks noChangeShapeType="1"/>
          </p:cNvSpPr>
          <p:nvPr/>
        </p:nvSpPr>
        <p:spPr bwMode="auto">
          <a:xfrm flipV="1">
            <a:off x="4052888" y="3263900"/>
            <a:ext cx="12160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9" name="Line 65"/>
          <p:cNvSpPr>
            <a:spLocks noChangeShapeType="1"/>
          </p:cNvSpPr>
          <p:nvPr/>
        </p:nvSpPr>
        <p:spPr bwMode="auto">
          <a:xfrm flipV="1">
            <a:off x="4049713" y="3549650"/>
            <a:ext cx="12160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0" name="Line 65"/>
          <p:cNvSpPr>
            <a:spLocks noChangeShapeType="1"/>
          </p:cNvSpPr>
          <p:nvPr/>
        </p:nvSpPr>
        <p:spPr bwMode="auto">
          <a:xfrm flipV="1">
            <a:off x="4038600" y="2605088"/>
            <a:ext cx="12160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1" name="Line 65"/>
          <p:cNvSpPr>
            <a:spLocks noChangeShapeType="1"/>
          </p:cNvSpPr>
          <p:nvPr/>
        </p:nvSpPr>
        <p:spPr bwMode="auto">
          <a:xfrm flipV="1">
            <a:off x="4057650" y="2290763"/>
            <a:ext cx="12160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2" name="Line 65"/>
          <p:cNvSpPr>
            <a:spLocks noChangeShapeType="1"/>
          </p:cNvSpPr>
          <p:nvPr/>
        </p:nvSpPr>
        <p:spPr bwMode="auto">
          <a:xfrm flipV="1">
            <a:off x="4065588" y="1965325"/>
            <a:ext cx="12160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3" name="Line 65"/>
          <p:cNvSpPr>
            <a:spLocks noChangeShapeType="1"/>
          </p:cNvSpPr>
          <p:nvPr/>
        </p:nvSpPr>
        <p:spPr bwMode="auto">
          <a:xfrm flipV="1">
            <a:off x="4054475" y="2954338"/>
            <a:ext cx="12160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24" name="Group 51"/>
          <p:cNvGrpSpPr>
            <a:grpSpLocks/>
          </p:cNvGrpSpPr>
          <p:nvPr/>
        </p:nvGrpSpPr>
        <p:grpSpPr bwMode="auto">
          <a:xfrm>
            <a:off x="2600326" y="1562100"/>
            <a:ext cx="3648077" cy="2324100"/>
            <a:chOff x="1767" y="968"/>
            <a:chExt cx="2298" cy="1464"/>
          </a:xfrm>
        </p:grpSpPr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1767" y="968"/>
              <a:ext cx="911" cy="1464"/>
            </a:xfrm>
            <a:prstGeom prst="can">
              <a:avLst>
                <a:gd name="adj" fmla="val 12782"/>
              </a:avLst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rIns="0"/>
            <a:lstStyle/>
            <a:p>
              <a:pPr eaLnBrk="0" hangingPunct="0">
                <a:spcBef>
                  <a:spcPct val="20000"/>
                </a:spcBef>
                <a:buClr>
                  <a:schemeClr val="tx1"/>
                </a:buClr>
                <a:buSzPct val="110000"/>
              </a:pPr>
              <a:endParaRPr lang="en-US" b="1" i="1"/>
            </a:p>
          </p:txBody>
        </p:sp>
        <p:grpSp>
          <p:nvGrpSpPr>
            <p:cNvPr id="26" name="Group 20"/>
            <p:cNvGrpSpPr>
              <a:grpSpLocks/>
            </p:cNvGrpSpPr>
            <p:nvPr/>
          </p:nvGrpSpPr>
          <p:grpSpPr bwMode="auto">
            <a:xfrm>
              <a:off x="1796" y="1069"/>
              <a:ext cx="2269" cy="992"/>
              <a:chOff x="380" y="3095"/>
              <a:chExt cx="2269" cy="992"/>
            </a:xfrm>
          </p:grpSpPr>
          <p:pic>
            <p:nvPicPr>
              <p:cNvPr id="45" name="Picture 6"/>
              <p:cNvPicPr>
                <a:picLocks noChangeAspect="1" noChangeArrowheads="1"/>
              </p:cNvPicPr>
              <p:nvPr/>
            </p:nvPicPr>
            <p:blipFill>
              <a:blip r:embed="rId2"/>
              <a:srcRect l="14064" t="18970" r="16878" b="12776"/>
              <a:stretch>
                <a:fillRect/>
              </a:stretch>
            </p:blipFill>
            <p:spPr bwMode="auto">
              <a:xfrm>
                <a:off x="380" y="3116"/>
                <a:ext cx="288" cy="20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</p:pic>
          <p:sp>
            <p:nvSpPr>
              <p:cNvPr id="46" name="Text Box 16"/>
              <p:cNvSpPr txBox="1">
                <a:spLocks noChangeArrowheads="1"/>
              </p:cNvSpPr>
              <p:nvPr/>
            </p:nvSpPr>
            <p:spPr bwMode="auto">
              <a:xfrm>
                <a:off x="646" y="3095"/>
                <a:ext cx="69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tx1"/>
                  </a:buClr>
                  <a:buSzPct val="110000"/>
                </a:pPr>
                <a:r>
                  <a:rPr lang="en-US" sz="1200" dirty="0">
                    <a:solidFill>
                      <a:schemeClr val="bg1"/>
                    </a:solidFill>
                  </a:rPr>
                  <a:t>Drawings</a:t>
                </a:r>
              </a:p>
            </p:txBody>
          </p:sp>
          <p:sp>
            <p:nvSpPr>
              <p:cNvPr id="97" name="Text Box 16"/>
              <p:cNvSpPr txBox="1">
                <a:spLocks noChangeArrowheads="1"/>
              </p:cNvSpPr>
              <p:nvPr/>
            </p:nvSpPr>
            <p:spPr bwMode="auto">
              <a:xfrm>
                <a:off x="2073" y="3114"/>
                <a:ext cx="576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tx1"/>
                  </a:buClr>
                  <a:buSzPct val="110000"/>
                </a:pPr>
                <a:r>
                  <a:rPr lang="en-US" sz="1200" dirty="0" smtClean="0">
                    <a:solidFill>
                      <a:schemeClr val="bg1"/>
                    </a:solidFill>
                  </a:rPr>
                  <a:t>CAM</a:t>
                </a:r>
              </a:p>
              <a:p>
                <a:pPr eaLnBrk="0" hangingPunct="0">
                  <a:spcBef>
                    <a:spcPct val="50000"/>
                  </a:spcBef>
                  <a:buClr>
                    <a:schemeClr val="tx1"/>
                  </a:buClr>
                  <a:buSzPct val="110000"/>
                </a:pPr>
                <a:r>
                  <a:rPr lang="en-US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smtClean="0">
                    <a:solidFill>
                      <a:schemeClr val="bg1"/>
                    </a:solidFill>
                  </a:rPr>
                  <a:t>  Models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 Box 16"/>
              <p:cNvSpPr txBox="1">
                <a:spLocks noChangeArrowheads="1"/>
              </p:cNvSpPr>
              <p:nvPr/>
            </p:nvSpPr>
            <p:spPr bwMode="auto">
              <a:xfrm>
                <a:off x="2025" y="3738"/>
                <a:ext cx="576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tx1"/>
                  </a:buClr>
                  <a:buSzPct val="110000"/>
                </a:pPr>
                <a:r>
                  <a:rPr lang="en-US" sz="1200" dirty="0" smtClean="0">
                    <a:solidFill>
                      <a:schemeClr val="bg1"/>
                    </a:solidFill>
                  </a:rPr>
                  <a:t>Quality</a:t>
                </a:r>
              </a:p>
              <a:p>
                <a:pPr eaLnBrk="0" hangingPunct="0">
                  <a:spcBef>
                    <a:spcPct val="50000"/>
                  </a:spcBef>
                  <a:buClr>
                    <a:schemeClr val="tx1"/>
                  </a:buClr>
                  <a:buSzPct val="110000"/>
                </a:pPr>
                <a:r>
                  <a:rPr lang="en-US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smtClean="0">
                    <a:solidFill>
                      <a:schemeClr val="bg1"/>
                    </a:solidFill>
                  </a:rPr>
                  <a:t>  Models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98" y="1310"/>
              <a:ext cx="27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2062" y="1291"/>
              <a:ext cx="7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buClr>
                  <a:schemeClr val="tx1"/>
                </a:buClr>
                <a:buSzPct val="110000"/>
              </a:pPr>
              <a:r>
                <a:rPr lang="en-US" sz="1200">
                  <a:solidFill>
                    <a:schemeClr val="bg1"/>
                  </a:solidFill>
                </a:rPr>
                <a:t>CAD </a:t>
              </a:r>
            </a:p>
            <a:p>
              <a:pPr algn="l" eaLnBrk="0" hangingPunct="0">
                <a:buClr>
                  <a:schemeClr val="tx1"/>
                </a:buClr>
                <a:buSzPct val="110000"/>
              </a:pPr>
              <a:r>
                <a:rPr lang="en-US" sz="1200">
                  <a:solidFill>
                    <a:schemeClr val="bg1"/>
                  </a:solidFill>
                </a:rPr>
                <a:t>Models</a:t>
              </a:r>
            </a:p>
          </p:txBody>
        </p:sp>
        <p:pic>
          <p:nvPicPr>
            <p:cNvPr id="29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6" y="1561"/>
              <a:ext cx="22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2062" y="166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>
                  <a:schemeClr val="tx1"/>
                </a:buClr>
                <a:buSzPct val="110000"/>
              </a:pPr>
              <a:r>
                <a:rPr lang="en-US" sz="1200" dirty="0">
                  <a:solidFill>
                    <a:schemeClr val="bg1"/>
                  </a:solidFill>
                </a:rPr>
                <a:t>Tooling</a:t>
              </a:r>
              <a:br>
                <a:rPr lang="en-US" sz="1200" dirty="0">
                  <a:solidFill>
                    <a:schemeClr val="bg1"/>
                  </a:solidFill>
                </a:rPr>
              </a:br>
              <a:r>
                <a:rPr lang="en-US" sz="1200" dirty="0">
                  <a:solidFill>
                    <a:schemeClr val="bg1"/>
                  </a:solidFill>
                </a:rPr>
                <a:t>Data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2065" y="1541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>
                  <a:schemeClr val="tx1"/>
                </a:buClr>
                <a:buSzPct val="110000"/>
              </a:pPr>
              <a:r>
                <a:rPr lang="en-US" sz="1200">
                  <a:solidFill>
                    <a:schemeClr val="bg1"/>
                  </a:solidFill>
                </a:rPr>
                <a:t>Images</a:t>
              </a:r>
            </a:p>
          </p:txBody>
        </p:sp>
        <p:pic>
          <p:nvPicPr>
            <p:cNvPr id="32" name="Picture 50" descr="MCj0432631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3" y="1725"/>
              <a:ext cx="20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3" name="Group 9"/>
            <p:cNvGrpSpPr>
              <a:grpSpLocks/>
            </p:cNvGrpSpPr>
            <p:nvPr/>
          </p:nvGrpSpPr>
          <p:grpSpPr bwMode="auto">
            <a:xfrm>
              <a:off x="1846" y="2111"/>
              <a:ext cx="207" cy="283"/>
              <a:chOff x="823" y="1857"/>
              <a:chExt cx="419" cy="642"/>
            </a:xfrm>
          </p:grpSpPr>
          <p:sp>
            <p:nvSpPr>
              <p:cNvPr id="39" name="AutoShape 10"/>
              <p:cNvSpPr>
                <a:spLocks noChangeArrowheads="1"/>
              </p:cNvSpPr>
              <p:nvPr/>
            </p:nvSpPr>
            <p:spPr bwMode="auto">
              <a:xfrm>
                <a:off x="823" y="1857"/>
                <a:ext cx="419" cy="64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rgbClr val="F0AD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eaLnBrk="0" hangingPunct="0">
                  <a:spcBef>
                    <a:spcPct val="20000"/>
                  </a:spcBef>
                  <a:buClr>
                    <a:schemeClr val="tx1"/>
                  </a:buClr>
                  <a:buSzPct val="110000"/>
                </a:pPr>
                <a:endParaRPr lang="en-US" sz="2400"/>
              </a:p>
            </p:txBody>
          </p:sp>
          <p:cxnSp>
            <p:nvCxnSpPr>
              <p:cNvPr id="40" name="AutoShape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945" y="2088"/>
                <a:ext cx="102" cy="80"/>
              </a:xfrm>
              <a:prstGeom prst="bentConnector2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</p:spPr>
          </p:cxnSp>
          <p:pic>
            <p:nvPicPr>
              <p:cNvPr id="41" name="Picture 12" descr="OEM Part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883" y="1926"/>
                <a:ext cx="145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13" descr="OEM Part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036" y="2103"/>
                <a:ext cx="145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Picture 14" descr="OEM Part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036" y="2280"/>
                <a:ext cx="145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44" name="AutoShape 15"/>
              <p:cNvCxnSpPr>
                <a:cxnSpLocks noChangeShapeType="1"/>
              </p:cNvCxnSpPr>
              <p:nvPr/>
            </p:nvCxnSpPr>
            <p:spPr bwMode="auto">
              <a:xfrm rot="16200000" flipH="1">
                <a:off x="856" y="2177"/>
                <a:ext cx="279" cy="80"/>
              </a:xfrm>
              <a:prstGeom prst="bentConnector2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</p:spPr>
          </p:cxnSp>
        </p:grp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2073" y="1916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>
                  <a:schemeClr val="tx1"/>
                </a:buClr>
                <a:buSzPct val="110000"/>
              </a:pPr>
              <a:r>
                <a:rPr lang="en-US" sz="1200">
                  <a:solidFill>
                    <a:schemeClr val="bg1"/>
                  </a:solidFill>
                </a:rPr>
                <a:t>Part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2071" y="2124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buClr>
                  <a:schemeClr val="tx1"/>
                </a:buClr>
                <a:buSzPct val="110000"/>
              </a:pPr>
              <a:r>
                <a:rPr lang="en-US" sz="1200">
                  <a:solidFill>
                    <a:schemeClr val="bg1"/>
                  </a:solidFill>
                </a:rPr>
                <a:t>E-BOM</a:t>
              </a:r>
            </a:p>
          </p:txBody>
        </p:sp>
        <p:grpSp>
          <p:nvGrpSpPr>
            <p:cNvPr id="36" name="Group 46"/>
            <p:cNvGrpSpPr>
              <a:grpSpLocks/>
            </p:cNvGrpSpPr>
            <p:nvPr/>
          </p:nvGrpSpPr>
          <p:grpSpPr bwMode="auto">
            <a:xfrm>
              <a:off x="1864" y="1895"/>
              <a:ext cx="169" cy="178"/>
              <a:chOff x="1073" y="1289"/>
              <a:chExt cx="205" cy="221"/>
            </a:xfrm>
          </p:grpSpPr>
          <p:sp>
            <p:nvSpPr>
              <p:cNvPr id="37" name="AutoShape 10"/>
              <p:cNvSpPr>
                <a:spLocks noChangeArrowheads="1"/>
              </p:cNvSpPr>
              <p:nvPr/>
            </p:nvSpPr>
            <p:spPr bwMode="auto">
              <a:xfrm>
                <a:off x="1073" y="1289"/>
                <a:ext cx="205" cy="22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rgbClr val="F0AD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eaLnBrk="0" hangingPunct="0">
                  <a:spcBef>
                    <a:spcPct val="20000"/>
                  </a:spcBef>
                  <a:buClr>
                    <a:schemeClr val="tx1"/>
                  </a:buClr>
                  <a:buSzPct val="110000"/>
                </a:pPr>
                <a:endParaRPr lang="en-US" sz="2400"/>
              </a:p>
            </p:txBody>
          </p:sp>
          <p:pic>
            <p:nvPicPr>
              <p:cNvPr id="38" name="Picture 12" descr="OEM Part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118" y="1341"/>
                <a:ext cx="108" cy="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722313" y="1803400"/>
            <a:ext cx="1336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1200" dirty="0">
                <a:solidFill>
                  <a:schemeClr val="bg1"/>
                </a:solidFill>
              </a:rPr>
              <a:t>System &amp; </a:t>
            </a:r>
            <a:r>
              <a:rPr lang="en-US" sz="1200" dirty="0" smtClean="0">
                <a:solidFill>
                  <a:schemeClr val="bg1"/>
                </a:solidFill>
              </a:rPr>
              <a:t>Ops Requirements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58825" y="2484438"/>
            <a:ext cx="1336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 dirty="0" smtClean="0">
                <a:solidFill>
                  <a:schemeClr val="bg1"/>
                </a:solidFill>
              </a:rPr>
              <a:t>Subsystem </a:t>
            </a:r>
            <a:r>
              <a:rPr lang="en-US" sz="1200" dirty="0">
                <a:solidFill>
                  <a:schemeClr val="bg1"/>
                </a:solidFill>
              </a:rPr>
              <a:t>Requirements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739775" y="456247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>
                <a:solidFill>
                  <a:schemeClr val="bg1"/>
                </a:solidFill>
              </a:rPr>
              <a:t>SRS</a:t>
            </a:r>
          </a:p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>
                <a:solidFill>
                  <a:schemeClr val="bg1"/>
                </a:solidFill>
              </a:rPr>
              <a:t>Requirements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762000" y="494982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 dirty="0" smtClean="0">
                <a:solidFill>
                  <a:schemeClr val="bg1"/>
                </a:solidFill>
              </a:rPr>
              <a:t>SSS Interface </a:t>
            </a:r>
            <a:endParaRPr lang="en-US" sz="1200" dirty="0">
              <a:solidFill>
                <a:schemeClr val="bg1"/>
              </a:solidFill>
            </a:endParaRPr>
          </a:p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 dirty="0">
                <a:solidFill>
                  <a:schemeClr val="bg1"/>
                </a:solidFill>
              </a:rPr>
              <a:t>Specifications</a:t>
            </a: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720725" y="3700463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>
                <a:solidFill>
                  <a:schemeClr val="bg1"/>
                </a:solidFill>
              </a:rPr>
              <a:t>Plans (SEMP)</a:t>
            </a:r>
          </a:p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>
                <a:solidFill>
                  <a:schemeClr val="bg1"/>
                </a:solidFill>
              </a:rPr>
              <a:t>Processes</a:t>
            </a:r>
          </a:p>
        </p:txBody>
      </p:sp>
      <p:sp>
        <p:nvSpPr>
          <p:cNvPr id="52" name="Line 65"/>
          <p:cNvSpPr>
            <a:spLocks noChangeShapeType="1"/>
          </p:cNvSpPr>
          <p:nvPr/>
        </p:nvSpPr>
        <p:spPr bwMode="auto">
          <a:xfrm flipV="1">
            <a:off x="2098675" y="2781300"/>
            <a:ext cx="533400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55650" y="2914650"/>
            <a:ext cx="1336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>
                <a:solidFill>
                  <a:schemeClr val="bg1"/>
                </a:solidFill>
              </a:rPr>
              <a:t>Test Specs</a:t>
            </a:r>
          </a:p>
        </p:txBody>
      </p:sp>
      <p:sp>
        <p:nvSpPr>
          <p:cNvPr id="54" name="Line 65"/>
          <p:cNvSpPr>
            <a:spLocks noChangeShapeType="1"/>
          </p:cNvSpPr>
          <p:nvPr/>
        </p:nvSpPr>
        <p:spPr bwMode="auto">
          <a:xfrm flipV="1">
            <a:off x="2084388" y="3111500"/>
            <a:ext cx="533400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752475" y="3167063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 dirty="0" smtClean="0">
                <a:solidFill>
                  <a:schemeClr val="bg1"/>
                </a:solidFill>
              </a:rPr>
              <a:t>Interface</a:t>
            </a:r>
            <a:endParaRPr lang="en-US" sz="1200" dirty="0">
              <a:solidFill>
                <a:schemeClr val="bg1"/>
              </a:solidFill>
            </a:endParaRPr>
          </a:p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 dirty="0">
                <a:solidFill>
                  <a:schemeClr val="bg1"/>
                </a:solidFill>
              </a:rPr>
              <a:t>Specifications</a:t>
            </a:r>
          </a:p>
        </p:txBody>
      </p:sp>
      <p:sp>
        <p:nvSpPr>
          <p:cNvPr id="56" name="Line 65"/>
          <p:cNvSpPr>
            <a:spLocks noChangeShapeType="1"/>
          </p:cNvSpPr>
          <p:nvPr/>
        </p:nvSpPr>
        <p:spPr bwMode="auto">
          <a:xfrm flipV="1">
            <a:off x="2092325" y="3475038"/>
            <a:ext cx="533400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7" name="Line 65"/>
          <p:cNvSpPr>
            <a:spLocks noChangeShapeType="1"/>
          </p:cNvSpPr>
          <p:nvPr/>
        </p:nvSpPr>
        <p:spPr bwMode="auto">
          <a:xfrm>
            <a:off x="1012825" y="2219325"/>
            <a:ext cx="158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8" name="Line 65"/>
          <p:cNvSpPr>
            <a:spLocks noChangeShapeType="1"/>
          </p:cNvSpPr>
          <p:nvPr/>
        </p:nvSpPr>
        <p:spPr bwMode="auto">
          <a:xfrm flipV="1">
            <a:off x="2089150" y="4879975"/>
            <a:ext cx="660400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9" name="Line 65"/>
          <p:cNvSpPr>
            <a:spLocks noChangeShapeType="1"/>
          </p:cNvSpPr>
          <p:nvPr/>
        </p:nvSpPr>
        <p:spPr bwMode="auto">
          <a:xfrm flipV="1">
            <a:off x="2100263" y="5221288"/>
            <a:ext cx="660400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2801938" y="4379913"/>
            <a:ext cx="133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000">
                <a:solidFill>
                  <a:schemeClr val="bg1"/>
                </a:solidFill>
              </a:rPr>
              <a:t>S/W Top Level Design</a:t>
            </a:r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2809875" y="4745038"/>
            <a:ext cx="133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000">
                <a:solidFill>
                  <a:schemeClr val="bg1"/>
                </a:solidFill>
              </a:rPr>
              <a:t>S/W Detailed Design</a:t>
            </a: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666750" y="4116388"/>
            <a:ext cx="155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>
                <a:solidFill>
                  <a:schemeClr val="bg1"/>
                </a:solidFill>
              </a:rPr>
              <a:t>System &amp; Element Architectures</a:t>
            </a:r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 flipV="1">
            <a:off x="2097088" y="4513263"/>
            <a:ext cx="660400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V="1">
            <a:off x="4197350" y="4425950"/>
            <a:ext cx="8223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4187825" y="5087938"/>
            <a:ext cx="8223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5033963" y="4357688"/>
            <a:ext cx="1336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/>
              <a:t>S/W Code</a:t>
            </a:r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6303963" y="4470400"/>
            <a:ext cx="319087" cy="3175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6683375" y="1874838"/>
            <a:ext cx="1336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1200" dirty="0" smtClean="0"/>
              <a:t>I V&amp;V </a:t>
            </a:r>
            <a:endParaRPr lang="en-US" sz="1200" dirty="0"/>
          </a:p>
        </p:txBody>
      </p:sp>
      <p:sp>
        <p:nvSpPr>
          <p:cNvPr id="69" name="Text Box 19"/>
          <p:cNvSpPr txBox="1">
            <a:spLocks noChangeArrowheads="1"/>
          </p:cNvSpPr>
          <p:nvPr/>
        </p:nvSpPr>
        <p:spPr bwMode="auto">
          <a:xfrm>
            <a:off x="6615113" y="2271713"/>
            <a:ext cx="1336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1200"/>
              <a:t>Test Plans</a:t>
            </a: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6577013" y="2668588"/>
            <a:ext cx="1336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1200"/>
              <a:t>Procedures</a:t>
            </a:r>
          </a:p>
        </p:txBody>
      </p:sp>
      <p:sp>
        <p:nvSpPr>
          <p:cNvPr id="71" name="Text Box 19"/>
          <p:cNvSpPr txBox="1">
            <a:spLocks noChangeArrowheads="1"/>
          </p:cNvSpPr>
          <p:nvPr/>
        </p:nvSpPr>
        <p:spPr bwMode="auto">
          <a:xfrm>
            <a:off x="6569075" y="3065463"/>
            <a:ext cx="1336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1200"/>
              <a:t>Test Results</a:t>
            </a:r>
          </a:p>
        </p:txBody>
      </p:sp>
      <p:sp>
        <p:nvSpPr>
          <p:cNvPr id="72" name="Text Box 19"/>
          <p:cNvSpPr txBox="1">
            <a:spLocks noChangeArrowheads="1"/>
          </p:cNvSpPr>
          <p:nvPr/>
        </p:nvSpPr>
        <p:spPr bwMode="auto">
          <a:xfrm>
            <a:off x="2806700" y="5108575"/>
            <a:ext cx="133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000">
                <a:solidFill>
                  <a:schemeClr val="bg1"/>
                </a:solidFill>
              </a:rPr>
              <a:t>S/W Interface Design</a:t>
            </a: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2809875" y="4191000"/>
            <a:ext cx="1336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000">
                <a:solidFill>
                  <a:schemeClr val="bg1"/>
                </a:solidFill>
              </a:rPr>
              <a:t>S/W Architecture</a:t>
            </a:r>
          </a:p>
        </p:txBody>
      </p:sp>
      <p:sp>
        <p:nvSpPr>
          <p:cNvPr id="74" name="Line 65"/>
          <p:cNvSpPr>
            <a:spLocks noChangeShapeType="1"/>
          </p:cNvSpPr>
          <p:nvPr/>
        </p:nvSpPr>
        <p:spPr bwMode="auto">
          <a:xfrm flipV="1">
            <a:off x="4183063" y="4662488"/>
            <a:ext cx="8223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5" name="Line 65"/>
          <p:cNvSpPr>
            <a:spLocks noChangeShapeType="1"/>
          </p:cNvSpPr>
          <p:nvPr/>
        </p:nvSpPr>
        <p:spPr bwMode="auto">
          <a:xfrm flipV="1">
            <a:off x="4168775" y="4864100"/>
            <a:ext cx="822325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991100" y="4695825"/>
            <a:ext cx="1336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/>
              <a:t>S/W Test Data</a:t>
            </a:r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5000625" y="5011738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Clr>
                <a:schemeClr val="tx1"/>
              </a:buClr>
              <a:buSzPct val="110000"/>
            </a:pPr>
            <a:r>
              <a:rPr lang="en-US" sz="1200"/>
              <a:t>S/W Test Plan &amp; Procedures</a:t>
            </a:r>
          </a:p>
        </p:txBody>
      </p:sp>
      <p:sp>
        <p:nvSpPr>
          <p:cNvPr id="85" name="Line 65"/>
          <p:cNvSpPr>
            <a:spLocks noChangeShapeType="1"/>
          </p:cNvSpPr>
          <p:nvPr/>
        </p:nvSpPr>
        <p:spPr bwMode="auto">
          <a:xfrm flipV="1">
            <a:off x="6227763" y="2582863"/>
            <a:ext cx="533400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86" name="AutoShape 21"/>
          <p:cNvSpPr>
            <a:spLocks noChangeArrowheads="1"/>
          </p:cNvSpPr>
          <p:nvPr/>
        </p:nvSpPr>
        <p:spPr bwMode="auto">
          <a:xfrm>
            <a:off x="7788275" y="1528763"/>
            <a:ext cx="723900" cy="3505200"/>
          </a:xfrm>
          <a:prstGeom prst="can">
            <a:avLst>
              <a:gd name="adj" fmla="val 13449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110000"/>
              <a:defRPr/>
            </a:pPr>
            <a:endParaRPr lang="en-US" b="1" i="1"/>
          </a:p>
        </p:txBody>
      </p:sp>
      <p:sp>
        <p:nvSpPr>
          <p:cNvPr id="87" name="Text Box 17"/>
          <p:cNvSpPr txBox="1">
            <a:spLocks noChangeArrowheads="1"/>
          </p:cNvSpPr>
          <p:nvPr/>
        </p:nvSpPr>
        <p:spPr bwMode="auto">
          <a:xfrm>
            <a:off x="7775575" y="1262063"/>
            <a:ext cx="627063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/>
              <a:t>Support</a:t>
            </a: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7742238" y="1846263"/>
            <a:ext cx="1243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1200" dirty="0"/>
              <a:t>Training Delivery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endParaRPr lang="en-US" sz="1200" dirty="0"/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1200" dirty="0"/>
              <a:t>Logistics Support</a:t>
            </a:r>
          </a:p>
        </p:txBody>
      </p:sp>
      <p:sp>
        <p:nvSpPr>
          <p:cNvPr id="95" name="Text Box 19"/>
          <p:cNvSpPr txBox="1">
            <a:spLocks noChangeArrowheads="1"/>
          </p:cNvSpPr>
          <p:nvPr/>
        </p:nvSpPr>
        <p:spPr bwMode="auto">
          <a:xfrm>
            <a:off x="7750175" y="3172043"/>
            <a:ext cx="12414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b="1" dirty="0"/>
              <a:t>CLINs</a:t>
            </a:r>
            <a:r>
              <a:rPr lang="en-US" sz="700" dirty="0"/>
              <a:t>: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Equipment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Software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Tech Manuals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Spares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Training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endParaRPr lang="en-US" sz="700" dirty="0"/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b="1" dirty="0"/>
              <a:t>CDRLs</a:t>
            </a:r>
            <a:r>
              <a:rPr lang="en-US" sz="700" dirty="0"/>
              <a:t>: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Design Docs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Production Docs</a:t>
            </a:r>
          </a:p>
          <a:p>
            <a:pPr algn="l" eaLnBrk="0" hangingPunct="0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sz="700" dirty="0"/>
              <a:t>Test </a:t>
            </a:r>
            <a:r>
              <a:rPr lang="en-US" sz="700" dirty="0" smtClean="0"/>
              <a:t>Results</a:t>
            </a:r>
            <a:endParaRPr lang="en-US" sz="700" dirty="0"/>
          </a:p>
        </p:txBody>
      </p:sp>
      <p:sp>
        <p:nvSpPr>
          <p:cNvPr id="96" name="Text Box 13"/>
          <p:cNvSpPr txBox="1">
            <a:spLocks noChangeArrowheads="1"/>
          </p:cNvSpPr>
          <p:nvPr/>
        </p:nvSpPr>
        <p:spPr bwMode="auto">
          <a:xfrm>
            <a:off x="2873375" y="1177925"/>
            <a:ext cx="1045158" cy="4739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 dirty="0" smtClean="0"/>
              <a:t>Electro/</a:t>
            </a:r>
            <a:r>
              <a:rPr lang="en-US" sz="1400" dirty="0" err="1" smtClean="0"/>
              <a:t>Mech</a:t>
            </a:r>
            <a:endParaRPr lang="en-US" sz="1400" dirty="0" smtClean="0"/>
          </a:p>
          <a:p>
            <a:pPr marL="230188" indent="-230188" algn="l" eaLnBrk="0" hangingPunct="0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400" dirty="0" smtClean="0"/>
              <a:t> </a:t>
            </a:r>
            <a:r>
              <a:rPr lang="en-US" sz="1400" dirty="0"/>
              <a:t>Engineering</a:t>
            </a:r>
          </a:p>
        </p:txBody>
      </p:sp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7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010400" cy="954088"/>
          </a:xfrm>
        </p:spPr>
        <p:txBody>
          <a:bodyPr/>
          <a:lstStyle/>
          <a:p>
            <a:r>
              <a:rPr lang="en-US" sz="2000" dirty="0" smtClean="0"/>
              <a:t>How are the system, hardware, and software models managed to ensure an integrated technical baseline?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4724400"/>
          </a:xfrm>
        </p:spPr>
        <p:txBody>
          <a:bodyPr/>
          <a:lstStyle/>
          <a:p>
            <a:r>
              <a:rPr lang="en-US" sz="2000" dirty="0" smtClean="0"/>
              <a:t>Two approaches are pervasive in the modeling environments to persist and manage models</a:t>
            </a:r>
          </a:p>
          <a:p>
            <a:pPr lvl="1"/>
            <a:r>
              <a:rPr lang="en-US" sz="1600" dirty="0" smtClean="0"/>
              <a:t>File based</a:t>
            </a:r>
          </a:p>
          <a:p>
            <a:pPr lvl="1"/>
            <a:r>
              <a:rPr lang="en-US" sz="1600" dirty="0" smtClean="0"/>
              <a:t>Repository based…emerging as the best practice for larger teams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Formal meta-models that define the semantics of the elements of each disciplines </a:t>
            </a:r>
            <a:r>
              <a:rPr lang="en-US" sz="2000" dirty="0" smtClean="0"/>
              <a:t>models</a:t>
            </a:r>
          </a:p>
          <a:p>
            <a:pPr lvl="1"/>
            <a:r>
              <a:rPr lang="en-US" sz="1600" dirty="0" smtClean="0"/>
              <a:t>Standards and cross-discipline working groups 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Transformation of the meta-models is enabled by including sufficient semantic </a:t>
            </a:r>
            <a:r>
              <a:rPr lang="en-US" sz="2000" dirty="0" smtClean="0"/>
              <a:t>representations (“meaning”) </a:t>
            </a:r>
            <a:r>
              <a:rPr lang="en-US" sz="2000" dirty="0" smtClean="0"/>
              <a:t>for each element and </a:t>
            </a:r>
            <a:r>
              <a:rPr lang="en-US" sz="2000" dirty="0" smtClean="0"/>
              <a:t>relationship between the </a:t>
            </a:r>
            <a:r>
              <a:rPr lang="en-US" sz="2000" dirty="0" smtClean="0"/>
              <a:t>elements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819400"/>
            <a:ext cx="2971800" cy="685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Thank you !</a:t>
            </a:r>
            <a:endParaRPr lang="en-US" sz="36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4151253-9FE6-4499-BBA6-02EC868D9782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6393</TotalTime>
  <Words>583</Words>
  <Application>Microsoft Office PowerPoint</Application>
  <PresentationFormat>On-screen Show (4:3)</PresentationFormat>
  <Paragraphs>165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2_Default Design</vt:lpstr>
      <vt:lpstr>Integrating MBSE  into a Multi-Disciplinary Engineering Environment A Systems Engineering Perspective</vt:lpstr>
      <vt:lpstr>Panel Proposal Context</vt:lpstr>
      <vt:lpstr>One Systems Engineering Perspective</vt:lpstr>
      <vt:lpstr>INCOSE MBSE Roadmap &amp; Vision</vt:lpstr>
      <vt:lpstr>What should systems engineering expect from other disciplines to enable MBSE?</vt:lpstr>
      <vt:lpstr>How should the practices and tools be integrated/coupled across disciplines?</vt:lpstr>
      <vt:lpstr>How should the practices and tools be integrated/coupled across disciplines?  (cont.)</vt:lpstr>
      <vt:lpstr>How are the system, hardware, and software models managed to ensure an integrated technical baseline?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Sanford</dc:creator>
  <cp:lastModifiedBy>Williamson, Ron C</cp:lastModifiedBy>
  <cp:revision>71</cp:revision>
  <cp:lastPrinted>2009-04-22T19:24:48Z</cp:lastPrinted>
  <dcterms:created xsi:type="dcterms:W3CDTF">2008-02-28T21:57:35Z</dcterms:created>
  <dcterms:modified xsi:type="dcterms:W3CDTF">2011-06-02T22:16:33Z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