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3"/>
  </p:sldMasterIdLst>
  <p:notesMasterIdLst>
    <p:notesMasterId r:id="rId13"/>
  </p:notesMasterIdLst>
  <p:handoutMasterIdLst>
    <p:handoutMasterId r:id="rId14"/>
  </p:handoutMasterIdLst>
  <p:sldIdLst>
    <p:sldId id="262" r:id="rId4"/>
    <p:sldId id="278" r:id="rId5"/>
    <p:sldId id="27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B69EA01-8026-3247-838B-42AF4CA91FA3}">
          <p14:sldIdLst>
            <p14:sldId id="262"/>
            <p14:sldId id="278"/>
            <p14:sldId id="279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93" autoAdjust="0"/>
  </p:normalViewPr>
  <p:slideViewPr>
    <p:cSldViewPr>
      <p:cViewPr varScale="1">
        <p:scale>
          <a:sx n="60" d="100"/>
          <a:sy n="60" d="100"/>
        </p:scale>
        <p:origin x="-3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ED5A6F-75AB-BE4A-9034-EB981185ECCC}" type="datetimeFigureOut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C326ED-FE06-704C-B67B-BFC2CD55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828683-DD91-D04F-9C30-5782D8FAF142}" type="datetimeFigureOut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65A12B-F03C-5647-AA56-4A47A231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8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8D4F2F-C557-BD4C-8CD4-18210148D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332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D8879D-0D62-D74B-A512-F66BAAFD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08273" y="-4763"/>
            <a:ext cx="1938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25 Jan 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25 Jan 2014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Torrance, CA, USA</a:t>
            </a:r>
          </a:p>
        </p:txBody>
      </p:sp>
      <p:pic>
        <p:nvPicPr>
          <p:cNvPr id="1036" name="Picture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5711825"/>
            <a:ext cx="12303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7924800" y="5473700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Box 2"/>
          <p:cNvSpPr txBox="1"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/>
              <a:t>MBSE </a:t>
            </a:r>
            <a:br>
              <a:rPr lang="en-US" smtClean="0"/>
            </a:br>
            <a:r>
              <a:rPr lang="en-US" smtClean="0"/>
              <a:t>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Arial" pitchFamily="34" charset="0"/>
              </a:rPr>
              <a:t>Quick orientation for MBSE Usability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Usability Team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03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Usability = The extent to which a product can be used by specified users to achieve specified goals with effectiveness, efficiency, and satisfaction in a specified context of use or a quality attribute that assesses how easy user interfaces are perceived to be to use.  Also refers to methods for improving ease-of-use during the design process.  </a:t>
            </a:r>
          </a:p>
          <a:p>
            <a:endParaRPr lang="en-US" sz="2000" dirty="0" smtClean="0"/>
          </a:p>
          <a:p>
            <a:r>
              <a:rPr lang="en-US" sz="2000" dirty="0" smtClean="0"/>
              <a:t>Task = activity performed by a single person that has a distinct beginning and end</a:t>
            </a:r>
          </a:p>
          <a:p>
            <a:endParaRPr lang="en-US" sz="2000" dirty="0" smtClean="0"/>
          </a:p>
          <a:p>
            <a:r>
              <a:rPr lang="en-US" sz="2000" dirty="0" smtClean="0"/>
              <a:t>Function = a related set of tasks, some of which may be automated (i.e., performed by a computer).  May consist of multiple people performing cooperative or collaborative tasks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39598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Measurable Usability Dimensions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(routine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(non-routine)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dirty="0">
                <a:latin typeface="Arial" pitchFamily="34" charset="0"/>
                <a:cs typeface="Arial" pitchFamily="34" charset="0"/>
              </a:rPr>
              <a:t>Tolerance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2818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Current Arc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current arc for the team started in 2011 at the INCOSE 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Started by collecting many high-level use cases for systems engineers to do modeling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Creating libraries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Generating consequences from the current design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Working requirements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Etc.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Creating libraries was highest prioritized use cases at the IS</a:t>
            </a:r>
          </a:p>
        </p:txBody>
      </p:sp>
    </p:spTree>
    <p:extLst>
      <p:ext uri="{BB962C8B-B14F-4D97-AF65-F5344CB8AC3E}">
        <p14:creationId xmlns:p14="http://schemas.microsoft.com/office/powerpoint/2010/main" val="321647805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product: Library Exemplars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first product, finished roughly August 2012, was a paper that combined five exemplars of making library information more accessible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Using a common data bus for simulation (Judy </a:t>
            </a:r>
            <a:r>
              <a:rPr lang="en-US" dirty="0" err="1" smtClean="0"/>
              <a:t>Che</a:t>
            </a:r>
            <a:r>
              <a:rPr lang="en-US" dirty="0" smtClean="0"/>
              <a:t>, Ford)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Applying in-domain icons (Bjorn Cole, JPL)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Library </a:t>
            </a:r>
            <a:r>
              <a:rPr lang="en-US" dirty="0" err="1" smtClean="0"/>
              <a:t>curation</a:t>
            </a:r>
            <a:r>
              <a:rPr lang="en-US" dirty="0" smtClean="0"/>
              <a:t> and employment use cases (David </a:t>
            </a:r>
            <a:r>
              <a:rPr lang="en-US" dirty="0" err="1" smtClean="0"/>
              <a:t>Lempia</a:t>
            </a:r>
            <a:r>
              <a:rPr lang="en-US" dirty="0" smtClean="0"/>
              <a:t>, Rockwell)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Making user templates to ease adoption (George Sawyer)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Coordinating contributed simulations (Ron </a:t>
            </a:r>
            <a:r>
              <a:rPr lang="en-US" dirty="0" err="1" smtClean="0"/>
              <a:t>Llleyls</a:t>
            </a:r>
            <a:r>
              <a:rPr lang="en-US" dirty="0" smtClean="0"/>
              <a:t>, Honeywell)</a:t>
            </a:r>
          </a:p>
        </p:txBody>
      </p:sp>
    </p:spTree>
    <p:extLst>
      <p:ext uri="{BB962C8B-B14F-4D97-AF65-F5344CB8AC3E}">
        <p14:creationId xmlns:p14="http://schemas.microsoft.com/office/powerpoint/2010/main" val="235937183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Follow 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Team looked for a larger, more encompassing product – a library builders’ guide</a:t>
            </a:r>
          </a:p>
          <a:p>
            <a:pPr lvl="1"/>
            <a:r>
              <a:rPr lang="en-US" altLang="en-US" smtClean="0"/>
              <a:t>How to build a SysML library</a:t>
            </a:r>
          </a:p>
          <a:p>
            <a:pPr lvl="1"/>
            <a:r>
              <a:rPr lang="en-US" altLang="en-US" smtClean="0"/>
              <a:t>Good practices for embedding information</a:t>
            </a:r>
          </a:p>
          <a:p>
            <a:pPr lvl="1"/>
            <a:r>
              <a:rPr lang="en-US" altLang="en-US" smtClean="0"/>
              <a:t>Good practices for making information apparent</a:t>
            </a:r>
          </a:p>
          <a:p>
            <a:pPr lvl="1"/>
            <a:r>
              <a:rPr lang="en-US" altLang="en-US" smtClean="0"/>
              <a:t>Challenges imposed by SysML</a:t>
            </a:r>
          </a:p>
          <a:p>
            <a:r>
              <a:rPr lang="en-US" altLang="en-US" smtClean="0"/>
              <a:t>So far, only have a draft of the above</a:t>
            </a:r>
          </a:p>
          <a:p>
            <a:pPr lvl="1"/>
            <a:r>
              <a:rPr lang="en-US" altLang="en-US" smtClean="0"/>
              <a:t>~40 pages, mostly on the “how to build”</a:t>
            </a:r>
          </a:p>
        </p:txBody>
      </p:sp>
    </p:spTree>
    <p:extLst>
      <p:ext uri="{BB962C8B-B14F-4D97-AF65-F5344CB8AC3E}">
        <p14:creationId xmlns:p14="http://schemas.microsoft.com/office/powerpoint/2010/main" val="393781497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Highlights of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Main section under work is about capturing systems engineering information for downstream users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Separates “in-domain” versus “out-of-domain” knowledge capture and support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Looks at standards for reusable software and how they might apply to systems models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Discusses various attributes of SE problems to capture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Identifies the vital nature of capturing context with library to know where to use it</a:t>
            </a:r>
          </a:p>
        </p:txBody>
      </p:sp>
    </p:spTree>
    <p:extLst>
      <p:ext uri="{BB962C8B-B14F-4D97-AF65-F5344CB8AC3E}">
        <p14:creationId xmlns:p14="http://schemas.microsoft.com/office/powerpoint/2010/main" val="200770848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Looking forward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Would like to move forward to greatest profit</a:t>
            </a:r>
          </a:p>
          <a:p>
            <a:r>
              <a:rPr lang="en-US" altLang="en-US" smtClean="0"/>
              <a:t>Different situation than in 2011:</a:t>
            </a:r>
          </a:p>
          <a:p>
            <a:pPr lvl="1"/>
            <a:r>
              <a:rPr lang="en-US" altLang="en-US" smtClean="0"/>
              <a:t>MBSE moving from very early prototypes to initial adoption</a:t>
            </a:r>
          </a:p>
          <a:p>
            <a:pPr lvl="1"/>
            <a:r>
              <a:rPr lang="en-US" altLang="en-US" smtClean="0"/>
              <a:t>Many more practitioners and attempted practitioners</a:t>
            </a:r>
          </a:p>
          <a:p>
            <a:pPr lvl="1"/>
            <a:r>
              <a:rPr lang="en-US" altLang="en-US" smtClean="0"/>
              <a:t>Strategy still key, but more practitioners demands more considerations for tactical and day-to-day experiences related to MBSE</a:t>
            </a:r>
          </a:p>
        </p:txBody>
      </p:sp>
    </p:spTree>
    <p:extLst>
      <p:ext uri="{BB962C8B-B14F-4D97-AF65-F5344CB8AC3E}">
        <p14:creationId xmlns:p14="http://schemas.microsoft.com/office/powerpoint/2010/main" val="75702685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 for this Session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444893"/>
              </p:ext>
            </p:extLst>
          </p:nvPr>
        </p:nvGraphicFramePr>
        <p:xfrm>
          <a:off x="533400" y="1371600"/>
          <a:ext cx="8077200" cy="3108960"/>
        </p:xfrm>
        <a:graphic>
          <a:graphicData uri="http://schemas.openxmlformats.org/drawingml/2006/table">
            <a:tbl>
              <a:tblPr/>
              <a:tblGrid>
                <a:gridCol w="2159251"/>
                <a:gridCol w="591794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01:00-01:10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Introductions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01:10-01:30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Review current effort - Bjorn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01:30-02:30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SysML Usability Issues Brainstorm Session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02:30-03:30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Paper</a:t>
                      </a:r>
                      <a:r>
                        <a:rPr lang="en-US" sz="2400" baseline="0" dirty="0" smtClean="0"/>
                        <a:t> / Guide </a:t>
                      </a:r>
                      <a:r>
                        <a:rPr lang="en-US" sz="2400" dirty="0" smtClean="0"/>
                        <a:t>Outline </a:t>
                      </a:r>
                      <a:r>
                        <a:rPr lang="en-US" sz="2400" dirty="0"/>
                        <a:t>Development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03:30-04:30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Next steps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04:30-05:00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Wrap-up and closing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157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E70C6ABB55246BE6BF2EDB8F33489" ma:contentTypeVersion="0" ma:contentTypeDescription="Create a new document." ma:contentTypeScope="" ma:versionID="86ba01c04793f7e298674ee3d46f57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C818A-4A28-4E7C-9F3D-599676CE4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429</TotalTime>
  <Words>475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2_Default Design</vt:lpstr>
      <vt:lpstr>Quick orientation for MBSE Usability Group</vt:lpstr>
      <vt:lpstr>Definitions</vt:lpstr>
      <vt:lpstr>Measurable Usability Dimensions</vt:lpstr>
      <vt:lpstr>The Current Arc</vt:lpstr>
      <vt:lpstr>First product: Library Exemplars</vt:lpstr>
      <vt:lpstr>Follow on</vt:lpstr>
      <vt:lpstr>Highlights of Paper</vt:lpstr>
      <vt:lpstr>Looking forward</vt:lpstr>
      <vt:lpstr>Agenda for this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Mark</dc:creator>
  <cp:lastModifiedBy>Bjorn Cole</cp:lastModifiedBy>
  <cp:revision>81</cp:revision>
  <cp:lastPrinted>2009-04-22T19:24:48Z</cp:lastPrinted>
  <dcterms:created xsi:type="dcterms:W3CDTF">2008-02-28T21:57:35Z</dcterms:created>
  <dcterms:modified xsi:type="dcterms:W3CDTF">2014-01-27T18:45:39Z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