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91" r:id="rId5"/>
    <p:sldMasterId id="2147484901" r:id="rId6"/>
    <p:sldMasterId id="2147484884" r:id="rId7"/>
  </p:sldMasterIdLst>
  <p:notesMasterIdLst>
    <p:notesMasterId r:id="rId26"/>
  </p:notesMasterIdLst>
  <p:handoutMasterIdLst>
    <p:handoutMasterId r:id="rId27"/>
  </p:handoutMasterIdLst>
  <p:sldIdLst>
    <p:sldId id="278" r:id="rId8"/>
    <p:sldId id="280" r:id="rId9"/>
    <p:sldId id="335" r:id="rId10"/>
    <p:sldId id="309" r:id="rId11"/>
    <p:sldId id="341" r:id="rId12"/>
    <p:sldId id="315" r:id="rId13"/>
    <p:sldId id="330" r:id="rId14"/>
    <p:sldId id="331" r:id="rId15"/>
    <p:sldId id="311" r:id="rId16"/>
    <p:sldId id="333" r:id="rId17"/>
    <p:sldId id="313" r:id="rId18"/>
    <p:sldId id="317" r:id="rId19"/>
    <p:sldId id="324" r:id="rId20"/>
    <p:sldId id="339" r:id="rId21"/>
    <p:sldId id="325" r:id="rId22"/>
    <p:sldId id="326" r:id="rId23"/>
    <p:sldId id="342" r:id="rId24"/>
    <p:sldId id="322" r:id="rId25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7" userDrawn="1">
          <p15:clr>
            <a:srgbClr val="A4A3A4"/>
          </p15:clr>
        </p15:guide>
        <p15:guide id="2" orient="horz" pos="3048" userDrawn="1">
          <p15:clr>
            <a:srgbClr val="A4A3A4"/>
          </p15:clr>
        </p15:guide>
        <p15:guide id="3" orient="horz" pos="1104" userDrawn="1">
          <p15:clr>
            <a:srgbClr val="A4A3A4"/>
          </p15:clr>
        </p15:guide>
        <p15:guide id="4" pos="73" userDrawn="1">
          <p15:clr>
            <a:srgbClr val="A4A3A4"/>
          </p15:clr>
        </p15:guide>
        <p15:guide id="5" pos="7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 Ann Apostol" initials="JA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4EE"/>
    <a:srgbClr val="0AB3E8"/>
    <a:srgbClr val="09D4E9"/>
    <a:srgbClr val="09E4E9"/>
    <a:srgbClr val="00FFFF"/>
    <a:srgbClr val="66FFFF"/>
    <a:srgbClr val="8C8D8E"/>
    <a:srgbClr val="B2B2B3"/>
    <a:srgbClr val="BFBFC0"/>
    <a:srgbClr val="981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4" autoAdjust="0"/>
    <p:restoredTop sz="90820" autoAdjust="0"/>
  </p:normalViewPr>
  <p:slideViewPr>
    <p:cSldViewPr snapToGrid="0" showGuides="1">
      <p:cViewPr varScale="1">
        <p:scale>
          <a:sx n="64" d="100"/>
          <a:sy n="64" d="100"/>
        </p:scale>
        <p:origin x="752" y="56"/>
      </p:cViewPr>
      <p:guideLst>
        <p:guide orient="horz" pos="437"/>
        <p:guide orient="horz" pos="3048"/>
        <p:guide orient="horz" pos="1104"/>
        <p:guide pos="73"/>
        <p:guide pos="7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53" d="100"/>
          <a:sy n="53" d="100"/>
        </p:scale>
        <p:origin x="-5248" y="-12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7DDA5E6-0336-6043-97BE-2667D5222006}" type="datetimeFigureOut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2E12B18-0379-EC43-9B57-C54D0D9C72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138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35EEF68-F202-4D68-8499-4DCDD1E544DE}" type="datetimeFigureOut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9E4C13A-5EDB-4018-91C6-F8B752C11E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39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Basic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34533" y="1203264"/>
            <a:ext cx="11271681" cy="4798717"/>
          </a:xfrm>
          <a:prstGeom prst="rect">
            <a:avLst/>
          </a:prstGeom>
        </p:spPr>
        <p:txBody>
          <a:bodyPr vert="horz"/>
          <a:lstStyle>
            <a:lvl1pPr marL="171450" indent="-171450">
              <a:buSzPct val="130000"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</p:spTree>
    <p:extLst>
      <p:ext uri="{BB962C8B-B14F-4D97-AF65-F5344CB8AC3E}">
        <p14:creationId xmlns:p14="http://schemas.microsoft.com/office/powerpoint/2010/main" val="35866807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J_Contact Inform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020865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17" name="Text Box 19"/>
          <p:cNvSpPr txBox="1">
            <a:spLocks noChangeArrowheads="1"/>
          </p:cNvSpPr>
          <p:nvPr userDrawn="1"/>
        </p:nvSpPr>
        <p:spPr bwMode="auto">
          <a:xfrm>
            <a:off x="320023" y="6346387"/>
            <a:ext cx="2244956" cy="32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>
              <a:lnSpc>
                <a:spcPts val="860"/>
              </a:lnSpc>
            </a:pPr>
            <a:r>
              <a:rPr lang="en-US" sz="800" dirty="0"/>
              <a:t>e-mail address</a:t>
            </a:r>
          </a:p>
          <a:p>
            <a:pPr>
              <a:lnSpc>
                <a:spcPts val="860"/>
              </a:lnSpc>
            </a:pPr>
            <a:r>
              <a:rPr lang="en-US" sz="800" dirty="0"/>
              <a:t>Department/subdivision name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800" y="1207638"/>
            <a:ext cx="11271681" cy="4615694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This is a multipurpose box—use for text, tables, charts or video</a:t>
            </a:r>
          </a:p>
        </p:txBody>
      </p:sp>
    </p:spTree>
    <p:extLst>
      <p:ext uri="{BB962C8B-B14F-4D97-AF65-F5344CB8AC3E}">
        <p14:creationId xmlns:p14="http://schemas.microsoft.com/office/powerpoint/2010/main" val="37514620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K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3245325"/>
            <a:ext cx="10828774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Transition Subtitle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2063345"/>
            <a:ext cx="10828774" cy="1063867"/>
          </a:xfrm>
          <a:prstGeom prst="rect">
            <a:avLst/>
          </a:prstGeom>
        </p:spPr>
        <p:txBody>
          <a:bodyPr/>
          <a:lstStyle>
            <a:lvl1pPr algn="l">
              <a:defRPr sz="3200" b="1" i="1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16506913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_Basic_Master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34533" y="1203264"/>
            <a:ext cx="11271681" cy="4798717"/>
          </a:xfrm>
          <a:prstGeom prst="rect">
            <a:avLst/>
          </a:prstGeom>
        </p:spPr>
        <p:txBody>
          <a:bodyPr vert="horz"/>
          <a:lstStyle>
            <a:lvl1pPr marL="171450" indent="-171450">
              <a:buSzPct val="130000"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</p:spTree>
    <p:extLst>
      <p:ext uri="{BB962C8B-B14F-4D97-AF65-F5344CB8AC3E}">
        <p14:creationId xmlns:p14="http://schemas.microsoft.com/office/powerpoint/2010/main" val="6462810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_Header_Blank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</p:spTree>
    <p:extLst>
      <p:ext uri="{BB962C8B-B14F-4D97-AF65-F5344CB8AC3E}">
        <p14:creationId xmlns:p14="http://schemas.microsoft.com/office/powerpoint/2010/main" val="31866949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_Acronym Box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" y="5653378"/>
            <a:ext cx="11271683" cy="470841"/>
          </a:xfrm>
          <a:prstGeom prst="rect">
            <a:avLst/>
          </a:prstGeom>
        </p:spPr>
        <p:txBody>
          <a:bodyPr vert="horz" numCol="4"/>
          <a:lstStyle>
            <a:lvl1pPr marL="0" marR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825625" algn="l"/>
                <a:tab pos="3659188" algn="l"/>
                <a:tab pos="5484813" algn="l"/>
              </a:tabLst>
              <a:defRPr sz="800" b="1" i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ACR1 = Acronym 1</a:t>
            </a:r>
            <a:br>
              <a:rPr lang="en-US" dirty="0"/>
            </a:br>
            <a:r>
              <a:rPr lang="en-US" dirty="0"/>
              <a:t>ACR2 = Acronym 2</a:t>
            </a:r>
            <a:br>
              <a:rPr lang="en-US" dirty="0"/>
            </a:br>
            <a:r>
              <a:rPr lang="en-US" dirty="0"/>
              <a:t>ACR3 = Acronym 3</a:t>
            </a:r>
            <a:br>
              <a:rPr lang="en-US" dirty="0"/>
            </a:br>
            <a:r>
              <a:rPr lang="en-US" dirty="0"/>
              <a:t>ACR4 = Acronym 4</a:t>
            </a:r>
            <a:br>
              <a:rPr lang="en-US" dirty="0"/>
            </a:br>
            <a:r>
              <a:rPr lang="en-US" dirty="0"/>
              <a:t>ACR5 = Acronym 5</a:t>
            </a:r>
            <a:br>
              <a:rPr lang="en-US" dirty="0"/>
            </a:br>
            <a:r>
              <a:rPr lang="en-US" dirty="0"/>
              <a:t>ACR6 = Acronym 6</a:t>
            </a:r>
            <a:br>
              <a:rPr lang="en-US" dirty="0"/>
            </a:br>
            <a:r>
              <a:rPr lang="en-US" dirty="0"/>
              <a:t>ACR7 = Acronym 7</a:t>
            </a:r>
            <a:br>
              <a:rPr lang="en-US" dirty="0"/>
            </a:br>
            <a:r>
              <a:rPr lang="en-US" dirty="0"/>
              <a:t>ACR8 = Acronym 8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800" y="1207638"/>
            <a:ext cx="11271681" cy="4381001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This is a multipurpose box—use for text, tables, charts or video</a:t>
            </a:r>
          </a:p>
        </p:txBody>
      </p:sp>
    </p:spTree>
    <p:extLst>
      <p:ext uri="{BB962C8B-B14F-4D97-AF65-F5344CB8AC3E}">
        <p14:creationId xmlns:p14="http://schemas.microsoft.com/office/powerpoint/2010/main" val="38253091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_Left_Text_Picture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796" y="1225566"/>
            <a:ext cx="5501395" cy="4798717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96001" y="1207637"/>
            <a:ext cx="5480479" cy="47989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54098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E_Right_Text_Picture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6075084" y="1225566"/>
            <a:ext cx="5501395" cy="4798717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304798" y="1225424"/>
            <a:ext cx="5480479" cy="47989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102488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F_Quad_Chart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102445" y="1205816"/>
            <a:ext cx="255" cy="489330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304798" y="3641651"/>
            <a:ext cx="11497457" cy="639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04798" y="1205815"/>
            <a:ext cx="5691268" cy="2366552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6209078" y="1205815"/>
            <a:ext cx="5593177" cy="2366552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04798" y="3693647"/>
            <a:ext cx="5691268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09078" y="3693647"/>
            <a:ext cx="5593177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797599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G_Compare_Contrast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06341" y="3744347"/>
            <a:ext cx="0" cy="23458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04799" y="1197639"/>
            <a:ext cx="11477472" cy="2366552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600"/>
            </a:lvl1pPr>
            <a:lvl2pPr marL="339725" indent="-169863">
              <a:defRPr sz="1600"/>
            </a:lvl2pPr>
            <a:lvl3pPr marL="565150" indent="-112713">
              <a:defRPr sz="1600"/>
            </a:lvl3pPr>
            <a:lvl4pPr marL="862013" indent="-169863"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04798" y="3685471"/>
            <a:ext cx="5615759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92127" y="3685471"/>
            <a:ext cx="5490143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801797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H_Risk Format_Corner Image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pic>
        <p:nvPicPr>
          <p:cNvPr id="9" name="Picture 8" descr="CCEO Risk Format_P8sample_crosshatc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1067" y="814686"/>
            <a:ext cx="2979367" cy="1867301"/>
          </a:xfrm>
          <a:prstGeom prst="rect">
            <a:avLst/>
          </a:prstGeom>
        </p:spPr>
      </p:pic>
      <p:sp>
        <p:nvSpPr>
          <p:cNvPr id="10" name="Content Placeholder 6"/>
          <p:cNvSpPr>
            <a:spLocks noGrp="1"/>
          </p:cNvSpPr>
          <p:nvPr>
            <p:ph sz="quarter" idx="18"/>
          </p:nvPr>
        </p:nvSpPr>
        <p:spPr>
          <a:xfrm>
            <a:off x="304798" y="1233557"/>
            <a:ext cx="7647297" cy="4794684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8761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Head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</p:spTree>
    <p:extLst>
      <p:ext uri="{BB962C8B-B14F-4D97-AF65-F5344CB8AC3E}">
        <p14:creationId xmlns:p14="http://schemas.microsoft.com/office/powerpoint/2010/main" val="17662978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I_Risk Format_Large Image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304798" y="1134320"/>
            <a:ext cx="4954140" cy="4861367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r>
              <a:rPr lang="en-US" dirty="0"/>
              <a:t>Bullet 1 level – Bullet 130% size text – Black, 16 point Arial</a:t>
            </a:r>
          </a:p>
          <a:p>
            <a:pPr lvl="1"/>
            <a:r>
              <a:rPr lang="en-US" dirty="0"/>
              <a:t>Bullet 2 level – 14 point Arial Italic</a:t>
            </a:r>
          </a:p>
          <a:p>
            <a:pPr lvl="2"/>
            <a:r>
              <a:rPr lang="en-US" dirty="0"/>
              <a:t>Bullet 3 level – Bullet 125% size text – 14 point Arial</a:t>
            </a:r>
          </a:p>
          <a:p>
            <a:pPr lvl="3"/>
            <a:r>
              <a:rPr lang="en-US" dirty="0"/>
              <a:t>Bullet 4 level – 14 point Arial Italic</a:t>
            </a:r>
          </a:p>
          <a:p>
            <a:pPr lvl="4"/>
            <a:r>
              <a:rPr lang="en-US" dirty="0"/>
              <a:t>Bullet 5 level – Bullet 100% size text – 14 point Arial</a:t>
            </a:r>
          </a:p>
        </p:txBody>
      </p:sp>
      <p:pic>
        <p:nvPicPr>
          <p:cNvPr id="12" name="Picture 11" descr="CCEO Risk Format_P8sample_crosshatch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204" y="1134532"/>
            <a:ext cx="6164275" cy="4564685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5412205" y="5777499"/>
            <a:ext cx="6145364" cy="220573"/>
            <a:chOff x="4333069" y="5714104"/>
            <a:chExt cx="4609023" cy="22057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4333069" y="5748518"/>
              <a:ext cx="228600" cy="1524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987786" y="5748724"/>
              <a:ext cx="228600" cy="152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4544208" y="5714104"/>
              <a:ext cx="4397884" cy="220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tabLst>
                  <a:tab pos="2630488" algn="l"/>
                </a:tabLst>
              </a:pPr>
              <a:r>
                <a:rPr lang="en-US" sz="900" dirty="0"/>
                <a:t>Current risk assessment with uncertainty	Expected risk assessment with	proposed mitigation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69957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J_Contact Information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020865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17" name="Text Box 19"/>
          <p:cNvSpPr txBox="1">
            <a:spLocks noChangeArrowheads="1"/>
          </p:cNvSpPr>
          <p:nvPr userDrawn="1"/>
        </p:nvSpPr>
        <p:spPr bwMode="auto">
          <a:xfrm>
            <a:off x="320023" y="6346387"/>
            <a:ext cx="2244956" cy="32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>
              <a:lnSpc>
                <a:spcPts val="860"/>
              </a:lnSpc>
            </a:pPr>
            <a:r>
              <a:rPr lang="en-US" sz="800" dirty="0"/>
              <a:t>e-mail address</a:t>
            </a:r>
          </a:p>
          <a:p>
            <a:pPr>
              <a:lnSpc>
                <a:spcPts val="860"/>
              </a:lnSpc>
            </a:pPr>
            <a:r>
              <a:rPr lang="en-US" sz="800" dirty="0"/>
              <a:t>Department/subdivision name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800" y="1207638"/>
            <a:ext cx="11271681" cy="4615694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This is a multipurpose box—use for text, tables, charts or video</a:t>
            </a:r>
          </a:p>
        </p:txBody>
      </p:sp>
    </p:spTree>
    <p:extLst>
      <p:ext uri="{BB962C8B-B14F-4D97-AF65-F5344CB8AC3E}">
        <p14:creationId xmlns:p14="http://schemas.microsoft.com/office/powerpoint/2010/main" val="40502547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K_Transition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3245325"/>
            <a:ext cx="1084887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Transition Subtitle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2063345"/>
            <a:ext cx="10848870" cy="1063867"/>
          </a:xfrm>
          <a:prstGeom prst="rect">
            <a:avLst/>
          </a:prstGeom>
        </p:spPr>
        <p:txBody>
          <a:bodyPr/>
          <a:lstStyle>
            <a:lvl1pPr algn="l">
              <a:defRPr sz="3200" b="1" i="1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7517904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Title and Inform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825461" y="1660395"/>
            <a:ext cx="7299082" cy="1239457"/>
          </a:xfrm>
          <a:prstGeom prst="rect">
            <a:avLst/>
          </a:prstGeom>
        </p:spPr>
        <p:txBody>
          <a:bodyPr anchor="t" anchorCtr="0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Your Title – 26 Point Arial, Bold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5461" y="3124909"/>
            <a:ext cx="7299082" cy="1001228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000" dirty="0"/>
              <a:t>Speaker’s name</a:t>
            </a:r>
            <a:br>
              <a:rPr lang="en-US" sz="2000" dirty="0"/>
            </a:br>
            <a:r>
              <a:rPr lang="en-US" sz="2000" dirty="0"/>
              <a:t>and organization – </a:t>
            </a:r>
            <a:br>
              <a:rPr lang="en-US" sz="2000" dirty="0"/>
            </a:br>
            <a:r>
              <a:rPr lang="en-US" sz="2000" dirty="0"/>
              <a:t>20 Point Arial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24878" y="4355982"/>
            <a:ext cx="7300321" cy="45784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– 18 point Arial</a:t>
            </a: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191438" y="6392508"/>
            <a:ext cx="355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900" i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2E00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© 2019 The Aerospace Corporation</a:t>
            </a:r>
          </a:p>
        </p:txBody>
      </p:sp>
    </p:spTree>
    <p:extLst>
      <p:ext uri="{BB962C8B-B14F-4D97-AF65-F5344CB8AC3E}">
        <p14:creationId xmlns:p14="http://schemas.microsoft.com/office/powerpoint/2010/main" val="41740417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00" userDrawn="1">
          <p15:clr>
            <a:srgbClr val="FBAE40"/>
          </p15:clr>
        </p15:guide>
        <p15:guide id="2" pos="16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A_Title and Inform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48034" y="1660395"/>
            <a:ext cx="7376509" cy="1239457"/>
          </a:xfrm>
          <a:prstGeom prst="rect">
            <a:avLst/>
          </a:prstGeom>
        </p:spPr>
        <p:txBody>
          <a:bodyPr anchor="t" anchorCtr="0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Your Title – 26 Point Arial, Bold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8034" y="3124909"/>
            <a:ext cx="7376509" cy="1001228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000" dirty="0"/>
              <a:t>Speaker’s name</a:t>
            </a:r>
            <a:br>
              <a:rPr lang="en-US" sz="2000" dirty="0"/>
            </a:br>
            <a:r>
              <a:rPr lang="en-US" sz="2000" dirty="0"/>
              <a:t>and organization – </a:t>
            </a:r>
            <a:br>
              <a:rPr lang="en-US" sz="2000" dirty="0"/>
            </a:br>
            <a:r>
              <a:rPr lang="en-US" sz="2000" dirty="0"/>
              <a:t>20 Point Arial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747438" y="4355982"/>
            <a:ext cx="7377761" cy="45784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– 18 point Arial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91438" y="6392508"/>
            <a:ext cx="355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900" i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2E00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© 2019 The Aerospace Corporation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"/>
            <a:ext cx="12191999" cy="2388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Box Is For Security Markings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619166"/>
            <a:ext cx="12191999" cy="2388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Box Is For Security Markings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_Closing_Q&amp;A_Ba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22242" y="2595234"/>
            <a:ext cx="6542001" cy="12316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1" i="1" baseline="0">
                <a:solidFill>
                  <a:schemeClr val="bg1"/>
                </a:solidFill>
                <a:effectLst>
                  <a:outerShdw blurRad="50800" dist="381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Closing</a:t>
            </a:r>
            <a:br>
              <a:rPr lang="en-US" dirty="0"/>
            </a:br>
            <a:r>
              <a:rPr lang="en-US" dirty="0"/>
              <a:t>Questions</a:t>
            </a:r>
            <a:br>
              <a:rPr lang="en-US" dirty="0"/>
            </a:br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85778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_Acrony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" y="5653378"/>
            <a:ext cx="11271683" cy="470841"/>
          </a:xfrm>
          <a:prstGeom prst="rect">
            <a:avLst/>
          </a:prstGeom>
        </p:spPr>
        <p:txBody>
          <a:bodyPr vert="horz" numCol="4"/>
          <a:lstStyle>
            <a:lvl1pPr marL="0" marR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825625" algn="l"/>
                <a:tab pos="3659188" algn="l"/>
                <a:tab pos="5484813" algn="l"/>
              </a:tabLst>
              <a:defRPr sz="800" b="1" i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ACR1 = Acronym 1</a:t>
            </a:r>
            <a:br>
              <a:rPr lang="en-US" dirty="0"/>
            </a:br>
            <a:r>
              <a:rPr lang="en-US" dirty="0"/>
              <a:t>ACR2 = Acronym 2</a:t>
            </a:r>
            <a:br>
              <a:rPr lang="en-US" dirty="0"/>
            </a:br>
            <a:r>
              <a:rPr lang="en-US" dirty="0"/>
              <a:t>ACR3 = Acronym 3</a:t>
            </a:r>
            <a:br>
              <a:rPr lang="en-US" dirty="0"/>
            </a:br>
            <a:r>
              <a:rPr lang="en-US" dirty="0"/>
              <a:t>ACR4 = Acronym 4</a:t>
            </a:r>
            <a:br>
              <a:rPr lang="en-US" dirty="0"/>
            </a:br>
            <a:r>
              <a:rPr lang="en-US" dirty="0"/>
              <a:t>ACR5 = Acronym 5</a:t>
            </a:r>
            <a:br>
              <a:rPr lang="en-US" dirty="0"/>
            </a:br>
            <a:r>
              <a:rPr lang="en-US" dirty="0"/>
              <a:t>ACR6 = Acronym 6</a:t>
            </a:r>
            <a:br>
              <a:rPr lang="en-US" dirty="0"/>
            </a:br>
            <a:r>
              <a:rPr lang="en-US" dirty="0"/>
              <a:t>ACR7 = Acronym 7</a:t>
            </a:r>
            <a:br>
              <a:rPr lang="en-US" dirty="0"/>
            </a:br>
            <a:r>
              <a:rPr lang="en-US" dirty="0"/>
              <a:t>ACR8 = Acronym 8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800" y="1207638"/>
            <a:ext cx="11271681" cy="4381001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This is a multipurpose box—use for text, tables, charts or video</a:t>
            </a:r>
          </a:p>
        </p:txBody>
      </p:sp>
    </p:spTree>
    <p:extLst>
      <p:ext uri="{BB962C8B-B14F-4D97-AF65-F5344CB8AC3E}">
        <p14:creationId xmlns:p14="http://schemas.microsoft.com/office/powerpoint/2010/main" val="9298592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D_Left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796" y="1225566"/>
            <a:ext cx="5501395" cy="4798717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96001" y="1207637"/>
            <a:ext cx="5480479" cy="47989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014575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Right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6075084" y="1225566"/>
            <a:ext cx="5501395" cy="4798717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304798" y="1225424"/>
            <a:ext cx="5480479" cy="47989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320774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F_Quad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102445" y="1205816"/>
            <a:ext cx="255" cy="489330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304798" y="3641651"/>
            <a:ext cx="11497457" cy="639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04798" y="1205815"/>
            <a:ext cx="5691268" cy="2366552"/>
          </a:xfrm>
          <a:prstGeom prst="rect">
            <a:avLst/>
          </a:prstGeom>
        </p:spPr>
        <p:txBody>
          <a:bodyPr vert="horz"/>
          <a:lstStyle>
            <a:lvl1pPr marL="119063" indent="-109538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6209078" y="1205815"/>
            <a:ext cx="5593177" cy="2366552"/>
          </a:xfrm>
          <a:prstGeom prst="rect">
            <a:avLst/>
          </a:prstGeom>
        </p:spPr>
        <p:txBody>
          <a:bodyPr vert="horz"/>
          <a:lstStyle>
            <a:lvl1pPr marL="119063" indent="-119063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04798" y="3693647"/>
            <a:ext cx="5691268" cy="2404751"/>
          </a:xfrm>
          <a:prstGeom prst="rect">
            <a:avLst/>
          </a:prstGeom>
        </p:spPr>
        <p:txBody>
          <a:bodyPr vert="horz"/>
          <a:lstStyle>
            <a:lvl1pPr marL="119063" indent="-119063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09078" y="3693647"/>
            <a:ext cx="5593177" cy="2404751"/>
          </a:xfrm>
          <a:prstGeom prst="rect">
            <a:avLst/>
          </a:prstGeom>
        </p:spPr>
        <p:txBody>
          <a:bodyPr vert="horz"/>
          <a:lstStyle>
            <a:lvl1pPr marL="119063" indent="-109538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887127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G_Compare_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06341" y="3744347"/>
            <a:ext cx="0" cy="23458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04799" y="1197639"/>
            <a:ext cx="11477472" cy="2366552"/>
          </a:xfrm>
          <a:prstGeom prst="rect">
            <a:avLst/>
          </a:prstGeom>
        </p:spPr>
        <p:txBody>
          <a:bodyPr vert="horz"/>
          <a:lstStyle>
            <a:lvl1pPr marL="119063" indent="-119063">
              <a:tabLst/>
              <a:defRPr sz="1600"/>
            </a:lvl1pPr>
            <a:lvl2pPr marL="339725" indent="-169863">
              <a:defRPr sz="1600"/>
            </a:lvl2pPr>
            <a:lvl3pPr marL="565150" indent="-112713">
              <a:defRPr sz="1600"/>
            </a:lvl3pPr>
            <a:lvl4pPr marL="862013" indent="-169863"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04798" y="3685471"/>
            <a:ext cx="5615759" cy="2404751"/>
          </a:xfrm>
          <a:prstGeom prst="rect">
            <a:avLst/>
          </a:prstGeom>
        </p:spPr>
        <p:txBody>
          <a:bodyPr vert="horz"/>
          <a:lstStyle>
            <a:lvl1pPr marL="119063" indent="-109538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92127" y="3685471"/>
            <a:ext cx="5490143" cy="2404751"/>
          </a:xfrm>
          <a:prstGeom prst="rect">
            <a:avLst/>
          </a:prstGeom>
        </p:spPr>
        <p:txBody>
          <a:bodyPr vert="horz"/>
          <a:lstStyle>
            <a:lvl1pPr marL="119063" indent="-119063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748175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H_Risk Format_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pic>
        <p:nvPicPr>
          <p:cNvPr id="9" name="Picture 8" descr="CCEO Risk Format_P8sample_crosshatc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1067" y="814686"/>
            <a:ext cx="2979367" cy="1867301"/>
          </a:xfrm>
          <a:prstGeom prst="rect">
            <a:avLst/>
          </a:prstGeom>
        </p:spPr>
      </p:pic>
      <p:sp>
        <p:nvSpPr>
          <p:cNvPr id="10" name="Content Placeholder 6"/>
          <p:cNvSpPr>
            <a:spLocks noGrp="1"/>
          </p:cNvSpPr>
          <p:nvPr>
            <p:ph sz="quarter" idx="18"/>
          </p:nvPr>
        </p:nvSpPr>
        <p:spPr>
          <a:xfrm>
            <a:off x="304798" y="1233557"/>
            <a:ext cx="7647297" cy="4794684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951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I_Risk Format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304798" y="1134320"/>
            <a:ext cx="4954140" cy="4861367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r>
              <a:rPr lang="en-US" dirty="0"/>
              <a:t>Bullet 1 level – Bullet 130% size text – Black, 16 point Arial</a:t>
            </a:r>
          </a:p>
          <a:p>
            <a:pPr lvl="1"/>
            <a:r>
              <a:rPr lang="en-US" dirty="0"/>
              <a:t>Bullet 2 level – 14 point Arial Italic</a:t>
            </a:r>
          </a:p>
          <a:p>
            <a:pPr lvl="2"/>
            <a:r>
              <a:rPr lang="en-US" dirty="0"/>
              <a:t>Bullet 3 level – Bullet 125% size text – 14 point Arial</a:t>
            </a:r>
          </a:p>
          <a:p>
            <a:pPr lvl="3"/>
            <a:r>
              <a:rPr lang="en-US" dirty="0"/>
              <a:t>Bullet 4 level – 14 point Arial Italic</a:t>
            </a:r>
          </a:p>
          <a:p>
            <a:pPr lvl="4"/>
            <a:r>
              <a:rPr lang="en-US" dirty="0"/>
              <a:t>Bullet 5 level – Bullet 100% size text – 14 point Arial</a:t>
            </a:r>
          </a:p>
        </p:txBody>
      </p:sp>
      <p:pic>
        <p:nvPicPr>
          <p:cNvPr id="12" name="Picture 11" descr="CCEO Risk Format_P8sample_crosshatch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204" y="1134532"/>
            <a:ext cx="6164275" cy="4564685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5412205" y="5777499"/>
            <a:ext cx="6145364" cy="220573"/>
            <a:chOff x="4333069" y="5714104"/>
            <a:chExt cx="4609023" cy="22057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4333069" y="5748518"/>
              <a:ext cx="228600" cy="1524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987786" y="5748724"/>
              <a:ext cx="228600" cy="152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4544208" y="5714104"/>
              <a:ext cx="4397884" cy="220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tabLst>
                  <a:tab pos="2630488" algn="l"/>
                </a:tabLst>
              </a:pPr>
              <a:r>
                <a:rPr lang="en-US" sz="900" dirty="0"/>
                <a:t>Current risk assessment with uncertainty	Expected risk assessment with	proposed mitigation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35123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73897" y="6642556"/>
            <a:ext cx="9249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14145BE-CC18-4145-962A-7F02CD48E99F}" type="slidenum">
              <a:rPr lang="en-US" sz="800" smtClean="0"/>
              <a:pPr algn="l"/>
              <a:t>‹#›</a:t>
            </a:fld>
            <a:endParaRPr lang="en-US" sz="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5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9" r:id="rId1"/>
    <p:sldLayoutId id="2147484890" r:id="rId2"/>
    <p:sldLayoutId id="2147484891" r:id="rId3"/>
    <p:sldLayoutId id="2147484892" r:id="rId4"/>
    <p:sldLayoutId id="2147484894" r:id="rId5"/>
    <p:sldLayoutId id="2147484895" r:id="rId6"/>
    <p:sldLayoutId id="2147484896" r:id="rId7"/>
    <p:sldLayoutId id="2147484897" r:id="rId8"/>
    <p:sldLayoutId id="2147484898" r:id="rId9"/>
    <p:sldLayoutId id="2147484899" r:id="rId10"/>
    <p:sldLayoutId id="214748490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73897" y="6642556"/>
            <a:ext cx="9249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14145BE-CC18-4145-962A-7F02CD48E99F}" type="slidenum">
              <a:rPr lang="en-US" sz="800" smtClean="0"/>
              <a:pPr algn="l"/>
              <a:t>‹#›</a:t>
            </a:fld>
            <a:endParaRPr lang="en-US" sz="800" dirty="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0" y="0"/>
            <a:ext cx="12192000" cy="233088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/>
              <a:t>Type Security Marking(s)</a:t>
            </a:r>
            <a:r>
              <a:rPr lang="en-US" sz="1100" b="0" baseline="0" dirty="0"/>
              <a:t> on 2_Slide Master</a:t>
            </a:r>
            <a:endParaRPr lang="en-US" sz="1100" b="0" dirty="0"/>
          </a:p>
        </p:txBody>
      </p:sp>
      <p:sp>
        <p:nvSpPr>
          <p:cNvPr id="5" name="Text Placeholder 4"/>
          <p:cNvSpPr txBox="1">
            <a:spLocks/>
          </p:cNvSpPr>
          <p:nvPr userDrawn="1"/>
        </p:nvSpPr>
        <p:spPr>
          <a:xfrm>
            <a:off x="0" y="6611958"/>
            <a:ext cx="12192000" cy="21606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/>
              <a:t>Type Security Marking(s)</a:t>
            </a:r>
            <a:r>
              <a:rPr lang="en-US" sz="1100" b="0" baseline="0" dirty="0"/>
              <a:t> on 2_Slide Master</a:t>
            </a:r>
            <a:endParaRPr lang="en-US" sz="1100" b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6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03" r:id="rId2"/>
    <p:sldLayoutId id="2147484904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642556"/>
            <a:ext cx="101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14145BE-CC18-4145-962A-7F02CD48E99F}" type="slidenum">
              <a:rPr lang="en-US" sz="800" smtClean="0"/>
              <a:pPr algn="l"/>
              <a:t>‹#›</a:t>
            </a:fld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5" r:id="rId1"/>
    <p:sldLayoutId id="2147484914" r:id="rId2"/>
    <p:sldLayoutId id="214748488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6000" y="1660395"/>
            <a:ext cx="7568543" cy="1239457"/>
          </a:xfrm>
        </p:spPr>
        <p:txBody>
          <a:bodyPr/>
          <a:lstStyle/>
          <a:p>
            <a:r>
              <a:rPr lang="en-US" sz="3200" dirty="0">
                <a:latin typeface="Britannic Bold" panose="020B0903060703020204" pitchFamily="34" charset="0"/>
              </a:rPr>
              <a:t>(MBSE)</a:t>
            </a:r>
            <a:r>
              <a:rPr lang="en-US" sz="3200" baseline="30000" dirty="0">
                <a:latin typeface="Britannic Bold" panose="020B0903060703020204" pitchFamily="34" charset="0"/>
              </a:rPr>
              <a:t>2 </a:t>
            </a:r>
            <a:r>
              <a:rPr lang="en-US" sz="2800" dirty="0"/>
              <a:t>:  Using MBSE to Architect</a:t>
            </a:r>
            <a:br>
              <a:rPr lang="en-US" sz="2800" dirty="0"/>
            </a:br>
            <a:r>
              <a:rPr lang="en-US" sz="2800" dirty="0"/>
              <a:t>the MBSE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Ryan Noguchi</a:t>
            </a:r>
          </a:p>
          <a:p>
            <a:r>
              <a:rPr lang="en-US" sz="2400" dirty="0"/>
              <a:t>The Aerospace Corporation</a:t>
            </a:r>
          </a:p>
          <a:p>
            <a:r>
              <a:rPr lang="en-US" sz="1900" dirty="0"/>
              <a:t>ryan.a.noguchi@aero.org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January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F9101-BCE1-401D-BB75-28368A8E32E0}"/>
              </a:ext>
            </a:extLst>
          </p:cNvPr>
          <p:cNvSpPr txBox="1"/>
          <p:nvPr/>
        </p:nvSpPr>
        <p:spPr>
          <a:xfrm>
            <a:off x="8262798" y="5681162"/>
            <a:ext cx="2861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sz="1000" dirty="0">
              <a:solidFill>
                <a:schemeClr val="bg1"/>
              </a:solidFill>
            </a:endParaRPr>
          </a:p>
          <a:p>
            <a:pPr algn="r"/>
            <a:r>
              <a:rPr lang="en-US" sz="1000" dirty="0">
                <a:solidFill>
                  <a:schemeClr val="bg1"/>
                </a:solidFill>
              </a:rPr>
              <a:t> Approved for public release. OTR 2019-01189.</a:t>
            </a:r>
          </a:p>
        </p:txBody>
      </p:sp>
    </p:spTree>
    <p:extLst>
      <p:ext uri="{BB962C8B-B14F-4D97-AF65-F5344CB8AC3E}">
        <p14:creationId xmlns:p14="http://schemas.microsoft.com/office/powerpoint/2010/main" val="378160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22E959-503F-4ACE-9C37-F9ED35BA9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981" y="1346341"/>
            <a:ext cx="3860336" cy="48404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BE2F8A-365A-4F29-8F24-35EBAC6B0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995" y="2394531"/>
            <a:ext cx="3318639" cy="3117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0C89BA-AEB3-47F7-89B6-482DECA3F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Architecting the MBSE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C8BCC-1F60-4B88-9335-7CA2F6DCFF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Harmonization and 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A5531-7162-44B0-B595-1C54E0D9E0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(MBSE)</a:t>
            </a:r>
            <a:r>
              <a:rPr lang="en-US" baseline="30000" dirty="0"/>
              <a:t>2</a:t>
            </a:r>
            <a:r>
              <a:rPr lang="en-US" dirty="0"/>
              <a:t> models the Harmonization of the MBSE System to define “work packages” needed to answer Questions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800BAA-9759-41A6-A46E-F5B98BE1A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1125" y="131418"/>
            <a:ext cx="2120068" cy="120863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1D1B36-2F8B-405D-9D29-8297D6491E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532" y="1203264"/>
            <a:ext cx="5761467" cy="4881016"/>
          </a:xfrm>
        </p:spPr>
        <p:txBody>
          <a:bodyPr/>
          <a:lstStyle/>
          <a:p>
            <a:r>
              <a:rPr lang="en-US" sz="2000" dirty="0"/>
              <a:t>Identify the </a:t>
            </a:r>
            <a:r>
              <a:rPr lang="en-US" sz="2000" b="1" u="sng" dirty="0"/>
              <a:t>View</a:t>
            </a:r>
            <a:r>
              <a:rPr lang="en-US" sz="2000" dirty="0"/>
              <a:t> that answers each Question</a:t>
            </a:r>
          </a:p>
          <a:p>
            <a:pPr lvl="1"/>
            <a:r>
              <a:rPr lang="en-US" sz="1800" dirty="0"/>
              <a:t>Identify Model Components needed </a:t>
            </a:r>
          </a:p>
          <a:p>
            <a:pPr lvl="1"/>
            <a:r>
              <a:rPr lang="en-US" sz="1800" dirty="0"/>
              <a:t>If more than one View is needed to answer a Question, the Question may be at too high a level</a:t>
            </a:r>
          </a:p>
          <a:p>
            <a:endParaRPr lang="en-US" sz="1100" dirty="0"/>
          </a:p>
          <a:p>
            <a:r>
              <a:rPr lang="en-US" sz="2000" dirty="0"/>
              <a:t>Identify needed </a:t>
            </a:r>
            <a:r>
              <a:rPr lang="en-US" sz="2000" b="1" u="sng" dirty="0"/>
              <a:t>Model View Construction Components</a:t>
            </a:r>
            <a:r>
              <a:rPr lang="en-US" sz="2000" dirty="0"/>
              <a:t> to create views</a:t>
            </a:r>
            <a:endParaRPr lang="en-US" sz="2000" b="1" u="sng" dirty="0"/>
          </a:p>
          <a:p>
            <a:pPr lvl="1"/>
            <a:r>
              <a:rPr lang="en-US" sz="1800" dirty="0"/>
              <a:t>Query language constructs</a:t>
            </a:r>
          </a:p>
          <a:p>
            <a:pPr lvl="1"/>
            <a:r>
              <a:rPr lang="en-US" sz="1800" dirty="0"/>
              <a:t>Report templates</a:t>
            </a:r>
          </a:p>
          <a:p>
            <a:pPr lvl="1"/>
            <a:r>
              <a:rPr lang="en-US" sz="1800" dirty="0" err="1"/>
              <a:t>Metachain</a:t>
            </a:r>
            <a:r>
              <a:rPr lang="en-US" sz="1800" dirty="0"/>
              <a:t> or constraint expressions</a:t>
            </a:r>
          </a:p>
          <a:p>
            <a:pPr lvl="1"/>
            <a:r>
              <a:rPr lang="en-US" sz="1800" dirty="0"/>
              <a:t>Automation scripts</a:t>
            </a:r>
          </a:p>
          <a:p>
            <a:endParaRPr lang="en-US" sz="1200" dirty="0"/>
          </a:p>
          <a:p>
            <a:r>
              <a:rPr lang="en-US" sz="2000" dirty="0"/>
              <a:t>Model Components and Model View Construction Components comprise the </a:t>
            </a:r>
            <a:r>
              <a:rPr lang="en-US" sz="2000" b="1" u="sng" dirty="0"/>
              <a:t>Feature Sets</a:t>
            </a:r>
            <a:r>
              <a:rPr lang="en-US" sz="2000" dirty="0"/>
              <a:t> needed to complete a View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1272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C89BA-AEB3-47F7-89B6-482DECA3F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the MBSE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C8BCC-1F60-4B88-9335-7CA2F6DCFF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Decision Support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A5531-7162-44B0-B595-1C54E0D9E0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4802" y="6149818"/>
            <a:ext cx="11301412" cy="452437"/>
          </a:xfrm>
        </p:spPr>
        <p:txBody>
          <a:bodyPr/>
          <a:lstStyle/>
          <a:p>
            <a:r>
              <a:rPr lang="en-US" dirty="0"/>
              <a:t>Use agile development methods to implement the MBSE System to provide rapid learning and feedback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1D1B36-2F8B-405D-9D29-8297D6491E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0520" y="1347287"/>
            <a:ext cx="10692353" cy="1830904"/>
          </a:xfrm>
        </p:spPr>
        <p:txBody>
          <a:bodyPr/>
          <a:lstStyle/>
          <a:p>
            <a:r>
              <a:rPr lang="en-US" sz="2000" dirty="0"/>
              <a:t>Decide what to Build and Plan the Modeling Effort using Agile development principles</a:t>
            </a:r>
          </a:p>
          <a:p>
            <a:pPr lvl="1"/>
            <a:r>
              <a:rPr lang="en-US" sz="1800" dirty="0"/>
              <a:t>Develop an Initial List of Questions, Views, Components, etc.</a:t>
            </a:r>
          </a:p>
          <a:p>
            <a:pPr lvl="1"/>
            <a:r>
              <a:rPr lang="en-US" sz="1800" dirty="0"/>
              <a:t>Choose and prioritize Questions to be answered</a:t>
            </a:r>
          </a:p>
          <a:p>
            <a:pPr lvl="1"/>
            <a:r>
              <a:rPr lang="en-US" sz="1800" dirty="0"/>
              <a:t>Prioritize Feature Sets to be built to answer the Questions</a:t>
            </a:r>
          </a:p>
          <a:p>
            <a:pPr lvl="1"/>
            <a:r>
              <a:rPr lang="en-US" sz="1800" dirty="0"/>
              <a:t>Decide scope of each sprint—answer one or more Questions per sprint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C3DCAF-7550-46B9-87F8-DA097E403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128" y="131419"/>
            <a:ext cx="2120068" cy="1208637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8CB349D-073E-4056-BE22-504F7A5D244B}"/>
              </a:ext>
            </a:extLst>
          </p:cNvPr>
          <p:cNvSpPr txBox="1">
            <a:spLocks/>
          </p:cNvSpPr>
          <p:nvPr/>
        </p:nvSpPr>
        <p:spPr>
          <a:xfrm>
            <a:off x="8676990" y="1351944"/>
            <a:ext cx="2173890" cy="1837697"/>
          </a:xfrm>
          <a:prstGeom prst="rect">
            <a:avLst/>
          </a:prstGeom>
        </p:spPr>
        <p:txBody>
          <a:bodyPr vert="horz"/>
          <a:lstStyle>
            <a:lvl1pPr marL="171450" indent="-171450" algn="l" defTabSz="457200" rtl="0" eaLnBrk="1" latinLnBrk="0" hangingPunct="1">
              <a:spcBef>
                <a:spcPct val="20000"/>
              </a:spcBef>
              <a:buSzPct val="130000"/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7525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00100" indent="-176213" algn="l" defTabSz="457200" rtl="0" eaLnBrk="1" latinLnBrk="0" hangingPunct="1">
              <a:spcBef>
                <a:spcPct val="20000"/>
              </a:spcBef>
              <a:buSzPct val="125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1738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30338" indent="-1762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(Backlog)</a:t>
            </a:r>
          </a:p>
          <a:p>
            <a:pPr marL="0" indent="0">
              <a:buNone/>
            </a:pPr>
            <a:r>
              <a:rPr lang="en-US" dirty="0"/>
              <a:t>(User Stories)</a:t>
            </a:r>
          </a:p>
          <a:p>
            <a:pPr marL="0" indent="0">
              <a:buNone/>
            </a:pPr>
            <a:r>
              <a:rPr lang="en-US" dirty="0"/>
              <a:t>(Features)</a:t>
            </a:r>
          </a:p>
          <a:p>
            <a:pPr marL="0" indent="0">
              <a:buNone/>
            </a:pPr>
            <a:r>
              <a:rPr lang="en-US" dirty="0"/>
              <a:t>(Sprint planning)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6B8DC5-FF4C-470E-A599-8E6574A86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127" y="3265010"/>
            <a:ext cx="5657850" cy="2800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ED1EB8-FC8E-4BBB-9009-F73524E80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32" y="3251198"/>
            <a:ext cx="5499373" cy="281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2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ABA5-B2C2-461B-B0B6-078FAAD8E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3088"/>
            <a:ext cx="10546081" cy="581597"/>
          </a:xfrm>
        </p:spPr>
        <p:txBody>
          <a:bodyPr/>
          <a:lstStyle/>
          <a:p>
            <a:r>
              <a:rPr lang="en-US" dirty="0"/>
              <a:t>Managing the Implementation of the MBSE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F4985-B316-4E40-9336-69E9592E14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The (MBSE)</a:t>
            </a:r>
            <a:r>
              <a:rPr lang="en-US" baseline="30000" dirty="0"/>
              <a:t>2</a:t>
            </a:r>
            <a:r>
              <a:rPr lang="en-US" dirty="0"/>
              <a:t> System as a Development Dashboard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1B474-E8B0-4A0D-AA76-9268BF848C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Use the (MBSE)</a:t>
            </a:r>
            <a:r>
              <a:rPr lang="en-US" baseline="30000" dirty="0"/>
              <a:t>2</a:t>
            </a:r>
            <a:r>
              <a:rPr lang="en-US" dirty="0"/>
              <a:t> model to inform and manage the model development 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5F9C71-0906-4B35-9D8E-4C408C77DFC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533" y="1203264"/>
            <a:ext cx="9945540" cy="634772"/>
          </a:xfrm>
        </p:spPr>
        <p:txBody>
          <a:bodyPr/>
          <a:lstStyle/>
          <a:p>
            <a:r>
              <a:rPr lang="en-US" sz="2800" dirty="0"/>
              <a:t>Execute the plan using Agile development principles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B40F199-76F5-475B-AC2C-30935124C5EF}"/>
              </a:ext>
            </a:extLst>
          </p:cNvPr>
          <p:cNvSpPr txBox="1">
            <a:spLocks/>
          </p:cNvSpPr>
          <p:nvPr/>
        </p:nvSpPr>
        <p:spPr>
          <a:xfrm>
            <a:off x="304800" y="1682187"/>
            <a:ext cx="7405538" cy="4126118"/>
          </a:xfrm>
          <a:prstGeom prst="rect">
            <a:avLst/>
          </a:prstGeom>
        </p:spPr>
        <p:txBody>
          <a:bodyPr vert="horz"/>
          <a:lstStyle>
            <a:lvl1pPr marL="171450" indent="-171450" algn="l" defTabSz="457200" rtl="0" eaLnBrk="1" latinLnBrk="0" hangingPunct="1">
              <a:spcBef>
                <a:spcPct val="20000"/>
              </a:spcBef>
              <a:buSzPct val="130000"/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7525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00100" indent="-176213" algn="l" defTabSz="457200" rtl="0" eaLnBrk="1" latinLnBrk="0" hangingPunct="1">
              <a:spcBef>
                <a:spcPct val="20000"/>
              </a:spcBef>
              <a:buSzPct val="125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1738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30338" indent="-1762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/>
              <a:t>Monitor progress using the (MBSE)</a:t>
            </a:r>
            <a:r>
              <a:rPr lang="en-US" sz="2400" baseline="30000" dirty="0"/>
              <a:t>2</a:t>
            </a:r>
            <a:r>
              <a:rPr lang="en-US" sz="2400" dirty="0"/>
              <a:t> System</a:t>
            </a:r>
          </a:p>
          <a:p>
            <a:pPr lvl="2"/>
            <a:r>
              <a:rPr lang="en-US" sz="2200" dirty="0"/>
              <a:t>Impact analysis, coverage/gap analysis</a:t>
            </a:r>
          </a:p>
          <a:p>
            <a:pPr lvl="1"/>
            <a:r>
              <a:rPr lang="en-US" sz="2400" dirty="0"/>
              <a:t>Measure progress by Questions answered</a:t>
            </a:r>
          </a:p>
          <a:p>
            <a:pPr lvl="2"/>
            <a:r>
              <a:rPr lang="en-US" sz="2200" dirty="0"/>
              <a:t>Quantity</a:t>
            </a:r>
          </a:p>
          <a:p>
            <a:pPr lvl="2"/>
            <a:r>
              <a:rPr lang="en-US" sz="2200" dirty="0"/>
              <a:t>Quality (scope, depth, fidelity)</a:t>
            </a:r>
          </a:p>
          <a:p>
            <a:pPr lvl="1"/>
            <a:r>
              <a:rPr lang="en-US" sz="2400" dirty="0"/>
              <a:t>Solicit feedback from Question owners</a:t>
            </a:r>
          </a:p>
          <a:p>
            <a:pPr lvl="1"/>
            <a:r>
              <a:rPr lang="en-US" sz="2400" dirty="0"/>
              <a:t>Adjust (MBSE)</a:t>
            </a:r>
            <a:r>
              <a:rPr lang="en-US" sz="2400" baseline="30000" dirty="0"/>
              <a:t>2</a:t>
            </a:r>
            <a:r>
              <a:rPr lang="en-US" sz="2400" dirty="0"/>
              <a:t> model based on feedback and learning</a:t>
            </a:r>
          </a:p>
          <a:p>
            <a:pPr lvl="2"/>
            <a:r>
              <a:rPr lang="en-US" sz="2200" dirty="0"/>
              <a:t>Update backlog and modeling plan based on evolving knowledge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73706E-5822-413F-904A-CBF29E6DB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679" y="2008792"/>
            <a:ext cx="3986541" cy="39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2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419F8-5AC9-4868-9B6E-F0622DB4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Staggered Streams Enables Agile Development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587E5-4054-4E8A-B371-88BABF3026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3CB31-CA89-4C9C-9F47-8B1061FF8A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Staggered application of ASAM facilitates agile development of the MBSE System with continuous evolution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532E96D-2C2A-4C14-ACCF-9D1B9ECEA41A}"/>
              </a:ext>
            </a:extLst>
          </p:cNvPr>
          <p:cNvGrpSpPr/>
          <p:nvPr/>
        </p:nvGrpSpPr>
        <p:grpSpPr>
          <a:xfrm>
            <a:off x="3758331" y="5044503"/>
            <a:ext cx="4110181" cy="369332"/>
            <a:chOff x="5375564" y="5543337"/>
            <a:chExt cx="4110181" cy="369332"/>
          </a:xfrm>
        </p:grpSpPr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C8CE994E-0BE6-41CE-AC9B-45E4124ACFFA}"/>
                </a:ext>
              </a:extLst>
            </p:cNvPr>
            <p:cNvSpPr/>
            <p:nvPr/>
          </p:nvSpPr>
          <p:spPr>
            <a:xfrm>
              <a:off x="5375564" y="5615709"/>
              <a:ext cx="4110181" cy="250797"/>
            </a:xfrm>
            <a:prstGeom prst="right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5B24942-F7E2-440B-83AB-6ACC7445CDF2}"/>
                </a:ext>
              </a:extLst>
            </p:cNvPr>
            <p:cNvSpPr txBox="1"/>
            <p:nvPr/>
          </p:nvSpPr>
          <p:spPr>
            <a:xfrm>
              <a:off x="7172786" y="5543337"/>
              <a:ext cx="6890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Time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508054D-8778-41AC-A9FB-2B68CFB9370D}"/>
              </a:ext>
            </a:extLst>
          </p:cNvPr>
          <p:cNvSpPr txBox="1"/>
          <p:nvPr/>
        </p:nvSpPr>
        <p:spPr>
          <a:xfrm>
            <a:off x="4027164" y="5367672"/>
            <a:ext cx="56075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Stream starts do not need to be synchronous</a:t>
            </a:r>
          </a:p>
          <a:p>
            <a:r>
              <a:rPr lang="en-US" sz="1400" dirty="0"/>
              <a:t>All streams continue through life of MBSE System</a:t>
            </a:r>
          </a:p>
          <a:p>
            <a:r>
              <a:rPr lang="en-US" sz="1400" dirty="0"/>
              <a:t>Use Pathfinders to bootstrap the effort and avoid “analysis paralysis”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29121B-AC51-4CC0-B3D0-BA2C15CA0DDB}"/>
              </a:ext>
            </a:extLst>
          </p:cNvPr>
          <p:cNvGrpSpPr/>
          <p:nvPr/>
        </p:nvGrpSpPr>
        <p:grpSpPr>
          <a:xfrm>
            <a:off x="457617" y="1325261"/>
            <a:ext cx="11113291" cy="3744977"/>
            <a:chOff x="269606" y="1370603"/>
            <a:chExt cx="11113291" cy="455804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1FC9C3-1023-421C-8D35-BDBF341F392B}"/>
                </a:ext>
              </a:extLst>
            </p:cNvPr>
            <p:cNvSpPr/>
            <p:nvPr/>
          </p:nvSpPr>
          <p:spPr>
            <a:xfrm>
              <a:off x="269606" y="1372150"/>
              <a:ext cx="926544" cy="45549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6BD5D6-79A1-4E6C-976B-37385D571E15}"/>
                </a:ext>
              </a:extLst>
            </p:cNvPr>
            <p:cNvSpPr/>
            <p:nvPr/>
          </p:nvSpPr>
          <p:spPr>
            <a:xfrm>
              <a:off x="1196150" y="1373697"/>
              <a:ext cx="926544" cy="45549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3B689B-3387-4864-BCCE-D7F912A605D3}"/>
                </a:ext>
              </a:extLst>
            </p:cNvPr>
            <p:cNvSpPr/>
            <p:nvPr/>
          </p:nvSpPr>
          <p:spPr>
            <a:xfrm>
              <a:off x="2118197" y="1372150"/>
              <a:ext cx="926544" cy="45549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22D1027-AD89-4FCD-B767-E65547612C02}"/>
                </a:ext>
              </a:extLst>
            </p:cNvPr>
            <p:cNvSpPr/>
            <p:nvPr/>
          </p:nvSpPr>
          <p:spPr>
            <a:xfrm>
              <a:off x="3044741" y="1373697"/>
              <a:ext cx="926544" cy="45549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7329F5-7952-454D-8CDC-EC4A41153198}"/>
                </a:ext>
              </a:extLst>
            </p:cNvPr>
            <p:cNvSpPr/>
            <p:nvPr/>
          </p:nvSpPr>
          <p:spPr>
            <a:xfrm>
              <a:off x="3971285" y="1372150"/>
              <a:ext cx="926544" cy="45549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C50D31-A5B9-4525-B0C3-1C7646BEB922}"/>
                </a:ext>
              </a:extLst>
            </p:cNvPr>
            <p:cNvSpPr/>
            <p:nvPr/>
          </p:nvSpPr>
          <p:spPr>
            <a:xfrm>
              <a:off x="4897830" y="1373697"/>
              <a:ext cx="926544" cy="45549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1E775C4-6B8D-4FF9-A887-2625B2A08CA1}"/>
                </a:ext>
              </a:extLst>
            </p:cNvPr>
            <p:cNvSpPr/>
            <p:nvPr/>
          </p:nvSpPr>
          <p:spPr>
            <a:xfrm>
              <a:off x="5824003" y="1372150"/>
              <a:ext cx="926544" cy="45549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460F3D3-C6C8-425A-8989-81443699CDA7}"/>
                </a:ext>
              </a:extLst>
            </p:cNvPr>
            <p:cNvSpPr/>
            <p:nvPr/>
          </p:nvSpPr>
          <p:spPr>
            <a:xfrm>
              <a:off x="6750547" y="1370603"/>
              <a:ext cx="926544" cy="45549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99D56A6-F3A9-4778-8644-6484A38CBC0C}"/>
                </a:ext>
              </a:extLst>
            </p:cNvPr>
            <p:cNvSpPr/>
            <p:nvPr/>
          </p:nvSpPr>
          <p:spPr>
            <a:xfrm>
              <a:off x="7677092" y="1372150"/>
              <a:ext cx="926544" cy="45549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B949E5-C62C-4555-949E-425F2B779C7E}"/>
                </a:ext>
              </a:extLst>
            </p:cNvPr>
            <p:cNvSpPr txBox="1"/>
            <p:nvPr/>
          </p:nvSpPr>
          <p:spPr>
            <a:xfrm>
              <a:off x="9919370" y="2317610"/>
              <a:ext cx="770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Franklin Gothic Demi" panose="020B0703020102020204" pitchFamily="34" charset="0"/>
                </a:rPr>
                <a:t>Views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36CB752-FD89-4702-AA2D-040C768616F2}"/>
                </a:ext>
              </a:extLst>
            </p:cNvPr>
            <p:cNvSpPr/>
            <p:nvPr/>
          </p:nvSpPr>
          <p:spPr>
            <a:xfrm>
              <a:off x="8603264" y="1372150"/>
              <a:ext cx="926544" cy="45549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1474DFC-C3F7-4EF3-B74B-D659508E1960}"/>
                </a:ext>
              </a:extLst>
            </p:cNvPr>
            <p:cNvSpPr/>
            <p:nvPr/>
          </p:nvSpPr>
          <p:spPr>
            <a:xfrm>
              <a:off x="9529808" y="1370603"/>
              <a:ext cx="926544" cy="45549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7356B0C-29E6-4524-9B50-498829917905}"/>
                </a:ext>
              </a:extLst>
            </p:cNvPr>
            <p:cNvSpPr/>
            <p:nvPr/>
          </p:nvSpPr>
          <p:spPr>
            <a:xfrm>
              <a:off x="10456353" y="1372150"/>
              <a:ext cx="926544" cy="45549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9A79727-248F-45D9-BD6D-6EF0E6FB6A13}"/>
              </a:ext>
            </a:extLst>
          </p:cNvPr>
          <p:cNvGrpSpPr/>
          <p:nvPr/>
        </p:nvGrpSpPr>
        <p:grpSpPr>
          <a:xfrm>
            <a:off x="951882" y="1944716"/>
            <a:ext cx="10619026" cy="377963"/>
            <a:chOff x="-177798" y="1470960"/>
            <a:chExt cx="11560695" cy="377963"/>
          </a:xfrm>
        </p:grpSpPr>
        <p:sp>
          <p:nvSpPr>
            <p:cNvPr id="67" name="Trapezoid 66">
              <a:extLst>
                <a:ext uri="{FF2B5EF4-FFF2-40B4-BE49-F238E27FC236}">
                  <a16:creationId xmlns:a16="http://schemas.microsoft.com/office/drawing/2014/main" id="{DAFDA878-3320-4BE0-9F27-06DC2E4C49D0}"/>
                </a:ext>
              </a:extLst>
            </p:cNvPr>
            <p:cNvSpPr/>
            <p:nvPr/>
          </p:nvSpPr>
          <p:spPr>
            <a:xfrm rot="5400000">
              <a:off x="6563942" y="-2970031"/>
              <a:ext cx="369331" cy="9268578"/>
            </a:xfrm>
            <a:prstGeom prst="trapezoid">
              <a:avLst/>
            </a:prstGeom>
            <a:solidFill>
              <a:srgbClr val="66FFFF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647820B-401F-46CE-B235-41B3C3952AD6}"/>
                </a:ext>
              </a:extLst>
            </p:cNvPr>
            <p:cNvSpPr/>
            <p:nvPr/>
          </p:nvSpPr>
          <p:spPr>
            <a:xfrm>
              <a:off x="269606" y="1479592"/>
              <a:ext cx="1853088" cy="369331"/>
            </a:xfrm>
            <a:prstGeom prst="rect">
              <a:avLst/>
            </a:prstGeom>
            <a:solidFill>
              <a:srgbClr val="66FFFF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E1F66C6-E363-4201-BA31-315B5DF8BD99}"/>
                </a:ext>
              </a:extLst>
            </p:cNvPr>
            <p:cNvSpPr/>
            <p:nvPr/>
          </p:nvSpPr>
          <p:spPr>
            <a:xfrm>
              <a:off x="-177798" y="1470960"/>
              <a:ext cx="3499442" cy="369331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Decisions, Questions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CBE2A85-64A2-4504-8BEF-460B18116B64}"/>
              </a:ext>
            </a:extLst>
          </p:cNvPr>
          <p:cNvGrpSpPr/>
          <p:nvPr/>
        </p:nvGrpSpPr>
        <p:grpSpPr>
          <a:xfrm>
            <a:off x="1924313" y="2485687"/>
            <a:ext cx="9677075" cy="377963"/>
            <a:chOff x="-177798" y="1470960"/>
            <a:chExt cx="11560695" cy="377963"/>
          </a:xfrm>
        </p:grpSpPr>
        <p:sp>
          <p:nvSpPr>
            <p:cNvPr id="71" name="Trapezoid 70">
              <a:extLst>
                <a:ext uri="{FF2B5EF4-FFF2-40B4-BE49-F238E27FC236}">
                  <a16:creationId xmlns:a16="http://schemas.microsoft.com/office/drawing/2014/main" id="{B682C4E9-1986-4D34-B4E0-0FE0B2A7BC67}"/>
                </a:ext>
              </a:extLst>
            </p:cNvPr>
            <p:cNvSpPr/>
            <p:nvPr/>
          </p:nvSpPr>
          <p:spPr>
            <a:xfrm rot="5400000">
              <a:off x="6563942" y="-2970031"/>
              <a:ext cx="369331" cy="9268578"/>
            </a:xfrm>
            <a:prstGeom prst="trapezoid">
              <a:avLst/>
            </a:prstGeom>
            <a:solidFill>
              <a:srgbClr val="00FFFF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87A9793-BF87-4063-82C1-5FDFC5D0684C}"/>
                </a:ext>
              </a:extLst>
            </p:cNvPr>
            <p:cNvSpPr/>
            <p:nvPr/>
          </p:nvSpPr>
          <p:spPr>
            <a:xfrm>
              <a:off x="269606" y="1479592"/>
              <a:ext cx="1853088" cy="369331"/>
            </a:xfrm>
            <a:prstGeom prst="rect">
              <a:avLst/>
            </a:prstGeom>
            <a:solidFill>
              <a:srgbClr val="00FFFF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2F2C504-5511-4BC9-92C5-FEA70E06D8F2}"/>
                </a:ext>
              </a:extLst>
            </p:cNvPr>
            <p:cNvSpPr/>
            <p:nvPr/>
          </p:nvSpPr>
          <p:spPr>
            <a:xfrm>
              <a:off x="-177798" y="1470960"/>
              <a:ext cx="7006843" cy="369331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Model Components:  Elements, Relations, etc.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0FECEEE-6C4D-4824-944C-CD40D227670B}"/>
              </a:ext>
            </a:extLst>
          </p:cNvPr>
          <p:cNvGrpSpPr/>
          <p:nvPr/>
        </p:nvGrpSpPr>
        <p:grpSpPr>
          <a:xfrm>
            <a:off x="2887448" y="3025116"/>
            <a:ext cx="8717750" cy="377963"/>
            <a:chOff x="-177799" y="1470960"/>
            <a:chExt cx="11560696" cy="377963"/>
          </a:xfrm>
        </p:grpSpPr>
        <p:sp>
          <p:nvSpPr>
            <p:cNvPr id="75" name="Trapezoid 74">
              <a:extLst>
                <a:ext uri="{FF2B5EF4-FFF2-40B4-BE49-F238E27FC236}">
                  <a16:creationId xmlns:a16="http://schemas.microsoft.com/office/drawing/2014/main" id="{9B1D4BD8-D059-4172-BD93-227E7E94DDAC}"/>
                </a:ext>
              </a:extLst>
            </p:cNvPr>
            <p:cNvSpPr/>
            <p:nvPr/>
          </p:nvSpPr>
          <p:spPr>
            <a:xfrm rot="5400000">
              <a:off x="6563942" y="-2970031"/>
              <a:ext cx="369331" cy="9268578"/>
            </a:xfrm>
            <a:prstGeom prst="trapezoid">
              <a:avLst/>
            </a:prstGeom>
            <a:solidFill>
              <a:srgbClr val="09E4E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77D1C9A-74D8-412A-9802-7BAABB866970}"/>
                </a:ext>
              </a:extLst>
            </p:cNvPr>
            <p:cNvSpPr/>
            <p:nvPr/>
          </p:nvSpPr>
          <p:spPr>
            <a:xfrm>
              <a:off x="269606" y="1479592"/>
              <a:ext cx="1853088" cy="369331"/>
            </a:xfrm>
            <a:prstGeom prst="rect">
              <a:avLst/>
            </a:prstGeom>
            <a:solidFill>
              <a:srgbClr val="09E4E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7DBE6DC-EB56-46F4-88E3-43433B96F57E}"/>
                </a:ext>
              </a:extLst>
            </p:cNvPr>
            <p:cNvSpPr/>
            <p:nvPr/>
          </p:nvSpPr>
          <p:spPr>
            <a:xfrm>
              <a:off x="-177799" y="1470960"/>
              <a:ext cx="8408597" cy="369331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Model Views, Model View Construction Components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353345F-2AEE-449E-B970-AF33D19D5A9B}"/>
              </a:ext>
            </a:extLst>
          </p:cNvPr>
          <p:cNvGrpSpPr/>
          <p:nvPr/>
        </p:nvGrpSpPr>
        <p:grpSpPr>
          <a:xfrm>
            <a:off x="4166174" y="3553165"/>
            <a:ext cx="7438363" cy="377963"/>
            <a:chOff x="-177798" y="1470960"/>
            <a:chExt cx="11560695" cy="377963"/>
          </a:xfrm>
        </p:grpSpPr>
        <p:sp>
          <p:nvSpPr>
            <p:cNvPr id="79" name="Trapezoid 78">
              <a:extLst>
                <a:ext uri="{FF2B5EF4-FFF2-40B4-BE49-F238E27FC236}">
                  <a16:creationId xmlns:a16="http://schemas.microsoft.com/office/drawing/2014/main" id="{4864336D-8BD9-4FCD-8C5F-F05D51799665}"/>
                </a:ext>
              </a:extLst>
            </p:cNvPr>
            <p:cNvSpPr/>
            <p:nvPr/>
          </p:nvSpPr>
          <p:spPr>
            <a:xfrm rot="5400000">
              <a:off x="6563942" y="-2970031"/>
              <a:ext cx="369331" cy="9268578"/>
            </a:xfrm>
            <a:prstGeom prst="trapezoid">
              <a:avLst/>
            </a:prstGeom>
            <a:solidFill>
              <a:srgbClr val="09D4E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BD1306F-4213-40C9-9DF4-3F9527B47D7C}"/>
                </a:ext>
              </a:extLst>
            </p:cNvPr>
            <p:cNvSpPr/>
            <p:nvPr/>
          </p:nvSpPr>
          <p:spPr>
            <a:xfrm>
              <a:off x="269606" y="1479592"/>
              <a:ext cx="1853088" cy="369331"/>
            </a:xfrm>
            <a:prstGeom prst="rect">
              <a:avLst/>
            </a:prstGeom>
            <a:solidFill>
              <a:srgbClr val="CCFFFF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123707A-D512-4273-BD51-C493C8C74B65}"/>
                </a:ext>
              </a:extLst>
            </p:cNvPr>
            <p:cNvSpPr/>
            <p:nvPr/>
          </p:nvSpPr>
          <p:spPr>
            <a:xfrm>
              <a:off x="-177798" y="1470960"/>
              <a:ext cx="2851897" cy="369331"/>
            </a:xfrm>
            <a:prstGeom prst="rect">
              <a:avLst/>
            </a:prstGeom>
            <a:solidFill>
              <a:srgbClr val="09D4E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Modeling Plan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BE3D988-14BE-471F-8FF0-C1C11B7117AE}"/>
              </a:ext>
            </a:extLst>
          </p:cNvPr>
          <p:cNvGrpSpPr/>
          <p:nvPr/>
        </p:nvGrpSpPr>
        <p:grpSpPr>
          <a:xfrm>
            <a:off x="4822671" y="4031064"/>
            <a:ext cx="6793957" cy="377963"/>
            <a:chOff x="-177798" y="1470960"/>
            <a:chExt cx="11560695" cy="377963"/>
          </a:xfrm>
        </p:grpSpPr>
        <p:sp>
          <p:nvSpPr>
            <p:cNvPr id="87" name="Trapezoid 86">
              <a:extLst>
                <a:ext uri="{FF2B5EF4-FFF2-40B4-BE49-F238E27FC236}">
                  <a16:creationId xmlns:a16="http://schemas.microsoft.com/office/drawing/2014/main" id="{C0D68562-B819-4AC8-9677-C0AE57D28AD8}"/>
                </a:ext>
              </a:extLst>
            </p:cNvPr>
            <p:cNvSpPr/>
            <p:nvPr/>
          </p:nvSpPr>
          <p:spPr>
            <a:xfrm rot="5400000">
              <a:off x="6563942" y="-2970031"/>
              <a:ext cx="369331" cy="9268578"/>
            </a:xfrm>
            <a:prstGeom prst="trapezoid">
              <a:avLst/>
            </a:prstGeom>
            <a:solidFill>
              <a:srgbClr val="0AB3E8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6A8B55B-77A4-4167-8769-698219552E3E}"/>
                </a:ext>
              </a:extLst>
            </p:cNvPr>
            <p:cNvSpPr/>
            <p:nvPr/>
          </p:nvSpPr>
          <p:spPr>
            <a:xfrm>
              <a:off x="269606" y="1479592"/>
              <a:ext cx="1853088" cy="369331"/>
            </a:xfrm>
            <a:prstGeom prst="rect">
              <a:avLst/>
            </a:prstGeom>
            <a:solidFill>
              <a:srgbClr val="0AB3E8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B2FD2A53-FB82-402D-A926-EFB116958B66}"/>
                </a:ext>
              </a:extLst>
            </p:cNvPr>
            <p:cNvSpPr/>
            <p:nvPr/>
          </p:nvSpPr>
          <p:spPr>
            <a:xfrm>
              <a:off x="-177798" y="1470960"/>
              <a:ext cx="7883515" cy="369331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Modeling Execution (and Monitoring)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C079112-8EAC-4831-80EE-74071C1A7EA0}"/>
              </a:ext>
            </a:extLst>
          </p:cNvPr>
          <p:cNvGrpSpPr/>
          <p:nvPr/>
        </p:nvGrpSpPr>
        <p:grpSpPr>
          <a:xfrm>
            <a:off x="5775374" y="4560226"/>
            <a:ext cx="5841254" cy="377963"/>
            <a:chOff x="-177798" y="1470960"/>
            <a:chExt cx="11560695" cy="377963"/>
          </a:xfrm>
        </p:grpSpPr>
        <p:sp>
          <p:nvSpPr>
            <p:cNvPr id="91" name="Trapezoid 90">
              <a:extLst>
                <a:ext uri="{FF2B5EF4-FFF2-40B4-BE49-F238E27FC236}">
                  <a16:creationId xmlns:a16="http://schemas.microsoft.com/office/drawing/2014/main" id="{BCCF5D65-C148-492F-8D78-E86F5B9B5F15}"/>
                </a:ext>
              </a:extLst>
            </p:cNvPr>
            <p:cNvSpPr/>
            <p:nvPr/>
          </p:nvSpPr>
          <p:spPr>
            <a:xfrm rot="5400000">
              <a:off x="6563942" y="-2970031"/>
              <a:ext cx="369331" cy="9268578"/>
            </a:xfrm>
            <a:prstGeom prst="trapezoid">
              <a:avLst/>
            </a:prstGeom>
            <a:solidFill>
              <a:srgbClr val="0484EE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932F8D6-AAB0-42A1-B2D9-7731D0814BE3}"/>
                </a:ext>
              </a:extLst>
            </p:cNvPr>
            <p:cNvSpPr/>
            <p:nvPr/>
          </p:nvSpPr>
          <p:spPr>
            <a:xfrm>
              <a:off x="269606" y="1479592"/>
              <a:ext cx="1853088" cy="369331"/>
            </a:xfrm>
            <a:prstGeom prst="rect">
              <a:avLst/>
            </a:prstGeom>
            <a:solidFill>
              <a:srgbClr val="0484EE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C25285E-0705-4107-8B4F-C3978EB66809}"/>
                </a:ext>
              </a:extLst>
            </p:cNvPr>
            <p:cNvSpPr/>
            <p:nvPr/>
          </p:nvSpPr>
          <p:spPr>
            <a:xfrm>
              <a:off x="-177798" y="1470960"/>
              <a:ext cx="8664161" cy="369331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Model Operation (and Feedback)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9F16082-A8E1-4821-BBDB-5BB9EBC49E2B}"/>
              </a:ext>
            </a:extLst>
          </p:cNvPr>
          <p:cNvGrpSpPr/>
          <p:nvPr/>
        </p:nvGrpSpPr>
        <p:grpSpPr>
          <a:xfrm>
            <a:off x="8796536" y="1908393"/>
            <a:ext cx="2380081" cy="383654"/>
            <a:chOff x="2759564" y="1470959"/>
            <a:chExt cx="2380081" cy="383654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321301C2-00F6-4C8F-BAFB-9143BEDBB3A7}"/>
                </a:ext>
              </a:extLst>
            </p:cNvPr>
            <p:cNvSpPr/>
            <p:nvPr/>
          </p:nvSpPr>
          <p:spPr>
            <a:xfrm>
              <a:off x="2759564" y="1495922"/>
              <a:ext cx="2380081" cy="358691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7CAA95A-E025-417C-A017-68A42CA52BCB}"/>
                </a:ext>
              </a:extLst>
            </p:cNvPr>
            <p:cNvSpPr txBox="1"/>
            <p:nvPr/>
          </p:nvSpPr>
          <p:spPr>
            <a:xfrm>
              <a:off x="2957633" y="1470959"/>
              <a:ext cx="1956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Franklin Gothic Demi" panose="020B0703020102020204" pitchFamily="34" charset="0"/>
                </a:rPr>
                <a:t>   Problem Space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AA2E582-567A-4420-9850-AB4FACE382E4}"/>
              </a:ext>
            </a:extLst>
          </p:cNvPr>
          <p:cNvGrpSpPr/>
          <p:nvPr/>
        </p:nvGrpSpPr>
        <p:grpSpPr>
          <a:xfrm>
            <a:off x="8788104" y="2485420"/>
            <a:ext cx="2380081" cy="383654"/>
            <a:chOff x="2759564" y="1470959"/>
            <a:chExt cx="2380081" cy="383654"/>
          </a:xfrm>
        </p:grpSpPr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9F4A96DC-21B7-4F87-9A3B-282DB8E14353}"/>
                </a:ext>
              </a:extLst>
            </p:cNvPr>
            <p:cNvSpPr/>
            <p:nvPr/>
          </p:nvSpPr>
          <p:spPr>
            <a:xfrm>
              <a:off x="2759564" y="1495922"/>
              <a:ext cx="2380081" cy="358691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DBE3F2D-E3EE-41BA-A0D1-BD05F783D4AD}"/>
                </a:ext>
              </a:extLst>
            </p:cNvPr>
            <p:cNvSpPr txBox="1"/>
            <p:nvPr/>
          </p:nvSpPr>
          <p:spPr>
            <a:xfrm>
              <a:off x="2957633" y="1470959"/>
              <a:ext cx="1956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Franklin Gothic Demi" panose="020B0703020102020204" pitchFamily="34" charset="0"/>
                </a:rPr>
                <a:t>   Solution Space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EDBFCAA-8B43-4CF6-82BE-17B8C9505369}"/>
              </a:ext>
            </a:extLst>
          </p:cNvPr>
          <p:cNvGrpSpPr/>
          <p:nvPr/>
        </p:nvGrpSpPr>
        <p:grpSpPr>
          <a:xfrm>
            <a:off x="8781021" y="3026946"/>
            <a:ext cx="2380081" cy="383654"/>
            <a:chOff x="2759564" y="1470959"/>
            <a:chExt cx="2380081" cy="383654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4A29DEFA-66B3-445E-BF42-7E9D24544AB0}"/>
                </a:ext>
              </a:extLst>
            </p:cNvPr>
            <p:cNvSpPr/>
            <p:nvPr/>
          </p:nvSpPr>
          <p:spPr>
            <a:xfrm>
              <a:off x="2759564" y="1495922"/>
              <a:ext cx="2380081" cy="358691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7C8FE836-6428-4249-9201-B3529321B948}"/>
                </a:ext>
              </a:extLst>
            </p:cNvPr>
            <p:cNvSpPr txBox="1"/>
            <p:nvPr/>
          </p:nvSpPr>
          <p:spPr>
            <a:xfrm>
              <a:off x="2957633" y="1470959"/>
              <a:ext cx="1956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Franklin Gothic Demi" panose="020B0703020102020204" pitchFamily="34" charset="0"/>
                </a:rPr>
                <a:t>   Harmonization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DBC1E6E-CBB1-4083-B199-9B511910360B}"/>
              </a:ext>
            </a:extLst>
          </p:cNvPr>
          <p:cNvGrpSpPr/>
          <p:nvPr/>
        </p:nvGrpSpPr>
        <p:grpSpPr>
          <a:xfrm>
            <a:off x="8773966" y="3531494"/>
            <a:ext cx="2380081" cy="383654"/>
            <a:chOff x="2759564" y="1470959"/>
            <a:chExt cx="2380081" cy="383654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EE4460A4-48BD-418B-B20E-94B2884283A5}"/>
                </a:ext>
              </a:extLst>
            </p:cNvPr>
            <p:cNvSpPr/>
            <p:nvPr/>
          </p:nvSpPr>
          <p:spPr>
            <a:xfrm>
              <a:off x="2759564" y="1495922"/>
              <a:ext cx="2380081" cy="358691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B16B430-02C0-4581-B9FF-5DCB8A4068E4}"/>
                </a:ext>
              </a:extLst>
            </p:cNvPr>
            <p:cNvSpPr txBox="1"/>
            <p:nvPr/>
          </p:nvSpPr>
          <p:spPr>
            <a:xfrm>
              <a:off x="2957633" y="1470959"/>
              <a:ext cx="1956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Franklin Gothic Demi" panose="020B0703020102020204" pitchFamily="34" charset="0"/>
                </a:rPr>
                <a:t>        Decision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1D6CA4F-0BB1-4994-A7E8-F69F1C94C4A6}"/>
              </a:ext>
            </a:extLst>
          </p:cNvPr>
          <p:cNvSpPr/>
          <p:nvPr/>
        </p:nvSpPr>
        <p:spPr>
          <a:xfrm>
            <a:off x="498233" y="4036120"/>
            <a:ext cx="4592658" cy="375401"/>
          </a:xfrm>
          <a:prstGeom prst="rect">
            <a:avLst/>
          </a:prstGeom>
          <a:solidFill>
            <a:srgbClr val="00B0F0"/>
          </a:solidFill>
          <a:ln w="1270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Modeling Pathfinder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2FE4985-B80F-48FC-9A04-091AFBD414BF}"/>
              </a:ext>
            </a:extLst>
          </p:cNvPr>
          <p:cNvSpPr/>
          <p:nvPr/>
        </p:nvSpPr>
        <p:spPr>
          <a:xfrm>
            <a:off x="1397399" y="4562042"/>
            <a:ext cx="4619111" cy="375401"/>
          </a:xfrm>
          <a:prstGeom prst="rect">
            <a:avLst/>
          </a:prstGeom>
          <a:solidFill>
            <a:srgbClr val="0484EE"/>
          </a:solidFill>
          <a:ln w="1270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Modeling Pathfinder Feedback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3A02D87-1DAC-465F-9816-B5E577D669B0}"/>
              </a:ext>
            </a:extLst>
          </p:cNvPr>
          <p:cNvGrpSpPr/>
          <p:nvPr/>
        </p:nvGrpSpPr>
        <p:grpSpPr>
          <a:xfrm>
            <a:off x="1284676" y="1809271"/>
            <a:ext cx="4845168" cy="2841052"/>
            <a:chOff x="1284676" y="1809271"/>
            <a:chExt cx="4845168" cy="2841052"/>
          </a:xfrm>
        </p:grpSpPr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2CEB1897-80D9-4214-93F0-86249F168C24}"/>
                </a:ext>
              </a:extLst>
            </p:cNvPr>
            <p:cNvSpPr/>
            <p:nvPr/>
          </p:nvSpPr>
          <p:spPr>
            <a:xfrm>
              <a:off x="1284676" y="1809271"/>
              <a:ext cx="229139" cy="24320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94" name="Arrow: Down 93">
              <a:extLst>
                <a:ext uri="{FF2B5EF4-FFF2-40B4-BE49-F238E27FC236}">
                  <a16:creationId xmlns:a16="http://schemas.microsoft.com/office/drawing/2014/main" id="{4000AF29-8EA9-4CED-9B69-87AA76812C2F}"/>
                </a:ext>
              </a:extLst>
            </p:cNvPr>
            <p:cNvSpPr/>
            <p:nvPr/>
          </p:nvSpPr>
          <p:spPr>
            <a:xfrm>
              <a:off x="2198183" y="2322679"/>
              <a:ext cx="229139" cy="24320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95" name="Arrow: Down 94">
              <a:extLst>
                <a:ext uri="{FF2B5EF4-FFF2-40B4-BE49-F238E27FC236}">
                  <a16:creationId xmlns:a16="http://schemas.microsoft.com/office/drawing/2014/main" id="{D2B9B4DE-AB24-4CFF-85E7-D63D2EF746CD}"/>
                </a:ext>
              </a:extLst>
            </p:cNvPr>
            <p:cNvSpPr/>
            <p:nvPr/>
          </p:nvSpPr>
          <p:spPr>
            <a:xfrm>
              <a:off x="3110638" y="2865147"/>
              <a:ext cx="229139" cy="24320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96" name="Arrow: Down 95">
              <a:extLst>
                <a:ext uri="{FF2B5EF4-FFF2-40B4-BE49-F238E27FC236}">
                  <a16:creationId xmlns:a16="http://schemas.microsoft.com/office/drawing/2014/main" id="{8B80C5FE-8E79-4708-B50F-F48844214557}"/>
                </a:ext>
              </a:extLst>
            </p:cNvPr>
            <p:cNvSpPr/>
            <p:nvPr/>
          </p:nvSpPr>
          <p:spPr>
            <a:xfrm>
              <a:off x="4024145" y="3378555"/>
              <a:ext cx="229139" cy="24320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97" name="Arrow: Down 96">
              <a:extLst>
                <a:ext uri="{FF2B5EF4-FFF2-40B4-BE49-F238E27FC236}">
                  <a16:creationId xmlns:a16="http://schemas.microsoft.com/office/drawing/2014/main" id="{9582624D-A1A4-4FFB-A401-9E5692039729}"/>
                </a:ext>
              </a:extLst>
            </p:cNvPr>
            <p:cNvSpPr/>
            <p:nvPr/>
          </p:nvSpPr>
          <p:spPr>
            <a:xfrm>
              <a:off x="4987198" y="3912565"/>
              <a:ext cx="229139" cy="24320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98" name="Arrow: Down 97">
              <a:extLst>
                <a:ext uri="{FF2B5EF4-FFF2-40B4-BE49-F238E27FC236}">
                  <a16:creationId xmlns:a16="http://schemas.microsoft.com/office/drawing/2014/main" id="{F5FB24C4-E015-45CD-8907-27D17B3AA4D7}"/>
                </a:ext>
              </a:extLst>
            </p:cNvPr>
            <p:cNvSpPr/>
            <p:nvPr/>
          </p:nvSpPr>
          <p:spPr>
            <a:xfrm>
              <a:off x="5900705" y="4407119"/>
              <a:ext cx="229139" cy="24320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50F5D8-AA17-4E00-9FE4-C697A1C009A6}"/>
              </a:ext>
            </a:extLst>
          </p:cNvPr>
          <p:cNvGrpSpPr/>
          <p:nvPr/>
        </p:nvGrpSpPr>
        <p:grpSpPr>
          <a:xfrm>
            <a:off x="10214" y="1428786"/>
            <a:ext cx="11560694" cy="377963"/>
            <a:chOff x="10214" y="1373922"/>
            <a:chExt cx="11560694" cy="377963"/>
          </a:xfrm>
        </p:grpSpPr>
        <p:sp>
          <p:nvSpPr>
            <p:cNvPr id="15" name="Trapezoid 14">
              <a:extLst>
                <a:ext uri="{FF2B5EF4-FFF2-40B4-BE49-F238E27FC236}">
                  <a16:creationId xmlns:a16="http://schemas.microsoft.com/office/drawing/2014/main" id="{517444AC-236C-48EC-B735-CA60480C87E0}"/>
                </a:ext>
              </a:extLst>
            </p:cNvPr>
            <p:cNvSpPr/>
            <p:nvPr/>
          </p:nvSpPr>
          <p:spPr>
            <a:xfrm rot="5400000">
              <a:off x="6751953" y="-3067069"/>
              <a:ext cx="369331" cy="9268578"/>
            </a:xfrm>
            <a:prstGeom prst="trapezoid">
              <a:avLst/>
            </a:prstGeom>
            <a:solidFill>
              <a:srgbClr val="CCFFFF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BF0CF3B-B04D-480C-962B-6E99C4DA22EA}"/>
                </a:ext>
              </a:extLst>
            </p:cNvPr>
            <p:cNvSpPr/>
            <p:nvPr/>
          </p:nvSpPr>
          <p:spPr>
            <a:xfrm>
              <a:off x="457617" y="1382554"/>
              <a:ext cx="1853088" cy="369331"/>
            </a:xfrm>
            <a:prstGeom prst="rect">
              <a:avLst/>
            </a:prstGeom>
            <a:solidFill>
              <a:srgbClr val="CCFFFF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8CC5DC1-BC60-46E8-82EE-75502F91B3C4}"/>
                </a:ext>
              </a:extLst>
            </p:cNvPr>
            <p:cNvSpPr/>
            <p:nvPr/>
          </p:nvSpPr>
          <p:spPr>
            <a:xfrm>
              <a:off x="10214" y="1373922"/>
              <a:ext cx="4726600" cy="369331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Objectives, Stakeholders, Concerns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020BFB6-8455-40F3-A53A-940F487E7456}"/>
              </a:ext>
            </a:extLst>
          </p:cNvPr>
          <p:cNvGrpSpPr/>
          <p:nvPr/>
        </p:nvGrpSpPr>
        <p:grpSpPr>
          <a:xfrm>
            <a:off x="8808215" y="1395174"/>
            <a:ext cx="2380081" cy="383654"/>
            <a:chOff x="2759564" y="1470959"/>
            <a:chExt cx="2380081" cy="383654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EFD2C6EC-82E2-4D13-B937-7B8E6175EEA4}"/>
                </a:ext>
              </a:extLst>
            </p:cNvPr>
            <p:cNvSpPr/>
            <p:nvPr/>
          </p:nvSpPr>
          <p:spPr>
            <a:xfrm>
              <a:off x="2759564" y="1495922"/>
              <a:ext cx="2380081" cy="358691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FAA98EE-92BD-4701-9066-79588FF727F2}"/>
                </a:ext>
              </a:extLst>
            </p:cNvPr>
            <p:cNvSpPr txBox="1"/>
            <p:nvPr/>
          </p:nvSpPr>
          <p:spPr>
            <a:xfrm>
              <a:off x="2957633" y="1470959"/>
              <a:ext cx="1956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Franklin Gothic Demi" panose="020B0703020102020204" pitchFamily="34" charset="0"/>
                </a:rPr>
                <a:t>Purpose 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721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4" grpId="0"/>
      <p:bldP spid="16" grpId="0" animBg="1"/>
      <p:bldP spid="1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59EE8-41DB-420E-AA0F-570A74792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the (MBSE)</a:t>
            </a:r>
            <a:r>
              <a:rPr lang="en-US" baseline="30000" dirty="0"/>
              <a:t>2</a:t>
            </a:r>
            <a:r>
              <a:rPr lang="en-US" dirty="0"/>
              <a:t>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850A5-D50C-4686-852B-E11BC64A74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Example Use Case:  Model Based Systems Engineering Reviews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8B427-1CB3-45B8-92B6-A4D06C05AAE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3356" y="1672204"/>
            <a:ext cx="4784439" cy="1876265"/>
          </a:xfrm>
        </p:spPr>
        <p:txBody>
          <a:bodyPr/>
          <a:lstStyle/>
          <a:p>
            <a:r>
              <a:rPr lang="en-US" dirty="0"/>
              <a:t>Static artifacts go “stale” quickly, </a:t>
            </a:r>
          </a:p>
          <a:p>
            <a:endParaRPr lang="en-US" sz="1400" dirty="0"/>
          </a:p>
          <a:p>
            <a:r>
              <a:rPr lang="en-US" dirty="0"/>
              <a:t>Static artifacts are easily misinterpreted 			</a:t>
            </a:r>
          </a:p>
          <a:p>
            <a:r>
              <a:rPr lang="en-US" dirty="0"/>
              <a:t>Static artifacts grow in inconsistency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6E839C0-F161-4702-9B98-5820EF67CCD6}"/>
              </a:ext>
            </a:extLst>
          </p:cNvPr>
          <p:cNvSpPr txBox="1">
            <a:spLocks/>
          </p:cNvSpPr>
          <p:nvPr/>
        </p:nvSpPr>
        <p:spPr>
          <a:xfrm>
            <a:off x="6387331" y="1672205"/>
            <a:ext cx="5181313" cy="1999249"/>
          </a:xfrm>
          <a:prstGeom prst="rect">
            <a:avLst/>
          </a:prstGeom>
        </p:spPr>
        <p:txBody>
          <a:bodyPr vert="horz"/>
          <a:lstStyle>
            <a:lvl1pPr marL="179388" indent="-179388" algn="l" defTabSz="457200" rtl="0" eaLnBrk="1" latinLnBrk="0" hangingPunct="1">
              <a:spcBef>
                <a:spcPct val="20000"/>
              </a:spcBef>
              <a:buSzPct val="130000"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7525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00100" indent="-176213" algn="l" defTabSz="457200" rtl="0" eaLnBrk="1" latinLnBrk="0" hangingPunct="1">
              <a:spcBef>
                <a:spcPct val="20000"/>
              </a:spcBef>
              <a:buSzPct val="125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1738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30338" indent="-1762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Models are the life-blood of knowledge management—always current</a:t>
            </a:r>
          </a:p>
          <a:p>
            <a:r>
              <a:rPr lang="en-US" dirty="0"/>
              <a:t>Models are rigorously defined with far less ambiguity</a:t>
            </a:r>
          </a:p>
          <a:p>
            <a:r>
              <a:rPr lang="en-US" dirty="0"/>
              <a:t>Models have automated enforcement of internal consistency</a:t>
            </a:r>
          </a:p>
          <a:p>
            <a:pPr>
              <a:tabLst>
                <a:tab pos="5486400" algn="l"/>
              </a:tabLst>
            </a:pPr>
            <a:endParaRPr lang="en-US" dirty="0"/>
          </a:p>
          <a:p>
            <a:pPr>
              <a:tabLst>
                <a:tab pos="5486400" algn="l"/>
              </a:tabLst>
            </a:pPr>
            <a:endParaRPr lang="en-US" dirty="0"/>
          </a:p>
          <a:p>
            <a:endParaRPr lang="en-US" sz="2000" dirty="0"/>
          </a:p>
          <a:p>
            <a:endParaRPr lang="en-US" sz="2000" dirty="0"/>
          </a:p>
          <a:p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8827BD-398F-4E66-8340-717315BBEA01}"/>
              </a:ext>
            </a:extLst>
          </p:cNvPr>
          <p:cNvSpPr txBox="1"/>
          <p:nvPr/>
        </p:nvSpPr>
        <p:spPr>
          <a:xfrm>
            <a:off x="1867947" y="1116380"/>
            <a:ext cx="812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Source Material (Requirements, Architecture, CONOPS, Test Plans, etc.)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0ABCB-87EC-411E-B93A-506D2DC2CDCE}"/>
              </a:ext>
            </a:extLst>
          </p:cNvPr>
          <p:cNvSpPr txBox="1"/>
          <p:nvPr/>
        </p:nvSpPr>
        <p:spPr>
          <a:xfrm>
            <a:off x="2700676" y="3671454"/>
            <a:ext cx="6457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000" b="1" dirty="0"/>
              <a:t>Review Events (e.g., SRR, SDR, PDR, CDR, etc.)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905DFB2-83E4-4CA8-B9C3-9CA7AA9CA004}"/>
              </a:ext>
            </a:extLst>
          </p:cNvPr>
          <p:cNvSpPr/>
          <p:nvPr/>
        </p:nvSpPr>
        <p:spPr>
          <a:xfrm>
            <a:off x="5452141" y="1616638"/>
            <a:ext cx="555171" cy="1812362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1422072-2B36-4285-99E0-9DDE29D1CA88}"/>
              </a:ext>
            </a:extLst>
          </p:cNvPr>
          <p:cNvSpPr/>
          <p:nvPr/>
        </p:nvSpPr>
        <p:spPr>
          <a:xfrm>
            <a:off x="5452140" y="4314018"/>
            <a:ext cx="555171" cy="1812362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351BCE1-4D62-4793-B263-E0FE9DC3B403}"/>
              </a:ext>
            </a:extLst>
          </p:cNvPr>
          <p:cNvSpPr txBox="1">
            <a:spLocks/>
          </p:cNvSpPr>
          <p:nvPr/>
        </p:nvSpPr>
        <p:spPr>
          <a:xfrm>
            <a:off x="623356" y="3871509"/>
            <a:ext cx="4784439" cy="2851305"/>
          </a:xfrm>
          <a:prstGeom prst="rect">
            <a:avLst/>
          </a:prstGeom>
        </p:spPr>
        <p:txBody>
          <a:bodyPr vert="horz"/>
          <a:lstStyle>
            <a:lvl1pPr marL="179388" indent="-179388" algn="l" defTabSz="457200" rtl="0" eaLnBrk="1" latinLnBrk="0" hangingPunct="1">
              <a:spcBef>
                <a:spcPct val="20000"/>
              </a:spcBef>
              <a:buSzPct val="130000"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7525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00100" indent="-176213" algn="l" defTabSz="457200" rtl="0" eaLnBrk="1" latinLnBrk="0" hangingPunct="1">
              <a:spcBef>
                <a:spcPct val="20000"/>
              </a:spcBef>
              <a:buSzPct val="125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1738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30338" indent="-1762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486400" algn="l"/>
              </a:tabLst>
            </a:pPr>
            <a:endParaRPr lang="en-US" dirty="0"/>
          </a:p>
          <a:p>
            <a:pPr>
              <a:tabLst>
                <a:tab pos="5486400" algn="l"/>
              </a:tabLst>
            </a:pPr>
            <a:r>
              <a:rPr lang="en-US" dirty="0"/>
              <a:t>Discrete events separated by many months </a:t>
            </a:r>
          </a:p>
          <a:p>
            <a:pPr>
              <a:tabLst>
                <a:tab pos="5486400" algn="l"/>
              </a:tabLst>
            </a:pPr>
            <a:endParaRPr lang="en-US" sz="1400" dirty="0"/>
          </a:p>
          <a:p>
            <a:pPr>
              <a:tabLst>
                <a:tab pos="5486400" algn="l"/>
              </a:tabLst>
            </a:pPr>
            <a:r>
              <a:rPr lang="en-US" dirty="0"/>
              <a:t>Discrete large data drops</a:t>
            </a:r>
          </a:p>
          <a:p>
            <a:endParaRPr lang="en-US" sz="1600" dirty="0"/>
          </a:p>
          <a:p>
            <a:r>
              <a:rPr lang="en-US" dirty="0"/>
              <a:t>Changes implemented offline; delta events</a:t>
            </a:r>
          </a:p>
          <a:p>
            <a:endParaRPr lang="en-US" sz="1600" dirty="0"/>
          </a:p>
          <a:p>
            <a:r>
              <a:rPr lang="en-US" dirty="0"/>
              <a:t>Success criteria inconsistently interpreted</a:t>
            </a:r>
            <a:endParaRPr lang="en-US" sz="1600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00E00B7-49F2-4754-8D37-42FD1ADD787C}"/>
              </a:ext>
            </a:extLst>
          </p:cNvPr>
          <p:cNvSpPr txBox="1">
            <a:spLocks/>
          </p:cNvSpPr>
          <p:nvPr/>
        </p:nvSpPr>
        <p:spPr>
          <a:xfrm>
            <a:off x="6387330" y="3871509"/>
            <a:ext cx="5181313" cy="2851305"/>
          </a:xfrm>
          <a:prstGeom prst="rect">
            <a:avLst/>
          </a:prstGeom>
        </p:spPr>
        <p:txBody>
          <a:bodyPr vert="horz"/>
          <a:lstStyle>
            <a:lvl1pPr marL="179388" indent="-179388" algn="l" defTabSz="457200" rtl="0" eaLnBrk="1" latinLnBrk="0" hangingPunct="1">
              <a:spcBef>
                <a:spcPct val="20000"/>
              </a:spcBef>
              <a:buSzPct val="130000"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7525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00100" indent="-176213" algn="l" defTabSz="457200" rtl="0" eaLnBrk="1" latinLnBrk="0" hangingPunct="1">
              <a:spcBef>
                <a:spcPct val="20000"/>
              </a:spcBef>
              <a:buSzPct val="125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1738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30338" indent="-1762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486400" algn="l"/>
              </a:tabLst>
            </a:pPr>
            <a:endParaRPr lang="en-US" dirty="0"/>
          </a:p>
          <a:p>
            <a:pPr>
              <a:tabLst>
                <a:tab pos="5486400" algn="l"/>
              </a:tabLst>
            </a:pPr>
            <a:r>
              <a:rPr lang="en-US" b="1" u="sng" dirty="0"/>
              <a:t>Continuous, proactive assessment</a:t>
            </a:r>
            <a:r>
              <a:rPr lang="en-US" dirty="0"/>
              <a:t>, minimizing time to discover defects</a:t>
            </a:r>
          </a:p>
          <a:p>
            <a:r>
              <a:rPr lang="en-US" dirty="0"/>
              <a:t>Comprehensive assessment of linked data across the enterprise</a:t>
            </a:r>
          </a:p>
          <a:p>
            <a:r>
              <a:rPr lang="en-US" dirty="0"/>
              <a:t>Changes implemented immediately, enabling </a:t>
            </a:r>
            <a:r>
              <a:rPr lang="en-US" b="1" u="sng" dirty="0"/>
              <a:t>quicker impact assessment</a:t>
            </a:r>
          </a:p>
          <a:p>
            <a:r>
              <a:rPr lang="en-US" dirty="0"/>
              <a:t>Success criteria are consistently applied and </a:t>
            </a:r>
            <a:r>
              <a:rPr lang="en-US" b="1" u="sng" dirty="0"/>
              <a:t>proactively drive knowledge/model creation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139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  <p:bldP spid="9" grpId="0"/>
      <p:bldP spid="11" grpId="0" animBg="1"/>
      <p:bldP spid="12" grpId="0" animBg="1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ABA5-B2C2-461B-B0B6-078FAAD8E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the (MBSE)</a:t>
            </a:r>
            <a:r>
              <a:rPr lang="en-US" baseline="30000" dirty="0"/>
              <a:t>2</a:t>
            </a:r>
            <a:r>
              <a:rPr lang="en-US" dirty="0"/>
              <a:t>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F4985-B316-4E40-9336-69E9592E14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Example Use Case:  Model Based Systems Engineering Reviews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5F9C71-0906-4B35-9D8E-4C408C77DFC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533" y="1203264"/>
            <a:ext cx="8347649" cy="4798717"/>
          </a:xfrm>
        </p:spPr>
        <p:txBody>
          <a:bodyPr/>
          <a:lstStyle/>
          <a:p>
            <a:r>
              <a:rPr lang="en-US" sz="2000" dirty="0"/>
              <a:t>Objectives</a:t>
            </a:r>
          </a:p>
          <a:p>
            <a:pPr lvl="1"/>
            <a:r>
              <a:rPr lang="en-US" sz="1800" dirty="0"/>
              <a:t>Define knowledge to be assessed for maturity at each milestone</a:t>
            </a:r>
          </a:p>
          <a:p>
            <a:pPr lvl="2"/>
            <a:r>
              <a:rPr lang="en-US" sz="1800" dirty="0"/>
              <a:t>Provide to contractors as “requirements” for model creation and delivery</a:t>
            </a:r>
          </a:p>
          <a:p>
            <a:pPr lvl="1"/>
            <a:r>
              <a:rPr lang="en-US" sz="1800" dirty="0"/>
              <a:t>Facilitate orderly review of knowledge against success criteria</a:t>
            </a:r>
          </a:p>
          <a:p>
            <a:pPr lvl="1"/>
            <a:r>
              <a:rPr lang="en-US" sz="1800" dirty="0"/>
              <a:t>Adapt quickly to evolving knowledge</a:t>
            </a:r>
          </a:p>
          <a:p>
            <a:pPr lvl="2"/>
            <a:r>
              <a:rPr lang="en-US" sz="1800" dirty="0"/>
              <a:t>Use modeling tools to perform impact and coverage analysis</a:t>
            </a:r>
          </a:p>
          <a:p>
            <a:endParaRPr lang="en-US" sz="2000" dirty="0"/>
          </a:p>
          <a:p>
            <a:r>
              <a:rPr lang="en-US" sz="2000" dirty="0"/>
              <a:t>Actors (Stakeholders and Beneficiaries)</a:t>
            </a:r>
          </a:p>
          <a:p>
            <a:pPr lvl="1"/>
            <a:r>
              <a:rPr lang="en-US" sz="1800" dirty="0"/>
              <a:t>Program Manager</a:t>
            </a:r>
          </a:p>
          <a:p>
            <a:pPr lvl="1"/>
            <a:r>
              <a:rPr lang="en-US" sz="1800" dirty="0"/>
              <a:t>Program Systems Engineer</a:t>
            </a:r>
          </a:p>
          <a:p>
            <a:pPr lvl="1"/>
            <a:r>
              <a:rPr lang="en-US" sz="1800" dirty="0"/>
              <a:t>Enterprise Systems Engineer</a:t>
            </a:r>
          </a:p>
          <a:p>
            <a:pPr lvl="1"/>
            <a:r>
              <a:rPr lang="en-US" sz="1800" dirty="0"/>
              <a:t>Program Review Owner</a:t>
            </a:r>
          </a:p>
          <a:p>
            <a:pPr lvl="1"/>
            <a:r>
              <a:rPr lang="en-US" sz="1800" dirty="0"/>
              <a:t>MBSE System </a:t>
            </a:r>
            <a:r>
              <a:rPr lang="en-US" sz="1800" dirty="0" err="1"/>
              <a:t>Modelmaster</a:t>
            </a:r>
            <a:r>
              <a:rPr lang="en-US" sz="1800" dirty="0"/>
              <a:t>(s)</a:t>
            </a:r>
          </a:p>
          <a:p>
            <a:pPr lvl="1"/>
            <a:r>
              <a:rPr lang="en-US" sz="1800" dirty="0"/>
              <a:t>Subject matter experts (SMEs)</a:t>
            </a:r>
          </a:p>
          <a:p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71B82E9-0085-42FE-9058-1889113632A3}"/>
              </a:ext>
            </a:extLst>
          </p:cNvPr>
          <p:cNvSpPr txBox="1">
            <a:spLocks/>
          </p:cNvSpPr>
          <p:nvPr/>
        </p:nvSpPr>
        <p:spPr>
          <a:xfrm>
            <a:off x="5916938" y="3602622"/>
            <a:ext cx="6441317" cy="1878852"/>
          </a:xfrm>
          <a:prstGeom prst="rect">
            <a:avLst/>
          </a:prstGeom>
        </p:spPr>
        <p:txBody>
          <a:bodyPr vert="horz"/>
          <a:lstStyle>
            <a:lvl1pPr marL="171450" indent="-171450" algn="l" defTabSz="457200" rtl="0" eaLnBrk="1" latinLnBrk="0" hangingPunct="1">
              <a:spcBef>
                <a:spcPct val="20000"/>
              </a:spcBef>
              <a:buSzPct val="130000"/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7525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00100" indent="-176213" algn="l" defTabSz="457200" rtl="0" eaLnBrk="1" latinLnBrk="0" hangingPunct="1">
              <a:spcBef>
                <a:spcPct val="20000"/>
              </a:spcBef>
              <a:buSzPct val="125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1738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30338" indent="-1762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Concerns</a:t>
            </a:r>
          </a:p>
          <a:p>
            <a:pPr lvl="1"/>
            <a:r>
              <a:rPr lang="en-US" sz="1800" dirty="0"/>
              <a:t>All questions (review success criteria) answered? </a:t>
            </a:r>
          </a:p>
          <a:p>
            <a:pPr lvl="1"/>
            <a:r>
              <a:rPr lang="en-US" sz="1800" dirty="0"/>
              <a:t>Risks identified, quantified, and adjudicated?</a:t>
            </a:r>
          </a:p>
          <a:p>
            <a:pPr lvl="1"/>
            <a:r>
              <a:rPr lang="en-US" sz="1800" dirty="0"/>
              <a:t>Implications to enterprise identified (and acceptable)?</a:t>
            </a:r>
          </a:p>
          <a:p>
            <a:endParaRPr lang="en-US" sz="2000" dirty="0"/>
          </a:p>
          <a:p>
            <a:r>
              <a:rPr lang="en-US" sz="2000" dirty="0"/>
              <a:t>Decisions</a:t>
            </a:r>
          </a:p>
          <a:p>
            <a:pPr lvl="1"/>
            <a:r>
              <a:rPr lang="en-US" sz="1800" dirty="0"/>
              <a:t>Has the milestone been successfully achieved?</a:t>
            </a:r>
          </a:p>
          <a:p>
            <a:pPr lvl="1"/>
            <a:r>
              <a:rPr lang="en-US" sz="1800" dirty="0"/>
              <a:t>Are tradeoffs identified and understood?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1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ABA5-B2C2-461B-B0B6-078FAAD8E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the (MBSE)</a:t>
            </a:r>
            <a:r>
              <a:rPr lang="en-US" baseline="30000" dirty="0"/>
              <a:t>2</a:t>
            </a:r>
            <a:r>
              <a:rPr lang="en-US" dirty="0"/>
              <a:t>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F4985-B316-4E40-9336-69E9592E14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Example Use Case:  Model Based Systems Engineering Reviews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5F9C71-0906-4B35-9D8E-4C408C77DFC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533" y="1203264"/>
            <a:ext cx="6400361" cy="1373681"/>
          </a:xfrm>
        </p:spPr>
        <p:txBody>
          <a:bodyPr/>
          <a:lstStyle/>
          <a:p>
            <a:r>
              <a:rPr lang="en-US" sz="2000" dirty="0"/>
              <a:t>Questions</a:t>
            </a:r>
          </a:p>
          <a:p>
            <a:pPr lvl="1"/>
            <a:r>
              <a:rPr lang="en-US" sz="1800" dirty="0"/>
              <a:t>Define success criteria for the review</a:t>
            </a:r>
          </a:p>
          <a:p>
            <a:pPr lvl="2"/>
            <a:r>
              <a:rPr lang="en-US" dirty="0"/>
              <a:t>Refine criteria until clear how to verify satisfaction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A990970-062D-4FF6-8C8D-BC9D06EFB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308" y="3696199"/>
            <a:ext cx="5312494" cy="28611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7901A9-EAAA-461F-BDEB-526FCE321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19" y="2667232"/>
            <a:ext cx="5707446" cy="9386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047007-300A-434F-ABCB-9559A594E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01" y="4401402"/>
            <a:ext cx="2438095" cy="17650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16CABB-77FB-4021-A386-2FB398BB77FD}"/>
              </a:ext>
            </a:extLst>
          </p:cNvPr>
          <p:cNvSpPr txBox="1"/>
          <p:nvPr/>
        </p:nvSpPr>
        <p:spPr>
          <a:xfrm>
            <a:off x="4158239" y="2576945"/>
            <a:ext cx="2399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Ref:  ISO 15288.2 Standard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8B85DD-E463-42A9-B4C0-4C5B1A7C3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4034" y="2268319"/>
            <a:ext cx="4584293" cy="4266166"/>
          </a:xfrm>
          <a:prstGeom prst="rect">
            <a:avLst/>
          </a:prstGeom>
        </p:spPr>
      </p:pic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3762E0B-FDC1-4D42-91CD-0CDC723451BC}"/>
              </a:ext>
            </a:extLst>
          </p:cNvPr>
          <p:cNvSpPr txBox="1">
            <a:spLocks/>
          </p:cNvSpPr>
          <p:nvPr/>
        </p:nvSpPr>
        <p:spPr>
          <a:xfrm>
            <a:off x="6654802" y="1143101"/>
            <a:ext cx="5202665" cy="863899"/>
          </a:xfrm>
          <a:prstGeom prst="rect">
            <a:avLst/>
          </a:prstGeom>
        </p:spPr>
        <p:txBody>
          <a:bodyPr vert="horz"/>
          <a:lstStyle>
            <a:lvl1pPr marL="171450" indent="-171450" algn="l" defTabSz="457200" rtl="0" eaLnBrk="1" latinLnBrk="0" hangingPunct="1">
              <a:spcBef>
                <a:spcPct val="20000"/>
              </a:spcBef>
              <a:buSzPct val="130000"/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7525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00100" indent="-176213" algn="l" defTabSz="457200" rtl="0" eaLnBrk="1" latinLnBrk="0" hangingPunct="1">
              <a:spcBef>
                <a:spcPct val="20000"/>
              </a:spcBef>
              <a:buSzPct val="125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1738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30338" indent="-1762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Model Components</a:t>
            </a:r>
          </a:p>
          <a:p>
            <a:pPr lvl="1"/>
            <a:r>
              <a:rPr lang="en-US" sz="1800" dirty="0"/>
              <a:t>Define needed model content to answer each question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5535D1C-2FCB-4B54-A42D-395A287F6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77" y="4109143"/>
            <a:ext cx="3232728" cy="23464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B7ABA5-B2C2-461B-B0B6-078FAAD8E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the (MBSE)</a:t>
            </a:r>
            <a:r>
              <a:rPr lang="en-US" baseline="30000" dirty="0"/>
              <a:t>2</a:t>
            </a:r>
            <a:r>
              <a:rPr lang="en-US" dirty="0"/>
              <a:t>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F4985-B316-4E40-9336-69E9592E14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Example Use Case:  Model Based Systems Engineering Reviews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BD3A665-D83F-42AD-8EDE-31C895CEB59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533" y="1203264"/>
            <a:ext cx="6084740" cy="2756201"/>
          </a:xfrm>
        </p:spPr>
        <p:txBody>
          <a:bodyPr/>
          <a:lstStyle/>
          <a:p>
            <a:r>
              <a:rPr lang="en-US" sz="2000" dirty="0"/>
              <a:t>Assign Questions to reviewers</a:t>
            </a:r>
          </a:p>
          <a:p>
            <a:r>
              <a:rPr lang="en-US" sz="2000" dirty="0"/>
              <a:t>Determine Views reviewers need to review</a:t>
            </a:r>
          </a:p>
          <a:p>
            <a:r>
              <a:rPr lang="en-US" sz="2000" dirty="0"/>
              <a:t>Link Real System model to MBSE System model </a:t>
            </a:r>
          </a:p>
          <a:p>
            <a:r>
              <a:rPr lang="en-US" sz="2000" dirty="0"/>
              <a:t>Assess and track Review completeness</a:t>
            </a:r>
          </a:p>
          <a:p>
            <a:pPr lvl="1"/>
            <a:r>
              <a:rPr lang="en-US" sz="1800" dirty="0"/>
              <a:t>Coverage analysis, impact analysis, etc.</a:t>
            </a:r>
          </a:p>
          <a:p>
            <a:pPr lvl="1"/>
            <a:r>
              <a:rPr lang="en-US" sz="1800" dirty="0"/>
              <a:t>As the Real System model evolves, (MBSE)</a:t>
            </a:r>
            <a:r>
              <a:rPr lang="en-US" sz="1800" baseline="30000" dirty="0"/>
              <a:t>2</a:t>
            </a:r>
            <a:r>
              <a:rPr lang="en-US" sz="1800" dirty="0"/>
              <a:t> model reveals potential impacts to the MBSE System to trigger reassessments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FAA0CD-1C5A-4BBB-8581-A80011459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460" y="3731829"/>
            <a:ext cx="6494420" cy="27562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7040064-5162-47CF-967D-8545B4ECCD94}"/>
              </a:ext>
            </a:extLst>
          </p:cNvPr>
          <p:cNvSpPr/>
          <p:nvPr/>
        </p:nvSpPr>
        <p:spPr>
          <a:xfrm>
            <a:off x="8858597" y="5884240"/>
            <a:ext cx="591127" cy="603789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CBD968-4B97-4334-99C0-F72E2AD6F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273" y="2030688"/>
            <a:ext cx="5131297" cy="27562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4D362F-9E7C-46F9-916B-9620BCCD8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4798" y="1146281"/>
            <a:ext cx="3992669" cy="197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3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08021-6083-43ED-8073-F652B894C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28E6F-6645-4914-AFD3-D4E31510D5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64F64-CBA9-49A9-9B37-A5FC16F81B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Use MBSE to architect and implement MBSE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FE12C9-A144-4FD4-95DF-D7C9F5E21DA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534" y="1203265"/>
            <a:ext cx="8135211" cy="2454335"/>
          </a:xfrm>
        </p:spPr>
        <p:txBody>
          <a:bodyPr/>
          <a:lstStyle/>
          <a:p>
            <a:r>
              <a:rPr lang="en-US" sz="2000" dirty="0"/>
              <a:t>Implementing MBSE is really implementing an </a:t>
            </a:r>
            <a:r>
              <a:rPr lang="en-US" sz="2000" b="1" u="sng" dirty="0"/>
              <a:t>MBSE System</a:t>
            </a:r>
          </a:p>
          <a:p>
            <a:pPr lvl="1"/>
            <a:endParaRPr lang="en-US" sz="1800" b="1" u="sng" dirty="0"/>
          </a:p>
          <a:p>
            <a:r>
              <a:rPr lang="en-US" sz="2000" dirty="0"/>
              <a:t>Apply system architecting methods to </a:t>
            </a:r>
            <a:r>
              <a:rPr lang="en-US" sz="2000" b="1" u="sng" dirty="0"/>
              <a:t>architect</a:t>
            </a:r>
            <a:r>
              <a:rPr lang="en-US" sz="2000" dirty="0"/>
              <a:t> the MBSE System</a:t>
            </a:r>
            <a:endParaRPr lang="en-US" sz="2000" b="1" u="sng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Use an </a:t>
            </a:r>
            <a:r>
              <a:rPr lang="en-US" sz="2000" b="1" u="sng" dirty="0"/>
              <a:t>agile</a:t>
            </a:r>
            <a:r>
              <a:rPr lang="en-US" sz="2000" dirty="0"/>
              <a:t> process to architect, implement the MBSE System</a:t>
            </a:r>
          </a:p>
          <a:p>
            <a:pPr lvl="1"/>
            <a:r>
              <a:rPr lang="en-US" sz="1800" dirty="0"/>
              <a:t>Staggered parallel processes facilitate continuous progress, feedback, and evolution</a:t>
            </a:r>
          </a:p>
          <a:p>
            <a:pPr lvl="1"/>
            <a:endParaRPr lang="en-US" sz="2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291B552-D965-486D-BC14-9B0DDE7F4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018" y="1248310"/>
            <a:ext cx="2616256" cy="8314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341079-0B5A-4828-B62F-8DCE1C7D0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982" y="2433470"/>
            <a:ext cx="3044914" cy="17358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D39C3C-7196-4FA2-ACDE-64B1FC26B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0303" y="4523033"/>
            <a:ext cx="5156895" cy="1671116"/>
          </a:xfrm>
          <a:prstGeom prst="rect">
            <a:avLst/>
          </a:prstGeom>
        </p:spPr>
      </p:pic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B4941545-A62D-4ABC-98B0-FEF08B9B0D6E}"/>
              </a:ext>
            </a:extLst>
          </p:cNvPr>
          <p:cNvSpPr txBox="1">
            <a:spLocks/>
          </p:cNvSpPr>
          <p:nvPr/>
        </p:nvSpPr>
        <p:spPr>
          <a:xfrm>
            <a:off x="334534" y="3836553"/>
            <a:ext cx="6537321" cy="1768515"/>
          </a:xfrm>
          <a:prstGeom prst="rect">
            <a:avLst/>
          </a:prstGeom>
        </p:spPr>
        <p:txBody>
          <a:bodyPr vert="horz"/>
          <a:lstStyle>
            <a:lvl1pPr marL="171450" indent="-171450" algn="l" defTabSz="457200" rtl="0" eaLnBrk="1" latinLnBrk="0" hangingPunct="1">
              <a:spcBef>
                <a:spcPct val="20000"/>
              </a:spcBef>
              <a:buSzPct val="130000"/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7525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00100" indent="-176213" algn="l" defTabSz="457200" rtl="0" eaLnBrk="1" latinLnBrk="0" hangingPunct="1">
              <a:spcBef>
                <a:spcPct val="20000"/>
              </a:spcBef>
              <a:buSzPct val="125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1738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30338" indent="-1762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An (MBSE)</a:t>
            </a:r>
            <a:r>
              <a:rPr lang="en-US" sz="2000" baseline="30000" dirty="0"/>
              <a:t>2</a:t>
            </a:r>
            <a:r>
              <a:rPr lang="en-US" sz="2000" dirty="0"/>
              <a:t> System model can facilitate management of complexity &amp; traceability</a:t>
            </a:r>
          </a:p>
          <a:p>
            <a:pPr lvl="1"/>
            <a:r>
              <a:rPr lang="en-US" sz="1800" dirty="0"/>
              <a:t>Link the MBSE System with the (MBSE)</a:t>
            </a:r>
            <a:r>
              <a:rPr lang="en-US" sz="1800" baseline="30000" dirty="0"/>
              <a:t>2</a:t>
            </a:r>
            <a:r>
              <a:rPr lang="en-US" sz="1800" dirty="0"/>
              <a:t> System</a:t>
            </a:r>
          </a:p>
          <a:p>
            <a:pPr lvl="1"/>
            <a:r>
              <a:rPr lang="en-US" sz="1800" dirty="0"/>
              <a:t>Use the (MBSE)</a:t>
            </a:r>
            <a:r>
              <a:rPr lang="en-US" sz="1800" baseline="30000" dirty="0"/>
              <a:t>2</a:t>
            </a:r>
            <a:r>
              <a:rPr lang="en-US" sz="1800" dirty="0"/>
              <a:t> System to </a:t>
            </a:r>
            <a:r>
              <a:rPr lang="en-US" sz="1800" b="1" u="sng" dirty="0"/>
              <a:t>manage</a:t>
            </a:r>
            <a:r>
              <a:rPr lang="en-US" sz="1800" dirty="0"/>
              <a:t> the implementation of the MBSE System</a:t>
            </a:r>
          </a:p>
          <a:p>
            <a:pPr lvl="1"/>
            <a:r>
              <a:rPr lang="en-US" sz="1800" dirty="0"/>
              <a:t>Use the (MBSE)</a:t>
            </a:r>
            <a:r>
              <a:rPr lang="en-US" sz="1800" baseline="30000" dirty="0"/>
              <a:t>2</a:t>
            </a:r>
            <a:r>
              <a:rPr lang="en-US" sz="1800" dirty="0"/>
              <a:t> System to </a:t>
            </a:r>
            <a:r>
              <a:rPr lang="en-US" sz="1800" b="1" u="sng" dirty="0"/>
              <a:t>operate</a:t>
            </a:r>
            <a:r>
              <a:rPr lang="en-US" sz="1800" dirty="0"/>
              <a:t> the MBSE System</a:t>
            </a:r>
          </a:p>
        </p:txBody>
      </p:sp>
    </p:spTree>
    <p:extLst>
      <p:ext uri="{BB962C8B-B14F-4D97-AF65-F5344CB8AC3E}">
        <p14:creationId xmlns:p14="http://schemas.microsoft.com/office/powerpoint/2010/main" val="202898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7CD54-0028-4948-9F02-BC2B877E7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MBSE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119CB-6278-421F-AC2A-61AF160E92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08FDC-AF45-4968-934B-0AE7F4024C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4802" y="6149818"/>
            <a:ext cx="6234543" cy="452437"/>
          </a:xfrm>
        </p:spPr>
        <p:txBody>
          <a:bodyPr/>
          <a:lstStyle/>
          <a:p>
            <a:r>
              <a:rPr lang="en-US" dirty="0"/>
              <a:t>Treat MBSE as a System to be developed with disciplined 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269881-4617-4034-8B75-F23F29B60DE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z="2400" dirty="0"/>
              <a:t>Implementing MBSE involves integration of many interdependent pieces </a:t>
            </a:r>
          </a:p>
          <a:p>
            <a:pPr lvl="1"/>
            <a:r>
              <a:rPr lang="en-US" sz="2000" dirty="0"/>
              <a:t>Descriptive models</a:t>
            </a:r>
          </a:p>
          <a:p>
            <a:pPr lvl="1"/>
            <a:r>
              <a:rPr lang="en-US" sz="2000" dirty="0"/>
              <a:t>Analytical models</a:t>
            </a:r>
          </a:p>
          <a:p>
            <a:pPr lvl="1"/>
            <a:r>
              <a:rPr lang="en-US" sz="2000" dirty="0"/>
              <a:t>Design models</a:t>
            </a:r>
          </a:p>
          <a:p>
            <a:pPr lvl="1"/>
            <a:r>
              <a:rPr lang="en-US" sz="2000" dirty="0"/>
              <a:t>Databases</a:t>
            </a:r>
          </a:p>
          <a:p>
            <a:pPr lvl="1"/>
            <a:r>
              <a:rPr lang="en-US" sz="2000" dirty="0"/>
              <a:t>PLM/ALM tools, RM tools, etc.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These pieces should not be developed in isolation</a:t>
            </a:r>
          </a:p>
          <a:p>
            <a:endParaRPr lang="en-US" sz="2400" dirty="0"/>
          </a:p>
          <a:p>
            <a:r>
              <a:rPr lang="en-US" sz="2400" dirty="0"/>
              <a:t>They should be architected into a coherent </a:t>
            </a:r>
            <a:r>
              <a:rPr lang="en-US" sz="2400" b="1" u="sng" dirty="0"/>
              <a:t>MBSE System</a:t>
            </a:r>
            <a:r>
              <a:rPr lang="en-US" sz="2400" b="1" dirty="0"/>
              <a:t> </a:t>
            </a:r>
          </a:p>
          <a:p>
            <a:pPr lvl="1"/>
            <a:r>
              <a:rPr lang="en-US" sz="2000" dirty="0"/>
              <a:t>As with any non-trivial system, use systems engineering to architect and implement it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440E9D-7FFC-444B-A66F-529AE8DDD740}"/>
              </a:ext>
            </a:extLst>
          </p:cNvPr>
          <p:cNvSpPr txBox="1">
            <a:spLocks/>
          </p:cNvSpPr>
          <p:nvPr/>
        </p:nvSpPr>
        <p:spPr>
          <a:xfrm>
            <a:off x="6257638" y="6149818"/>
            <a:ext cx="3408876" cy="45243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b="1" i="1" kern="1200" baseline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… perhaps even using MBSE</a:t>
            </a:r>
          </a:p>
        </p:txBody>
      </p:sp>
    </p:spTree>
    <p:extLst>
      <p:ext uri="{BB962C8B-B14F-4D97-AF65-F5344CB8AC3E}">
        <p14:creationId xmlns:p14="http://schemas.microsoft.com/office/powerpoint/2010/main" val="358149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53A7C-4D5C-476B-BBC4-82A446785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the MBSE System to the Real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4DE5E-3D9C-40B8-BEE6-F718A980BE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Structure and Requirements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09C7904-F324-4541-8CDB-A092890E4669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936725027"/>
              </p:ext>
            </p:extLst>
          </p:nvPr>
        </p:nvGraphicFramePr>
        <p:xfrm>
          <a:off x="334963" y="1203325"/>
          <a:ext cx="6342928" cy="4907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873">
                  <a:extLst>
                    <a:ext uri="{9D8B030D-6E8A-4147-A177-3AD203B41FA5}">
                      <a16:colId xmlns:a16="http://schemas.microsoft.com/office/drawing/2014/main" val="3448058217"/>
                    </a:ext>
                  </a:extLst>
                </a:gridCol>
                <a:gridCol w="4535055">
                  <a:extLst>
                    <a:ext uri="{9D8B030D-6E8A-4147-A177-3AD203B41FA5}">
                      <a16:colId xmlns:a16="http://schemas.microsoft.com/office/drawing/2014/main" val="2063095729"/>
                    </a:ext>
                  </a:extLst>
                </a:gridCol>
              </a:tblGrid>
              <a:tr h="3881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Real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487778"/>
                  </a:ext>
                </a:extLst>
              </a:tr>
              <a:tr h="733685">
                <a:tc>
                  <a:txBody>
                    <a:bodyPr/>
                    <a:lstStyle/>
                    <a:p>
                      <a:r>
                        <a:rPr lang="en-US" sz="2000" dirty="0"/>
                        <a:t>Functional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What must it do?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968775"/>
                  </a:ext>
                </a:extLst>
              </a:tr>
              <a:tr h="733685">
                <a:tc>
                  <a:txBody>
                    <a:bodyPr/>
                    <a:lstStyle/>
                    <a:p>
                      <a:r>
                        <a:rPr lang="en-US" sz="2000" dirty="0"/>
                        <a:t>Performance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How well must it do it?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389195"/>
                  </a:ext>
                </a:extLst>
              </a:tr>
              <a:tr h="669886">
                <a:tc>
                  <a:txBody>
                    <a:bodyPr/>
                    <a:lstStyle/>
                    <a:p>
                      <a:r>
                        <a:rPr lang="en-US" sz="2000" dirty="0"/>
                        <a:t>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What system components comprise it?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How are those components connected?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302307"/>
                  </a:ext>
                </a:extLst>
              </a:tr>
              <a:tr h="733685">
                <a:tc>
                  <a:txBody>
                    <a:bodyPr/>
                    <a:lstStyle/>
                    <a:p>
                      <a:r>
                        <a:rPr lang="en-US" sz="2000" dirty="0"/>
                        <a:t>Requirement Traceability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Requirements trace to higher 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82172"/>
                  </a:ext>
                </a:extLst>
              </a:tr>
              <a:tr h="733685">
                <a:tc>
                  <a:txBody>
                    <a:bodyPr/>
                    <a:lstStyle/>
                    <a:p>
                      <a:r>
                        <a:rPr lang="en-US" sz="2000" dirty="0"/>
                        <a:t>Requirement Allocation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Requirements are allocated to sets of system components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86250"/>
                  </a:ext>
                </a:extLst>
              </a:tr>
              <a:tr h="733685">
                <a:tc>
                  <a:txBody>
                    <a:bodyPr/>
                    <a:lstStyle/>
                    <a:p>
                      <a:r>
                        <a:rPr lang="en-US" sz="2000" dirty="0"/>
                        <a:t>Requirement Verification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Test events verify requirements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Test events require components,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facilities, test equipment,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587213"/>
                  </a:ext>
                </a:extLst>
              </a:tr>
            </a:tbl>
          </a:graphicData>
        </a:graphic>
      </p:graphicFrame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5D6AAFE9-17B2-41CB-9350-6B2A3E3387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801272"/>
              </p:ext>
            </p:extLst>
          </p:nvPr>
        </p:nvGraphicFramePr>
        <p:xfrm>
          <a:off x="6677894" y="1203325"/>
          <a:ext cx="4791864" cy="4907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1864">
                  <a:extLst>
                    <a:ext uri="{9D8B030D-6E8A-4147-A177-3AD203B41FA5}">
                      <a16:colId xmlns:a16="http://schemas.microsoft.com/office/drawing/2014/main" val="1714924976"/>
                    </a:ext>
                  </a:extLst>
                </a:gridCol>
              </a:tblGrid>
              <a:tr h="388109">
                <a:tc>
                  <a:txBody>
                    <a:bodyPr/>
                    <a:lstStyle/>
                    <a:p>
                      <a:r>
                        <a:rPr lang="en-US" dirty="0"/>
                        <a:t>The MBSE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487778"/>
                  </a:ext>
                </a:extLst>
              </a:tr>
              <a:tr h="73368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What questions must it answer?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968775"/>
                  </a:ext>
                </a:extLst>
              </a:tr>
              <a:tr h="73368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How well must it answer them?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389195"/>
                  </a:ext>
                </a:extLst>
              </a:tr>
              <a:tr h="66988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What model components comprise it?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How are those components connected?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302307"/>
                  </a:ext>
                </a:extLst>
              </a:tr>
              <a:tr h="73368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Questions trace to higher questions and to the decisions they should inform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82172"/>
                  </a:ext>
                </a:extLst>
              </a:tr>
              <a:tr h="73368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Questions are answered by sets of model components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86250"/>
                  </a:ext>
                </a:extLst>
              </a:tr>
              <a:tr h="73368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Model views answer questions for humans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Model views require model components,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tool infrastructure,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587213"/>
                  </a:ext>
                </a:extLst>
              </a:tr>
            </a:tbl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7689613-6B6B-498D-8A26-3A42B9E95F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4802" y="6149818"/>
            <a:ext cx="3763816" cy="452437"/>
          </a:xfrm>
        </p:spPr>
        <p:txBody>
          <a:bodyPr/>
          <a:lstStyle/>
          <a:p>
            <a:r>
              <a:rPr lang="en-US" dirty="0"/>
              <a:t>The MBSE System is itself a System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8CE90B3-8CB6-4548-A3B0-250254B2AB55}"/>
              </a:ext>
            </a:extLst>
          </p:cNvPr>
          <p:cNvSpPr txBox="1">
            <a:spLocks/>
          </p:cNvSpPr>
          <p:nvPr/>
        </p:nvSpPr>
        <p:spPr>
          <a:xfrm>
            <a:off x="3856185" y="6149818"/>
            <a:ext cx="3763816" cy="45243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b="1" i="1" kern="1200" baseline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… amenable to Systems Engineering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30C6EC8-FF5C-4B7C-A95F-E08370B95CF2}"/>
              </a:ext>
            </a:extLst>
          </p:cNvPr>
          <p:cNvSpPr txBox="1">
            <a:spLocks/>
          </p:cNvSpPr>
          <p:nvPr/>
        </p:nvSpPr>
        <p:spPr>
          <a:xfrm>
            <a:off x="7481456" y="6149818"/>
            <a:ext cx="2826325" cy="45243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b="1" i="1" kern="1200" baseline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… and perhaps also MBSE</a:t>
            </a:r>
          </a:p>
        </p:txBody>
      </p:sp>
    </p:spTree>
    <p:extLst>
      <p:ext uri="{BB962C8B-B14F-4D97-AF65-F5344CB8AC3E}">
        <p14:creationId xmlns:p14="http://schemas.microsoft.com/office/powerpoint/2010/main" val="62644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FA983-BFC9-4FA3-BCAF-A6F48D2D2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MBSE System and the (MBSE)</a:t>
            </a:r>
            <a:r>
              <a:rPr lang="en-US" baseline="30000" dirty="0"/>
              <a:t>2</a:t>
            </a:r>
            <a:r>
              <a:rPr lang="en-US" dirty="0"/>
              <a:t>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32A23-952C-4FCF-9F23-F684BA7515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2576B8-705E-4054-8CD2-5464311618B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533" y="1203264"/>
            <a:ext cx="11271681" cy="1050409"/>
          </a:xfrm>
        </p:spPr>
        <p:txBody>
          <a:bodyPr/>
          <a:lstStyle/>
          <a:p>
            <a:endParaRPr lang="en-US" sz="2800" dirty="0"/>
          </a:p>
          <a:p>
            <a:r>
              <a:rPr lang="en-US" sz="2400" dirty="0"/>
              <a:t>MBSE for the Real System is implemented in an MBSE System</a:t>
            </a:r>
          </a:p>
          <a:p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AFF12F-0AC8-4388-AA83-097CA8821A8D}"/>
              </a:ext>
            </a:extLst>
          </p:cNvPr>
          <p:cNvSpPr/>
          <p:nvPr/>
        </p:nvSpPr>
        <p:spPr>
          <a:xfrm>
            <a:off x="1528671" y="2642252"/>
            <a:ext cx="2236975" cy="222167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Real System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D07E43-F62D-4806-8041-A58D140EA9A4}"/>
              </a:ext>
            </a:extLst>
          </p:cNvPr>
          <p:cNvSpPr/>
          <p:nvPr/>
        </p:nvSpPr>
        <p:spPr>
          <a:xfrm>
            <a:off x="4449368" y="2651176"/>
            <a:ext cx="2636982" cy="221274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MBSE System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for the Real System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907637-6469-449D-8C15-BA79A8E7D5E0}"/>
              </a:ext>
            </a:extLst>
          </p:cNvPr>
          <p:cNvSpPr/>
          <p:nvPr/>
        </p:nvSpPr>
        <p:spPr>
          <a:xfrm>
            <a:off x="4774950" y="3757550"/>
            <a:ext cx="1985818" cy="91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Model of the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Real System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45FD75-D334-4E26-8324-BF2531755B3D}"/>
              </a:ext>
            </a:extLst>
          </p:cNvPr>
          <p:cNvSpPr/>
          <p:nvPr/>
        </p:nvSpPr>
        <p:spPr>
          <a:xfrm>
            <a:off x="7819255" y="2651176"/>
            <a:ext cx="2636982" cy="221274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MBSE System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for the MBSE System for the Real System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DEE441-15D0-4058-92A9-2D5525AF5762}"/>
              </a:ext>
            </a:extLst>
          </p:cNvPr>
          <p:cNvSpPr/>
          <p:nvPr/>
        </p:nvSpPr>
        <p:spPr>
          <a:xfrm>
            <a:off x="8012064" y="3757550"/>
            <a:ext cx="2251363" cy="9144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Model of the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MBSE System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for the Real System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2AD9366-02DA-41E4-AC6C-481F31E50AAE}"/>
              </a:ext>
            </a:extLst>
          </p:cNvPr>
          <p:cNvSpPr/>
          <p:nvPr/>
        </p:nvSpPr>
        <p:spPr>
          <a:xfrm>
            <a:off x="3915967" y="3900855"/>
            <a:ext cx="415637" cy="600363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8FFC34D-3573-43FB-93EC-9AA81747EB4D}"/>
              </a:ext>
            </a:extLst>
          </p:cNvPr>
          <p:cNvSpPr/>
          <p:nvPr/>
        </p:nvSpPr>
        <p:spPr>
          <a:xfrm>
            <a:off x="7231938" y="3900854"/>
            <a:ext cx="415637" cy="600363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209B11-17FF-4DFD-A491-DDE35CBD5CE1}"/>
              </a:ext>
            </a:extLst>
          </p:cNvPr>
          <p:cNvSpPr txBox="1"/>
          <p:nvPr/>
        </p:nvSpPr>
        <p:spPr>
          <a:xfrm>
            <a:off x="4931732" y="5019586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MBSE System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C6D76-1574-4538-860B-6FA9760DA56E}"/>
              </a:ext>
            </a:extLst>
          </p:cNvPr>
          <p:cNvSpPr txBox="1"/>
          <p:nvPr/>
        </p:nvSpPr>
        <p:spPr>
          <a:xfrm>
            <a:off x="8182194" y="5019586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(MBSE)</a:t>
            </a:r>
            <a:r>
              <a:rPr lang="en-US" baseline="30000" dirty="0"/>
              <a:t>2</a:t>
            </a:r>
            <a:r>
              <a:rPr lang="en-US" dirty="0"/>
              <a:t> System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6B2C3364-86D3-447D-8638-D7A8245D74E1}"/>
              </a:ext>
            </a:extLst>
          </p:cNvPr>
          <p:cNvSpPr txBox="1">
            <a:spLocks/>
          </p:cNvSpPr>
          <p:nvPr/>
        </p:nvSpPr>
        <p:spPr>
          <a:xfrm>
            <a:off x="334533" y="5474050"/>
            <a:ext cx="11271681" cy="1050409"/>
          </a:xfrm>
          <a:prstGeom prst="rect">
            <a:avLst/>
          </a:prstGeom>
        </p:spPr>
        <p:txBody>
          <a:bodyPr vert="horz"/>
          <a:lstStyle>
            <a:lvl1pPr marL="171450" indent="-171450" algn="l" defTabSz="457200" rtl="0" eaLnBrk="1" latinLnBrk="0" hangingPunct="1">
              <a:spcBef>
                <a:spcPct val="20000"/>
              </a:spcBef>
              <a:buSzPct val="130000"/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7525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00100" indent="-176213" algn="l" defTabSz="457200" rtl="0" eaLnBrk="1" latinLnBrk="0" hangingPunct="1">
              <a:spcBef>
                <a:spcPct val="20000"/>
              </a:spcBef>
              <a:buSzPct val="125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1738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30338" indent="-1762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  <a:p>
            <a:r>
              <a:rPr lang="en-US" sz="2400" dirty="0"/>
              <a:t>MBSE for this MBSE System is implemented in an (MBSE)</a:t>
            </a:r>
            <a:r>
              <a:rPr lang="en-US" sz="2400" baseline="30000" dirty="0"/>
              <a:t>2</a:t>
            </a:r>
            <a:r>
              <a:rPr lang="en-US" sz="2400" dirty="0"/>
              <a:t> System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2367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11" grpId="0" animBg="1"/>
      <p:bldP spid="10" grpId="0" animBg="1"/>
      <p:bldP spid="14" grpId="0" animBg="1"/>
      <p:bldP spid="15" grpId="0" animBg="1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8E32B-A8B3-40F8-9EF3-F07494647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Model the MBSE System?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654DA-9468-41F5-98A8-28A6994869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D49FF-18C9-457F-B8B9-956E99430F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MBSE can add value to the implementation of MBSE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ED891F-7F86-4081-A39D-B424930B8BA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z="2000" dirty="0"/>
              <a:t>The modeling process can improve discipline in executing the architecting process</a:t>
            </a:r>
          </a:p>
          <a:p>
            <a:endParaRPr lang="en-US" sz="2000" dirty="0"/>
          </a:p>
          <a:p>
            <a:r>
              <a:rPr lang="en-US" sz="2000" dirty="0"/>
              <a:t>The model of the MBSE System can help with managing the complex network of dependencies within the model of the Real System</a:t>
            </a:r>
          </a:p>
          <a:p>
            <a:pPr lvl="1"/>
            <a:endParaRPr lang="en-US" sz="2000" dirty="0"/>
          </a:p>
          <a:p>
            <a:r>
              <a:rPr lang="en-US" sz="2000" dirty="0"/>
              <a:t>Components of the (MBSE)</a:t>
            </a:r>
            <a:r>
              <a:rPr lang="en-US" sz="2000" baseline="30000" dirty="0"/>
              <a:t>2</a:t>
            </a:r>
            <a:r>
              <a:rPr lang="en-US" sz="2000" dirty="0"/>
              <a:t> System can be linked to their counterparts in the MBSE System in the same modeling environment</a:t>
            </a:r>
          </a:p>
          <a:p>
            <a:endParaRPr lang="en-US" sz="2000" dirty="0"/>
          </a:p>
          <a:p>
            <a:r>
              <a:rPr lang="en-US" sz="2000" dirty="0"/>
              <a:t>The experience of modeling the MBSE System can arm acquisition offices with valuable experience in modeling processes, methods, and tools in advance of the formal acquisition</a:t>
            </a:r>
          </a:p>
          <a:p>
            <a:pPr lvl="1"/>
            <a:r>
              <a:rPr lang="en-US" sz="2000" dirty="0"/>
              <a:t>And aid in the creation of model-based requirements to support that acquisition</a:t>
            </a:r>
            <a:endParaRPr lang="en-US" sz="1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945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51DFC-541A-4EBF-8BA1-B0593CE34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3088"/>
            <a:ext cx="10546081" cy="581597"/>
          </a:xfrm>
        </p:spPr>
        <p:txBody>
          <a:bodyPr/>
          <a:lstStyle/>
          <a:p>
            <a:r>
              <a:rPr lang="en-US" dirty="0"/>
              <a:t>System Architecting Process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BF5EE-23F6-4F90-9D32-73669C1B16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Architecting is a nonlinear process intended to illuminate tradeoffs to better inform decisions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84400E-68CC-484A-803C-C1F65548F255}"/>
              </a:ext>
            </a:extLst>
          </p:cNvPr>
          <p:cNvGrpSpPr/>
          <p:nvPr/>
        </p:nvGrpSpPr>
        <p:grpSpPr>
          <a:xfrm>
            <a:off x="1904370" y="1196471"/>
            <a:ext cx="8383260" cy="4734426"/>
            <a:chOff x="232216" y="1341474"/>
            <a:chExt cx="8383260" cy="473442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4B3D63B-A9F5-49F9-8451-9048FF6327CD}"/>
                </a:ext>
              </a:extLst>
            </p:cNvPr>
            <p:cNvSpPr/>
            <p:nvPr/>
          </p:nvSpPr>
          <p:spPr>
            <a:xfrm>
              <a:off x="232216" y="1341474"/>
              <a:ext cx="8383260" cy="4734426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06C1771-B222-4CEA-A6C0-9C83322A024D}"/>
                </a:ext>
              </a:extLst>
            </p:cNvPr>
            <p:cNvGrpSpPr/>
            <p:nvPr/>
          </p:nvGrpSpPr>
          <p:grpSpPr>
            <a:xfrm>
              <a:off x="3895307" y="2633953"/>
              <a:ext cx="955566" cy="715420"/>
              <a:chOff x="3856579" y="2529213"/>
              <a:chExt cx="1434559" cy="1090823"/>
            </a:xfrm>
          </p:grpSpPr>
          <p:sp>
            <p:nvSpPr>
              <p:cNvPr id="7" name="Arrow: Curved Left 6">
                <a:extLst>
                  <a:ext uri="{FF2B5EF4-FFF2-40B4-BE49-F238E27FC236}">
                    <a16:creationId xmlns:a16="http://schemas.microsoft.com/office/drawing/2014/main" id="{5AD49904-7B0B-440D-B1D1-2D3984E6C8F5}"/>
                  </a:ext>
                </a:extLst>
              </p:cNvPr>
              <p:cNvSpPr/>
              <p:nvPr/>
            </p:nvSpPr>
            <p:spPr>
              <a:xfrm rot="5400000">
                <a:off x="4266339" y="2747637"/>
                <a:ext cx="462639" cy="1282159"/>
              </a:xfrm>
              <a:prstGeom prst="curvedLeftArrow">
                <a:avLst>
                  <a:gd name="adj1" fmla="val 25000"/>
                  <a:gd name="adj2" fmla="val 138570"/>
                  <a:gd name="adj3" fmla="val 49104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Arrow: Curved Left 7">
                <a:extLst>
                  <a:ext uri="{FF2B5EF4-FFF2-40B4-BE49-F238E27FC236}">
                    <a16:creationId xmlns:a16="http://schemas.microsoft.com/office/drawing/2014/main" id="{F6A8F030-6064-4A1A-808F-CDE76330F90A}"/>
                  </a:ext>
                </a:extLst>
              </p:cNvPr>
              <p:cNvSpPr/>
              <p:nvPr/>
            </p:nvSpPr>
            <p:spPr>
              <a:xfrm rot="5400000" flipH="1" flipV="1">
                <a:off x="4418739" y="2119453"/>
                <a:ext cx="462639" cy="1282159"/>
              </a:xfrm>
              <a:prstGeom prst="curvedLeftArrow">
                <a:avLst>
                  <a:gd name="adj1" fmla="val 25000"/>
                  <a:gd name="adj2" fmla="val 138570"/>
                  <a:gd name="adj3" fmla="val 49104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Arrow: Left-Up 8">
              <a:extLst>
                <a:ext uri="{FF2B5EF4-FFF2-40B4-BE49-F238E27FC236}">
                  <a16:creationId xmlns:a16="http://schemas.microsoft.com/office/drawing/2014/main" id="{70A9F80C-0CB9-40B2-B389-1477B9A5DA44}"/>
                </a:ext>
              </a:extLst>
            </p:cNvPr>
            <p:cNvSpPr/>
            <p:nvPr/>
          </p:nvSpPr>
          <p:spPr>
            <a:xfrm rot="16200000">
              <a:off x="6362854" y="1671204"/>
              <a:ext cx="842692" cy="869795"/>
            </a:xfrm>
            <a:prstGeom prst="leftUp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0" name="Arrow: Left-Up 9">
              <a:extLst>
                <a:ext uri="{FF2B5EF4-FFF2-40B4-BE49-F238E27FC236}">
                  <a16:creationId xmlns:a16="http://schemas.microsoft.com/office/drawing/2014/main" id="{8D732B79-9A00-4EDD-AECD-ED724EA5FE91}"/>
                </a:ext>
              </a:extLst>
            </p:cNvPr>
            <p:cNvSpPr/>
            <p:nvPr/>
          </p:nvSpPr>
          <p:spPr>
            <a:xfrm>
              <a:off x="6352346" y="3568175"/>
              <a:ext cx="842692" cy="869795"/>
            </a:xfrm>
            <a:prstGeom prst="leftUp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1" name="Arrow: Left-Up 10">
              <a:extLst>
                <a:ext uri="{FF2B5EF4-FFF2-40B4-BE49-F238E27FC236}">
                  <a16:creationId xmlns:a16="http://schemas.microsoft.com/office/drawing/2014/main" id="{990C2EEE-16DC-407E-B8FE-0A02CBD9EF44}"/>
                </a:ext>
              </a:extLst>
            </p:cNvPr>
            <p:cNvSpPr/>
            <p:nvPr/>
          </p:nvSpPr>
          <p:spPr>
            <a:xfrm rot="5400000" flipH="1">
              <a:off x="1811032" y="1671204"/>
              <a:ext cx="842692" cy="869795"/>
            </a:xfrm>
            <a:prstGeom prst="leftUp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2" name="Arrow: Left-Up 11">
              <a:extLst>
                <a:ext uri="{FF2B5EF4-FFF2-40B4-BE49-F238E27FC236}">
                  <a16:creationId xmlns:a16="http://schemas.microsoft.com/office/drawing/2014/main" id="{C23F2EE6-614B-4A78-AB1A-6FDC3FCA51CE}"/>
                </a:ext>
              </a:extLst>
            </p:cNvPr>
            <p:cNvSpPr/>
            <p:nvPr/>
          </p:nvSpPr>
          <p:spPr>
            <a:xfrm flipH="1">
              <a:off x="1830597" y="3568175"/>
              <a:ext cx="842692" cy="869795"/>
            </a:xfrm>
            <a:prstGeom prst="leftUp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1" name="Arrow: Up-Down 30">
              <a:extLst>
                <a:ext uri="{FF2B5EF4-FFF2-40B4-BE49-F238E27FC236}">
                  <a16:creationId xmlns:a16="http://schemas.microsoft.com/office/drawing/2014/main" id="{A02DC8A8-1136-424F-9606-052AE1464177}"/>
                </a:ext>
              </a:extLst>
            </p:cNvPr>
            <p:cNvSpPr/>
            <p:nvPr/>
          </p:nvSpPr>
          <p:spPr>
            <a:xfrm>
              <a:off x="4367975" y="4624650"/>
              <a:ext cx="323168" cy="467977"/>
            </a:xfrm>
            <a:prstGeom prst="up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46B3F0B-F342-4B36-A429-D2EAED2814F4}"/>
                </a:ext>
              </a:extLst>
            </p:cNvPr>
            <p:cNvGrpSpPr/>
            <p:nvPr/>
          </p:nvGrpSpPr>
          <p:grpSpPr>
            <a:xfrm>
              <a:off x="2759564" y="1433595"/>
              <a:ext cx="3476188" cy="912275"/>
              <a:chOff x="2759564" y="1433595"/>
              <a:chExt cx="3476188" cy="91227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D4C07F-942B-4415-B7DC-6984CC75799F}"/>
                  </a:ext>
                </a:extLst>
              </p:cNvPr>
              <p:cNvSpPr txBox="1"/>
              <p:nvPr/>
            </p:nvSpPr>
            <p:spPr>
              <a:xfrm>
                <a:off x="3704786" y="1433595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400" dirty="0">
                  <a:latin typeface="Franklin Gothic Demi" panose="020B0703020102020204" pitchFamily="34" charset="0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16FA946-0E9B-4BC2-B551-0126C1B311B6}"/>
                  </a:ext>
                </a:extLst>
              </p:cNvPr>
              <p:cNvGrpSpPr/>
              <p:nvPr/>
            </p:nvGrpSpPr>
            <p:grpSpPr>
              <a:xfrm>
                <a:off x="2759564" y="1495922"/>
                <a:ext cx="3476188" cy="849948"/>
                <a:chOff x="228599" y="2500994"/>
                <a:chExt cx="3476188" cy="849948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1026FB6B-A19D-4170-B54A-15A03F3D0C86}"/>
                    </a:ext>
                  </a:extLst>
                </p:cNvPr>
                <p:cNvSpPr/>
                <p:nvPr/>
              </p:nvSpPr>
              <p:spPr>
                <a:xfrm>
                  <a:off x="228599" y="2500994"/>
                  <a:ext cx="3476188" cy="849948"/>
                </a:xfrm>
                <a:prstGeom prst="roundRect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Franklin Gothic Demi" panose="020B0703020102020204" pitchFamily="34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3819F8A-5166-4895-A7BB-E2FCF6D5F442}"/>
                    </a:ext>
                  </a:extLst>
                </p:cNvPr>
                <p:cNvSpPr txBox="1"/>
                <p:nvPr/>
              </p:nvSpPr>
              <p:spPr>
                <a:xfrm>
                  <a:off x="858269" y="2685448"/>
                  <a:ext cx="2603818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dirty="0">
                      <a:latin typeface="Franklin Gothic Demi" panose="020B0703020102020204" pitchFamily="34" charset="0"/>
                    </a:rPr>
                    <a:t>Purpose Analysis</a:t>
                  </a:r>
                </a:p>
              </p:txBody>
            </p: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F26A0AA-BE17-4B05-80FA-F2F1DE2B1EE2}"/>
                </a:ext>
              </a:extLst>
            </p:cNvPr>
            <p:cNvGrpSpPr/>
            <p:nvPr/>
          </p:nvGrpSpPr>
          <p:grpSpPr>
            <a:xfrm>
              <a:off x="2771596" y="5137774"/>
              <a:ext cx="3476188" cy="849948"/>
              <a:chOff x="240631" y="2531074"/>
              <a:chExt cx="3476188" cy="849948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F5264A2-06A9-486D-9EB1-437874C8B6C0}"/>
                  </a:ext>
                </a:extLst>
              </p:cNvPr>
              <p:cNvSpPr/>
              <p:nvPr/>
            </p:nvSpPr>
            <p:spPr>
              <a:xfrm>
                <a:off x="240631" y="2531074"/>
                <a:ext cx="3476188" cy="849948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Franklin Gothic Demi" panose="020B0703020102020204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7ED0948-5387-4BD4-8616-E9DEE3366D7B}"/>
                  </a:ext>
                </a:extLst>
              </p:cNvPr>
              <p:cNvSpPr txBox="1"/>
              <p:nvPr/>
            </p:nvSpPr>
            <p:spPr>
              <a:xfrm>
                <a:off x="823985" y="2771651"/>
                <a:ext cx="229665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Franklin Gothic Demi" panose="020B0703020102020204" pitchFamily="34" charset="0"/>
                  </a:rPr>
                  <a:t>Decision Support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47A041F-73F5-4608-90A4-9CCFE6B6A9B9}"/>
                </a:ext>
              </a:extLst>
            </p:cNvPr>
            <p:cNvGrpSpPr/>
            <p:nvPr/>
          </p:nvGrpSpPr>
          <p:grpSpPr>
            <a:xfrm>
              <a:off x="366965" y="2579202"/>
              <a:ext cx="3476188" cy="849948"/>
              <a:chOff x="228599" y="2500994"/>
              <a:chExt cx="3476188" cy="849948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DF92881-AE78-4BC3-B1A3-37348F25E8D4}"/>
                  </a:ext>
                </a:extLst>
              </p:cNvPr>
              <p:cNvSpPr/>
              <p:nvPr/>
            </p:nvSpPr>
            <p:spPr>
              <a:xfrm>
                <a:off x="228599" y="2500994"/>
                <a:ext cx="3476188" cy="849948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Franklin Gothic Demi" panose="020B0703020102020204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4D1BAF-18B4-4853-AA55-41DADED18772}"/>
                  </a:ext>
                </a:extLst>
              </p:cNvPr>
              <p:cNvSpPr txBox="1"/>
              <p:nvPr/>
            </p:nvSpPr>
            <p:spPr>
              <a:xfrm>
                <a:off x="423205" y="2572025"/>
                <a:ext cx="308815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Franklin Gothic Demi" panose="020B0703020102020204" pitchFamily="34" charset="0"/>
                  </a:rPr>
                  <a:t>Problem Space </a:t>
                </a:r>
              </a:p>
              <a:p>
                <a:pPr algn="ctr"/>
                <a:r>
                  <a:rPr lang="en-US" sz="2000" dirty="0">
                    <a:latin typeface="Franklin Gothic Demi" panose="020B0703020102020204" pitchFamily="34" charset="0"/>
                  </a:rPr>
                  <a:t>Exploration &amp; Refinement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59130B6-58D3-4DA8-80EB-C730EE32A74D}"/>
                </a:ext>
              </a:extLst>
            </p:cNvPr>
            <p:cNvGrpSpPr/>
            <p:nvPr/>
          </p:nvGrpSpPr>
          <p:grpSpPr>
            <a:xfrm>
              <a:off x="4929401" y="2580770"/>
              <a:ext cx="3476188" cy="849948"/>
              <a:chOff x="228599" y="2500994"/>
              <a:chExt cx="3476188" cy="849948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4063A731-706F-4D01-B2A8-BE460AF5721B}"/>
                  </a:ext>
                </a:extLst>
              </p:cNvPr>
              <p:cNvSpPr/>
              <p:nvPr/>
            </p:nvSpPr>
            <p:spPr>
              <a:xfrm>
                <a:off x="228599" y="2500994"/>
                <a:ext cx="3476188" cy="849948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Franklin Gothic Demi" panose="020B070302010202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DD799E-3D6A-4F2F-A1A3-D295A3D6FB4C}"/>
                  </a:ext>
                </a:extLst>
              </p:cNvPr>
              <p:cNvSpPr txBox="1"/>
              <p:nvPr/>
            </p:nvSpPr>
            <p:spPr>
              <a:xfrm>
                <a:off x="422616" y="2547291"/>
                <a:ext cx="308815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Franklin Gothic Demi" panose="020B0703020102020204" pitchFamily="34" charset="0"/>
                  </a:rPr>
                  <a:t>Solution Space </a:t>
                </a:r>
              </a:p>
              <a:p>
                <a:pPr algn="ctr"/>
                <a:r>
                  <a:rPr lang="en-US" sz="2000" dirty="0">
                    <a:latin typeface="Franklin Gothic Demi" panose="020B0703020102020204" pitchFamily="34" charset="0"/>
                  </a:rPr>
                  <a:t>Exploration &amp; Refinement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6F53A54-729B-4484-8589-2DA4A07B3B8F}"/>
                </a:ext>
              </a:extLst>
            </p:cNvPr>
            <p:cNvGrpSpPr/>
            <p:nvPr/>
          </p:nvGrpSpPr>
          <p:grpSpPr>
            <a:xfrm>
              <a:off x="2759564" y="3713804"/>
              <a:ext cx="3589738" cy="849948"/>
              <a:chOff x="228599" y="2490885"/>
              <a:chExt cx="3589738" cy="849948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72DE71C8-78E2-4BA1-B53D-FEFA45260C6E}"/>
                  </a:ext>
                </a:extLst>
              </p:cNvPr>
              <p:cNvSpPr/>
              <p:nvPr/>
            </p:nvSpPr>
            <p:spPr>
              <a:xfrm>
                <a:off x="228599" y="2490885"/>
                <a:ext cx="3476188" cy="849948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Franklin Gothic Demi" panose="020B070302010202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B150707-4363-4B43-8061-4A55F1CB0097}"/>
                  </a:ext>
                </a:extLst>
              </p:cNvPr>
              <p:cNvSpPr txBox="1"/>
              <p:nvPr/>
            </p:nvSpPr>
            <p:spPr>
              <a:xfrm>
                <a:off x="336294" y="2709222"/>
                <a:ext cx="348204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Franklin Gothic Demi" panose="020B0703020102020204" pitchFamily="34" charset="0"/>
                  </a:rPr>
                  <a:t>Harmonization &amp; Analysis</a:t>
                </a:r>
              </a:p>
            </p:txBody>
          </p:sp>
        </p:grpSp>
      </p:grp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8FEC1BB-BA5D-4EEC-B6E1-A1A553D828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Aerospace System Architecting Method (ASAM)</a:t>
            </a:r>
          </a:p>
        </p:txBody>
      </p:sp>
    </p:spTree>
    <p:extLst>
      <p:ext uri="{BB962C8B-B14F-4D97-AF65-F5344CB8AC3E}">
        <p14:creationId xmlns:p14="http://schemas.microsoft.com/office/powerpoint/2010/main" val="338561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C89BA-AEB3-47F7-89B6-482DECA3F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Architecting the MBSE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C8BCC-1F60-4B88-9335-7CA2F6DCFF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Purpose 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A5531-7162-44B0-B595-1C54E0D9E0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(MBSE)</a:t>
            </a:r>
            <a:r>
              <a:rPr lang="en-US" baseline="30000" dirty="0"/>
              <a:t>2</a:t>
            </a:r>
            <a:r>
              <a:rPr lang="en-US" dirty="0"/>
              <a:t> models the Purposes of the MBSE System to connect the modeling effort to its value to stakeholders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1D1B36-2F8B-405D-9D29-8297D6491E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534" y="1203264"/>
            <a:ext cx="6149394" cy="4798717"/>
          </a:xfrm>
        </p:spPr>
        <p:txBody>
          <a:bodyPr/>
          <a:lstStyle/>
          <a:p>
            <a:r>
              <a:rPr lang="en-US" sz="2000" dirty="0"/>
              <a:t>Define high-level </a:t>
            </a:r>
            <a:r>
              <a:rPr lang="en-US" sz="2000" b="1" u="sng" dirty="0"/>
              <a:t>Objectives</a:t>
            </a:r>
            <a:r>
              <a:rPr lang="en-US" sz="2000" dirty="0"/>
              <a:t> for the MBSE System</a:t>
            </a:r>
          </a:p>
          <a:p>
            <a:pPr lvl="1"/>
            <a:r>
              <a:rPr lang="en-US" sz="1800" dirty="0"/>
              <a:t>i.e., What are the reasons for implementing MBSE?</a:t>
            </a:r>
          </a:p>
          <a:p>
            <a:pPr lvl="2"/>
            <a:r>
              <a:rPr lang="en-US" sz="1800" dirty="0"/>
              <a:t>Improve development of the Real System?</a:t>
            </a:r>
          </a:p>
          <a:p>
            <a:pPr lvl="2"/>
            <a:r>
              <a:rPr lang="en-US" sz="1800" dirty="0"/>
              <a:t>Improve operation of the Real System?</a:t>
            </a:r>
          </a:p>
          <a:p>
            <a:pPr lvl="2"/>
            <a:r>
              <a:rPr lang="en-US" sz="1800" dirty="0"/>
              <a:t>Advance the practice of MBSE?</a:t>
            </a:r>
          </a:p>
          <a:p>
            <a:endParaRPr lang="en-US" sz="2000" dirty="0"/>
          </a:p>
          <a:p>
            <a:r>
              <a:rPr lang="en-US" sz="2000" dirty="0"/>
              <a:t>Identify key </a:t>
            </a:r>
            <a:r>
              <a:rPr lang="en-US" sz="2000" b="1" u="sng" dirty="0"/>
              <a:t>Actors</a:t>
            </a:r>
            <a:r>
              <a:rPr lang="en-US" sz="2000" dirty="0"/>
              <a:t> for the MBSE System</a:t>
            </a:r>
          </a:p>
          <a:p>
            <a:pPr lvl="1"/>
            <a:r>
              <a:rPr lang="en-US" sz="1800" dirty="0"/>
              <a:t>Includes all stakeholders for the Real System</a:t>
            </a:r>
          </a:p>
          <a:p>
            <a:pPr lvl="1"/>
            <a:r>
              <a:rPr lang="en-US" sz="1800" dirty="0"/>
              <a:t>For each Actor, identify their key </a:t>
            </a:r>
            <a:r>
              <a:rPr lang="en-US" sz="1800" b="1" u="sng" dirty="0"/>
              <a:t>Concerns</a:t>
            </a:r>
          </a:p>
          <a:p>
            <a:endParaRPr lang="en-US" sz="2000" dirty="0"/>
          </a:p>
          <a:p>
            <a:r>
              <a:rPr lang="en-US" sz="2000" dirty="0"/>
              <a:t>Each part of the MBSE System should be traceable to important Objectives, Concerns, and Actors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8B49D3-38E4-4ED6-87BA-6A37A7398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807" y="126128"/>
            <a:ext cx="2120068" cy="12086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7EA09D-C64C-474A-B852-AEC813BE3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854" y="4147029"/>
            <a:ext cx="3819260" cy="1818696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34040A-0A0D-4740-84BA-3B7E6B711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494" y="1400305"/>
            <a:ext cx="5549972" cy="267473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490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C89BA-AEB3-47F7-89B6-482DECA3F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Architecting the MBSE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C8BCC-1F60-4B88-9335-7CA2F6DCFF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Problem Space Exploration &amp; Refinement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A5531-7162-44B0-B595-1C54E0D9E0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(MBSE)</a:t>
            </a:r>
            <a:r>
              <a:rPr lang="en-US" baseline="30000" dirty="0"/>
              <a:t>2</a:t>
            </a:r>
            <a:r>
              <a:rPr lang="en-US" dirty="0"/>
              <a:t> models the Problem Space of the MBSE System to define the Questions the models need to answer 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1D1B36-2F8B-405D-9D29-8297D6491E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533" y="1203264"/>
            <a:ext cx="5669103" cy="4798717"/>
          </a:xfrm>
        </p:spPr>
        <p:txBody>
          <a:bodyPr/>
          <a:lstStyle/>
          <a:p>
            <a:r>
              <a:rPr lang="en-US" sz="2000" dirty="0"/>
              <a:t>Identify key </a:t>
            </a:r>
            <a:r>
              <a:rPr lang="en-US" sz="2000" b="1" u="sng" dirty="0"/>
              <a:t>Decisions</a:t>
            </a:r>
            <a:r>
              <a:rPr lang="en-US" sz="2000" dirty="0"/>
              <a:t> about the Real System</a:t>
            </a:r>
          </a:p>
          <a:p>
            <a:pPr lvl="1"/>
            <a:r>
              <a:rPr lang="en-US" sz="1800" dirty="0"/>
              <a:t>Key program milestones</a:t>
            </a:r>
          </a:p>
          <a:p>
            <a:pPr lvl="1"/>
            <a:r>
              <a:rPr lang="en-US" sz="1800" dirty="0"/>
              <a:t>Key programmatic decisions</a:t>
            </a:r>
          </a:p>
          <a:p>
            <a:pPr lvl="1"/>
            <a:r>
              <a:rPr lang="en-US" sz="1800" dirty="0"/>
              <a:t>Key operational decisions</a:t>
            </a:r>
            <a:endParaRPr lang="en-US" sz="2000" dirty="0"/>
          </a:p>
          <a:p>
            <a:endParaRPr lang="en-US" sz="1050" dirty="0"/>
          </a:p>
          <a:p>
            <a:r>
              <a:rPr lang="en-US" sz="2000" dirty="0"/>
              <a:t>For each Decision and each Concern, identify the </a:t>
            </a:r>
            <a:r>
              <a:rPr lang="en-US" sz="2000" b="1" u="sng" dirty="0"/>
              <a:t>Questions</a:t>
            </a:r>
            <a:r>
              <a:rPr lang="en-US" sz="2000" dirty="0"/>
              <a:t> that need to be answered</a:t>
            </a:r>
          </a:p>
          <a:p>
            <a:pPr lvl="1"/>
            <a:r>
              <a:rPr lang="en-US" sz="1800" dirty="0"/>
              <a:t>Questions may be chained into (or derived from) process workflows</a:t>
            </a:r>
          </a:p>
          <a:p>
            <a:endParaRPr lang="en-US" sz="800" dirty="0"/>
          </a:p>
          <a:p>
            <a:r>
              <a:rPr lang="en-US" sz="2000" dirty="0"/>
              <a:t>Every part of the MBSE System should be traceable to (answer) one or more Questions</a:t>
            </a:r>
          </a:p>
          <a:p>
            <a:endParaRPr lang="en-US" sz="1000" dirty="0"/>
          </a:p>
          <a:p>
            <a:r>
              <a:rPr lang="en-US" sz="2000" b="1" u="sng" dirty="0"/>
              <a:t>Problem Framing Workshops</a:t>
            </a:r>
            <a:r>
              <a:rPr lang="en-US" sz="2000" dirty="0"/>
              <a:t>* found to be effective for fleshing out the problem space</a:t>
            </a: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61F6EE-5B81-4906-94EB-8F80DC4C0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337" y="129054"/>
            <a:ext cx="2120068" cy="12086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B74F87-D941-40D4-B55B-084CC7802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366" y="1517012"/>
            <a:ext cx="5761467" cy="4137724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3A492D-3858-4109-85FA-F611916FCDD2}"/>
              </a:ext>
            </a:extLst>
          </p:cNvPr>
          <p:cNvSpPr txBox="1"/>
          <p:nvPr/>
        </p:nvSpPr>
        <p:spPr>
          <a:xfrm>
            <a:off x="498000" y="5654736"/>
            <a:ext cx="92806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  See James Martin, </a:t>
            </a:r>
            <a:r>
              <a:rPr lang="en-US" sz="1100" i="1" dirty="0"/>
              <a:t>Problem Framing - Identifying the Right Models for the Job</a:t>
            </a:r>
            <a:r>
              <a:rPr lang="en-US" sz="1100" dirty="0"/>
              <a:t>, INCOSE International Symposium, Orlando, FL, 2019</a:t>
            </a:r>
          </a:p>
        </p:txBody>
      </p:sp>
    </p:spTree>
    <p:extLst>
      <p:ext uri="{BB962C8B-B14F-4D97-AF65-F5344CB8AC3E}">
        <p14:creationId xmlns:p14="http://schemas.microsoft.com/office/powerpoint/2010/main" val="28603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1542CF-DE5F-4D96-A099-80DA550FD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030" y="847542"/>
            <a:ext cx="3854474" cy="27477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0C89BA-AEB3-47F7-89B6-482DECA3F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Architecting the MBSE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C8BCC-1F60-4B88-9335-7CA2F6DCFF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Solution Space Exploration &amp; Refinement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A5531-7162-44B0-B595-1C54E0D9E0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(MBSE)</a:t>
            </a:r>
            <a:r>
              <a:rPr lang="en-US" baseline="30000" dirty="0"/>
              <a:t>2</a:t>
            </a:r>
            <a:r>
              <a:rPr lang="en-US" dirty="0"/>
              <a:t> models the Solution Space of the MBSE System to identify model components that are needed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1D1B36-2F8B-405D-9D29-8297D6491E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533" y="1203264"/>
            <a:ext cx="4348303" cy="4798717"/>
          </a:xfrm>
        </p:spPr>
        <p:txBody>
          <a:bodyPr/>
          <a:lstStyle/>
          <a:p>
            <a:r>
              <a:rPr lang="en-US" dirty="0"/>
              <a:t>Identify the complete </a:t>
            </a:r>
            <a:r>
              <a:rPr lang="en-US" b="1" u="sng" dirty="0"/>
              <a:t>Feature Sets</a:t>
            </a:r>
            <a:r>
              <a:rPr lang="en-US" dirty="0"/>
              <a:t> of </a:t>
            </a:r>
            <a:r>
              <a:rPr lang="en-US" b="1" u="sng" dirty="0"/>
              <a:t>Model Components</a:t>
            </a:r>
            <a:r>
              <a:rPr lang="en-US" dirty="0"/>
              <a:t> needed to answer each Question</a:t>
            </a:r>
          </a:p>
          <a:p>
            <a:pPr lvl="1"/>
            <a:r>
              <a:rPr lang="en-US" dirty="0"/>
              <a:t>Model elements, relationships, attributes, metadata</a:t>
            </a:r>
          </a:p>
          <a:p>
            <a:pPr lvl="1"/>
            <a:endParaRPr lang="en-US" sz="1050" dirty="0"/>
          </a:p>
          <a:p>
            <a:r>
              <a:rPr lang="en-US" dirty="0"/>
              <a:t>Create a </a:t>
            </a:r>
            <a:r>
              <a:rPr lang="en-US" b="1" u="sng" dirty="0"/>
              <a:t>Conceptual Model </a:t>
            </a:r>
            <a:r>
              <a:rPr lang="en-US" dirty="0"/>
              <a:t>of the Model Components</a:t>
            </a:r>
          </a:p>
          <a:p>
            <a:pPr lvl="1"/>
            <a:r>
              <a:rPr lang="en-US" dirty="0"/>
              <a:t>Documents how they should be used together</a:t>
            </a:r>
          </a:p>
          <a:p>
            <a:pPr marL="290512" lvl="1" indent="0">
              <a:buNone/>
            </a:pPr>
            <a:endParaRPr lang="en-US" sz="1050" dirty="0"/>
          </a:p>
          <a:p>
            <a:r>
              <a:rPr lang="en-US" dirty="0"/>
              <a:t>Identify useful subsets of the total </a:t>
            </a:r>
            <a:r>
              <a:rPr lang="en-US" b="1" u="sng" dirty="0"/>
              <a:t>Scope</a:t>
            </a:r>
            <a:r>
              <a:rPr lang="en-US" dirty="0"/>
              <a:t> of Model Components</a:t>
            </a:r>
          </a:p>
          <a:p>
            <a:pPr lvl="1"/>
            <a:r>
              <a:rPr lang="en-US" dirty="0"/>
              <a:t>Answer Questions incrementally by incrementally implementing scope</a:t>
            </a:r>
          </a:p>
          <a:p>
            <a:pPr lvl="2"/>
            <a:r>
              <a:rPr lang="en-US" dirty="0"/>
              <a:t>Subset of elements or relationships</a:t>
            </a:r>
          </a:p>
          <a:p>
            <a:pPr lvl="2"/>
            <a:r>
              <a:rPr lang="en-US" dirty="0"/>
              <a:t>Depth of dependency chain</a:t>
            </a: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9BE5DC-69F3-496A-8FDA-F4BA41853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505" y="131418"/>
            <a:ext cx="2120068" cy="12086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162FF4-8957-4135-A9D4-01884AAC8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533" y="3850345"/>
            <a:ext cx="3851566" cy="1143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A6008B-F1F3-48DE-9362-195AA35CD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8010" y="4940682"/>
            <a:ext cx="3859089" cy="12337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C256CB-19A3-406C-96A8-5E18F72B22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0717" y="1522952"/>
            <a:ext cx="2976481" cy="465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5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orporate Template">
  <a:themeElements>
    <a:clrScheme name="Aerospace New Colors">
      <a:dk1>
        <a:srgbClr val="000000"/>
      </a:dk1>
      <a:lt1>
        <a:sysClr val="window" lastClr="FFFFFF"/>
      </a:lt1>
      <a:dk2>
        <a:srgbClr val="6F6F70"/>
      </a:dk2>
      <a:lt2>
        <a:srgbClr val="2E008B"/>
      </a:lt2>
      <a:accent1>
        <a:srgbClr val="5E8AB4"/>
      </a:accent1>
      <a:accent2>
        <a:srgbClr val="9B7793"/>
      </a:accent2>
      <a:accent3>
        <a:srgbClr val="FF8F1C"/>
      </a:accent3>
      <a:accent4>
        <a:srgbClr val="FFC72C"/>
      </a:accent4>
      <a:accent5>
        <a:srgbClr val="4F868E"/>
      </a:accent5>
      <a:accent6>
        <a:srgbClr val="A4D65E"/>
      </a:accent6>
      <a:hlink>
        <a:srgbClr val="5E8AB4"/>
      </a:hlink>
      <a:folHlink>
        <a:srgbClr val="4F868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6x9 2018 Aerospace Template.potx" id="{9862A745-75A0-4B97-B61D-50676AC8F609}" vid="{DB62FA95-2599-4909-8870-8BD1A37CF44A}"/>
    </a:ext>
  </a:extLst>
</a:theme>
</file>

<file path=ppt/theme/theme2.xml><?xml version="1.0" encoding="utf-8"?>
<a:theme xmlns:a="http://schemas.openxmlformats.org/drawingml/2006/main" name="2_Corporate Template_Security Markings">
  <a:themeElements>
    <a:clrScheme name="Aerospace New Colors">
      <a:dk1>
        <a:srgbClr val="000000"/>
      </a:dk1>
      <a:lt1>
        <a:sysClr val="window" lastClr="FFFFFF"/>
      </a:lt1>
      <a:dk2>
        <a:srgbClr val="6F6F70"/>
      </a:dk2>
      <a:lt2>
        <a:srgbClr val="2E008B"/>
      </a:lt2>
      <a:accent1>
        <a:srgbClr val="5E8AB4"/>
      </a:accent1>
      <a:accent2>
        <a:srgbClr val="9B7793"/>
      </a:accent2>
      <a:accent3>
        <a:srgbClr val="FF8F1C"/>
      </a:accent3>
      <a:accent4>
        <a:srgbClr val="FFC72C"/>
      </a:accent4>
      <a:accent5>
        <a:srgbClr val="4F868E"/>
      </a:accent5>
      <a:accent6>
        <a:srgbClr val="A4D65E"/>
      </a:accent6>
      <a:hlink>
        <a:srgbClr val="5E8AB4"/>
      </a:hlink>
      <a:folHlink>
        <a:srgbClr val="4F868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6x9 2018 Aerospace Template.potx" id="{9862A745-75A0-4B97-B61D-50676AC8F609}" vid="{52225531-5093-4D75-9EA9-2F292781C2F7}"/>
    </a:ext>
  </a:extLst>
</a:theme>
</file>

<file path=ppt/theme/theme3.xml><?xml version="1.0" encoding="utf-8"?>
<a:theme xmlns:a="http://schemas.openxmlformats.org/drawingml/2006/main" name="3_Standard Title ">
  <a:themeElements>
    <a:clrScheme name="1">
      <a:dk1>
        <a:srgbClr val="000000"/>
      </a:dk1>
      <a:lt1>
        <a:srgbClr val="FFFFFF"/>
      </a:lt1>
      <a:dk2>
        <a:srgbClr val="6F6F6F"/>
      </a:dk2>
      <a:lt2>
        <a:srgbClr val="EEECE1"/>
      </a:lt2>
      <a:accent1>
        <a:srgbClr val="5E8AB3"/>
      </a:accent1>
      <a:accent2>
        <a:srgbClr val="9B7793"/>
      </a:accent2>
      <a:accent3>
        <a:srgbClr val="FF8F1C"/>
      </a:accent3>
      <a:accent4>
        <a:srgbClr val="FFC72C"/>
      </a:accent4>
      <a:accent5>
        <a:srgbClr val="4F868E"/>
      </a:accent5>
      <a:accent6>
        <a:srgbClr val="A3D65E"/>
      </a:accent6>
      <a:hlink>
        <a:srgbClr val="5E8AB3"/>
      </a:hlink>
      <a:folHlink>
        <a:srgbClr val="4F868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6x9 2018 Aerospace Template.potx" id="{9862A745-75A0-4B97-B61D-50676AC8F609}" vid="{EC1692C1-61F6-4720-ABF0-66D2B66E0A3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b57da1d-7a00-4ff2-b8bb-a5e2684365e0">JWVUQENKDCZD-538095150-79</_dlc_DocId>
    <_dlc_DocIdUrl xmlns="1b57da1d-7a00-4ff2-b8bb-a5e2684365e0">
      <Url>https://aerospacecloud.sharepoint.com/sites/corpcom/EC/GD/_layouts/15/DocIdRedir.aspx?ID=JWVUQENKDCZD-538095150-79</Url>
      <Description>JWVUQENKDCZD-538095150-79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47DCE231260D40B64765B8B62CCA36" ma:contentTypeVersion="5" ma:contentTypeDescription="Create a new document." ma:contentTypeScope="" ma:versionID="c8c855f4215041b056f92df7b4c7bfb4">
  <xsd:schema xmlns:xsd="http://www.w3.org/2001/XMLSchema" xmlns:xs="http://www.w3.org/2001/XMLSchema" xmlns:p="http://schemas.microsoft.com/office/2006/metadata/properties" xmlns:ns2="1b61945e-ea42-4939-992c-499712c4dde6" xmlns:ns3="1b57da1d-7a00-4ff2-b8bb-a5e2684365e0" xmlns:ns4="fdeb00fa-e4cc-4bb6-be86-462ead36f5cd" targetNamespace="http://schemas.microsoft.com/office/2006/metadata/properties" ma:root="true" ma:fieldsID="fee0a942ad76438bbe979d22ac15da2c" ns2:_="" ns3:_="" ns4:_="">
    <xsd:import namespace="1b61945e-ea42-4939-992c-499712c4dde6"/>
    <xsd:import namespace="1b57da1d-7a00-4ff2-b8bb-a5e2684365e0"/>
    <xsd:import namespace="fdeb00fa-e4cc-4bb6-be86-462ead36f5c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61945e-ea42-4939-992c-499712c4dde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57da1d-7a00-4ff2-b8bb-a5e2684365e0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b00fa-e4cc-4bb6-be86-462ead36f5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BD14BE-EE1D-45F5-A725-BD6C9F4DB96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561B769-D194-4AE7-9D3D-107ABC3B3746}">
  <ds:schemaRefs>
    <ds:schemaRef ds:uri="fdeb00fa-e4cc-4bb6-be86-462ead36f5cd"/>
    <ds:schemaRef ds:uri="http://purl.org/dc/terms/"/>
    <ds:schemaRef ds:uri="http://schemas.openxmlformats.org/package/2006/metadata/core-properties"/>
    <ds:schemaRef ds:uri="1b61945e-ea42-4939-992c-499712c4dde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1b57da1d-7a00-4ff2-b8bb-a5e2684365e0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E6941D5-9B70-4FCF-8431-FD2C00B4DF1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9ED2703-39A5-4C8F-A654-B8E4B8B3D5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61945e-ea42-4939-992c-499712c4dde6"/>
    <ds:schemaRef ds:uri="1b57da1d-7a00-4ff2-b8bb-a5e2684365e0"/>
    <ds:schemaRef ds:uri="fdeb00fa-e4cc-4bb6-be86-462ead36f5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16x9 2019 Aerospace Template - Copy</Template>
  <TotalTime>5539</TotalTime>
  <Words>1691</Words>
  <Application>Microsoft Office PowerPoint</Application>
  <PresentationFormat>Widescreen</PresentationFormat>
  <Paragraphs>276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Britannic Bold</vt:lpstr>
      <vt:lpstr>Calibri</vt:lpstr>
      <vt:lpstr>Franklin Gothic Demi</vt:lpstr>
      <vt:lpstr>1_Corporate Template</vt:lpstr>
      <vt:lpstr>2_Corporate Template_Security Markings</vt:lpstr>
      <vt:lpstr>3_Standard Title </vt:lpstr>
      <vt:lpstr>(MBSE)2 :  Using MBSE to Architect the MBSE System</vt:lpstr>
      <vt:lpstr>The MBSE System</vt:lpstr>
      <vt:lpstr>Comparing the MBSE System to the Real System</vt:lpstr>
      <vt:lpstr>The MBSE System and the (MBSE)2 System</vt:lpstr>
      <vt:lpstr>Why Model the MBSE System?</vt:lpstr>
      <vt:lpstr>System Architecting Process</vt:lpstr>
      <vt:lpstr>Architecting the MBSE System</vt:lpstr>
      <vt:lpstr>Architecting the MBSE System</vt:lpstr>
      <vt:lpstr>Architecting the MBSE System</vt:lpstr>
      <vt:lpstr>Architecting the MBSE System</vt:lpstr>
      <vt:lpstr>Implementing the MBSE System</vt:lpstr>
      <vt:lpstr>Managing the Implementation of the MBSE System</vt:lpstr>
      <vt:lpstr>Staggered Streams Enables Agile Development</vt:lpstr>
      <vt:lpstr>Operating the (MBSE)2 System</vt:lpstr>
      <vt:lpstr>Operating the (MBSE)2 System</vt:lpstr>
      <vt:lpstr>Operating the (MBSE)2 System</vt:lpstr>
      <vt:lpstr>Operating the (MBSE)2 System</vt:lpstr>
      <vt:lpstr>Key Takeaways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MBSE2:  Using MBSE to Architect and Operate the MBSE System</dc:title>
  <dc:subject/>
  <dc:creator>Ryan A Noguchi</dc:creator>
  <cp:keywords/>
  <dc:description/>
  <cp:lastModifiedBy>Ryan A Noguchi</cp:lastModifiedBy>
  <cp:revision>332</cp:revision>
  <cp:lastPrinted>2012-11-26T17:25:34Z</cp:lastPrinted>
  <dcterms:created xsi:type="dcterms:W3CDTF">2019-08-05T04:35:49Z</dcterms:created>
  <dcterms:modified xsi:type="dcterms:W3CDTF">2020-01-18T04:47:38Z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0x010100C047DCE231260D40B64765B8B62CCA36</vt:lpwstr>
  </property>
  <property fmtid="{D5CDD505-2E9C-101B-9397-08002B2CF9AE}" pid="3" name="_dlc_DocIdItemGuid">
    <vt:lpwstr>403c3286-8235-443f-b159-a36cfb36d6a4</vt:lpwstr>
  </property>
</Properties>
</file>