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1" r:id="rId5"/>
    <p:sldId id="261" r:id="rId6"/>
    <p:sldId id="262" r:id="rId7"/>
    <p:sldId id="266" r:id="rId8"/>
    <p:sldId id="263" r:id="rId9"/>
    <p:sldId id="264" r:id="rId10"/>
    <p:sldId id="267" r:id="rId11"/>
    <p:sldId id="270" r:id="rId12"/>
    <p:sldId id="265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86" r:id="rId21"/>
    <p:sldId id="288" r:id="rId22"/>
    <p:sldId id="278" r:id="rId23"/>
    <p:sldId id="279" r:id="rId24"/>
    <p:sldId id="283" r:id="rId25"/>
    <p:sldId id="280" r:id="rId26"/>
    <p:sldId id="281" r:id="rId27"/>
    <p:sldId id="285" r:id="rId28"/>
    <p:sldId id="282" r:id="rId29"/>
    <p:sldId id="287" r:id="rId30"/>
    <p:sldId id="284" r:id="rId31"/>
    <p:sldId id="294" r:id="rId32"/>
    <p:sldId id="290" r:id="rId33"/>
    <p:sldId id="291" r:id="rId34"/>
    <p:sldId id="292" r:id="rId35"/>
    <p:sldId id="293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588" y="0"/>
            <a:ext cx="7769225" cy="365125"/>
          </a:xfrm>
          <a:prstGeom prst="rect">
            <a:avLst/>
          </a:prstGeom>
          <a:solidFill>
            <a:srgbClr val="454E53"/>
          </a:solidFill>
          <a:ln w="9525">
            <a:solidFill>
              <a:srgbClr val="454E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0" y="6473825"/>
            <a:ext cx="9144000" cy="3175"/>
          </a:xfrm>
          <a:prstGeom prst="line">
            <a:avLst/>
          </a:prstGeom>
          <a:noFill/>
          <a:ln w="25400" cap="rnd">
            <a:solidFill>
              <a:srgbClr val="454E5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676400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0"/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1295400" y="6553200"/>
            <a:ext cx="6553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b="0"/>
              <a:t>11995 El Camino Real, Suite 200, San Diego, California 92130     Telephone 858.480.2000     Facsimile 858.792.8932     www.ata-e.com</a:t>
            </a: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9" descr="ATA_Mono_3D_4c_sal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813" y="4953000"/>
            <a:ext cx="1778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15950"/>
            <a:ext cx="2057400" cy="5510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15950"/>
            <a:ext cx="6019800" cy="5510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30908C-0507-44A0-A2FA-36D131E3DCC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C0E122-9BC2-4BA2-8904-659115BE5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28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A_Mono_3D_4c_sal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76200"/>
            <a:ext cx="10302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5245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9078" name="Rectangle 6"/>
          <p:cNvSpPr>
            <a:spLocks noChangeArrowheads="1"/>
          </p:cNvSpPr>
          <p:nvPr userDrawn="1"/>
        </p:nvSpPr>
        <p:spPr bwMode="auto">
          <a:xfrm>
            <a:off x="1588" y="0"/>
            <a:ext cx="7769225" cy="365125"/>
          </a:xfrm>
          <a:prstGeom prst="rect">
            <a:avLst/>
          </a:prstGeom>
          <a:solidFill>
            <a:srgbClr val="454E53"/>
          </a:solidFill>
          <a:ln w="9525">
            <a:solidFill>
              <a:srgbClr val="454E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9079" name="Line 7"/>
          <p:cNvSpPr>
            <a:spLocks noChangeShapeType="1"/>
          </p:cNvSpPr>
          <p:nvPr userDrawn="1"/>
        </p:nvSpPr>
        <p:spPr bwMode="auto">
          <a:xfrm>
            <a:off x="7761288" y="390525"/>
            <a:ext cx="0" cy="676275"/>
          </a:xfrm>
          <a:prstGeom prst="line">
            <a:avLst/>
          </a:prstGeom>
          <a:noFill/>
          <a:ln w="25400" cap="rnd">
            <a:solidFill>
              <a:srgbClr val="454E5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 userDrawn="1"/>
        </p:nvSpPr>
        <p:spPr bwMode="auto">
          <a:xfrm>
            <a:off x="0" y="122396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59081" name="Line 9"/>
          <p:cNvSpPr>
            <a:spLocks noChangeShapeType="1"/>
          </p:cNvSpPr>
          <p:nvPr userDrawn="1"/>
        </p:nvSpPr>
        <p:spPr bwMode="auto">
          <a:xfrm flipV="1">
            <a:off x="7162800" y="6553200"/>
            <a:ext cx="1981200" cy="0"/>
          </a:xfrm>
          <a:prstGeom prst="line">
            <a:avLst/>
          </a:prstGeom>
          <a:noFill/>
          <a:ln w="25400" cap="rnd">
            <a:solidFill>
              <a:srgbClr val="454E5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59082" name="Text Box 10"/>
          <p:cNvSpPr txBox="1">
            <a:spLocks noChangeArrowheads="1"/>
          </p:cNvSpPr>
          <p:nvPr userDrawn="1"/>
        </p:nvSpPr>
        <p:spPr bwMode="auto">
          <a:xfrm>
            <a:off x="1676400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0"/>
          </a:p>
        </p:txBody>
      </p:sp>
      <p:sp>
        <p:nvSpPr>
          <p:cNvPr id="259084" name="Text Box 12"/>
          <p:cNvSpPr txBox="1">
            <a:spLocks noChangeArrowheads="1"/>
          </p:cNvSpPr>
          <p:nvPr userDrawn="1"/>
        </p:nvSpPr>
        <p:spPr bwMode="auto">
          <a:xfrm>
            <a:off x="6867525" y="6613525"/>
            <a:ext cx="151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0"/>
              <a:t>www.ata-e.com</a:t>
            </a:r>
          </a:p>
        </p:txBody>
      </p:sp>
      <p:sp>
        <p:nvSpPr>
          <p:cNvPr id="259085" name="Rectangle 13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3FECEC69-74D1-4F09-A54C-7D1A94635CEE}" type="slidenum">
              <a:rPr lang="en-US" sz="1400" b="0"/>
              <a:pPr>
                <a:defRPr/>
              </a:pPr>
              <a:t>‹#›</a:t>
            </a:fld>
            <a:endParaRPr lang="en-US" sz="14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Multi-Disciplinary Mechanical Modeling, Management and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r>
              <a:rPr lang="en-US" dirty="0" smtClean="0"/>
              <a:t>Clark Briggs</a:t>
            </a:r>
          </a:p>
          <a:p>
            <a:r>
              <a:rPr lang="en-US" dirty="0" smtClean="0"/>
              <a:t>ATA Engineering</a:t>
            </a:r>
          </a:p>
          <a:p>
            <a:r>
              <a:rPr lang="en-US" dirty="0" smtClean="0"/>
              <a:t>Clark.Briggs@ata-e.com</a:t>
            </a:r>
          </a:p>
          <a:p>
            <a:r>
              <a:rPr lang="en-US" dirty="0" smtClean="0"/>
              <a:t>(909) 626-6364</a:t>
            </a:r>
          </a:p>
          <a:p>
            <a:r>
              <a:rPr lang="en-US" dirty="0" smtClean="0"/>
              <a:t>1/17/2012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42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00" t="9680" r="13698" b="13008"/>
          <a:stretch/>
        </p:blipFill>
        <p:spPr bwMode="auto">
          <a:xfrm>
            <a:off x="1" y="0"/>
            <a:ext cx="9144000" cy="68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943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“Recent Developments in STEP”, Charlie </a:t>
            </a:r>
            <a:r>
              <a:rPr lang="en-US" sz="1400" dirty="0" err="1" smtClean="0"/>
              <a:t>Stirk</a:t>
            </a:r>
            <a:r>
              <a:rPr lang="en-US" sz="1400" dirty="0" smtClean="0"/>
              <a:t>, Collaboration &amp; Interoperability Conference, 17-20 May, 2009, http://www.3dcic.com/2009-proceedings-audio/recent-developments-in-step</a:t>
            </a:r>
          </a:p>
        </p:txBody>
      </p:sp>
    </p:spTree>
    <p:extLst>
      <p:ext uri="{BB962C8B-B14F-4D97-AF65-F5344CB8AC3E}">
        <p14:creationId xmlns:p14="http://schemas.microsoft.com/office/powerpoint/2010/main" xmlns="" val="133923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AP-209 </a:t>
            </a:r>
            <a:r>
              <a:rPr lang="en-US" dirty="0" err="1" smtClean="0"/>
              <a:t>ed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Renamed Multidisciplinary Analysis and Design</a:t>
            </a:r>
          </a:p>
          <a:p>
            <a:r>
              <a:rPr lang="en-US" dirty="0" smtClean="0"/>
              <a:t>Incorporates CFD based on CGNS</a:t>
            </a:r>
          </a:p>
          <a:p>
            <a:r>
              <a:rPr lang="en-US" dirty="0" smtClean="0"/>
              <a:t>Generalized structured and unstructured analysis and mesh capabilities developed in EU</a:t>
            </a:r>
          </a:p>
          <a:p>
            <a:r>
              <a:rPr lang="en-US" dirty="0" smtClean="0"/>
              <a:t>Complete discrete/continuous mathematical field representation capability based upon the David </a:t>
            </a:r>
            <a:r>
              <a:rPr lang="en-US" dirty="0" err="1" smtClean="0"/>
              <a:t>Talyor</a:t>
            </a:r>
            <a:r>
              <a:rPr lang="en-US" dirty="0" smtClean="0"/>
              <a:t> Labs/Boeing DT-NURBS package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AP-209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AP-209 approved 1994</a:t>
            </a:r>
          </a:p>
          <a:p>
            <a:r>
              <a:rPr lang="en-US" dirty="0" smtClean="0"/>
              <a:t>AP-209ed2 approved 2010</a:t>
            </a:r>
          </a:p>
          <a:p>
            <a:r>
              <a:rPr lang="en-US" dirty="0" err="1" smtClean="0"/>
              <a:t>CAx</a:t>
            </a:r>
            <a:r>
              <a:rPr lang="en-US" dirty="0" smtClean="0"/>
              <a:t>-IF (with NAFEMS) testing circa 2002</a:t>
            </a:r>
          </a:p>
          <a:p>
            <a:r>
              <a:rPr lang="en-US" dirty="0" smtClean="0"/>
              <a:t>LM Aero and </a:t>
            </a:r>
            <a:r>
              <a:rPr lang="en-US" dirty="0" err="1" smtClean="0"/>
              <a:t>Jotne</a:t>
            </a:r>
            <a:r>
              <a:rPr lang="en-US" dirty="0" smtClean="0"/>
              <a:t>/EPM Technologies of Norway are developing an open, standards-based (using AP209 ed2) Simulation Data Manager named </a:t>
            </a:r>
            <a:r>
              <a:rPr lang="en-US" dirty="0" err="1" smtClean="0"/>
              <a:t>SimDM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223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CFD General Notation System (CGNS)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General, portable, and extensible standard for the storage and retrieval of CFD analysis data</a:t>
            </a:r>
          </a:p>
          <a:p>
            <a:r>
              <a:rPr lang="en-US" dirty="0" smtClean="0"/>
              <a:t>Collection of conventions, and free and open software</a:t>
            </a:r>
          </a:p>
          <a:p>
            <a:r>
              <a:rPr lang="en-US" dirty="0" smtClean="0"/>
              <a:t>Designed to facilitate the exchange of data between sites and applications, and to help stabilize the archiving of aerodynamic data</a:t>
            </a:r>
          </a:p>
          <a:p>
            <a:r>
              <a:rPr lang="en-US" dirty="0" smtClean="0"/>
              <a:t>Platform independent API for implementation in C, C++, Fortran and Fortran90 </a:t>
            </a:r>
          </a:p>
          <a:p>
            <a:r>
              <a:rPr lang="en-US" dirty="0" smtClean="0"/>
              <a:t>Principal target is compressible viscous flow (i.e., the </a:t>
            </a:r>
            <a:r>
              <a:rPr lang="en-US" dirty="0" err="1" smtClean="0"/>
              <a:t>Navier</a:t>
            </a:r>
            <a:r>
              <a:rPr lang="en-US" dirty="0" smtClean="0"/>
              <a:t>-Stokes equations), and subclasses such as Euler and potential flows</a:t>
            </a:r>
          </a:p>
          <a:p>
            <a:r>
              <a:rPr lang="en-US" dirty="0" smtClean="0"/>
              <a:t>HDF5 is the default (official) data storage mechanism to enable parallel I/O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“What is CGNS?,” http://cgns.sourceforge.net/WhatIsCGNS.html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NASTRAN Data Deck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facto standard for structural FEA model transfer</a:t>
            </a:r>
          </a:p>
          <a:p>
            <a:r>
              <a:rPr lang="en-US" dirty="0" smtClean="0"/>
              <a:t>Bulk data deck is declarative definition</a:t>
            </a:r>
          </a:p>
          <a:p>
            <a:pPr lvl="1"/>
            <a:r>
              <a:rPr lang="en-US" dirty="0" smtClean="0"/>
              <a:t>Node ID, location, degrees of freedoms</a:t>
            </a:r>
          </a:p>
          <a:p>
            <a:pPr lvl="1"/>
            <a:r>
              <a:rPr lang="en-US" dirty="0" smtClean="0"/>
              <a:t>Element ID, nodes, property ID</a:t>
            </a:r>
          </a:p>
          <a:p>
            <a:pPr lvl="1"/>
            <a:r>
              <a:rPr lang="en-US" dirty="0" smtClean="0"/>
              <a:t>Loads and boundary conditions</a:t>
            </a:r>
          </a:p>
          <a:p>
            <a:r>
              <a:rPr lang="en-US" dirty="0" smtClean="0"/>
              <a:t>Case control deck is process parameter definition</a:t>
            </a:r>
          </a:p>
          <a:p>
            <a:pPr lvl="1"/>
            <a:r>
              <a:rPr lang="en-US" dirty="0" smtClean="0"/>
              <a:t>Organization of loads, sequences, parameters</a:t>
            </a:r>
          </a:p>
          <a:p>
            <a:r>
              <a:rPr lang="en-US" dirty="0" smtClean="0"/>
              <a:t>Good commonality still remains</a:t>
            </a:r>
          </a:p>
          <a:p>
            <a:pPr lvl="1"/>
            <a:r>
              <a:rPr lang="en-US" dirty="0" smtClean="0"/>
              <a:t>Divergence between MSC and SPLM since 2004 divestiture</a:t>
            </a:r>
          </a:p>
          <a:p>
            <a:pPr lvl="1"/>
            <a:r>
              <a:rPr lang="en-US" dirty="0" smtClean="0"/>
              <a:t>Exchange participants do need content agreement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model, library, and file format for storing and managing data</a:t>
            </a:r>
          </a:p>
          <a:p>
            <a:r>
              <a:rPr lang="en-US" dirty="0" smtClean="0"/>
              <a:t>Flexible and efficient I/O</a:t>
            </a:r>
          </a:p>
          <a:p>
            <a:r>
              <a:rPr lang="en-US" dirty="0" smtClean="0"/>
              <a:t>For high volume and complex data</a:t>
            </a:r>
          </a:p>
          <a:p>
            <a:r>
              <a:rPr lang="en-US" dirty="0" smtClean="0"/>
              <a:t>Completely portable file format </a:t>
            </a:r>
          </a:p>
          <a:p>
            <a:r>
              <a:rPr lang="en-US" dirty="0" smtClean="0"/>
              <a:t>High-level API with C, C++, Fortran 90, and Java interfaces</a:t>
            </a:r>
          </a:p>
          <a:p>
            <a:r>
              <a:rPr lang="en-US" dirty="0" smtClean="0"/>
              <a:t>Range of computational platforms, from laptops to massively parallel systems</a:t>
            </a:r>
          </a:p>
          <a:p>
            <a:r>
              <a:rPr lang="en-US" dirty="0" smtClean="0"/>
              <a:t>Commercial software supporting HDF5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, </a:t>
            </a:r>
            <a:r>
              <a:rPr lang="en-US" dirty="0" err="1" smtClean="0"/>
              <a:t>EnSight</a:t>
            </a:r>
            <a:r>
              <a:rPr lang="en-US" dirty="0" smtClean="0"/>
              <a:t>, </a:t>
            </a:r>
            <a:r>
              <a:rPr lang="en-US" dirty="0" err="1" smtClean="0"/>
              <a:t>ParaView</a:t>
            </a:r>
            <a:r>
              <a:rPr lang="en-US" dirty="0" smtClean="0"/>
              <a:t>, …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“HDF Group – HDF5, What is HDF5?,” http://www.hdfgroup.org/HDF5/whatishdf5.html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Data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Management Scope</a:t>
            </a:r>
          </a:p>
          <a:p>
            <a:pPr lvl="1"/>
            <a:r>
              <a:rPr lang="en-US" dirty="0" smtClean="0"/>
              <a:t>Analysis data sets, files, reports</a:t>
            </a:r>
          </a:p>
          <a:p>
            <a:pPr lvl="1"/>
            <a:r>
              <a:rPr lang="en-US" dirty="0" smtClean="0"/>
              <a:t>Source data (design geometry, material </a:t>
            </a:r>
            <a:r>
              <a:rPr lang="en-US" dirty="0" err="1" smtClean="0"/>
              <a:t>defs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Results data files, </a:t>
            </a:r>
            <a:r>
              <a:rPr lang="en-US" dirty="0" err="1" smtClean="0"/>
              <a:t>viewables</a:t>
            </a:r>
            <a:r>
              <a:rPr lang="en-US" dirty="0" smtClean="0"/>
              <a:t>, summaries</a:t>
            </a:r>
          </a:p>
          <a:p>
            <a:pPr lvl="1"/>
            <a:r>
              <a:rPr lang="en-US" dirty="0" smtClean="0"/>
              <a:t>Process, execution, orchestration, tool integration</a:t>
            </a:r>
          </a:p>
          <a:p>
            <a:r>
              <a:rPr lang="en-US" dirty="0" smtClean="0"/>
              <a:t>Application Scope</a:t>
            </a:r>
          </a:p>
          <a:p>
            <a:pPr lvl="1"/>
            <a:r>
              <a:rPr lang="en-US" dirty="0" smtClean="0"/>
              <a:t>Geographical: Departmental, single site, enterprise, global</a:t>
            </a:r>
          </a:p>
          <a:p>
            <a:pPr lvl="1"/>
            <a:r>
              <a:rPr lang="en-US" dirty="0" smtClean="0"/>
              <a:t>Business: Internal projects, OEM-Tier 1 Suppliers, collaborators</a:t>
            </a:r>
          </a:p>
          <a:p>
            <a:pPr lvl="1"/>
            <a:r>
              <a:rPr lang="en-US" dirty="0" smtClean="0"/>
              <a:t>Duration: Work in Process, Release, Archive, Long Term Archival</a:t>
            </a:r>
          </a:p>
          <a:p>
            <a:r>
              <a:rPr lang="en-US" dirty="0" smtClean="0"/>
              <a:t>Life Cycle Phases follow Product</a:t>
            </a:r>
          </a:p>
          <a:p>
            <a:pPr lvl="1"/>
            <a:r>
              <a:rPr lang="en-US" dirty="0" smtClean="0"/>
              <a:t>Proposal, Concept</a:t>
            </a:r>
          </a:p>
          <a:p>
            <a:pPr lvl="1"/>
            <a:r>
              <a:rPr lang="en-US" dirty="0" smtClean="0"/>
              <a:t>Design, Test </a:t>
            </a:r>
          </a:p>
          <a:p>
            <a:pPr lvl="1"/>
            <a:r>
              <a:rPr lang="en-US" dirty="0" smtClean="0"/>
              <a:t>Operations, Maintenance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ANSYS – Engineering Knowledge Management</a:t>
            </a:r>
          </a:p>
          <a:p>
            <a:r>
              <a:rPr lang="en-US" dirty="0" err="1" smtClean="0"/>
              <a:t>Dassault</a:t>
            </a:r>
            <a:r>
              <a:rPr lang="en-US" dirty="0" smtClean="0"/>
              <a:t> – </a:t>
            </a:r>
            <a:r>
              <a:rPr lang="en-US" dirty="0" err="1" smtClean="0"/>
              <a:t>Simulia</a:t>
            </a:r>
            <a:r>
              <a:rPr lang="en-US" dirty="0" smtClean="0"/>
              <a:t> Simulation Lifecycle Management</a:t>
            </a:r>
          </a:p>
          <a:p>
            <a:r>
              <a:rPr lang="en-US" dirty="0" err="1" smtClean="0"/>
              <a:t>MSC.Software</a:t>
            </a:r>
            <a:r>
              <a:rPr lang="en-US" dirty="0" smtClean="0"/>
              <a:t> – </a:t>
            </a:r>
            <a:r>
              <a:rPr lang="en-US" dirty="0" err="1" smtClean="0"/>
              <a:t>SimExpert</a:t>
            </a:r>
            <a:r>
              <a:rPr lang="en-US" dirty="0" smtClean="0"/>
              <a:t>/</a:t>
            </a:r>
            <a:r>
              <a:rPr lang="en-US" dirty="0" err="1" smtClean="0"/>
              <a:t>SimManager</a:t>
            </a:r>
            <a:endParaRPr lang="en-US" dirty="0" smtClean="0"/>
          </a:p>
          <a:p>
            <a:r>
              <a:rPr lang="en-US" dirty="0" smtClean="0"/>
              <a:t>Siemens PLM – Teamcenter for Simulation</a:t>
            </a:r>
          </a:p>
          <a:p>
            <a:r>
              <a:rPr lang="en-US" dirty="0" smtClean="0"/>
              <a:t>Altair – Altair Data 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943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“Simulation Data &amp; Process Management – Vendor Scorecard,” Collaborative Product Development Associates/CIM Data, Dec 2009.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STEP AP237 </a:t>
            </a:r>
            <a:br>
              <a:rPr lang="en-US" dirty="0" smtClean="0"/>
            </a:br>
            <a:r>
              <a:rPr lang="en-US" dirty="0" smtClean="0"/>
              <a:t>Product Life Cycle Support (PLCS)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10303-239-CD edition 2 2009</a:t>
            </a:r>
          </a:p>
          <a:p>
            <a:r>
              <a:rPr lang="en-US" dirty="0" smtClean="0"/>
              <a:t>An international standard</a:t>
            </a:r>
          </a:p>
          <a:p>
            <a:r>
              <a:rPr lang="en-US" dirty="0" smtClean="0"/>
              <a:t>Rich information model</a:t>
            </a:r>
          </a:p>
          <a:p>
            <a:pPr lvl="1"/>
            <a:r>
              <a:rPr lang="en-US" dirty="0" smtClean="0"/>
              <a:t>Activities, plans, schedules, design data, …</a:t>
            </a:r>
          </a:p>
          <a:p>
            <a:r>
              <a:rPr lang="en-US" dirty="0" smtClean="0"/>
              <a:t>Covers product life cycle</a:t>
            </a:r>
          </a:p>
          <a:p>
            <a:r>
              <a:rPr lang="en-US" dirty="0" smtClean="0"/>
              <a:t>A standards based exchange model</a:t>
            </a:r>
          </a:p>
          <a:p>
            <a:r>
              <a:rPr lang="en-US" dirty="0" smtClean="0"/>
              <a:t>Deployment modes</a:t>
            </a:r>
          </a:p>
          <a:p>
            <a:pPr lvl="1"/>
            <a:r>
              <a:rPr lang="en-US" dirty="0" smtClean="0"/>
              <a:t>Point to point translators</a:t>
            </a:r>
          </a:p>
          <a:p>
            <a:pPr lvl="1"/>
            <a:r>
              <a:rPr lang="en-US" dirty="0" smtClean="0"/>
              <a:t>Collaboration hub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867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“What is PLCS -STEP AP239?,” </a:t>
            </a:r>
            <a:r>
              <a:rPr lang="en-US" sz="1600" dirty="0" err="1" smtClean="0"/>
              <a:t>Bodington</a:t>
            </a:r>
            <a:r>
              <a:rPr lang="en-US" sz="1600" dirty="0" smtClean="0"/>
              <a:t> and </a:t>
            </a:r>
            <a:r>
              <a:rPr lang="en-US" sz="1600" dirty="0" err="1" smtClean="0"/>
              <a:t>Houbaux</a:t>
            </a:r>
            <a:r>
              <a:rPr lang="en-US" sz="1600" dirty="0" smtClean="0"/>
              <a:t>, PDT Europe, 11/16/2009 http://www2.pdteurope.com/media/54152/1a. what is </a:t>
            </a:r>
            <a:r>
              <a:rPr lang="en-US" sz="1600" dirty="0" err="1" smtClean="0"/>
              <a:t>plcs</a:t>
            </a:r>
            <a:r>
              <a:rPr lang="en-US" sz="1600" dirty="0" smtClean="0"/>
              <a:t> - step ap239.pdf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standards for exchange</a:t>
            </a:r>
          </a:p>
          <a:p>
            <a:pPr lvl="1"/>
            <a:r>
              <a:rPr lang="en-US" dirty="0" smtClean="0"/>
              <a:t>AP209, HDF5, CGNS, Nastran deck, …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Model and data management</a:t>
            </a:r>
          </a:p>
          <a:p>
            <a:pPr lvl="1"/>
            <a:r>
              <a:rPr lang="en-US" dirty="0" smtClean="0"/>
              <a:t>Process management</a:t>
            </a:r>
          </a:p>
          <a:p>
            <a:pPr lvl="1"/>
            <a:r>
              <a:rPr lang="en-US" dirty="0" smtClean="0"/>
              <a:t>Collaborative environments</a:t>
            </a:r>
          </a:p>
          <a:p>
            <a:r>
              <a:rPr lang="en-US" dirty="0" smtClean="0"/>
              <a:t>Multidisciplinary Integration</a:t>
            </a:r>
          </a:p>
          <a:p>
            <a:pPr lvl="1"/>
            <a:r>
              <a:rPr lang="en-US" dirty="0" smtClean="0"/>
              <a:t>Separable, serial, bucket brigade</a:t>
            </a:r>
          </a:p>
          <a:p>
            <a:pPr lvl="1"/>
            <a:r>
              <a:rPr lang="en-US" dirty="0" smtClean="0"/>
              <a:t>Optimization frameworks</a:t>
            </a:r>
          </a:p>
          <a:p>
            <a:pPr lvl="1"/>
            <a:r>
              <a:rPr lang="en-US" dirty="0" err="1" smtClean="0"/>
              <a:t>CoSimulation</a:t>
            </a:r>
            <a:r>
              <a:rPr lang="en-US" dirty="0" smtClean="0"/>
              <a:t>, </a:t>
            </a:r>
            <a:r>
              <a:rPr lang="en-US" dirty="0" err="1" smtClean="0"/>
              <a:t>timestep</a:t>
            </a:r>
            <a:r>
              <a:rPr lang="en-US" dirty="0" smtClean="0"/>
              <a:t>-by-</a:t>
            </a:r>
            <a:r>
              <a:rPr lang="en-US" dirty="0" err="1" smtClean="0"/>
              <a:t>timestep</a:t>
            </a:r>
            <a:r>
              <a:rPr lang="en-US" dirty="0" smtClean="0"/>
              <a:t> integration</a:t>
            </a:r>
          </a:p>
          <a:p>
            <a:pPr lvl="1"/>
            <a:r>
              <a:rPr lang="en-US" dirty="0" smtClean="0"/>
              <a:t>Solution process knowledge is in the executables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190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PLCS Information Model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1458" t="14188" r="58333" b="13333"/>
          <a:stretch>
            <a:fillRect/>
          </a:stretch>
        </p:blipFill>
        <p:spPr bwMode="auto">
          <a:xfrm>
            <a:off x="457200" y="1239817"/>
            <a:ext cx="7086600" cy="53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63963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“What is PLCS -STEP AP239?,” </a:t>
            </a:r>
            <a:r>
              <a:rPr lang="en-US" sz="1200" dirty="0" err="1" smtClean="0"/>
              <a:t>Bodington</a:t>
            </a:r>
            <a:r>
              <a:rPr lang="en-US" sz="1200" dirty="0" smtClean="0"/>
              <a:t> and </a:t>
            </a:r>
            <a:r>
              <a:rPr lang="en-US" sz="1200" dirty="0" err="1" smtClean="0"/>
              <a:t>Houbaux</a:t>
            </a:r>
            <a:r>
              <a:rPr lang="en-US" sz="1200" dirty="0" smtClean="0"/>
              <a:t>, PDT Europe, 11/16/2009 http://www2.pdteurope.com/media/54152/1a. what is </a:t>
            </a:r>
            <a:r>
              <a:rPr lang="en-US" sz="1200" dirty="0" err="1" smtClean="0"/>
              <a:t>plcs</a:t>
            </a:r>
            <a:r>
              <a:rPr lang="en-US" sz="1200" dirty="0" smtClean="0"/>
              <a:t> - step ap239.pdf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Management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Common w/ Enterprise Data Management</a:t>
            </a:r>
          </a:p>
          <a:p>
            <a:pPr lvl="1"/>
            <a:r>
              <a:rPr lang="en-US" dirty="0" smtClean="0"/>
              <a:t>Security, access control, integrity</a:t>
            </a:r>
          </a:p>
          <a:p>
            <a:pPr lvl="1"/>
            <a:r>
              <a:rPr lang="en-US" dirty="0" smtClean="0"/>
              <a:t>Fragmented data management systems</a:t>
            </a:r>
          </a:p>
          <a:p>
            <a:pPr lvl="1"/>
            <a:r>
              <a:rPr lang="en-US" dirty="0" smtClean="0"/>
              <a:t>Globally dispersed organization w/ business partners</a:t>
            </a:r>
          </a:p>
          <a:p>
            <a:r>
              <a:rPr lang="en-US" dirty="0" smtClean="0"/>
              <a:t>Modeling Related</a:t>
            </a:r>
          </a:p>
          <a:p>
            <a:pPr lvl="1"/>
            <a:r>
              <a:rPr lang="en-US" dirty="0" smtClean="0"/>
              <a:t>Wide variety of file types with little standardization</a:t>
            </a:r>
          </a:p>
          <a:p>
            <a:pPr lvl="1"/>
            <a:r>
              <a:rPr lang="en-US" dirty="0" smtClean="0"/>
              <a:t>Large file sizes (&gt; 1Gb solution files)</a:t>
            </a:r>
          </a:p>
          <a:p>
            <a:pPr lvl="1"/>
            <a:r>
              <a:rPr lang="en-US" dirty="0" smtClean="0"/>
              <a:t>Few standardized processes, e.g. change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741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Integration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Serial Integration</a:t>
            </a:r>
            <a:br>
              <a:rPr lang="en-US" dirty="0" smtClean="0"/>
            </a:br>
            <a:r>
              <a:rPr lang="en-US" dirty="0" smtClean="0"/>
              <a:t>aka “Bucket Brigade”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Applicable to coupled but separable physics</a:t>
            </a:r>
          </a:p>
          <a:p>
            <a:pPr lvl="1"/>
            <a:r>
              <a:rPr lang="en-US" dirty="0" smtClean="0"/>
              <a:t>Product of first analysis is input to second analysis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Precision structure borne optical systems</a:t>
            </a:r>
          </a:p>
          <a:p>
            <a:pPr lvl="1"/>
            <a:r>
              <a:rPr lang="en-US" dirty="0" smtClean="0"/>
              <a:t>Thermally driven structure fatigue life prediction</a:t>
            </a:r>
          </a:p>
          <a:p>
            <a:pPr lvl="1"/>
            <a:r>
              <a:rPr lang="en-US" dirty="0" smtClean="0"/>
              <a:t>Quasi static analysis where one domain is quite fast relative to the other.</a:t>
            </a:r>
          </a:p>
          <a:p>
            <a:r>
              <a:rPr lang="en-US" dirty="0" smtClean="0"/>
              <a:t>Implementation approach</a:t>
            </a:r>
          </a:p>
          <a:p>
            <a:pPr lvl="1"/>
            <a:r>
              <a:rPr lang="en-US" dirty="0" smtClean="0"/>
              <a:t>Use stand alone solver for first domain</a:t>
            </a:r>
          </a:p>
          <a:p>
            <a:pPr lvl="1"/>
            <a:r>
              <a:rPr lang="en-US" dirty="0" smtClean="0"/>
              <a:t>Transfer output solution to input for second solver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Loosely 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Cyclically coupled where the output of one solution drives the input to the other, but that response affects the first domain.</a:t>
            </a:r>
          </a:p>
          <a:p>
            <a:pPr lvl="1"/>
            <a:r>
              <a:rPr lang="en-US" dirty="0" smtClean="0"/>
              <a:t>Not separable and serially solvable</a:t>
            </a:r>
          </a:p>
          <a:p>
            <a:r>
              <a:rPr lang="en-US" dirty="0" smtClean="0"/>
              <a:t>Amenable to iterative, cyclic solution</a:t>
            </a:r>
          </a:p>
          <a:p>
            <a:pPr lvl="1"/>
            <a:r>
              <a:rPr lang="en-US" dirty="0" smtClean="0"/>
              <a:t>Assume an input and run the sequence to compute an updated starting point</a:t>
            </a:r>
          </a:p>
          <a:p>
            <a:pPr lvl="1"/>
            <a:r>
              <a:rPr lang="en-US" dirty="0" smtClean="0"/>
              <a:t>Requires strong/good enough convergence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Deformed aircraft wing shape under static aerodynamic loads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Framework for integration of a wide variety of existing analysis tools</a:t>
            </a:r>
          </a:p>
          <a:p>
            <a:r>
              <a:rPr lang="en-US" dirty="0" smtClean="0"/>
              <a:t>Commonly applied to optimization of performance</a:t>
            </a:r>
          </a:p>
          <a:p>
            <a:r>
              <a:rPr lang="en-US" dirty="0" smtClean="0"/>
              <a:t>Captures and automates an analysis process</a:t>
            </a:r>
          </a:p>
          <a:p>
            <a:r>
              <a:rPr lang="en-US" dirty="0" smtClean="0"/>
              <a:t>Seeks to leverage existing tools as black boxes</a:t>
            </a:r>
          </a:p>
          <a:p>
            <a:pPr lvl="1"/>
            <a:r>
              <a:rPr lang="en-US" dirty="0" smtClean="0"/>
              <a:t>Executed via invocation commands</a:t>
            </a:r>
          </a:p>
          <a:p>
            <a:pPr lvl="1"/>
            <a:r>
              <a:rPr lang="en-US" dirty="0" smtClean="0"/>
              <a:t>Manipulate parameters exposed in input decks and commands</a:t>
            </a:r>
          </a:p>
          <a:p>
            <a:r>
              <a:rPr lang="en-US" dirty="0" smtClean="0"/>
              <a:t>Commercial products</a:t>
            </a:r>
          </a:p>
          <a:p>
            <a:pPr lvl="1"/>
            <a:r>
              <a:rPr lang="en-US" dirty="0" err="1" smtClean="0"/>
              <a:t>ModelCenter</a:t>
            </a:r>
            <a:r>
              <a:rPr lang="en-US" dirty="0" smtClean="0"/>
              <a:t>, Phoenix Integration, http://www.phoenix-int.com/software/phx_modelcenter_10.php</a:t>
            </a:r>
          </a:p>
          <a:p>
            <a:pPr lvl="1"/>
            <a:r>
              <a:rPr lang="en-US" dirty="0" smtClean="0"/>
              <a:t>SIMULIA Execution Engine (formerly </a:t>
            </a:r>
            <a:r>
              <a:rPr lang="en-US" dirty="0" err="1" smtClean="0"/>
              <a:t>Engineous</a:t>
            </a:r>
            <a:r>
              <a:rPr lang="en-US" dirty="0" smtClean="0"/>
              <a:t> </a:t>
            </a:r>
            <a:r>
              <a:rPr lang="en-US" dirty="0" err="1" smtClean="0"/>
              <a:t>Fiper</a:t>
            </a:r>
            <a:r>
              <a:rPr lang="en-US" dirty="0" smtClean="0"/>
              <a:t>), http://www.simulia.com/products/see.html</a:t>
            </a:r>
          </a:p>
          <a:p>
            <a:pPr lvl="1"/>
            <a:r>
              <a:rPr lang="en-US" dirty="0" smtClean="0"/>
              <a:t>Workspace, Comet Solutions, http://cometsolutions.com/products/workspace/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Phoenix Integration </a:t>
            </a:r>
            <a:r>
              <a:rPr lang="en-US" dirty="0" err="1" smtClean="0"/>
              <a:t>ModelCenter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“An Approach to Multidisciplinary Design, Analysis &amp; Optimization For Rapid Conceptual Design,” A. Carty, Paper AIAA-2002-5438, http://www.phoenix-int.com/documents/pubDownload.php/MDOforRCD.pdf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Comet Workspace</a:t>
            </a:r>
            <a:endParaRPr lang="en-US" dirty="0"/>
          </a:p>
        </p:txBody>
      </p:sp>
      <p:pic>
        <p:nvPicPr>
          <p:cNvPr id="1026" name="Picture 2" descr="The Comet Performance Engineering Work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315200" cy="4934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64008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Comet Solutions, http://cometsolutions.com/products/workspace/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inseparable domains that require time synchronous solution</a:t>
            </a:r>
          </a:p>
          <a:p>
            <a:r>
              <a:rPr lang="en-US" dirty="0" smtClean="0"/>
              <a:t>Each solver can run independently for a few (but different) steps, but meet regularly to synchronize</a:t>
            </a:r>
          </a:p>
          <a:p>
            <a:r>
              <a:rPr lang="en-US" dirty="0" smtClean="0"/>
              <a:t>Requires transfer of variables/response between domains at synchronization points</a:t>
            </a:r>
          </a:p>
          <a:p>
            <a:r>
              <a:rPr lang="en-US" dirty="0" smtClean="0"/>
              <a:t>May require iteration for equilibrium at </a:t>
            </a:r>
            <a:r>
              <a:rPr lang="en-US" smtClean="0"/>
              <a:t>synchronization points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CoSimulation</a:t>
            </a:r>
            <a:r>
              <a:rPr lang="en-US" dirty="0" smtClean="0"/>
              <a:t> Frameworks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Technology components (typical)</a:t>
            </a:r>
          </a:p>
          <a:p>
            <a:pPr lvl="1"/>
            <a:r>
              <a:rPr lang="en-US" sz="1800" dirty="0" smtClean="0"/>
              <a:t>User interface</a:t>
            </a:r>
          </a:p>
          <a:p>
            <a:pPr lvl="1"/>
            <a:r>
              <a:rPr lang="en-US" sz="1800" dirty="0" smtClean="0"/>
              <a:t>Executing sequence controller</a:t>
            </a:r>
          </a:p>
          <a:p>
            <a:pPr lvl="1"/>
            <a:r>
              <a:rPr lang="en-US" sz="1800" dirty="0" smtClean="0"/>
              <a:t>Field </a:t>
            </a:r>
            <a:r>
              <a:rPr lang="en-US" sz="1800" dirty="0" err="1" smtClean="0"/>
              <a:t>mapper</a:t>
            </a:r>
            <a:r>
              <a:rPr lang="en-US" sz="1800" dirty="0" smtClean="0"/>
              <a:t> (surface, volumes, discrete data)</a:t>
            </a:r>
          </a:p>
          <a:p>
            <a:pPr lvl="1"/>
            <a:r>
              <a:rPr lang="en-US" sz="1800" dirty="0" smtClean="0"/>
              <a:t>Client programs (solvers)</a:t>
            </a:r>
          </a:p>
          <a:p>
            <a:pPr lvl="1"/>
            <a:r>
              <a:rPr lang="en-US" sz="1800" dirty="0" smtClean="0"/>
              <a:t>Libraries for communication, control, object creation, and data interpolation</a:t>
            </a:r>
          </a:p>
          <a:p>
            <a:pPr lvl="1"/>
            <a:r>
              <a:rPr lang="en-US" sz="1800" dirty="0" smtClean="0"/>
              <a:t>API layer with language bindings </a:t>
            </a:r>
            <a:r>
              <a:rPr lang="en-US" sz="1800" dirty="0" err="1" smtClean="0"/>
              <a:t>eg</a:t>
            </a:r>
            <a:r>
              <a:rPr lang="en-US" sz="1800" dirty="0" smtClean="0"/>
              <a:t> Fortran 77, Fortran 90, C, and C+</a:t>
            </a:r>
          </a:p>
          <a:p>
            <a:r>
              <a:rPr lang="en-US" sz="2000" dirty="0" smtClean="0"/>
              <a:t>Examples</a:t>
            </a:r>
          </a:p>
          <a:p>
            <a:pPr lvl="1"/>
            <a:r>
              <a:rPr lang="en-US" sz="1800" dirty="0" smtClean="0"/>
              <a:t>Mesh-based parallel Code Coupling Interface (</a:t>
            </a:r>
            <a:r>
              <a:rPr lang="en-US" sz="1800" dirty="0" err="1" smtClean="0"/>
              <a:t>MpCCI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SIMULIA Co-Simulation Engine (CSE)</a:t>
            </a:r>
          </a:p>
          <a:p>
            <a:pPr lvl="1"/>
            <a:r>
              <a:rPr lang="en-US" sz="1800" dirty="0" smtClean="0"/>
              <a:t>Multi-Disciplinary Computing Environment (MDICE)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CSE Source: Blades, E.L., Miskovish,  R.S., Luke, E.A., Collins, E.M., and </a:t>
            </a:r>
            <a:r>
              <a:rPr lang="en-US" sz="1400" dirty="0" err="1" smtClean="0"/>
              <a:t>Kurkchubashe</a:t>
            </a:r>
            <a:r>
              <a:rPr lang="en-US" sz="1400" dirty="0" smtClean="0"/>
              <a:t>, A.G., “A </a:t>
            </a:r>
            <a:r>
              <a:rPr lang="en-US" sz="1400" dirty="0" err="1" smtClean="0"/>
              <a:t>Multiphysics</a:t>
            </a:r>
            <a:r>
              <a:rPr lang="en-US" sz="1400" dirty="0" smtClean="0"/>
              <a:t> Simulation Capability using the SIMULIA Co-Simulation Engine,” Paper AIAA 2011-3397, 20th AIAA Computational Fluid Dynamics Conference, 27 - 30 June 2011, Honolulu, Hawaii</a:t>
            </a:r>
          </a:p>
          <a:p>
            <a:r>
              <a:rPr lang="en-US" sz="1400" dirty="0" smtClean="0"/>
              <a:t>MDICE Source:  </a:t>
            </a:r>
            <a:r>
              <a:rPr lang="en-US" sz="1400" dirty="0" err="1" smtClean="0"/>
              <a:t>Sheta</a:t>
            </a:r>
            <a:r>
              <a:rPr lang="en-US" sz="1400" dirty="0" smtClean="0"/>
              <a:t>, E.F., Siegel, J.M., </a:t>
            </a:r>
            <a:r>
              <a:rPr lang="en-US" sz="1400" dirty="0" err="1" smtClean="0"/>
              <a:t>Golos</a:t>
            </a:r>
            <a:r>
              <a:rPr lang="en-US" sz="1400" dirty="0" smtClean="0"/>
              <a:t>, F.N., and </a:t>
            </a:r>
            <a:r>
              <a:rPr lang="en-US" sz="1400" dirty="0" err="1" smtClean="0"/>
              <a:t>Harrand</a:t>
            </a:r>
            <a:r>
              <a:rPr lang="en-US" sz="1400" dirty="0" smtClean="0"/>
              <a:t>, V.J., “Twin-Tail Buffet Simulation Using a Multi-Disciplinary Computing Environment (MDICE),” CEAS/AIAA/ICASE/NASA Langley International Forum on </a:t>
            </a:r>
            <a:r>
              <a:rPr lang="en-US" sz="1400" dirty="0" err="1" smtClean="0"/>
              <a:t>Aeroelasticity</a:t>
            </a:r>
            <a:r>
              <a:rPr lang="en-US" sz="1400" dirty="0" smtClean="0"/>
              <a:t> and Structural Dynamics, Williamsburg, Virginia, USA, June 22-25, 1999</a:t>
            </a:r>
          </a:p>
          <a:p>
            <a:r>
              <a:rPr lang="fr-FR" sz="1400" dirty="0" err="1" smtClean="0"/>
              <a:t>MpCCI</a:t>
            </a:r>
            <a:r>
              <a:rPr lang="fr-FR" sz="1400" dirty="0" smtClean="0"/>
              <a:t> Source: “</a:t>
            </a:r>
            <a:r>
              <a:rPr lang="fr-FR" sz="1400" dirty="0" err="1" smtClean="0"/>
              <a:t>MpCCI</a:t>
            </a:r>
            <a:r>
              <a:rPr lang="fr-FR" sz="1400" dirty="0" smtClean="0"/>
              <a:t> 4.0.1-4 Documentation,” Fraunhofer SCAI, http://www.mpcci.de/fileadmin/mpcci/download/MpCCI-4.0.1/doc/pdf/MpCCIdoc.pdf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Scope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Mechanical Analysis</a:t>
            </a:r>
          </a:p>
          <a:p>
            <a:r>
              <a:rPr lang="en-US" dirty="0" smtClean="0"/>
              <a:t>Performance Estimation</a:t>
            </a:r>
          </a:p>
          <a:p>
            <a:r>
              <a:rPr lang="en-US" dirty="0" smtClean="0"/>
              <a:t>Stress, dynamics, heat transfer, </a:t>
            </a:r>
          </a:p>
          <a:p>
            <a:r>
              <a:rPr lang="en-US" dirty="0" smtClean="0"/>
              <a:t>Coupled with</a:t>
            </a:r>
          </a:p>
          <a:p>
            <a:pPr lvl="1"/>
            <a:r>
              <a:rPr lang="en-US" dirty="0" smtClean="0"/>
              <a:t>Fluids for heat transfer, loads, deformed shape</a:t>
            </a:r>
          </a:p>
          <a:p>
            <a:pPr lvl="1"/>
            <a:r>
              <a:rPr lang="en-US" dirty="0" smtClean="0"/>
              <a:t>Control systems</a:t>
            </a:r>
          </a:p>
          <a:p>
            <a:pPr lvl="1"/>
            <a:r>
              <a:rPr lang="en-US" dirty="0" smtClean="0"/>
              <a:t>Propulsion, RF/optics, ECAD thermal</a:t>
            </a:r>
          </a:p>
          <a:p>
            <a:r>
              <a:rPr lang="en-US" dirty="0" smtClean="0"/>
              <a:t>But not…</a:t>
            </a:r>
          </a:p>
          <a:p>
            <a:pPr lvl="1"/>
            <a:r>
              <a:rPr lang="en-US" dirty="0" smtClean="0"/>
              <a:t>Design CAD, electrical/avionics, software, magnetics</a:t>
            </a:r>
          </a:p>
          <a:p>
            <a:r>
              <a:rPr lang="en-US" dirty="0" smtClean="0"/>
              <a:t>Why? Author’s limited experience &amp; limited time to prepare.  Nothing fundamental behind the limitations and exclusions.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348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Process is the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realistic complex problems (beyond serially separable and optimization), process knowledge is embedded in the solver executable.</a:t>
            </a:r>
          </a:p>
          <a:p>
            <a:pPr lvl="1"/>
            <a:r>
              <a:rPr lang="en-US" dirty="0" smtClean="0"/>
              <a:t>Model data definition is not sufficient.</a:t>
            </a:r>
          </a:p>
          <a:p>
            <a:pPr lvl="1"/>
            <a:r>
              <a:rPr lang="en-US" dirty="0" smtClean="0"/>
              <a:t>Case control, execution parameters are not sufficient.</a:t>
            </a:r>
          </a:p>
          <a:p>
            <a:r>
              <a:rPr lang="en-US" dirty="0" smtClean="0"/>
              <a:t>For example, successful CFD requires complex numerical processes that are sensitive to the implementation expression.</a:t>
            </a:r>
          </a:p>
          <a:p>
            <a:r>
              <a:rPr lang="en-US" dirty="0" smtClean="0"/>
              <a:t>As a result, co-simulation is required for the current multidisciplinary analyses of interest.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419600"/>
            <a:ext cx="8269288" cy="1362075"/>
          </a:xfrm>
        </p:spPr>
        <p:txBody>
          <a:bodyPr/>
          <a:lstStyle/>
          <a:p>
            <a:r>
              <a:rPr lang="en-US" dirty="0"/>
              <a:t>Workshop Organizer's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387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modeling </a:t>
            </a:r>
            <a:r>
              <a:rPr lang="en-US" dirty="0" smtClean="0"/>
              <a:t>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team building a single discipline model</a:t>
            </a:r>
          </a:p>
          <a:p>
            <a:pPr lvl="1"/>
            <a:r>
              <a:rPr lang="en-US" sz="2400" dirty="0"/>
              <a:t>Common COTS file formats or neutral file format</a:t>
            </a:r>
          </a:p>
          <a:p>
            <a:pPr lvl="1"/>
            <a:r>
              <a:rPr lang="en-US" sz="2400" dirty="0"/>
              <a:t>Detailed interface negotiation and </a:t>
            </a:r>
            <a:r>
              <a:rPr lang="en-US" sz="2400" dirty="0" smtClean="0"/>
              <a:t>documentation</a:t>
            </a:r>
          </a:p>
          <a:p>
            <a:pPr lvl="1"/>
            <a:r>
              <a:rPr lang="en-US" sz="2400" dirty="0" smtClean="0"/>
              <a:t>Manual configuration control</a:t>
            </a:r>
            <a:endParaRPr lang="en-US" sz="2400" dirty="0"/>
          </a:p>
          <a:p>
            <a:r>
              <a:rPr lang="en-US" dirty="0" smtClean="0"/>
              <a:t>For loosely coupled optimization or multi-disciplinary</a:t>
            </a:r>
          </a:p>
          <a:p>
            <a:pPr lvl="1"/>
            <a:r>
              <a:rPr lang="en-US" dirty="0" smtClean="0"/>
              <a:t>Design models w/ solver to expose needed inputs and produce desired outputs</a:t>
            </a:r>
          </a:p>
          <a:p>
            <a:pPr lvl="1"/>
            <a:r>
              <a:rPr lang="en-US" dirty="0" smtClean="0"/>
              <a:t>Provide a compact </a:t>
            </a:r>
            <a:r>
              <a:rPr lang="en-US" dirty="0" err="1" smtClean="0"/>
              <a:t>launchable</a:t>
            </a:r>
            <a:r>
              <a:rPr lang="en-US" dirty="0" smtClean="0"/>
              <a:t> executable</a:t>
            </a:r>
          </a:p>
          <a:p>
            <a:pPr lvl="1"/>
            <a:r>
              <a:rPr lang="en-US" dirty="0" smtClean="0"/>
              <a:t>Manual configuration control, distill iterations into summary deliverable</a:t>
            </a:r>
          </a:p>
          <a:p>
            <a:r>
              <a:rPr lang="en-US" dirty="0" smtClean="0"/>
              <a:t>For tightly coupled multi-disciplinary</a:t>
            </a:r>
          </a:p>
          <a:p>
            <a:pPr lvl="1"/>
            <a:r>
              <a:rPr lang="en-US" dirty="0" smtClean="0"/>
              <a:t>Custom integrate to a co-simulation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643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support the integrated modeling vision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 legacy of serial or optimization style integrated examples</a:t>
            </a:r>
          </a:p>
          <a:p>
            <a:r>
              <a:rPr lang="en-US" dirty="0" smtClean="0"/>
              <a:t>Steady progress in standards (AP209ed2) definition</a:t>
            </a:r>
          </a:p>
          <a:p>
            <a:r>
              <a:rPr lang="en-US" dirty="0" smtClean="0"/>
              <a:t>Newly evolving co-simulation frameworks with generalized interface physics and variety of software process techniques</a:t>
            </a:r>
          </a:p>
          <a:p>
            <a:r>
              <a:rPr lang="en-US" dirty="0" smtClean="0"/>
              <a:t>Growing adoption of simulation data management and codified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7360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your integration challenges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 variety of phenomena leads to complex physics and complex solver issues</a:t>
            </a:r>
          </a:p>
          <a:p>
            <a:r>
              <a:rPr lang="en-US" dirty="0" smtClean="0"/>
              <a:t>Missing STEP AP209 translators from COTS vendors </a:t>
            </a:r>
          </a:p>
          <a:p>
            <a:r>
              <a:rPr lang="en-US" dirty="0" smtClean="0"/>
              <a:t>Like systems engineering, multi-disciplinary modeling must cross organization boundaries to change existing practices with poorly documented business benefits</a:t>
            </a:r>
          </a:p>
          <a:p>
            <a:r>
              <a:rPr lang="en-US" dirty="0" smtClean="0"/>
              <a:t>Data management is required infrastructure but suffers its own adoption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673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MBSE help to address the challenges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formalizing modeling structure</a:t>
            </a:r>
          </a:p>
          <a:p>
            <a:r>
              <a:rPr lang="en-US" dirty="0" smtClean="0"/>
              <a:t>Include STEP AP209 in STEP suite list</a:t>
            </a:r>
          </a:p>
          <a:p>
            <a:r>
              <a:rPr lang="en-US" dirty="0"/>
              <a:t>Lower cost of STEP </a:t>
            </a:r>
            <a:r>
              <a:rPr lang="en-US" dirty="0" smtClean="0"/>
              <a:t>implementations</a:t>
            </a:r>
          </a:p>
          <a:p>
            <a:r>
              <a:rPr lang="en-US" dirty="0" smtClean="0"/>
              <a:t>Drive the business case</a:t>
            </a:r>
          </a:p>
          <a:p>
            <a:r>
              <a:rPr lang="en-US" dirty="0" smtClean="0"/>
              <a:t>Pull disciplines into SE-led modeling in projects</a:t>
            </a:r>
          </a:p>
          <a:p>
            <a:r>
              <a:rPr lang="en-US" dirty="0" smtClean="0"/>
              <a:t>Establish cross-society working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07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Exchange Standards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Descriptive models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AP-209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AP-209 is one of the Application Protocols</a:t>
            </a:r>
          </a:p>
          <a:p>
            <a:r>
              <a:rPr lang="en-US" dirty="0" smtClean="0"/>
              <a:t>Modular AP Domains</a:t>
            </a:r>
          </a:p>
          <a:p>
            <a:pPr lvl="1"/>
            <a:r>
              <a:rPr lang="en-US" dirty="0" smtClean="0"/>
              <a:t>AP203 Mechanical CAD (parts &amp; assemblies)</a:t>
            </a:r>
          </a:p>
          <a:p>
            <a:pPr lvl="1"/>
            <a:r>
              <a:rPr lang="en-US" dirty="0" smtClean="0"/>
              <a:t>AP209 CAE (FEA and CFD)</a:t>
            </a:r>
          </a:p>
          <a:p>
            <a:pPr lvl="1"/>
            <a:r>
              <a:rPr lang="en-US" dirty="0" smtClean="0"/>
              <a:t>AP210 EDA/MCAD (electrical and mechanical assemblies)</a:t>
            </a:r>
          </a:p>
          <a:p>
            <a:pPr lvl="1"/>
            <a:r>
              <a:rPr lang="en-US" dirty="0" smtClean="0"/>
              <a:t>AP233 Systems Engineering</a:t>
            </a:r>
          </a:p>
          <a:p>
            <a:pPr lvl="1"/>
            <a:r>
              <a:rPr lang="en-US" dirty="0" smtClean="0"/>
              <a:t>AP239 Product Life Cycle Support (PLCS)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Charlie </a:t>
            </a:r>
            <a:r>
              <a:rPr lang="en-US" sz="1400" dirty="0" err="1" smtClean="0"/>
              <a:t>Stirk</a:t>
            </a:r>
            <a:r>
              <a:rPr lang="en-US" sz="1400" dirty="0" smtClean="0"/>
              <a:t>, PDES Inc., “STEP Implementation”, NIST_STEP_TDP2010.pdf</a:t>
            </a:r>
          </a:p>
          <a:p>
            <a:r>
              <a:rPr lang="en-US" sz="1400" dirty="0" smtClean="0"/>
              <a:t>And http://www2.pdteurope.com/media/54176/5. step in the </a:t>
            </a:r>
            <a:r>
              <a:rPr lang="en-US" sz="1400" dirty="0" err="1" smtClean="0"/>
              <a:t>usa</a:t>
            </a:r>
            <a:r>
              <a:rPr lang="en-US" sz="1400" dirty="0" smtClean="0"/>
              <a:t> – an update from </a:t>
            </a:r>
            <a:r>
              <a:rPr lang="en-US" sz="1400" dirty="0" err="1" smtClean="0"/>
              <a:t>pdes</a:t>
            </a:r>
            <a:r>
              <a:rPr lang="en-US" sz="1400" dirty="0" smtClean="0"/>
              <a:t> inc.pdf,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29395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CAx</a:t>
            </a:r>
            <a:r>
              <a:rPr lang="en-US" dirty="0" smtClean="0"/>
              <a:t> Implementer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www.cax-if.org</a:t>
            </a:r>
          </a:p>
          <a:p>
            <a:r>
              <a:rPr lang="en-US" dirty="0" smtClean="0"/>
              <a:t>Bi-annual rounds of testing of CAD data exchange</a:t>
            </a:r>
          </a:p>
          <a:p>
            <a:pPr lvl="1"/>
            <a:r>
              <a:rPr lang="en-US" dirty="0" smtClean="0"/>
              <a:t>Cooperate on implementing STEP</a:t>
            </a:r>
          </a:p>
          <a:p>
            <a:pPr lvl="1"/>
            <a:r>
              <a:rPr lang="en-US" dirty="0" smtClean="0"/>
              <a:t>Accelerate translator development</a:t>
            </a:r>
          </a:p>
          <a:p>
            <a:pPr lvl="1"/>
            <a:r>
              <a:rPr lang="en-US" dirty="0" smtClean="0"/>
              <a:t>Promote interoperability</a:t>
            </a:r>
          </a:p>
          <a:p>
            <a:pPr lvl="1"/>
            <a:r>
              <a:rPr lang="en-US" dirty="0" smtClean="0"/>
              <a:t>Scope is AP203 and AP214</a:t>
            </a:r>
          </a:p>
          <a:p>
            <a:r>
              <a:rPr lang="en-US" dirty="0" smtClean="0"/>
              <a:t>Joint testing effort of PDES Inc. &amp; </a:t>
            </a:r>
            <a:r>
              <a:rPr lang="en-US" dirty="0" err="1" smtClean="0"/>
              <a:t>ProSTEP</a:t>
            </a:r>
            <a:r>
              <a:rPr lang="en-US" dirty="0" smtClean="0"/>
              <a:t> </a:t>
            </a:r>
            <a:r>
              <a:rPr lang="en-US" dirty="0" err="1" smtClean="0"/>
              <a:t>iViP</a:t>
            </a:r>
            <a:r>
              <a:rPr lang="en-US" dirty="0" smtClean="0"/>
              <a:t> with software industry participants</a:t>
            </a:r>
          </a:p>
          <a:p>
            <a:r>
              <a:rPr lang="en-US" dirty="0" smtClean="0"/>
              <a:t>Current test cases includes Composites</a:t>
            </a:r>
          </a:p>
          <a:p>
            <a:pPr lvl="1"/>
            <a:r>
              <a:rPr lang="en-US" dirty="0" smtClean="0"/>
              <a:t>Used with AP209ed2 for CAE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008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Charlie </a:t>
            </a:r>
            <a:r>
              <a:rPr lang="en-US" sz="1400" dirty="0" err="1" smtClean="0"/>
              <a:t>Stirk</a:t>
            </a:r>
            <a:r>
              <a:rPr lang="en-US" sz="1400" dirty="0" smtClean="0"/>
              <a:t>, PDES Inc., “STEP Implementation”, NIST_STEP_TDP2010.pdf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10864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AP209ed2 Composition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36" t="26646" r="53151" b="6486"/>
          <a:stretch/>
        </p:blipFill>
        <p:spPr bwMode="auto">
          <a:xfrm>
            <a:off x="228600" y="1295400"/>
            <a:ext cx="8229599" cy="505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008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http://cms3.dynaweb.nl/users/esa//docs/10C08_SECESA_2010/jotne---secesa-simdm.pdf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2109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AP209ed2 Multidisciplinary Analysis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Combines CAD, CAE, PDM capabilities</a:t>
            </a:r>
          </a:p>
          <a:p>
            <a:pPr lvl="1"/>
            <a:r>
              <a:rPr lang="en-US" dirty="0" smtClean="0"/>
              <a:t>Superset of AP203ed2</a:t>
            </a:r>
          </a:p>
          <a:p>
            <a:pPr lvl="1"/>
            <a:r>
              <a:rPr lang="en-US" dirty="0" smtClean="0"/>
              <a:t>Finite Element Analysis (FEA)</a:t>
            </a:r>
          </a:p>
          <a:p>
            <a:pPr lvl="1"/>
            <a:r>
              <a:rPr lang="en-US" dirty="0" smtClean="0"/>
              <a:t>Computational Fluid Dynamics (CFD)</a:t>
            </a:r>
          </a:p>
          <a:p>
            <a:pPr lvl="1"/>
            <a:r>
              <a:rPr lang="en-US" dirty="0" smtClean="0"/>
              <a:t>General numerical analysis</a:t>
            </a:r>
          </a:p>
          <a:p>
            <a:pPr lvl="1"/>
            <a:r>
              <a:rPr lang="en-US" dirty="0" smtClean="0"/>
              <a:t>Shares base analysis models with AP233 Systems Engineering</a:t>
            </a:r>
          </a:p>
          <a:p>
            <a:r>
              <a:rPr lang="en-US" dirty="0" smtClean="0"/>
              <a:t>Developing binary API</a:t>
            </a:r>
          </a:p>
          <a:p>
            <a:pPr lvl="1"/>
            <a:r>
              <a:rPr lang="en-US" dirty="0" smtClean="0"/>
              <a:t>Based on open source HDF5 toolkit</a:t>
            </a:r>
          </a:p>
          <a:p>
            <a:r>
              <a:rPr lang="en-US" dirty="0" smtClean="0"/>
              <a:t>Simulation Data Management (</a:t>
            </a:r>
            <a:r>
              <a:rPr lang="en-US" dirty="0" err="1" smtClean="0"/>
              <a:t>SimDM</a:t>
            </a:r>
            <a:r>
              <a:rPr lang="en-US" dirty="0" smtClean="0"/>
              <a:t>) project</a:t>
            </a:r>
          </a:p>
          <a:p>
            <a:pPr lvl="1"/>
            <a:r>
              <a:rPr lang="en-US" dirty="0" smtClean="0"/>
              <a:t>Analysis data management</a:t>
            </a:r>
          </a:p>
          <a:p>
            <a:pPr lvl="1"/>
            <a:r>
              <a:rPr lang="en-US" dirty="0" smtClean="0"/>
              <a:t>Repository for archiving</a:t>
            </a:r>
          </a:p>
          <a:p>
            <a:pPr lvl="1"/>
            <a:r>
              <a:rPr lang="en-US" dirty="0" smtClean="0"/>
              <a:t>Interfaces to commercial and proprietary simulation tools</a:t>
            </a:r>
          </a:p>
          <a:p>
            <a:pPr lvl="1"/>
            <a:r>
              <a:rPr lang="en-US" dirty="0" smtClean="0"/>
              <a:t>Joint LM Aero and </a:t>
            </a:r>
            <a:r>
              <a:rPr lang="en-US" dirty="0" err="1" smtClean="0"/>
              <a:t>Jotne</a:t>
            </a:r>
            <a:r>
              <a:rPr lang="en-US" dirty="0" smtClean="0"/>
              <a:t>/EPM Technologies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Charlie </a:t>
            </a:r>
            <a:r>
              <a:rPr lang="en-US" sz="1400" dirty="0" err="1" smtClean="0"/>
              <a:t>Stirk</a:t>
            </a:r>
            <a:r>
              <a:rPr lang="en-US" sz="1400" dirty="0" smtClean="0"/>
              <a:t>, PDES Inc., “STEP Implementation”, NIST_STEP_TDP2010.pdf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77814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in AP-209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Finite Element Model, 2-D or 3-D</a:t>
            </a:r>
          </a:p>
          <a:p>
            <a:r>
              <a:rPr lang="en-US" dirty="0" smtClean="0"/>
              <a:t>Node representation</a:t>
            </a:r>
          </a:p>
          <a:p>
            <a:pPr lvl="1"/>
            <a:r>
              <a:rPr lang="en-US" dirty="0" smtClean="0"/>
              <a:t>Unique ID with point representation</a:t>
            </a:r>
          </a:p>
          <a:p>
            <a:pPr lvl="1"/>
            <a:r>
              <a:rPr lang="en-US" dirty="0" smtClean="0"/>
              <a:t>May be in a node set</a:t>
            </a:r>
          </a:p>
          <a:p>
            <a:pPr lvl="1"/>
            <a:r>
              <a:rPr lang="en-US" dirty="0" smtClean="0"/>
              <a:t>May be related to design geometry</a:t>
            </a:r>
          </a:p>
          <a:p>
            <a:r>
              <a:rPr lang="en-US" dirty="0" smtClean="0"/>
              <a:t>Element representation</a:t>
            </a:r>
          </a:p>
          <a:p>
            <a:pPr lvl="1"/>
            <a:r>
              <a:rPr lang="en-US" dirty="0" smtClean="0"/>
              <a:t>Unique ID with list of node representations</a:t>
            </a:r>
          </a:p>
          <a:p>
            <a:pPr lvl="1"/>
            <a:r>
              <a:rPr lang="en-US" dirty="0" smtClean="0"/>
              <a:t>May have geometric aspects </a:t>
            </a:r>
            <a:r>
              <a:rPr lang="en-US" dirty="0" err="1" smtClean="0"/>
              <a:t>eg</a:t>
            </a:r>
            <a:r>
              <a:rPr lang="en-US" dirty="0" smtClean="0"/>
              <a:t> face, edge, or volume</a:t>
            </a:r>
          </a:p>
          <a:p>
            <a:pPr lvl="1"/>
            <a:r>
              <a:rPr lang="en-US" dirty="0" smtClean="0"/>
              <a:t>Has element coordinate system</a:t>
            </a:r>
          </a:p>
          <a:p>
            <a:pPr lvl="1"/>
            <a:r>
              <a:rPr lang="en-US" dirty="0" smtClean="0"/>
              <a:t>Has property representations</a:t>
            </a:r>
          </a:p>
          <a:p>
            <a:r>
              <a:rPr lang="en-US" dirty="0" smtClean="0"/>
              <a:t>AP 209ed1 supports linear static and linear dynamic analyses</a:t>
            </a:r>
          </a:p>
          <a:p>
            <a:pPr lvl="1"/>
            <a:r>
              <a:rPr lang="en-US" dirty="0" smtClean="0"/>
              <a:t>Case and step controls</a:t>
            </a:r>
          </a:p>
          <a:p>
            <a:pPr lvl="1"/>
            <a:r>
              <a:rPr lang="en-US" dirty="0" smtClean="0"/>
              <a:t>Constraints for single nodes, groups, and linear constraint equations</a:t>
            </a:r>
          </a:p>
          <a:p>
            <a:r>
              <a:rPr lang="en-US" dirty="0" smtClean="0"/>
              <a:t>Analysis results</a:t>
            </a:r>
          </a:p>
          <a:p>
            <a:pPr lvl="1"/>
            <a:r>
              <a:rPr lang="en-US" dirty="0" smtClean="0"/>
              <a:t>States for: known a priori, calculated result, linearly superimposed, output request</a:t>
            </a:r>
          </a:p>
          <a:p>
            <a:pPr lvl="1"/>
            <a:r>
              <a:rPr lang="en-US" dirty="0" smtClean="0"/>
              <a:t>Result information represented by 2-D and 3-D field variables</a:t>
            </a:r>
          </a:p>
          <a:p>
            <a:pPr lvl="1"/>
            <a:r>
              <a:rPr lang="en-US" dirty="0" smtClean="0"/>
              <a:t>Information such as notes, warnings or errors represented by messages</a:t>
            </a:r>
          </a:p>
          <a:p>
            <a:pPr lvl="1"/>
            <a:r>
              <a:rPr lang="en-US" dirty="0" smtClean="0"/>
              <a:t>May be related analysis reports represented as documents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“Recommended Practices AP209,” v1a, PDES, Inc., 1999</a:t>
            </a:r>
          </a:p>
          <a:p>
            <a:r>
              <a:rPr lang="en-US" sz="1600" dirty="0" smtClean="0"/>
              <a:t>http://www.steptools.com/support/stdev_docs/express/ap209/recprac209v1a.pdf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7228719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1941</Words>
  <Application>Microsoft Office PowerPoint</Application>
  <PresentationFormat>On-screen Show (4:3)</PresentationFormat>
  <Paragraphs>263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1_Default Design</vt:lpstr>
      <vt:lpstr>Multi-Disciplinary Mechanical Modeling, Management and Exchange</vt:lpstr>
      <vt:lpstr>Content Structure</vt:lpstr>
      <vt:lpstr>Discipline Scope Addressed</vt:lpstr>
      <vt:lpstr>Model Exchange Standards</vt:lpstr>
      <vt:lpstr>STEP AP-209</vt:lpstr>
      <vt:lpstr>CAx Implementer Forum</vt:lpstr>
      <vt:lpstr>High Level AP209ed2 Composition</vt:lpstr>
      <vt:lpstr>AP209ed2 Multidisciplinary Analysis and Design</vt:lpstr>
      <vt:lpstr>Analyses in AP-209</vt:lpstr>
      <vt:lpstr>Slide 10</vt:lpstr>
      <vt:lpstr>AP-209 ed 2</vt:lpstr>
      <vt:lpstr>AP-209 Status</vt:lpstr>
      <vt:lpstr>CFD General Notation System (CGNS)</vt:lpstr>
      <vt:lpstr>NASTRAN Data Deck</vt:lpstr>
      <vt:lpstr>HDF5</vt:lpstr>
      <vt:lpstr>Simulation Data Management</vt:lpstr>
      <vt:lpstr>Overview</vt:lpstr>
      <vt:lpstr>Commercial Offerings</vt:lpstr>
      <vt:lpstr> STEP AP237  Product Life Cycle Support (PLCS)</vt:lpstr>
      <vt:lpstr>Example: PLCS Information Model</vt:lpstr>
      <vt:lpstr>Model Management Challenges</vt:lpstr>
      <vt:lpstr>Multidisciplinary Integration</vt:lpstr>
      <vt:lpstr>Serial Integration aka “Bucket Brigade”</vt:lpstr>
      <vt:lpstr>Loosely Coupled</vt:lpstr>
      <vt:lpstr>Optimization Frameworks</vt:lpstr>
      <vt:lpstr>Example: Phoenix Integration ModelCenter</vt:lpstr>
      <vt:lpstr>Example: Comet Workspace</vt:lpstr>
      <vt:lpstr>CoSimulation</vt:lpstr>
      <vt:lpstr>CoSimulation Frameworks </vt:lpstr>
      <vt:lpstr>Solution Process is the Key</vt:lpstr>
      <vt:lpstr>Workshop Organizer's Questions</vt:lpstr>
      <vt:lpstr>What is your modeling approach?</vt:lpstr>
      <vt:lpstr>How do you support the integrated modeling vision?</vt:lpstr>
      <vt:lpstr>What are your integration challenges?</vt:lpstr>
      <vt:lpstr>How can MBSE help to address the challenges?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Multi-Disciplinary Mechanical Modeling, Management and Exchange</dc:title>
  <dc:subject>INCOSE MBSE IW 2012</dc:subject>
  <dc:creator>Clark Briggs</dc:creator>
  <cp:lastModifiedBy>Sanford</cp:lastModifiedBy>
  <cp:revision>62</cp:revision>
  <dcterms:created xsi:type="dcterms:W3CDTF">2011-11-27T18:03:12Z</dcterms:created>
  <dcterms:modified xsi:type="dcterms:W3CDTF">2012-01-19T02:11:52Z</dcterms:modified>
  <cp:contentStatus>Draft</cp:contentStatus>
</cp:coreProperties>
</file>