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519" r:id="rId3"/>
    <p:sldId id="729" r:id="rId4"/>
    <p:sldId id="688" r:id="rId5"/>
    <p:sldId id="742" r:id="rId6"/>
    <p:sldId id="711" r:id="rId7"/>
    <p:sldId id="690" r:id="rId8"/>
    <p:sldId id="726" r:id="rId9"/>
    <p:sldId id="723" r:id="rId10"/>
    <p:sldId id="756" r:id="rId11"/>
    <p:sldId id="757" r:id="rId12"/>
    <p:sldId id="755" r:id="rId13"/>
    <p:sldId id="758" r:id="rId14"/>
    <p:sldId id="753" r:id="rId15"/>
    <p:sldId id="751" r:id="rId16"/>
    <p:sldId id="754" r:id="rId17"/>
    <p:sldId id="718" r:id="rId18"/>
    <p:sldId id="727" r:id="rId19"/>
    <p:sldId id="710" r:id="rId20"/>
    <p:sldId id="483" r:id="rId21"/>
    <p:sldId id="731" r:id="rId22"/>
    <p:sldId id="730" r:id="rId23"/>
    <p:sldId id="732" r:id="rId24"/>
    <p:sldId id="733" r:id="rId25"/>
    <p:sldId id="696" r:id="rId26"/>
    <p:sldId id="665" r:id="rId27"/>
    <p:sldId id="666" r:id="rId28"/>
    <p:sldId id="734" r:id="rId29"/>
    <p:sldId id="735" r:id="rId30"/>
    <p:sldId id="737" r:id="rId31"/>
    <p:sldId id="739" r:id="rId32"/>
    <p:sldId id="750" r:id="rId33"/>
    <p:sldId id="749" r:id="rId34"/>
    <p:sldId id="736" r:id="rId35"/>
    <p:sldId id="741" r:id="rId36"/>
    <p:sldId id="700" r:id="rId37"/>
    <p:sldId id="704" r:id="rId38"/>
    <p:sldId id="701" r:id="rId39"/>
    <p:sldId id="702" r:id="rId40"/>
    <p:sldId id="668" r:id="rId41"/>
    <p:sldId id="681" r:id="rId42"/>
    <p:sldId id="683" r:id="rId43"/>
    <p:sldId id="698" r:id="rId44"/>
    <p:sldId id="649" r:id="rId45"/>
    <p:sldId id="659" r:id="rId46"/>
    <p:sldId id="660" r:id="rId47"/>
    <p:sldId id="661" r:id="rId48"/>
    <p:sldId id="662" r:id="rId49"/>
    <p:sldId id="663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6699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77" autoAdjust="0"/>
  </p:normalViewPr>
  <p:slideViewPr>
    <p:cSldViewPr>
      <p:cViewPr varScale="1">
        <p:scale>
          <a:sx n="59" d="100"/>
          <a:sy n="59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7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January 13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2016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OMG Spec Co-ordination and Timings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Per process, there is a focus now on co-ordination of requirements and dependencies across FIBO specifications</a:t>
            </a:r>
          </a:p>
          <a:p>
            <a:pPr marL="74295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https://wiki.edmcouncil.org/display/FND/FIBO+Content+Team+Requirements+for+Foundations</a:t>
            </a:r>
            <a:endParaRPr lang="en-US" dirty="0" smtClean="0"/>
          </a:p>
          <a:p>
            <a:pPr lvl="0"/>
            <a:r>
              <a:rPr lang="en-US" dirty="0" smtClean="0"/>
              <a:t>BE, FBC, government entities and anti-corruption</a:t>
            </a:r>
            <a:r>
              <a:rPr lang="en-US" baseline="0" dirty="0" smtClean="0"/>
              <a:t> </a:t>
            </a:r>
          </a:p>
          <a:p>
            <a:pPr lvl="0"/>
            <a:r>
              <a:rPr lang="en-US" baseline="0" dirty="0" smtClean="0"/>
              <a:t>Real-world circularities e.g. shares v limited companies</a:t>
            </a:r>
          </a:p>
          <a:p>
            <a:pPr lvl="0"/>
            <a:r>
              <a:rPr lang="en-US" dirty="0" smtClean="0"/>
              <a:t>Timings between FBC, LCC, FIBO-Foundations</a:t>
            </a:r>
          </a:p>
          <a:p>
            <a:pPr lvl="1"/>
            <a:r>
              <a:rPr lang="en-US" dirty="0" smtClean="0"/>
              <a:t>LCC: March 2016</a:t>
            </a:r>
          </a:p>
          <a:p>
            <a:pPr lvl="1"/>
            <a:r>
              <a:rPr lang="en-US" dirty="0" smtClean="0"/>
              <a:t>FIBO FBC FTF: June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FCTs working on detailed “Roadmaps” </a:t>
            </a:r>
          </a:p>
          <a:p>
            <a:pPr lvl="1"/>
            <a:r>
              <a:rPr lang="en-US" dirty="0" smtClean="0"/>
              <a:t>Align with the overall roadmap</a:t>
            </a:r>
          </a:p>
          <a:p>
            <a:pPr lvl="1"/>
            <a:r>
              <a:rPr lang="en-US" dirty="0" smtClean="0"/>
              <a:t>Identify cross dependencies </a:t>
            </a:r>
          </a:p>
          <a:p>
            <a:pPr lvl="1"/>
            <a:r>
              <a:rPr lang="en-US" dirty="0" smtClean="0"/>
              <a:t>Requirements for FND, FBC, BE extensions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FIBO-V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minimum viable deliverables for Derivatives, Bonds</a:t>
            </a:r>
            <a:r>
              <a:rPr lang="en-US" baseline="0" dirty="0" smtClean="0"/>
              <a:t> etc. to the industry in a timely manner…</a:t>
            </a:r>
          </a:p>
          <a:p>
            <a:pPr lvl="1"/>
            <a:r>
              <a:rPr lang="en-US" baseline="0" dirty="0" smtClean="0"/>
              <a:t>Exploring</a:t>
            </a:r>
            <a:r>
              <a:rPr lang="en-US" dirty="0" smtClean="0"/>
              <a:t> </a:t>
            </a:r>
            <a:r>
              <a:rPr lang="en-US" baseline="0" dirty="0" smtClean="0"/>
              <a:t>bringing forward the terminological ontologies (informally described as “FIBO Vocabulary” in EDM Council briefings)</a:t>
            </a:r>
          </a:p>
          <a:p>
            <a:pPr lvl="1"/>
            <a:r>
              <a:rPr lang="en-US" baseline="0" dirty="0" smtClean="0"/>
              <a:t>Focus on established business meaning;</a:t>
            </a:r>
          </a:p>
          <a:p>
            <a:pPr lvl="1"/>
            <a:r>
              <a:rPr lang="en-US" baseline="0" dirty="0" smtClean="0"/>
              <a:t>Bring the reasoning enhancements into play later </a:t>
            </a:r>
            <a:r>
              <a:rPr lang="en-US" baseline="0" dirty="0" smtClean="0"/>
              <a:t>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of FIBO business content via SKOS</a:t>
            </a:r>
          </a:p>
          <a:p>
            <a:r>
              <a:rPr lang="en-US" dirty="0" smtClean="0"/>
              <a:t>Derived from</a:t>
            </a:r>
            <a:r>
              <a:rPr lang="en-US" baseline="0" dirty="0" smtClean="0"/>
              <a:t> underlying OWL models</a:t>
            </a:r>
          </a:p>
          <a:p>
            <a:pPr lvl="1"/>
            <a:r>
              <a:rPr lang="en-US" dirty="0" smtClean="0"/>
              <a:t>These reflect the “simplistic” use of OWL in Red FIBO</a:t>
            </a:r>
          </a:p>
          <a:p>
            <a:pPr lvl="1"/>
            <a:r>
              <a:rPr lang="en-US" dirty="0" smtClean="0"/>
              <a:t>Will include minimal formal restrictions (not in Red FIBO today)</a:t>
            </a:r>
          </a:p>
          <a:p>
            <a:pPr lvl="1"/>
            <a:r>
              <a:rPr lang="en-US" dirty="0" smtClean="0"/>
              <a:t>Other</a:t>
            </a:r>
            <a:r>
              <a:rPr lang="en-US" baseline="0" dirty="0" smtClean="0"/>
              <a:t> OWL “Anti-patterns” being addressed</a:t>
            </a:r>
          </a:p>
          <a:p>
            <a:pPr lvl="0"/>
            <a:r>
              <a:rPr lang="en-US" dirty="0" smtClean="0"/>
              <a:t>SKOS tools to enable business SME review and completion of the legacy business ontology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962"/>
            <a:ext cx="8229600" cy="1143000"/>
          </a:xfrm>
        </p:spPr>
        <p:txBody>
          <a:bodyPr/>
          <a:lstStyle/>
          <a:p>
            <a:r>
              <a:rPr lang="en-US" dirty="0" smtClean="0"/>
              <a:t>The Road to FIBO-V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038"/>
            <a:ext cx="8229600" cy="51863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Jan - MB works with </a:t>
            </a:r>
            <a:r>
              <a:rPr lang="en-US" dirty="0" smtClean="0"/>
              <a:t>DA/TC/PR </a:t>
            </a:r>
            <a:r>
              <a:rPr lang="en-US" dirty="0" smtClean="0"/>
              <a:t>to fix mistakes in FIBO Red</a:t>
            </a:r>
          </a:p>
          <a:p>
            <a:r>
              <a:rPr lang="en-US" dirty="0" smtClean="0"/>
              <a:t>Feb - Mar - Align and merge with Pink, Yellow, Green</a:t>
            </a:r>
          </a:p>
          <a:p>
            <a:r>
              <a:rPr lang="en-US" dirty="0" smtClean="0"/>
              <a:t>Mar - Generate SKOS</a:t>
            </a:r>
          </a:p>
          <a:p>
            <a:r>
              <a:rPr lang="en-US" dirty="0" smtClean="0"/>
              <a:t>Apr - Jun- Update with missing content and feed back into Pink, Yellow </a:t>
            </a:r>
          </a:p>
          <a:p>
            <a:pPr lvl="1"/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Holdings/positions</a:t>
            </a:r>
          </a:p>
          <a:p>
            <a:pPr lvl="1"/>
            <a:r>
              <a:rPr lang="en-US" dirty="0" smtClean="0"/>
              <a:t>Derivatives</a:t>
            </a:r>
          </a:p>
          <a:p>
            <a:pPr lvl="1"/>
            <a:r>
              <a:rPr lang="en-US" dirty="0" smtClean="0"/>
              <a:t>Funds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Payments</a:t>
            </a:r>
          </a:p>
          <a:p>
            <a:pPr lvl="1"/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Primitives</a:t>
            </a:r>
          </a:p>
          <a:p>
            <a:r>
              <a:rPr lang="en-US" dirty="0" smtClean="0"/>
              <a:t>Jul – Aug – Review/test with Golden Source Data</a:t>
            </a:r>
          </a:p>
          <a:p>
            <a:r>
              <a:rPr lang="en-US" dirty="0" smtClean="0"/>
              <a:t>Follow BTDM Spiral Development Process throughout</a:t>
            </a:r>
          </a:p>
          <a:p>
            <a:r>
              <a:rPr lang="en-US" dirty="0" smtClean="0"/>
              <a:t>September – Publish FIBO-V v </a:t>
            </a:r>
            <a:r>
              <a:rPr lang="en-US" dirty="0" smtClean="0"/>
              <a:t>1.0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1F6D4-885C-4B42-9DF4-C420A68D518F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cc 2015 EDMC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5E06-125F-4E44-9850-87D71DDD39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12" idx="6"/>
          </p:cNvCxnSpPr>
          <p:nvPr/>
        </p:nvCxnSpPr>
        <p:spPr bwMode="auto">
          <a:xfrm flipV="1">
            <a:off x="2627784" y="2132856"/>
            <a:ext cx="1656184" cy="1656184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3923928" y="2492896"/>
            <a:ext cx="2520280" cy="1296144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67944" y="1124744"/>
            <a:ext cx="2520280" cy="1296144"/>
          </a:xfrm>
          <a:prstGeom prst="ellipse">
            <a:avLst/>
          </a:prstGeom>
          <a:solidFill>
            <a:srgbClr val="90267B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Vocabulary (SKOS/RDF-S)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030225" y="3861048"/>
            <a:ext cx="2696540" cy="1296144"/>
          </a:xfrm>
          <a:prstGeom prst="ellipse">
            <a:avLst/>
          </a:prstGeom>
          <a:solidFill>
            <a:srgbClr val="90267B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Arial" charset="0"/>
              </a:rPr>
              <a:t>FIBO</a:t>
            </a:r>
            <a:r>
              <a:rPr kumimoji="0" lang="en-US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.Schema.org</a:t>
            </a: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12" idx="6"/>
            <a:endCxn id="5" idx="2"/>
          </p:cNvCxnSpPr>
          <p:nvPr/>
        </p:nvCxnSpPr>
        <p:spPr bwMode="auto">
          <a:xfrm flipV="1">
            <a:off x="2627784" y="3140968"/>
            <a:ext cx="1296144" cy="64807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4067944" y="5229200"/>
            <a:ext cx="2520280" cy="1296144"/>
          </a:xfrm>
          <a:prstGeom prst="ellipse">
            <a:avLst/>
          </a:prstGeom>
          <a:solidFill>
            <a:srgbClr val="90267B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Natural Language Glossaries</a:t>
            </a:r>
          </a:p>
        </p:txBody>
      </p:sp>
      <p:cxnSp>
        <p:nvCxnSpPr>
          <p:cNvPr id="11" name="Straight Arrow Connector 10"/>
          <p:cNvCxnSpPr>
            <a:stCxn id="12" idx="6"/>
            <a:endCxn id="10" idx="2"/>
          </p:cNvCxnSpPr>
          <p:nvPr/>
        </p:nvCxnSpPr>
        <p:spPr bwMode="auto">
          <a:xfrm>
            <a:off x="2627784" y="3789040"/>
            <a:ext cx="1440160" cy="208823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107504" y="3140968"/>
            <a:ext cx="2520280" cy="1296144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2" idx="6"/>
            <a:endCxn id="8" idx="2"/>
          </p:cNvCxnSpPr>
          <p:nvPr/>
        </p:nvCxnSpPr>
        <p:spPr bwMode="auto">
          <a:xfrm>
            <a:off x="2627784" y="3789040"/>
            <a:ext cx="1402441" cy="720080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8855442">
            <a:off x="2640905" y="269426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7" idx="1"/>
          </p:cNvCxnSpPr>
          <p:nvPr/>
        </p:nvCxnSpPr>
        <p:spPr bwMode="auto">
          <a:xfrm rot="16200000" flipH="1" flipV="1">
            <a:off x="2189371" y="888877"/>
            <a:ext cx="1821976" cy="2673342"/>
          </a:xfrm>
          <a:prstGeom prst="curvedConnector4">
            <a:avLst>
              <a:gd name="adj1" fmla="val -12547"/>
              <a:gd name="adj2" fmla="val 9594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5" idx="1"/>
          </p:cNvCxnSpPr>
          <p:nvPr/>
        </p:nvCxnSpPr>
        <p:spPr bwMode="auto">
          <a:xfrm rot="16200000" flipH="1" flipV="1">
            <a:off x="2877867" y="1829160"/>
            <a:ext cx="561595" cy="2268698"/>
          </a:xfrm>
          <a:prstGeom prst="curvedConnector4">
            <a:avLst>
              <a:gd name="adj1" fmla="val -134749"/>
              <a:gd name="adj2" fmla="val 714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urved Connector 16"/>
          <p:cNvCxnSpPr>
            <a:stCxn id="8" idx="3"/>
            <a:endCxn id="12" idx="4"/>
          </p:cNvCxnSpPr>
          <p:nvPr/>
        </p:nvCxnSpPr>
        <p:spPr bwMode="auto">
          <a:xfrm rot="5400000" flipH="1">
            <a:off x="2631252" y="3173504"/>
            <a:ext cx="530264" cy="3057480"/>
          </a:xfrm>
          <a:prstGeom prst="curvedConnector3">
            <a:avLst>
              <a:gd name="adj1" fmla="val -7890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endCxn id="12" idx="3"/>
          </p:cNvCxnSpPr>
          <p:nvPr/>
        </p:nvCxnSpPr>
        <p:spPr bwMode="auto">
          <a:xfrm rot="10800000">
            <a:off x="476590" y="4247296"/>
            <a:ext cx="4023402" cy="2134032"/>
          </a:xfrm>
          <a:prstGeom prst="curvedConnector2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403648" y="119675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426343" y="170999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49411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63688" y="580526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20260263">
            <a:off x="2719872" y="3367338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3302028">
            <a:off x="2637506" y="474978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70932">
            <a:off x="3065437" y="387373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aligned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6589" y="116868"/>
            <a:ext cx="738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FIBO Flavors Relationships</a:t>
            </a:r>
            <a:endParaRPr lang="en-US" sz="4000" dirty="0"/>
          </a:p>
        </p:txBody>
      </p:sp>
      <p:sp>
        <p:nvSpPr>
          <p:cNvPr id="43" name="Rectangle 42"/>
          <p:cNvSpPr/>
          <p:nvPr/>
        </p:nvSpPr>
        <p:spPr>
          <a:xfrm>
            <a:off x="534757" y="3340298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FIBO Core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 OWL Ontologies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55955" y="2847824"/>
            <a:ext cx="2080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Core UML/ODM Diagrams)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0813" y="2525579"/>
            <a:ext cx="1584176" cy="814719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Detailed FIBO Axioms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08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165" y="6629400"/>
            <a:ext cx="393857" cy="228600"/>
          </a:xfrm>
        </p:spPr>
        <p:txBody>
          <a:bodyPr/>
          <a:lstStyle/>
          <a:p>
            <a:fld id="{0E49032C-FC1D-455E-94CE-D351C12377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077" y="1295400"/>
            <a:ext cx="5476324" cy="4953000"/>
            <a:chOff x="10076" y="1219200"/>
            <a:chExt cx="6071747" cy="5410200"/>
          </a:xfrm>
        </p:grpSpPr>
        <p:grpSp>
          <p:nvGrpSpPr>
            <p:cNvPr id="6" name="Group 5"/>
            <p:cNvGrpSpPr/>
            <p:nvPr/>
          </p:nvGrpSpPr>
          <p:grpSpPr>
            <a:xfrm>
              <a:off x="825343" y="1371600"/>
              <a:ext cx="5256480" cy="5257800"/>
              <a:chOff x="34636" y="838200"/>
              <a:chExt cx="5769739" cy="5791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4" t="1274" r="34120"/>
              <a:stretch/>
            </p:blipFill>
            <p:spPr bwMode="auto">
              <a:xfrm>
                <a:off x="34636" y="838200"/>
                <a:ext cx="5769739" cy="579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 rot="2799680">
                <a:off x="1760304" y="2804746"/>
                <a:ext cx="686917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21299999" lon="300000" rev="0"/>
                  </a:camera>
                  <a:lightRig rig="threePt" dir="t"/>
                </a:scene3d>
              </a:bodyPr>
              <a:lstStyle/>
              <a:p>
                <a:pPr algn="ctr"/>
                <a:endParaRPr lang="en-US" dirty="0" smtClean="0"/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6" y="1219200"/>
              <a:ext cx="2733124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96200" cy="533400"/>
          </a:xfrm>
        </p:spPr>
        <p:txBody>
          <a:bodyPr/>
          <a:lstStyle/>
          <a:p>
            <a:r>
              <a:rPr lang="en-US" sz="2400" b="1" cap="small" dirty="0" smtClean="0"/>
              <a:t>FIBO Vocabulary</a:t>
            </a:r>
            <a:endParaRPr lang="en-US" sz="2400" b="1" cap="small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867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 Screen shot SmartLogic Semaphore</a:t>
            </a:r>
            <a:br>
              <a:rPr lang="en-US" sz="1000" b="1" dirty="0" smtClean="0"/>
            </a:br>
            <a:r>
              <a:rPr lang="en-US" sz="1000" b="1" dirty="0" smtClean="0"/>
              <a:t>  Ontology review tool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3264456"/>
            <a:ext cx="3733800" cy="2831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FIBO Vocabulary: Glossary for BCBS 239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BCBS 239: align financial terms to the “concepts they represent”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G-SIB request: FIBO business conceptual ontology but the standards process is taking too long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Vocabulary: extract the legal concepts from the BCO and express as SKOS for industry validation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FIBO work stream is now underway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72197"/>
            <a:ext cx="2362200" cy="189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0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FIBO™ Standard Meeting Process - FCT and </a:t>
            </a:r>
            <a:r>
              <a:rPr lang="en-US" sz="2800" dirty="0" err="1"/>
              <a:t>FPoCT</a:t>
            </a:r>
            <a:endParaRPr lang="en-US" sz="28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8600" y="1663199"/>
            <a:ext cx="1413088" cy="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935144" y="2310031"/>
            <a:ext cx="1413088" cy="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0179" y="1295308"/>
            <a:ext cx="1045071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Goal(s)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85551" y="1939462"/>
            <a:ext cx="1714274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Case with Test Data 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398456" y="2997827"/>
            <a:ext cx="1413088" cy="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67257" y="2644114"/>
            <a:ext cx="1653401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FIBO Ontologies(s)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986310" y="1641922"/>
            <a:ext cx="543788" cy="668109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724746" y="2310031"/>
            <a:ext cx="543788" cy="702189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445250" y="1295306"/>
            <a:ext cx="4960190" cy="4953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196942" y="1287854"/>
            <a:ext cx="1295912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9A212"/>
                </a:solidFill>
              </a:rPr>
              <a:t>Team Meetings</a:t>
            </a:r>
            <a:endParaRPr lang="en-US" b="1" dirty="0">
              <a:solidFill>
                <a:srgbClr val="19A212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431810" y="3644659"/>
            <a:ext cx="1413088" cy="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476869" y="2997827"/>
            <a:ext cx="543788" cy="702189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99825" y="3258601"/>
            <a:ext cx="1169856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 Model(s)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903195" y="4877456"/>
            <a:ext cx="1986805" cy="161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Model is: UML, Definitions Spread Sheet </a:t>
            </a:r>
          </a:p>
          <a:p>
            <a:r>
              <a:rPr lang="en-US" dirty="0" err="1" smtClean="0"/>
              <a:t>Protege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866399" y="4300790"/>
            <a:ext cx="2809826" cy="2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196942" y="3632682"/>
            <a:ext cx="543788" cy="668109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951374" y="4021743"/>
            <a:ext cx="543788" cy="668109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95163" y="3994095"/>
            <a:ext cx="1343578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Direction Arrows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717402" y="3966735"/>
            <a:ext cx="2121339" cy="815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17402" y="4894244"/>
            <a:ext cx="2121339" cy="15065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962663" y="3941768"/>
            <a:ext cx="1530191" cy="1315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 Progress</a:t>
            </a:r>
          </a:p>
          <a:p>
            <a:r>
              <a:rPr lang="en-US" dirty="0" smtClean="0"/>
              <a:t>Assign Homework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2268535" y="2310386"/>
            <a:ext cx="3107432" cy="0"/>
          </a:xfrm>
          <a:prstGeom prst="line">
            <a:avLst/>
          </a:prstGeom>
          <a:ln>
            <a:prstDash val="dash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020658" y="2310386"/>
            <a:ext cx="1472196" cy="2013097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2854" y="1956318"/>
            <a:ext cx="1444644" cy="70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Case Achieved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700081" y="5241797"/>
            <a:ext cx="516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9A212"/>
                </a:solidFill>
              </a:rPr>
              <a:t>Teams meet 1.5 hours weekly by GTM</a:t>
            </a:r>
            <a:endParaRPr lang="en-US" b="1" dirty="0">
              <a:solidFill>
                <a:srgbClr val="19A212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431810" y="2310386"/>
            <a:ext cx="1119181" cy="1389631"/>
          </a:xfrm>
          <a:prstGeom prst="straightConnector1">
            <a:avLst/>
          </a:prstGeom>
          <a:ln>
            <a:prstDash val="dash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2590800" y="6477000"/>
            <a:ext cx="38100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EDM-Council/FIBO Content  and </a:t>
            </a:r>
            <a:r>
              <a:rPr lang="en-US" dirty="0" err="1" smtClean="0"/>
              <a:t>PoC</a:t>
            </a:r>
            <a:r>
              <a:rPr lang="en-US" dirty="0" smtClean="0"/>
              <a:t> Team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FCT Process Standing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 Open up the wiki with the current weeks content</a:t>
            </a:r>
            <a:endParaRPr lang="en-US" dirty="0" smtClean="0">
              <a:effectLst/>
            </a:endParaRPr>
          </a:p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 Use Case reminder</a:t>
            </a:r>
            <a:endParaRPr lang="en-US" dirty="0" smtClean="0">
              <a:effectLst/>
            </a:endParaRPr>
          </a:p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 Where are we on our road map?</a:t>
            </a:r>
            <a:endParaRPr lang="en-US" dirty="0" smtClean="0">
              <a:effectLst/>
            </a:endParaRPr>
          </a:p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 This weeks agenda</a:t>
            </a:r>
            <a:endParaRPr lang="en-US" dirty="0" smtClean="0">
              <a:effectLst/>
            </a:endParaRPr>
          </a:p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 Go to JIRA</a:t>
            </a:r>
            <a:endParaRPr lang="en-US" dirty="0" smtClean="0">
              <a:effectLst/>
            </a:endParaRPr>
          </a:p>
          <a:p>
            <a:pPr marL="400050" lvl="1" indent="0" rtl="0" eaLnBrk="0" fontAlgn="base" hangingPunct="0">
              <a:buNone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 The days content discussion.</a:t>
            </a:r>
            <a:endParaRPr lang="en-US" dirty="0" smtClean="0">
              <a:effectLst/>
            </a:endParaRPr>
          </a:p>
          <a:p>
            <a:pPr lvl="2" rtl="0" eaLnBrk="0" fontAlgn="base" hangingPunct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UML</a:t>
            </a:r>
            <a:endParaRPr lang="en-US" dirty="0" smtClean="0">
              <a:effectLst/>
            </a:endParaRPr>
          </a:p>
          <a:p>
            <a:pPr lvl="2" rtl="0" eaLnBrk="0" fontAlgn="base" hangingPunct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Spreadsheet</a:t>
            </a:r>
            <a:endParaRPr lang="en-US" dirty="0" smtClean="0">
              <a:effectLst/>
            </a:endParaRPr>
          </a:p>
          <a:p>
            <a:pPr lvl="2" rtl="0" eaLnBrk="0" fontAlgn="base" hangingPunct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Protégé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aseline="0" dirty="0" smtClean="0"/>
              <a:t>Working on instance data to scale</a:t>
            </a:r>
          </a:p>
          <a:p>
            <a:r>
              <a:rPr lang="en-US" sz="2000" baseline="0" dirty="0" smtClean="0"/>
              <a:t>Working</a:t>
            </a:r>
            <a:r>
              <a:rPr lang="en-US" sz="2000" dirty="0" smtClean="0"/>
              <a:t> on operational side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News</a:t>
            </a:r>
          </a:p>
          <a:p>
            <a:r>
              <a:rPr lang="en-US" sz="2400" dirty="0" smtClean="0"/>
              <a:t>OMG FDTF Quarterly Meeting Planning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Roadmap and co-ordination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  <a:endParaRPr lang="en-US" sz="2800" dirty="0" smtClean="0">
              <a:effectLst/>
            </a:endParaRPr>
          </a:p>
          <a:p>
            <a:r>
              <a:rPr lang="en-US" sz="2400" dirty="0" smtClean="0"/>
              <a:t>FIBO Status</a:t>
            </a:r>
          </a:p>
          <a:p>
            <a:pPr lvl="1"/>
            <a:r>
              <a:rPr lang="en-US" sz="2000" dirty="0" smtClean="0"/>
              <a:t>Status of Current Specifications</a:t>
            </a:r>
          </a:p>
          <a:p>
            <a:pPr lvl="1"/>
            <a:r>
              <a:rPr lang="en-US" sz="2000" dirty="0" smtClean="0"/>
              <a:t>Status of upcoming FIBO specifications and FCT activities</a:t>
            </a:r>
          </a:p>
          <a:p>
            <a:pPr lvl="0"/>
            <a:r>
              <a:rPr lang="en-US" sz="2400" dirty="0" smtClean="0"/>
              <a:t>Other FIBO Activities</a:t>
            </a:r>
          </a:p>
          <a:p>
            <a:pPr lvl="1"/>
            <a:r>
              <a:rPr lang="en-US" sz="2000" dirty="0" smtClean="0"/>
              <a:t>Derivatives Proof of Concept</a:t>
            </a:r>
          </a:p>
          <a:p>
            <a:pPr lvl="1"/>
            <a:r>
              <a:rPr lang="en-US" sz="2200" dirty="0" smtClean="0"/>
              <a:t>FIBO Vocabulary (SKOS)</a:t>
            </a:r>
            <a:endParaRPr lang="en-US" sz="2200" baseline="0" dirty="0" smtClean="0"/>
          </a:p>
          <a:p>
            <a:pPr lvl="1"/>
            <a:r>
              <a:rPr lang="en-US" sz="2200" baseline="0" dirty="0" smtClean="0"/>
              <a:t>Schema.org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Revision Task Force (RTF) </a:t>
            </a:r>
            <a:r>
              <a:rPr lang="en-US" sz="2000" baseline="0" dirty="0" smtClean="0"/>
              <a:t>chartered, reports March 2016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FIBO </a:t>
            </a:r>
            <a:r>
              <a:rPr lang="en-US" sz="2400" baseline="0" dirty="0" smtClean="0"/>
              <a:t>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 2014)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FTF1 completed</a:t>
            </a:r>
          </a:p>
          <a:p>
            <a:pPr lvl="1" rtl="0" fontAlgn="base"/>
            <a:r>
              <a:rPr lang="en-US" sz="2000" dirty="0" smtClean="0"/>
              <a:t>FTF2 chartered March 2015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 2016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FCT under David Newman (Wells Fargo) meets Tuesdays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dirty="0"/>
              <a:t>FTF2 chartered </a:t>
            </a:r>
            <a:r>
              <a:rPr lang="en-US" sz="2000" dirty="0" smtClean="0"/>
              <a:t>June 2015</a:t>
            </a:r>
            <a:endParaRPr lang="en-US" sz="2000" dirty="0"/>
          </a:p>
          <a:p>
            <a:pPr lvl="1"/>
            <a:r>
              <a:rPr lang="en-US" sz="2000" baseline="0" dirty="0" smtClean="0"/>
              <a:t>Completion December 2015</a:t>
            </a:r>
          </a:p>
          <a:p>
            <a:pPr lvl="1"/>
            <a:r>
              <a:rPr lang="en-US" sz="2000" baseline="0" dirty="0" smtClean="0"/>
              <a:t>FCT </a:t>
            </a:r>
            <a:r>
              <a:rPr lang="en-US" sz="2000" baseline="0" dirty="0" smtClean="0"/>
              <a:t>under Elisa Kendall (</a:t>
            </a:r>
            <a:r>
              <a:rPr lang="en-US" sz="2000" baseline="0" dirty="0" err="1" smtClean="0"/>
              <a:t>Thematix</a:t>
            </a:r>
            <a:r>
              <a:rPr lang="en-US" sz="2000" baseline="0" dirty="0" smtClean="0"/>
              <a:t>)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Indices and Indicators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made its Formal submission May 18</a:t>
            </a:r>
            <a:endParaRPr lang="en-US" sz="2800" dirty="0" smtClean="0">
              <a:effectLst/>
            </a:endParaRPr>
          </a:p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formal approval at June meeting in Berlin</a:t>
            </a:r>
          </a:p>
          <a:p>
            <a:pPr rtl="0" fontAlgn="base"/>
            <a:r>
              <a:rPr lang="en-US" dirty="0" smtClean="0"/>
              <a:t>IND FTF2 chartered in Berlin</a:t>
            </a:r>
          </a:p>
          <a:p>
            <a:pPr rtl="0" fontAlgn="base"/>
            <a:r>
              <a:rPr lang="en-US" dirty="0" smtClean="0">
                <a:effectLst/>
              </a:rPr>
              <a:t>Due to report in </a:t>
            </a:r>
            <a:r>
              <a:rPr lang="en-US" dirty="0" smtClean="0">
                <a:effectLst/>
              </a:rPr>
              <a:t>March 2016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FIBO-BE Beta 2 submitted and approved at Reston</a:t>
            </a:r>
          </a:p>
          <a:p>
            <a:r>
              <a:rPr lang="en-US" sz="2400" dirty="0" smtClean="0"/>
              <a:t>FTF2 chartered in Reston, with Beta2 as baseline</a:t>
            </a:r>
          </a:p>
          <a:p>
            <a:r>
              <a:rPr lang="en-US" sz="2400" dirty="0" smtClean="0"/>
              <a:t>FIBO-BE</a:t>
            </a:r>
            <a:r>
              <a:rPr lang="en-US" sz="2400" baseline="0" dirty="0" smtClean="0"/>
              <a:t> </a:t>
            </a:r>
            <a:r>
              <a:rPr lang="en-US" sz="2400" dirty="0" smtClean="0"/>
              <a:t>Final moved to </a:t>
            </a:r>
            <a:r>
              <a:rPr lang="en-US" sz="2400" dirty="0" smtClean="0"/>
              <a:t>March 2016</a:t>
            </a:r>
          </a:p>
          <a:p>
            <a:r>
              <a:rPr lang="en-US" sz="2000" baseline="0" dirty="0" smtClean="0"/>
              <a:t>Additional </a:t>
            </a:r>
            <a:r>
              <a:rPr lang="en-US" sz="2000" baseline="0" dirty="0" smtClean="0"/>
              <a:t>concepts identified by banks, e.g. for retail accounts eligibility</a:t>
            </a:r>
          </a:p>
          <a:p>
            <a:pPr lvl="1"/>
            <a:r>
              <a:rPr lang="en-US" sz="2000" baseline="0" dirty="0" smtClean="0"/>
              <a:t>Re-factoring of entity types taxonomy</a:t>
            </a:r>
          </a:p>
          <a:p>
            <a:pPr lvl="1"/>
            <a:r>
              <a:rPr lang="en-US" sz="2000" baseline="0" dirty="0" smtClean="0"/>
              <a:t>Ownership and Control?</a:t>
            </a:r>
          </a:p>
          <a:p>
            <a:pPr lvl="0"/>
            <a:r>
              <a:rPr lang="en-US" sz="2400" baseline="0" dirty="0" smtClean="0"/>
              <a:t>Currently dong a “diff” of </a:t>
            </a:r>
            <a:r>
              <a:rPr lang="en-US" sz="2400" baseline="0" dirty="0" err="1" smtClean="0"/>
              <a:t>DavidNewman</a:t>
            </a:r>
            <a:r>
              <a:rPr lang="en-US" sz="2400" baseline="0" dirty="0" smtClean="0"/>
              <a:t> Fork, changes in Pink and earlier common baseline</a:t>
            </a:r>
          </a:p>
          <a:p>
            <a:r>
              <a:rPr lang="en-US" sz="2400" dirty="0" smtClean="0"/>
              <a:t>New </a:t>
            </a:r>
            <a:r>
              <a:rPr lang="en-US" sz="2400" dirty="0" smtClean="0"/>
              <a:t>FIBO-BE v2 RFC to be filed in June </a:t>
            </a:r>
            <a:r>
              <a:rPr lang="en-US" sz="2400" dirty="0" smtClean="0"/>
              <a:t>2016 TBC</a:t>
            </a:r>
            <a:endParaRPr lang="en-US" sz="2400" dirty="0" smtClean="0"/>
          </a:p>
          <a:p>
            <a:pPr lvl="1"/>
            <a:r>
              <a:rPr lang="en-US" sz="2000" baseline="0" dirty="0" smtClean="0"/>
              <a:t>Government related entities</a:t>
            </a:r>
          </a:p>
          <a:p>
            <a:pPr lvl="1"/>
            <a:r>
              <a:rPr lang="en-US" sz="2000" dirty="0" smtClean="0"/>
              <a:t>Jurisdiction specific concepts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Ownership and Control?</a:t>
            </a:r>
            <a:endParaRPr lang="en-US" sz="2000" dirty="0" smtClean="0">
              <a:effectLst/>
            </a:endParaRPr>
          </a:p>
          <a:p>
            <a:pPr lvl="1"/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FBC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Second reading </a:t>
            </a:r>
            <a:r>
              <a:rPr lang="en-US" sz="2400" dirty="0" smtClean="0"/>
              <a:t>passed at </a:t>
            </a:r>
            <a:r>
              <a:rPr lang="en-US" sz="2400" dirty="0" smtClean="0"/>
              <a:t>December </a:t>
            </a:r>
            <a:r>
              <a:rPr lang="en-US" sz="2400" baseline="0" dirty="0" smtClean="0"/>
              <a:t>OMG </a:t>
            </a:r>
            <a:r>
              <a:rPr lang="en-US" sz="2400" baseline="0" dirty="0" smtClean="0"/>
              <a:t>Meeting</a:t>
            </a:r>
          </a:p>
          <a:p>
            <a:pPr lvl="1"/>
            <a:r>
              <a:rPr lang="en-US" sz="2000" baseline="0" dirty="0" smtClean="0"/>
              <a:t>Now in FTF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Dependencies</a:t>
            </a:r>
          </a:p>
          <a:p>
            <a:pPr lvl="1"/>
            <a:r>
              <a:rPr lang="en-US" sz="2000" baseline="0" dirty="0" smtClean="0"/>
              <a:t>Pre-requisite for Securities and Equities</a:t>
            </a:r>
          </a:p>
          <a:p>
            <a:pPr lvl="1"/>
            <a:r>
              <a:rPr lang="en-US" sz="2000" baseline="0" dirty="0" smtClean="0"/>
              <a:t>Pre-requisite for Debt Common / Bonds</a:t>
            </a:r>
          </a:p>
          <a:p>
            <a:pPr lvl="0"/>
            <a:r>
              <a:rPr lang="en-US" sz="2400" baseline="0" dirty="0" smtClean="0"/>
              <a:t>Depends on FIBO-BE</a:t>
            </a:r>
          </a:p>
          <a:p>
            <a:pPr lvl="0"/>
            <a:r>
              <a:rPr lang="en-US" sz="2400" baseline="0" dirty="0" smtClean="0"/>
              <a:t>Depends on LCC</a:t>
            </a:r>
          </a:p>
          <a:p>
            <a:pPr lvl="0"/>
            <a:endParaRPr lang="en-US" sz="2400" baseline="0" dirty="0" smtClean="0"/>
          </a:p>
          <a:p>
            <a:pPr lvl="1"/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Languages, Countries and Codes (LCC)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Not an FDTF spec, this is owned by ADTF</a:t>
            </a:r>
          </a:p>
          <a:p>
            <a:pPr lvl="0"/>
            <a:r>
              <a:rPr lang="en-US" sz="2400" baseline="0" dirty="0" smtClean="0"/>
              <a:t>To be issued for comments in December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Upcoming Specifications Status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</a:p>
          <a:p>
            <a:pPr lvl="1"/>
            <a:r>
              <a:rPr lang="en-US" sz="2000" dirty="0" smtClean="0"/>
              <a:t>Meets</a:t>
            </a:r>
            <a:r>
              <a:rPr lang="en-US" sz="2000" baseline="0" dirty="0" smtClean="0"/>
              <a:t> </a:t>
            </a:r>
            <a:r>
              <a:rPr lang="en-US" sz="2000" dirty="0" smtClean="0"/>
              <a:t>Mondays alternating with FBC</a:t>
            </a:r>
            <a:endParaRPr lang="en-US" sz="2000" dirty="0" smtClean="0"/>
          </a:p>
          <a:p>
            <a:pPr lvl="1"/>
            <a:r>
              <a:rPr lang="en-US" sz="2000" baseline="0" dirty="0" smtClean="0"/>
              <a:t>Plan to submit an RFC in June 2016?</a:t>
            </a:r>
          </a:p>
          <a:p>
            <a:pPr lvl="0"/>
            <a:r>
              <a:rPr lang="en-US" sz="2400" baseline="0" dirty="0" smtClean="0"/>
              <a:t>FIBO Loans</a:t>
            </a:r>
          </a:p>
          <a:p>
            <a:pPr lvl="1"/>
            <a:r>
              <a:rPr lang="en-US" sz="2000" baseline="0" dirty="0" smtClean="0"/>
              <a:t>FIBO Content Team m</a:t>
            </a:r>
            <a:r>
              <a:rPr lang="en-US" sz="2000" dirty="0" smtClean="0"/>
              <a:t>eets Thursdays</a:t>
            </a:r>
          </a:p>
          <a:p>
            <a:pPr lvl="1"/>
            <a:r>
              <a:rPr lang="en-US" sz="2000" baseline="0" dirty="0" smtClean="0"/>
              <a:t>Submission</a:t>
            </a:r>
            <a:r>
              <a:rPr lang="en-US" sz="2000" dirty="0" smtClean="0"/>
              <a:t> date – March </a:t>
            </a:r>
            <a:r>
              <a:rPr lang="en-US" sz="2000" dirty="0" smtClean="0"/>
              <a:t>2016</a:t>
            </a:r>
            <a:r>
              <a:rPr lang="en-US" sz="2000" baseline="0" dirty="0" smtClean="0"/>
              <a:t> TBC</a:t>
            </a:r>
            <a:endParaRPr lang="en-US" sz="2000" dirty="0" smtClean="0"/>
          </a:p>
          <a:p>
            <a:pPr lvl="0"/>
            <a:r>
              <a:rPr lang="en-US" sz="2400" baseline="0" dirty="0" smtClean="0"/>
              <a:t>FIBO </a:t>
            </a:r>
            <a:r>
              <a:rPr lang="en-US" sz="2400" baseline="0" dirty="0" smtClean="0"/>
              <a:t>Bonds / Debt Common</a:t>
            </a:r>
          </a:p>
          <a:p>
            <a:pPr lvl="1"/>
            <a:r>
              <a:rPr lang="en-US" sz="2000" baseline="0" dirty="0" smtClean="0"/>
              <a:t>FCT Lead </a:t>
            </a:r>
            <a:r>
              <a:rPr lang="en-US" sz="2000" baseline="0" dirty="0" smtClean="0"/>
              <a:t>in place (Mark Alvarez)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FCT due to start meeting soon</a:t>
            </a:r>
          </a:p>
          <a:p>
            <a:pPr lvl="1"/>
            <a:r>
              <a:rPr lang="en-US" sz="2000" baseline="0" dirty="0" smtClean="0"/>
              <a:t>Will need to cover debt common terms before bond specifics</a:t>
            </a:r>
          </a:p>
          <a:p>
            <a:pPr lvl="1"/>
            <a:r>
              <a:rPr lang="en-US" sz="2000" baseline="0" dirty="0" smtClean="0"/>
              <a:t>Dependencies: FBC, BE, FND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(“David’s Branch”) is at </a:t>
            </a:r>
            <a:endParaRPr lang="en-US" sz="1200" dirty="0"/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</a:t>
            </a:r>
            <a:r>
              <a:rPr lang="en-US" sz="1200" dirty="0"/>
              <a:t>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Atlassian</a:t>
            </a:r>
            <a:r>
              <a:rPr lang="en-US" dirty="0" smtClean="0"/>
              <a:t> Wiki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Overall</a:t>
            </a:r>
          </a:p>
          <a:p>
            <a:pPr lvl="1"/>
            <a:r>
              <a:rPr lang="en-US" sz="1800" dirty="0" smtClean="0">
                <a:hlinkClick r:id="rId2"/>
              </a:rPr>
              <a:t>https://wiki.edmcouncil.org/display/FIBO/FIBO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FIBO Content Teams</a:t>
            </a:r>
          </a:p>
          <a:p>
            <a:pPr lvl="1"/>
            <a:r>
              <a:rPr lang="en-US" sz="1600" dirty="0" smtClean="0"/>
              <a:t>Foundations</a:t>
            </a:r>
          </a:p>
          <a:p>
            <a:pPr lvl="2"/>
            <a:r>
              <a:rPr lang="en-US" sz="1400" dirty="0" smtClean="0">
                <a:hlinkClick r:id="rId3"/>
              </a:rPr>
              <a:t>https://wiki.edmcouncil.org/display/FND/FCT-FND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Business Entities </a:t>
            </a:r>
          </a:p>
          <a:p>
            <a:pPr lvl="2"/>
            <a:r>
              <a:rPr lang="en-US" sz="1400" dirty="0" smtClean="0">
                <a:hlinkClick r:id="rId4"/>
              </a:rPr>
              <a:t>https://wiki.edmcouncil.org/display/BE/FIBO+-+FCT+-+Business+Entities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Indices and Indicators</a:t>
            </a:r>
          </a:p>
          <a:p>
            <a:pPr lvl="2"/>
            <a:r>
              <a:rPr lang="en-US" sz="1400" dirty="0" smtClean="0">
                <a:hlinkClick r:id="rId5"/>
              </a:rPr>
              <a:t>https://wiki.edmcouncil.org/display/IND/FCT-IND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Financial Business and Commerce</a:t>
            </a:r>
          </a:p>
          <a:p>
            <a:pPr lvl="2"/>
            <a:r>
              <a:rPr lang="en-US" sz="1400" dirty="0" smtClean="0">
                <a:hlinkClick r:id="rId6"/>
              </a:rPr>
              <a:t>https://wiki.edmcouncil.org/pages/viewpage.action?pageId=786677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Loans</a:t>
            </a:r>
          </a:p>
          <a:p>
            <a:pPr lvl="2"/>
            <a:r>
              <a:rPr lang="en-US" sz="1400" dirty="0" smtClean="0">
                <a:hlinkClick r:id="rId7"/>
              </a:rPr>
              <a:t>https://wiki.edmcouncil.org/display/LOAN/FCT-LOAN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Securities and Equities</a:t>
            </a:r>
          </a:p>
          <a:p>
            <a:pPr lvl="2"/>
            <a:r>
              <a:rPr lang="en-US" sz="1400" dirty="0" smtClean="0">
                <a:hlinkClick r:id="rId8"/>
              </a:rPr>
              <a:t>https://wiki.edmcouncil.org/pages/viewpage.action?pageId=786661</a:t>
            </a:r>
            <a:r>
              <a:rPr lang="en-US" sz="1400" dirty="0" smtClean="0"/>
              <a:t> </a:t>
            </a:r>
          </a:p>
          <a:p>
            <a:pPr lvl="1"/>
            <a:r>
              <a:rPr lang="en-US" sz="1800" dirty="0" smtClean="0"/>
              <a:t>Derivatives</a:t>
            </a:r>
          </a:p>
          <a:p>
            <a:pPr lvl="2"/>
            <a:r>
              <a:rPr lang="en-US" sz="1400" dirty="0" smtClean="0">
                <a:hlinkClick r:id="rId9"/>
              </a:rPr>
              <a:t>https://wiki.edmcouncil.org/display/DER/FCT-DER</a:t>
            </a:r>
            <a:r>
              <a:rPr lang="en-US" sz="1400" dirty="0" smtClean="0"/>
              <a:t> </a:t>
            </a:r>
          </a:p>
          <a:p>
            <a:pPr lvl="0"/>
            <a:r>
              <a:rPr lang="en-US" sz="2000" dirty="0" smtClean="0"/>
              <a:t>Vendor</a:t>
            </a:r>
            <a:r>
              <a:rPr lang="en-US" sz="2000" baseline="0" dirty="0" smtClean="0"/>
              <a:t> Team</a:t>
            </a:r>
          </a:p>
          <a:p>
            <a:pPr lvl="1"/>
            <a:r>
              <a:rPr lang="en-US" sz="1600" dirty="0" smtClean="0">
                <a:hlinkClick r:id="rId10"/>
              </a:rPr>
              <a:t>https://wiki.edmcouncil.org/display/FVT/FIBO+-+Vendor+Team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Vocabulary work is under way</a:t>
            </a:r>
          </a:p>
          <a:p>
            <a:r>
              <a:rPr lang="en-US" dirty="0" smtClean="0"/>
              <a:t>FIBO-BE</a:t>
            </a:r>
            <a:r>
              <a:rPr lang="en-US" baseline="0" dirty="0" smtClean="0"/>
              <a:t> working towards Feb 15 Finalization (FTF Report)</a:t>
            </a:r>
            <a:endParaRPr lang="en-US" dirty="0" smtClean="0"/>
          </a:p>
          <a:p>
            <a:r>
              <a:rPr lang="en-US" dirty="0" smtClean="0"/>
              <a:t>Bonds </a:t>
            </a:r>
            <a:r>
              <a:rPr lang="en-US" dirty="0" smtClean="0"/>
              <a:t>/ Debt</a:t>
            </a:r>
            <a:r>
              <a:rPr lang="en-US" baseline="0" dirty="0" smtClean="0"/>
              <a:t> FIBO Content Team </a:t>
            </a:r>
            <a:r>
              <a:rPr lang="en-US" baseline="0" dirty="0" smtClean="0"/>
              <a:t>starting</a:t>
            </a:r>
            <a:endParaRPr lang="en-US" baseline="0" dirty="0" smtClean="0"/>
          </a:p>
          <a:p>
            <a:r>
              <a:rPr lang="en-US" baseline="0" dirty="0" smtClean="0"/>
              <a:t>Significant progress with schema.org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FIBO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</a:p>
          <a:p>
            <a:r>
              <a:rPr lang="en-US" dirty="0" smtClean="0"/>
              <a:t>Schema.org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Schema.org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Active liaison with the schema.org community</a:t>
            </a:r>
          </a:p>
          <a:p>
            <a:pPr lvl="1"/>
            <a:r>
              <a:rPr lang="en-US" dirty="0" smtClean="0"/>
              <a:t>Goal is to define a FIBO extension to </a:t>
            </a:r>
            <a:r>
              <a:rPr lang="en-US" dirty="0" smtClean="0"/>
              <a:t>schema.org</a:t>
            </a:r>
          </a:p>
          <a:p>
            <a:pPr lvl="0"/>
            <a:r>
              <a:rPr lang="en-US" dirty="0" smtClean="0"/>
              <a:t>There are 3 parts to</a:t>
            </a:r>
            <a:r>
              <a:rPr lang="en-US" baseline="0" dirty="0" smtClean="0"/>
              <a:t> this:</a:t>
            </a:r>
          </a:p>
          <a:p>
            <a:pPr lvl="1"/>
            <a:r>
              <a:rPr lang="en-US" dirty="0" smtClean="0"/>
              <a:t>Extensions to core</a:t>
            </a:r>
            <a:r>
              <a:rPr lang="en-US" baseline="0" dirty="0" smtClean="0"/>
              <a:t> of schema.org itself</a:t>
            </a:r>
          </a:p>
          <a:p>
            <a:pPr lvl="1"/>
            <a:r>
              <a:rPr lang="en-US" baseline="0" dirty="0" smtClean="0"/>
              <a:t>FIBO-specific material as fibo.schema.org </a:t>
            </a:r>
          </a:p>
          <a:p>
            <a:pPr lvl="2"/>
            <a:r>
              <a:rPr lang="en-US" dirty="0" smtClean="0"/>
              <a:t>Managed by W3C</a:t>
            </a:r>
          </a:p>
          <a:p>
            <a:pPr lvl="1"/>
            <a:r>
              <a:rPr lang="en-US" dirty="0" smtClean="0"/>
              <a:t>FIBO extensions as needed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chema.fibo.org provisionally</a:t>
            </a:r>
          </a:p>
          <a:p>
            <a:pPr lvl="2"/>
            <a:r>
              <a:rPr lang="en-US" dirty="0" smtClean="0"/>
              <a:t>Managed by EDM Council</a:t>
            </a:r>
          </a:p>
          <a:p>
            <a:pPr lvl="1"/>
            <a:r>
              <a:rPr lang="en-US" dirty="0" smtClean="0"/>
              <a:t>Not currently clear where the line is between (2) and (3)</a:t>
            </a:r>
          </a:p>
          <a:p>
            <a:pPr lvl="0"/>
            <a:r>
              <a:rPr lang="en-US" dirty="0" smtClean="0"/>
              <a:t>Schema has a more terminological approach</a:t>
            </a:r>
          </a:p>
          <a:p>
            <a:pPr lvl="1"/>
            <a:r>
              <a:rPr lang="en-US" dirty="0" smtClean="0"/>
              <a:t>Not 1:1</a:t>
            </a:r>
            <a:r>
              <a:rPr lang="en-US" baseline="0" dirty="0" smtClean="0"/>
              <a:t> with FIBO</a:t>
            </a:r>
          </a:p>
          <a:p>
            <a:pPr lvl="1"/>
            <a:r>
              <a:rPr lang="en-US" baseline="0" dirty="0" smtClean="0"/>
              <a:t>Labels also differ e.g. Products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Sweet</a:t>
            </a:r>
            <a:r>
              <a:rPr lang="en-US" baseline="0" dirty="0" smtClean="0"/>
              <a:t> spot for schema.org is web-based information and search engine optimization (SEO)</a:t>
            </a:r>
          </a:p>
          <a:p>
            <a:pPr lvl="1"/>
            <a:r>
              <a:rPr lang="en-US" baseline="0" dirty="0" smtClean="0"/>
              <a:t>For FIBO this put the emphasis on retail products, of which we currently only cover loans</a:t>
            </a:r>
          </a:p>
          <a:p>
            <a:pPr lvl="1"/>
            <a:r>
              <a:rPr lang="en-US" baseline="0" dirty="0" smtClean="0"/>
              <a:t>Business entities data is also widely referenced on the web and so schema.org extensions for the FIBO BE terms will provide major lift and visibility for FIBO.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Good progress being made</a:t>
            </a:r>
          </a:p>
          <a:p>
            <a:pPr lvl="1"/>
            <a:r>
              <a:rPr lang="en-US" dirty="0" smtClean="0"/>
              <a:t>Added to the FIBO Wiki structure </a:t>
            </a:r>
          </a:p>
          <a:p>
            <a:pPr lvl="1"/>
            <a:r>
              <a:rPr lang="en-US" dirty="0" smtClean="0"/>
              <a:t>Wiki group management as per FCTs (see other notes)</a:t>
            </a:r>
          </a:p>
          <a:p>
            <a:pPr lvl="0"/>
            <a:r>
              <a:rPr lang="en-US" dirty="0" smtClean="0"/>
              <a:t>On track to put</a:t>
            </a:r>
            <a:r>
              <a:rPr lang="en-US" baseline="0" dirty="0" smtClean="0"/>
              <a:t> forward proposals for core schema.org extensions this week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Appendices: 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 smtClean="0">
              <a:effectLst/>
            </a:endParaRPr>
          </a:p>
          <a:p>
            <a:r>
              <a:rPr lang="en-US" dirty="0" smtClean="0"/>
              <a:t>II FIBO Infrastructure</a:t>
            </a:r>
          </a:p>
          <a:p>
            <a:r>
              <a:rPr lang="en-US" dirty="0" smtClean="0"/>
              <a:t>III Red FIBO</a:t>
            </a:r>
          </a:p>
          <a:p>
            <a:r>
              <a:rPr lang="en-US" dirty="0" smtClean="0"/>
              <a:t>IV FIBO Content and Status (“scenario”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Appendix I: 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II: 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  <a:p>
            <a:pPr lvl="1"/>
            <a:r>
              <a:rPr lang="en-US" dirty="0" smtClean="0"/>
              <a:t>How-to Guide will be posted to Wiki also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Wiki to JIRA Bridge: meeting actions identified in Wikis are also now reflected as JIRA issues</a:t>
            </a:r>
          </a:p>
          <a:p>
            <a:pPr lvl="1"/>
            <a:r>
              <a:rPr lang="en-US" dirty="0" smtClean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r>
              <a:rPr lang="en-US" baseline="0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overall process to follow in using GitHub and </a:t>
            </a:r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Sourcetree</a:t>
            </a:r>
            <a:r>
              <a:rPr lang="en-US" dirty="0" smtClean="0"/>
              <a:t>, for FCT Leads</a:t>
            </a:r>
          </a:p>
          <a:p>
            <a:r>
              <a:rPr lang="en-US" dirty="0" smtClean="0"/>
              <a:t>Detailed screenshots</a:t>
            </a:r>
            <a:r>
              <a:rPr lang="en-US" baseline="0" dirty="0" smtClean="0"/>
              <a:t> for each part of the process</a:t>
            </a:r>
          </a:p>
          <a:p>
            <a:r>
              <a:rPr lang="en-US" baseline="0" dirty="0" smtClean="0"/>
              <a:t>New section on definitions added</a:t>
            </a:r>
          </a:p>
          <a:p>
            <a:r>
              <a:rPr lang="en-US" baseline="0" dirty="0" smtClean="0"/>
              <a:t>Additional definitions added</a:t>
            </a:r>
          </a:p>
          <a:p>
            <a:pPr lvl="1"/>
            <a:r>
              <a:rPr lang="en-US" baseline="0" dirty="0" smtClean="0"/>
              <a:t>This is the version that is posted on the Wiki</a:t>
            </a:r>
          </a:p>
          <a:p>
            <a:r>
              <a:rPr lang="en-US" dirty="0" smtClean="0"/>
              <a:t>New section on aligning local and remote branches with EDM Council 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  <a:p>
            <a:pPr lvl="0"/>
            <a:r>
              <a:rPr lang="en-US" baseline="0" dirty="0" smtClean="0"/>
              <a:t>Some people are having difficulty accessing the Wiki </a:t>
            </a:r>
            <a:r>
              <a:rPr lang="en-US" sz="2400" baseline="0" dirty="0" smtClean="0"/>
              <a:t>– there is a synch to be run periodically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fro MB notes; </a:t>
            </a:r>
          </a:p>
          <a:p>
            <a:pPr lvl="2"/>
            <a:r>
              <a:rPr lang="en-US" sz="1800" dirty="0" smtClean="0"/>
              <a:t>FCT leads should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 any FIBO color as appropriate</a:t>
            </a:r>
          </a:p>
          <a:p>
            <a:pPr lvl="1"/>
            <a:r>
              <a:rPr lang="en-US" sz="2000" baseline="0" dirty="0" smtClean="0"/>
              <a:t>Run on same process as FCTs (wiki etc.).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 updated</a:t>
            </a:r>
          </a:p>
          <a:p>
            <a:pPr lvl="1"/>
            <a:r>
              <a:rPr lang="en-US" sz="2000" dirty="0" smtClean="0"/>
              <a:t>Will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</a:t>
            </a:r>
            <a:r>
              <a:rPr lang="en-US" baseline="0" dirty="0" smtClean="0"/>
              <a:t> Dec 8  - 9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FIBO Financial Business and Commerce Second Reading</a:t>
            </a:r>
          </a:p>
          <a:p>
            <a:pPr lvl="1"/>
            <a:r>
              <a:rPr lang="en-US" sz="1600" baseline="0" dirty="0" smtClean="0"/>
              <a:t>Voted </a:t>
            </a:r>
            <a:r>
              <a:rPr lang="en-US" sz="1600" baseline="0" dirty="0" smtClean="0"/>
              <a:t>to submit as a </a:t>
            </a:r>
            <a:r>
              <a:rPr lang="en-US" sz="1600" baseline="0" dirty="0" smtClean="0"/>
              <a:t>standard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in Finalization</a:t>
            </a:r>
            <a:endParaRPr lang="en-US" sz="1600" baseline="0" dirty="0" smtClean="0"/>
          </a:p>
          <a:p>
            <a:pPr lvl="0"/>
            <a:r>
              <a:rPr lang="en-US" sz="1800" baseline="0" dirty="0" smtClean="0">
                <a:solidFill>
                  <a:schemeClr val="tx1"/>
                </a:solidFill>
              </a:rPr>
              <a:t>Workshop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understanding what’s there, which constructs to use etc. or a given part of </a:t>
            </a:r>
            <a:r>
              <a:rPr lang="en-US" sz="1600" dirty="0" smtClean="0">
                <a:solidFill>
                  <a:schemeClr val="tx1"/>
                </a:solidFill>
              </a:rPr>
              <a:t>FIBO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III: Red FIBO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</a:t>
            </a:r>
            <a:r>
              <a:rPr lang="en-US" baseline="0" dirty="0" smtClean="0"/>
              <a:t> is one </a:t>
            </a:r>
            <a:r>
              <a:rPr lang="en-US" dirty="0" smtClean="0"/>
              <a:t>Foundations Content Team Activity</a:t>
            </a:r>
          </a:p>
          <a:p>
            <a:pPr lvl="1"/>
            <a:r>
              <a:rPr lang="en-US" dirty="0" smtClean="0"/>
              <a:t>Application of the “FIBO Principles” across the FIBO Family</a:t>
            </a:r>
          </a:p>
          <a:p>
            <a:pPr lvl="1"/>
            <a:r>
              <a:rPr lang="en-US" dirty="0" smtClean="0"/>
              <a:t>Starting to firm up how these are applied</a:t>
            </a:r>
          </a:p>
          <a:p>
            <a:pPr lvl="1"/>
            <a:r>
              <a:rPr lang="en-US" dirty="0" smtClean="0"/>
              <a:t>Units of Measure was initial example</a:t>
            </a:r>
          </a:p>
          <a:p>
            <a:pPr lvl="1"/>
            <a:r>
              <a:rPr lang="en-US" dirty="0" smtClean="0"/>
              <a:t>Now working on Continuant v Occurrent as a pre-requisite to REA Transactions workflow</a:t>
            </a:r>
          </a:p>
          <a:p>
            <a:r>
              <a:rPr lang="en-US" dirty="0" smtClean="0"/>
              <a:t>Deliver abstractions to FCTs so that formal</a:t>
            </a:r>
            <a:r>
              <a:rPr lang="en-US" baseline="0" dirty="0" smtClean="0"/>
              <a:t> OMG submission models are in line with philosophy, abstractions and common mid level ontology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v Pink working –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078496"/>
            <a:ext cx="4038600" cy="4343400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895600"/>
            <a:ext cx="3962400" cy="2209800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5105400"/>
            <a:ext cx="39624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143000"/>
            <a:ext cx="2971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Lattice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752600"/>
            <a:ext cx="12850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Platonic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1752600"/>
            <a:ext cx="1447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Relatives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347" y="2628900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136" y="33147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1481554"/>
            <a:ext cx="14478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QUDV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812" y="4715285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3225" y="5181600"/>
            <a:ext cx="2019300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QuantitiesAndUnits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3225" y="5791200"/>
            <a:ext cx="2286000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CurrencyAmount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  <a:endCxn id="14" idx="3"/>
          </p:cNvCxnSpPr>
          <p:nvPr/>
        </p:nvCxnSpPr>
        <p:spPr>
          <a:xfrm flipH="1" flipV="1">
            <a:off x="2783436" y="3543300"/>
            <a:ext cx="2539789" cy="186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16" idx="3"/>
          </p:cNvCxnSpPr>
          <p:nvPr/>
        </p:nvCxnSpPr>
        <p:spPr>
          <a:xfrm flipH="1" flipV="1">
            <a:off x="2926812" y="4943885"/>
            <a:ext cx="2396413" cy="1075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24000" y="40005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41095" y="2432384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1100554"/>
            <a:ext cx="26289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1066800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e</a:t>
            </a:r>
            <a:r>
              <a:rPr lang="en-US" sz="1600" dirty="0" err="1" smtClean="0"/>
              <a:t>xt</a:t>
            </a:r>
            <a:r>
              <a:rPr lang="en-US" sz="1600" dirty="0" smtClean="0"/>
              <a:t>/snap etc.</a:t>
            </a:r>
            <a:endParaRPr lang="en-US" sz="1600" dirty="0"/>
          </a:p>
        </p:txBody>
      </p:sp>
      <p:cxnSp>
        <p:nvCxnSpPr>
          <p:cNvPr id="25" name="Straight Arrow Connector 24"/>
          <p:cNvCxnSpPr>
            <a:stCxn id="17" idx="1"/>
            <a:endCxn id="24" idx="3"/>
          </p:cNvCxnSpPr>
          <p:nvPr/>
        </p:nvCxnSpPr>
        <p:spPr>
          <a:xfrm flipH="1" flipV="1">
            <a:off x="3960395" y="2660984"/>
            <a:ext cx="1362830" cy="2749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FIBO Foundations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recent topics of interest are in Red FIBO somewhere</a:t>
            </a:r>
          </a:p>
          <a:p>
            <a:pPr lvl="1"/>
            <a:r>
              <a:rPr lang="en-US" dirty="0" smtClean="0"/>
              <a:t>Products and Services</a:t>
            </a:r>
          </a:p>
          <a:p>
            <a:pPr lvl="1"/>
            <a:r>
              <a:rPr lang="en-US" dirty="0" smtClean="0"/>
              <a:t>Regulations, Regulatory restrictions</a:t>
            </a:r>
          </a:p>
          <a:p>
            <a:pPr lvl="1"/>
            <a:r>
              <a:rPr lang="en-US" dirty="0" smtClean="0"/>
              <a:t>Codes, Schemes,</a:t>
            </a:r>
            <a:r>
              <a:rPr lang="en-US" baseline="0" dirty="0" smtClean="0"/>
              <a:t> Identifiers</a:t>
            </a:r>
          </a:p>
          <a:p>
            <a:pPr lvl="1"/>
            <a:endParaRPr lang="en-US" dirty="0"/>
          </a:p>
          <a:p>
            <a:r>
              <a:rPr lang="en-US" baseline="0" dirty="0" smtClean="0"/>
              <a:t>FCT Leads liaise with Foundations FCT for abstractions of all model content (nothing is defined in isolation)</a:t>
            </a:r>
          </a:p>
          <a:p>
            <a:pPr lvl="1"/>
            <a:r>
              <a:rPr lang="en-US" dirty="0" smtClean="0"/>
              <a:t>Foundations provides a more complete model so you can use the pieces you need right away</a:t>
            </a:r>
          </a:p>
          <a:p>
            <a:pPr lvl="1"/>
            <a:r>
              <a:rPr lang="en-US" baseline="0" dirty="0" smtClean="0"/>
              <a:t>Use case for this is non destructive changes when additional abstractions are needed by a future</a:t>
            </a:r>
            <a:r>
              <a:rPr lang="en-US" dirty="0" smtClean="0"/>
              <a:t> FCT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IV: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30832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OMG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in RDF/OWL; </a:t>
            </a:r>
            <a:r>
              <a:rPr lang="en-US" sz="900" b="1" dirty="0" smtClean="0">
                <a:solidFill>
                  <a:srgbClr val="FFFFFF"/>
                </a:solidFill>
              </a:rPr>
              <a:t>EA </a:t>
            </a:r>
            <a:r>
              <a:rPr lang="en-US" sz="900" b="1" dirty="0" err="1" smtClean="0">
                <a:solidFill>
                  <a:srgbClr val="FFFFFF"/>
                </a:solidFill>
              </a:rPr>
              <a:t>Subst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 Reviewed by SMEs; </a:t>
            </a:r>
            <a:r>
              <a:rPr lang="en-US" sz="900" b="1" dirty="0" smtClean="0">
                <a:solidFill>
                  <a:srgbClr val="FFFFFF"/>
                </a:solidFill>
              </a:rPr>
              <a:t>EA Draft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Modeled in Enterprise Architect;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900" b="1" dirty="0">
                <a:solidFill>
                  <a:srgbClr val="FFFFFF"/>
                </a:solidFill>
              </a:rPr>
              <a:t>Initial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1/13/2016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(August 2015)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74592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 March 2016 (Reston 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Business Entities FTF2 Report and Final specification</a:t>
            </a:r>
            <a:endParaRPr lang="en-US" sz="2800" dirty="0" smtClean="0">
              <a:effectLst/>
            </a:endParaRPr>
          </a:p>
          <a:p>
            <a:pPr lvl="1"/>
            <a:r>
              <a:rPr lang="en-US" dirty="0" smtClean="0"/>
              <a:t>Last chance!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Loans “Dry Run” and presentation</a:t>
            </a:r>
            <a:endParaRPr lang="en-US" sz="2800" dirty="0" smtClean="0">
              <a:effectLst/>
            </a:endParaRPr>
          </a:p>
          <a:p>
            <a:pPr lvl="1"/>
            <a:r>
              <a:rPr lang="en-US" dirty="0" smtClean="0"/>
              <a:t>To be confirmed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and RTF Charters (Friday Plenary)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sz="2000" dirty="0" smtClean="0"/>
              <a:t>RTF due to report in </a:t>
            </a:r>
            <a:r>
              <a:rPr lang="en-US" sz="2000" baseline="0" dirty="0" smtClean="0"/>
              <a:t>March</a:t>
            </a:r>
            <a:endParaRPr lang="en-US" sz="2000" dirty="0" smtClean="0"/>
          </a:p>
          <a:p>
            <a:r>
              <a:rPr lang="en-US" sz="2400" dirty="0" smtClean="0"/>
              <a:t>Business Entities</a:t>
            </a:r>
          </a:p>
          <a:p>
            <a:pPr lvl="1"/>
            <a:r>
              <a:rPr lang="en-US" sz="2000" dirty="0" smtClean="0"/>
              <a:t>FTF2 </a:t>
            </a:r>
            <a:r>
              <a:rPr lang="en-US" sz="2000" dirty="0" smtClean="0"/>
              <a:t>changed to </a:t>
            </a:r>
            <a:r>
              <a:rPr lang="en-US" sz="2000" dirty="0" smtClean="0"/>
              <a:t>report </a:t>
            </a:r>
            <a:r>
              <a:rPr lang="en-US" sz="2000" dirty="0" smtClean="0"/>
              <a:t>March</a:t>
            </a:r>
            <a:endParaRPr lang="en-US" sz="2000" dirty="0" smtClean="0"/>
          </a:p>
          <a:p>
            <a:pPr lvl="1"/>
            <a:r>
              <a:rPr lang="en-US" sz="2000" dirty="0" smtClean="0"/>
              <a:t>RTF</a:t>
            </a:r>
            <a:r>
              <a:rPr lang="en-US" sz="2000" baseline="0" dirty="0" smtClean="0"/>
              <a:t> </a:t>
            </a:r>
            <a:r>
              <a:rPr lang="en-US" sz="2000" baseline="0" dirty="0" smtClean="0"/>
              <a:t>to be chartered</a:t>
            </a:r>
            <a:endParaRPr lang="en-US" sz="2000" dirty="0" smtClean="0"/>
          </a:p>
          <a:p>
            <a:pPr lvl="1"/>
            <a:r>
              <a:rPr lang="en-US" sz="2000" dirty="0" smtClean="0"/>
              <a:t>New RFC for FIBO-BE v2 to be filed </a:t>
            </a:r>
            <a:r>
              <a:rPr lang="en-US" sz="2000" dirty="0" smtClean="0"/>
              <a:t>(when?)</a:t>
            </a:r>
            <a:endParaRPr lang="en-US" sz="2000" dirty="0" smtClean="0"/>
          </a:p>
          <a:p>
            <a:r>
              <a:rPr lang="en-US" sz="2400" dirty="0" smtClean="0"/>
              <a:t>Indices and Indicators</a:t>
            </a:r>
          </a:p>
          <a:p>
            <a:pPr lvl="1"/>
            <a:r>
              <a:rPr lang="en-US" sz="2000" dirty="0" smtClean="0"/>
              <a:t>FTF2 </a:t>
            </a:r>
            <a:r>
              <a:rPr lang="en-US" sz="2000" dirty="0" smtClean="0"/>
              <a:t>was due </a:t>
            </a:r>
            <a:r>
              <a:rPr lang="en-US" sz="2000" dirty="0" smtClean="0"/>
              <a:t>to report </a:t>
            </a:r>
            <a:r>
              <a:rPr lang="en-US" sz="2000" dirty="0" smtClean="0"/>
              <a:t>December</a:t>
            </a:r>
          </a:p>
          <a:p>
            <a:pPr lvl="1"/>
            <a:r>
              <a:rPr lang="en-US" sz="2000" dirty="0" smtClean="0"/>
              <a:t>Changed to March</a:t>
            </a:r>
            <a:endParaRPr lang="en-US" sz="2000" dirty="0" smtClean="0"/>
          </a:p>
          <a:p>
            <a:pPr lvl="1"/>
            <a:r>
              <a:rPr lang="en-US" sz="2000" dirty="0" smtClean="0"/>
              <a:t>RTF to be </a:t>
            </a:r>
            <a:r>
              <a:rPr lang="en-US" sz="2000" dirty="0" smtClean="0"/>
              <a:t>chartered March</a:t>
            </a:r>
            <a:endParaRPr lang="en-US" sz="2000" dirty="0" smtClean="0"/>
          </a:p>
          <a:p>
            <a:r>
              <a:rPr lang="en-US" sz="2400" dirty="0" smtClean="0"/>
              <a:t>Financial Business and Commerce</a:t>
            </a:r>
          </a:p>
          <a:p>
            <a:pPr lvl="1"/>
            <a:r>
              <a:rPr lang="en-US" sz="2000" dirty="0" smtClean="0"/>
              <a:t>New FTF </a:t>
            </a:r>
            <a:r>
              <a:rPr lang="en-US" sz="2000" dirty="0" smtClean="0"/>
              <a:t>chartered December</a:t>
            </a:r>
          </a:p>
          <a:p>
            <a:pPr lvl="1"/>
            <a:r>
              <a:rPr lang="en-US" sz="2000" dirty="0" smtClean="0"/>
              <a:t>Due</a:t>
            </a:r>
            <a:r>
              <a:rPr lang="en-US" sz="2000" baseline="0" dirty="0" smtClean="0"/>
              <a:t> to report in June (23 May)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Approved by the OMG Board in September</a:t>
            </a:r>
          </a:p>
          <a:p>
            <a:pPr lvl="1"/>
            <a:r>
              <a:rPr lang="en-US" dirty="0" smtClean="0"/>
              <a:t>Did RTF not reported in Dec? Will March </a:t>
            </a:r>
            <a:r>
              <a:rPr lang="en-US" dirty="0"/>
              <a:t>o</a:t>
            </a:r>
            <a:r>
              <a:rPr lang="en-US" dirty="0" smtClean="0"/>
              <a:t>r June</a:t>
            </a:r>
            <a:endParaRPr lang="en-US" dirty="0" smtClean="0"/>
          </a:p>
          <a:p>
            <a:pPr lvl="1"/>
            <a:r>
              <a:rPr lang="en-US" dirty="0" smtClean="0"/>
              <a:t>Minimal pending </a:t>
            </a:r>
            <a:r>
              <a:rPr lang="en-US" dirty="0" smtClean="0"/>
              <a:t>updates </a:t>
            </a:r>
            <a:r>
              <a:rPr lang="en-US" dirty="0" smtClean="0"/>
              <a:t>= namely security types and pricing sources</a:t>
            </a:r>
            <a:endParaRPr lang="en-US" dirty="0" smtClean="0"/>
          </a:p>
          <a:p>
            <a:r>
              <a:rPr lang="en-US" dirty="0" smtClean="0"/>
              <a:t>Plans for Part 2 </a:t>
            </a:r>
            <a:r>
              <a:rPr lang="en-US" dirty="0" smtClean="0"/>
              <a:t>pending</a:t>
            </a:r>
          </a:p>
          <a:p>
            <a:r>
              <a:rPr lang="en-US" dirty="0" smtClean="0"/>
              <a:t>See openfigi.com for the public face of the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"/>
          <p:cNvCxnSpPr>
            <a:cxnSpLocks noChangeShapeType="1"/>
          </p:cNvCxnSpPr>
          <p:nvPr/>
        </p:nvCxnSpPr>
        <p:spPr bwMode="auto">
          <a:xfrm flipH="1">
            <a:off x="7975454" y="1010599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32550"/>
            <a:ext cx="381000" cy="365125"/>
          </a:xfrm>
        </p:spPr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hevron 23"/>
          <p:cNvSpPr>
            <a:spLocks noChangeArrowheads="1"/>
          </p:cNvSpPr>
          <p:nvPr/>
        </p:nvSpPr>
        <p:spPr bwMode="auto">
          <a:xfrm>
            <a:off x="5932823" y="228873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 flipH="1">
            <a:off x="3292664" y="877987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hevron 23"/>
          <p:cNvSpPr>
            <a:spLocks noChangeArrowheads="1"/>
          </p:cNvSpPr>
          <p:nvPr/>
        </p:nvSpPr>
        <p:spPr bwMode="auto">
          <a:xfrm>
            <a:off x="2238710" y="3343824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8" name="Chevron 27"/>
          <p:cNvSpPr>
            <a:spLocks noChangeArrowheads="1"/>
          </p:cNvSpPr>
          <p:nvPr/>
        </p:nvSpPr>
        <p:spPr bwMode="auto">
          <a:xfrm>
            <a:off x="381001" y="2792380"/>
            <a:ext cx="30480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FTF2 Incorporate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concepts in FBC</a:t>
            </a:r>
            <a:endParaRPr lang="en-US" sz="2200" dirty="0"/>
          </a:p>
        </p:txBody>
      </p:sp>
      <p:sp>
        <p:nvSpPr>
          <p:cNvPr id="9" name="Chevron 27"/>
          <p:cNvSpPr>
            <a:spLocks noChangeArrowheads="1"/>
          </p:cNvSpPr>
          <p:nvPr/>
        </p:nvSpPr>
        <p:spPr bwMode="auto">
          <a:xfrm>
            <a:off x="-86977" y="1716187"/>
            <a:ext cx="3379641" cy="57255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Legal Persons, LEI Entities;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Ownership and Control</a:t>
            </a:r>
            <a:endParaRPr lang="en-US" sz="2200" dirty="0"/>
          </a:p>
        </p:txBody>
      </p:sp>
      <p:sp>
        <p:nvSpPr>
          <p:cNvPr id="10" name="Chevron 27"/>
          <p:cNvSpPr>
            <a:spLocks noChangeArrowheads="1"/>
          </p:cNvSpPr>
          <p:nvPr/>
        </p:nvSpPr>
        <p:spPr bwMode="auto">
          <a:xfrm>
            <a:off x="-1380789" y="1143000"/>
            <a:ext cx="6120156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cxnSp>
        <p:nvCxnSpPr>
          <p:cNvPr id="11" name="Straight Connector 11"/>
          <p:cNvCxnSpPr>
            <a:cxnSpLocks noChangeShapeType="1"/>
          </p:cNvCxnSpPr>
          <p:nvPr/>
        </p:nvCxnSpPr>
        <p:spPr bwMode="auto">
          <a:xfrm>
            <a:off x="-1380789" y="1106587"/>
            <a:ext cx="0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020677" y="-112613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Roadmap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5494673" y="6003974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97835" y="6135787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7023" y="59833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94623" y="58309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8"/>
          <p:cNvCxnSpPr>
            <a:cxnSpLocks noChangeShapeType="1"/>
          </p:cNvCxnSpPr>
          <p:nvPr/>
        </p:nvCxnSpPr>
        <p:spPr bwMode="auto">
          <a:xfrm>
            <a:off x="-6071852" y="1106587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-7021177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-4158914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3980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21" name="Rounded Rectangle 20"/>
          <p:cNvSpPr/>
          <p:nvPr/>
        </p:nvSpPr>
        <p:spPr>
          <a:xfrm>
            <a:off x="-7619664" y="1152625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-8849977" y="1792387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1202322" y="3316387"/>
            <a:ext cx="3494213" cy="457200"/>
          </a:xfrm>
          <a:prstGeom prst="roundRect">
            <a:avLst/>
          </a:prstGeom>
          <a:solidFill>
            <a:srgbClr val="E6B7E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-4776453" y="2782987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1995946" y="4454675"/>
            <a:ext cx="6739732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42223" y="56785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Chevron 26"/>
          <p:cNvSpPr/>
          <p:nvPr/>
        </p:nvSpPr>
        <p:spPr bwMode="auto">
          <a:xfrm>
            <a:off x="-7325977" y="1152625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8" name="Straight Connector 20"/>
          <p:cNvCxnSpPr>
            <a:cxnSpLocks noChangeShapeType="1"/>
          </p:cNvCxnSpPr>
          <p:nvPr/>
        </p:nvCxnSpPr>
        <p:spPr bwMode="auto">
          <a:xfrm flipH="1">
            <a:off x="-3757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1"/>
          <p:cNvCxnSpPr>
            <a:cxnSpLocks noChangeShapeType="1"/>
          </p:cNvCxnSpPr>
          <p:nvPr/>
        </p:nvCxnSpPr>
        <p:spPr bwMode="auto">
          <a:xfrm flipH="1">
            <a:off x="-2614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2"/>
          <p:cNvCxnSpPr>
            <a:cxnSpLocks noChangeShapeType="1"/>
          </p:cNvCxnSpPr>
          <p:nvPr/>
        </p:nvCxnSpPr>
        <p:spPr bwMode="auto">
          <a:xfrm flipH="1">
            <a:off x="-485582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Chevron 23"/>
          <p:cNvSpPr>
            <a:spLocks noChangeArrowheads="1"/>
          </p:cNvSpPr>
          <p:nvPr/>
        </p:nvSpPr>
        <p:spPr bwMode="auto">
          <a:xfrm>
            <a:off x="-5954377" y="179238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2" name="Chevron 24"/>
          <p:cNvSpPr>
            <a:spLocks noChangeArrowheads="1"/>
          </p:cNvSpPr>
          <p:nvPr/>
        </p:nvSpPr>
        <p:spPr bwMode="auto">
          <a:xfrm>
            <a:off x="-3515977" y="2782987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3" name="Chevron 27"/>
          <p:cNvSpPr>
            <a:spLocks noChangeArrowheads="1"/>
          </p:cNvSpPr>
          <p:nvPr/>
        </p:nvSpPr>
        <p:spPr bwMode="auto">
          <a:xfrm>
            <a:off x="-5954377" y="1152625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FIBO-FND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4" name="Chevron 28"/>
          <p:cNvSpPr>
            <a:spLocks noChangeArrowheads="1"/>
          </p:cNvSpPr>
          <p:nvPr/>
        </p:nvSpPr>
        <p:spPr bwMode="auto">
          <a:xfrm>
            <a:off x="-4811378" y="1792387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5" name="Chevron 29"/>
          <p:cNvSpPr>
            <a:spLocks noChangeArrowheads="1"/>
          </p:cNvSpPr>
          <p:nvPr/>
        </p:nvSpPr>
        <p:spPr bwMode="auto">
          <a:xfrm>
            <a:off x="-2547602" y="2782987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36" name="Chevron 30"/>
          <p:cNvSpPr>
            <a:spLocks noChangeArrowheads="1"/>
          </p:cNvSpPr>
          <p:nvPr/>
        </p:nvSpPr>
        <p:spPr bwMode="auto">
          <a:xfrm>
            <a:off x="3343609" y="3343824"/>
            <a:ext cx="2464593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7" name="Chevron 31"/>
          <p:cNvSpPr>
            <a:spLocks noChangeArrowheads="1"/>
          </p:cNvSpPr>
          <p:nvPr/>
        </p:nvSpPr>
        <p:spPr bwMode="auto">
          <a:xfrm>
            <a:off x="6005084" y="3886200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8" name="Rounded Rectangle 37"/>
          <p:cNvSpPr/>
          <p:nvPr/>
        </p:nvSpPr>
        <p:spPr>
          <a:xfrm>
            <a:off x="-1352214" y="1258987"/>
            <a:ext cx="655637" cy="228599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-12700" y="20320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5800" y="28956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638800" y="345098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-5632114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-4535152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-3388977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-2199939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6" name="Chevron 27"/>
          <p:cNvSpPr>
            <a:spLocks noChangeArrowheads="1"/>
          </p:cNvSpPr>
          <p:nvPr/>
        </p:nvSpPr>
        <p:spPr bwMode="auto">
          <a:xfrm>
            <a:off x="-2547602" y="1152625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-681956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8" name="Straight Connector 21"/>
          <p:cNvCxnSpPr>
            <a:cxnSpLocks noChangeShapeType="1"/>
          </p:cNvCxnSpPr>
          <p:nvPr/>
        </p:nvCxnSpPr>
        <p:spPr bwMode="auto">
          <a:xfrm flipH="1">
            <a:off x="-7325977" y="90973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-4139402" y="3609500"/>
            <a:ext cx="119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FIBO Content Teams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3103408" y="3011587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51" name="Straight Connector 20"/>
          <p:cNvCxnSpPr>
            <a:cxnSpLocks noChangeShapeType="1"/>
          </p:cNvCxnSpPr>
          <p:nvPr/>
        </p:nvCxnSpPr>
        <p:spPr bwMode="auto">
          <a:xfrm flipH="1">
            <a:off x="1056023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22"/>
          <p:cNvCxnSpPr>
            <a:cxnSpLocks noChangeShapeType="1"/>
          </p:cNvCxnSpPr>
          <p:nvPr/>
        </p:nvCxnSpPr>
        <p:spPr bwMode="auto">
          <a:xfrm flipH="1">
            <a:off x="-42527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11"/>
          <p:cNvSpPr txBox="1">
            <a:spLocks noChangeArrowheads="1"/>
          </p:cNvSpPr>
          <p:nvPr/>
        </p:nvSpPr>
        <p:spPr bwMode="auto">
          <a:xfrm>
            <a:off x="-81881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4" name="TextBox 42"/>
          <p:cNvSpPr txBox="1">
            <a:spLocks noChangeArrowheads="1"/>
          </p:cNvSpPr>
          <p:nvPr/>
        </p:nvSpPr>
        <p:spPr bwMode="auto">
          <a:xfrm>
            <a:off x="278148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3348563" y="5068987"/>
            <a:ext cx="3553887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By Contract type; by underlying asset type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-2601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849773" y="3496224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0076" y="21147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Key</a:t>
            </a:r>
            <a:endParaRPr lang="en-US" sz="14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-6030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TextBox 42"/>
          <p:cNvSpPr txBox="1">
            <a:spLocks noChangeArrowheads="1"/>
          </p:cNvSpPr>
          <p:nvPr/>
        </p:nvSpPr>
        <p:spPr bwMode="auto">
          <a:xfrm>
            <a:off x="13338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68" name="Chevron 31"/>
          <p:cNvSpPr>
            <a:spLocks noChangeArrowheads="1"/>
          </p:cNvSpPr>
          <p:nvPr/>
        </p:nvSpPr>
        <p:spPr bwMode="auto">
          <a:xfrm>
            <a:off x="6018548" y="44593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69" name="Rounded Rectangle 68"/>
          <p:cNvSpPr/>
          <p:nvPr/>
        </p:nvSpPr>
        <p:spPr>
          <a:xfrm>
            <a:off x="2187117" y="3886200"/>
            <a:ext cx="2607468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Securities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0" name="Chevron 23"/>
          <p:cNvSpPr>
            <a:spLocks noChangeArrowheads="1"/>
          </p:cNvSpPr>
          <p:nvPr/>
        </p:nvSpPr>
        <p:spPr bwMode="auto">
          <a:xfrm>
            <a:off x="4837448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1" name="Chevron 23"/>
          <p:cNvSpPr>
            <a:spLocks noChangeArrowheads="1"/>
          </p:cNvSpPr>
          <p:nvPr/>
        </p:nvSpPr>
        <p:spPr bwMode="auto">
          <a:xfrm>
            <a:off x="4838702" y="44546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74" name="Straight Connector 21"/>
          <p:cNvCxnSpPr>
            <a:cxnSpLocks noChangeShapeType="1"/>
          </p:cNvCxnSpPr>
          <p:nvPr/>
        </p:nvCxnSpPr>
        <p:spPr bwMode="auto">
          <a:xfrm flipH="1">
            <a:off x="2084722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44"/>
          <p:cNvSpPr txBox="1">
            <a:spLocks noChangeArrowheads="1"/>
          </p:cNvSpPr>
          <p:nvPr/>
        </p:nvSpPr>
        <p:spPr bwMode="auto">
          <a:xfrm>
            <a:off x="2499060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-2614277" y="2935388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3899241" y="2935387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Chevron 27"/>
          <p:cNvSpPr>
            <a:spLocks noChangeArrowheads="1"/>
          </p:cNvSpPr>
          <p:nvPr/>
        </p:nvSpPr>
        <p:spPr bwMode="auto">
          <a:xfrm>
            <a:off x="4648200" y="1143000"/>
            <a:ext cx="2362200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            RTF2 For Loans, Sec, Der ???</a:t>
            </a:r>
            <a:endParaRPr lang="en-US" sz="2200" dirty="0"/>
          </a:p>
        </p:txBody>
      </p:sp>
      <p:cxnSp>
        <p:nvCxnSpPr>
          <p:cNvPr id="80" name="Straight Connector 20"/>
          <p:cNvCxnSpPr>
            <a:cxnSpLocks noChangeShapeType="1"/>
          </p:cNvCxnSpPr>
          <p:nvPr/>
        </p:nvCxnSpPr>
        <p:spPr bwMode="auto">
          <a:xfrm flipH="1">
            <a:off x="576931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22"/>
          <p:cNvCxnSpPr>
            <a:cxnSpLocks noChangeShapeType="1"/>
          </p:cNvCxnSpPr>
          <p:nvPr/>
        </p:nvCxnSpPr>
        <p:spPr bwMode="auto">
          <a:xfrm flipH="1">
            <a:off x="467076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3894473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83" name="TextBox 42"/>
          <p:cNvSpPr txBox="1">
            <a:spLocks noChangeArrowheads="1"/>
          </p:cNvSpPr>
          <p:nvPr/>
        </p:nvSpPr>
        <p:spPr bwMode="auto">
          <a:xfrm>
            <a:off x="49914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84" name="TextBox 6"/>
          <p:cNvSpPr txBox="1">
            <a:spLocks noChangeArrowheads="1"/>
          </p:cNvSpPr>
          <p:nvPr/>
        </p:nvSpPr>
        <p:spPr bwMode="auto">
          <a:xfrm>
            <a:off x="5048568" y="511344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2016</a:t>
            </a:r>
            <a:endParaRPr lang="en-US" sz="2200" dirty="0"/>
          </a:p>
        </p:txBody>
      </p:sp>
      <p:sp>
        <p:nvSpPr>
          <p:cNvPr id="85" name="Rounded Rectangle 84"/>
          <p:cNvSpPr/>
          <p:nvPr/>
        </p:nvSpPr>
        <p:spPr>
          <a:xfrm>
            <a:off x="3320251" y="2289501"/>
            <a:ext cx="2566535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FIBO-BE v2: Government, Jurisdiction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-6378690" y="1936766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759901" y="240380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Chevron 28"/>
          <p:cNvSpPr>
            <a:spLocks noChangeArrowheads="1"/>
          </p:cNvSpPr>
          <p:nvPr/>
        </p:nvSpPr>
        <p:spPr bwMode="auto">
          <a:xfrm>
            <a:off x="7075823" y="2289501"/>
            <a:ext cx="1077577" cy="456436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FIBO-BE2 FTF</a:t>
            </a:r>
            <a:endParaRPr lang="en-US" sz="2200" dirty="0"/>
          </a:p>
        </p:txBody>
      </p:sp>
      <p:sp>
        <p:nvSpPr>
          <p:cNvPr id="90" name="Rounded Rectangle 89"/>
          <p:cNvSpPr/>
          <p:nvPr/>
        </p:nvSpPr>
        <p:spPr>
          <a:xfrm>
            <a:off x="1041265" y="5068987"/>
            <a:ext cx="2223366" cy="45720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 </a:t>
            </a:r>
            <a:r>
              <a:rPr lang="en-US" sz="1200" dirty="0" err="1" smtClean="0">
                <a:solidFill>
                  <a:schemeClr val="tx1"/>
                </a:solidFill>
              </a:rPr>
              <a:t>PoC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IR Swaps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667000" y="152400"/>
            <a:ext cx="609600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PoC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2" name="Chevron 27"/>
          <p:cNvSpPr>
            <a:spLocks noChangeArrowheads="1"/>
          </p:cNvSpPr>
          <p:nvPr/>
        </p:nvSpPr>
        <p:spPr bwMode="auto">
          <a:xfrm>
            <a:off x="2097818" y="5602387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SKOS</a:t>
            </a:r>
            <a:endParaRPr lang="en-US" sz="2200" dirty="0"/>
          </a:p>
        </p:txBody>
      </p:sp>
      <p:sp>
        <p:nvSpPr>
          <p:cNvPr id="93" name="Chevron 27"/>
          <p:cNvSpPr>
            <a:spLocks noChangeArrowheads="1"/>
          </p:cNvSpPr>
          <p:nvPr/>
        </p:nvSpPr>
        <p:spPr bwMode="auto">
          <a:xfrm>
            <a:off x="1371600" y="152400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Non OMG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FIBO</a:t>
            </a:r>
            <a:endParaRPr lang="en-US" sz="2200" dirty="0"/>
          </a:p>
        </p:txBody>
      </p:sp>
      <p:sp>
        <p:nvSpPr>
          <p:cNvPr id="94" name="Chevron 27"/>
          <p:cNvSpPr>
            <a:spLocks noChangeArrowheads="1"/>
          </p:cNvSpPr>
          <p:nvPr/>
        </p:nvSpPr>
        <p:spPr bwMode="auto">
          <a:xfrm>
            <a:off x="2084722" y="6135787"/>
            <a:ext cx="2518796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 schema.org</a:t>
            </a:r>
            <a:endParaRPr lang="en-US" sz="2200" dirty="0"/>
          </a:p>
        </p:txBody>
      </p:sp>
      <p:sp>
        <p:nvSpPr>
          <p:cNvPr id="95" name="Chevron 31"/>
          <p:cNvSpPr>
            <a:spLocks noChangeArrowheads="1"/>
          </p:cNvSpPr>
          <p:nvPr/>
        </p:nvSpPr>
        <p:spPr bwMode="auto">
          <a:xfrm>
            <a:off x="8077200" y="50689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96" name="Chevron 23"/>
          <p:cNvSpPr>
            <a:spLocks noChangeArrowheads="1"/>
          </p:cNvSpPr>
          <p:nvPr/>
        </p:nvSpPr>
        <p:spPr bwMode="auto">
          <a:xfrm>
            <a:off x="6934200" y="5064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629400" y="5178575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778500" y="876300"/>
            <a:ext cx="1098550" cy="196850"/>
            <a:chOff x="4823160" y="1030387"/>
            <a:chExt cx="1098550" cy="196850"/>
          </a:xfrm>
        </p:grpSpPr>
        <p:cxnSp>
          <p:nvCxnSpPr>
            <p:cNvPr id="99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Group 103"/>
          <p:cNvGrpSpPr/>
          <p:nvPr/>
        </p:nvGrpSpPr>
        <p:grpSpPr>
          <a:xfrm>
            <a:off x="6902450" y="876300"/>
            <a:ext cx="1098550" cy="196850"/>
            <a:chOff x="4823160" y="1030387"/>
            <a:chExt cx="1098550" cy="196850"/>
          </a:xfrm>
        </p:grpSpPr>
        <p:cxnSp>
          <p:nvCxnSpPr>
            <p:cNvPr id="105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9" name="Group 108"/>
          <p:cNvGrpSpPr/>
          <p:nvPr/>
        </p:nvGrpSpPr>
        <p:grpSpPr>
          <a:xfrm>
            <a:off x="6172200" y="863600"/>
            <a:ext cx="1573212" cy="274638"/>
            <a:chOff x="1486235" y="1030387"/>
            <a:chExt cx="1573212" cy="274638"/>
          </a:xfrm>
        </p:grpSpPr>
        <p:sp>
          <p:nvSpPr>
            <p:cNvPr id="107" name="TextBox 42"/>
            <p:cNvSpPr txBox="1">
              <a:spLocks noChangeArrowheads="1"/>
            </p:cNvSpPr>
            <p:nvPr/>
          </p:nvSpPr>
          <p:spPr bwMode="auto">
            <a:xfrm>
              <a:off x="1486235" y="1030387"/>
              <a:ext cx="407988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 smtClean="0"/>
                <a:t>Q3</a:t>
              </a:r>
              <a:endParaRPr lang="en-US" sz="2200" b="1" dirty="0"/>
            </a:p>
          </p:txBody>
        </p: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2651460" y="1046262"/>
              <a:ext cx="40798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/>
                <a:t>Q4</a:t>
              </a:r>
              <a:endParaRPr lang="en-US" sz="2200" b="1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-12700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Indices &amp; </a:t>
            </a:r>
          </a:p>
          <a:p>
            <a:r>
              <a:rPr lang="en-US" sz="1200" dirty="0" smtClean="0"/>
              <a:t>Indicators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-38100" y="1752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FIBO-BE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8600" y="332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Financial Business and Commerce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936" y="1143037"/>
            <a:ext cx="781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FIBO-FND </a:t>
            </a:r>
          </a:p>
        </p:txBody>
      </p:sp>
      <p:sp>
        <p:nvSpPr>
          <p:cNvPr id="116" name="Chevron 27"/>
          <p:cNvSpPr>
            <a:spLocks noChangeArrowheads="1"/>
          </p:cNvSpPr>
          <p:nvPr/>
        </p:nvSpPr>
        <p:spPr bwMode="auto">
          <a:xfrm>
            <a:off x="1219200" y="1143000"/>
            <a:ext cx="2171365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(RTF) also for FBC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800600" y="1143000"/>
            <a:ext cx="781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</a:t>
            </a:r>
            <a:r>
              <a:rPr lang="en-US" sz="1200" dirty="0" smtClean="0"/>
              <a:t>FND </a:t>
            </a:r>
            <a:r>
              <a:rPr lang="en-US" sz="1200" dirty="0" err="1" smtClean="0"/>
              <a:t>v</a:t>
            </a:r>
            <a:r>
              <a:rPr lang="en-US" sz="1200" baseline="30000" dirty="0" err="1" smtClean="0"/>
              <a:t>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5" name="Rounded Rectangle 114"/>
          <p:cNvSpPr/>
          <p:nvPr/>
        </p:nvSpPr>
        <p:spPr>
          <a:xfrm>
            <a:off x="3168191" y="2089166"/>
            <a:ext cx="655637" cy="228600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Final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7" name="Chevron 31"/>
          <p:cNvSpPr>
            <a:spLocks noChangeArrowheads="1"/>
          </p:cNvSpPr>
          <p:nvPr/>
        </p:nvSpPr>
        <p:spPr bwMode="auto">
          <a:xfrm>
            <a:off x="3048000" y="1143000"/>
            <a:ext cx="1219200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19" name="Rounded Rectangle 118"/>
          <p:cNvSpPr/>
          <p:nvPr/>
        </p:nvSpPr>
        <p:spPr>
          <a:xfrm>
            <a:off x="7620000" y="40386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696200" y="45720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3" name="Chevron 28"/>
          <p:cNvSpPr>
            <a:spLocks noChangeArrowheads="1"/>
          </p:cNvSpPr>
          <p:nvPr/>
        </p:nvSpPr>
        <p:spPr bwMode="auto">
          <a:xfrm>
            <a:off x="1905000" y="4446620"/>
            <a:ext cx="2931908" cy="456436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89" name="Rounded Rectangle 88"/>
          <p:cNvSpPr/>
          <p:nvPr/>
        </p:nvSpPr>
        <p:spPr>
          <a:xfrm>
            <a:off x="2057400" y="4495800"/>
            <a:ext cx="872404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D</a:t>
            </a:r>
            <a:r>
              <a:rPr lang="en-US" sz="1200" b="1" dirty="0" smtClean="0">
                <a:solidFill>
                  <a:schemeClr val="tx1"/>
                </a:solidFill>
              </a:rPr>
              <a:t>ry Run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495800" y="45720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5" name="Chevron 31"/>
          <p:cNvSpPr>
            <a:spLocks noChangeArrowheads="1"/>
          </p:cNvSpPr>
          <p:nvPr/>
        </p:nvSpPr>
        <p:spPr bwMode="auto">
          <a:xfrm>
            <a:off x="2743200" y="2778870"/>
            <a:ext cx="685800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21" name="Rounded Rectangle 120"/>
          <p:cNvSpPr/>
          <p:nvPr/>
        </p:nvSpPr>
        <p:spPr>
          <a:xfrm>
            <a:off x="3124200" y="28956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978848" y="238922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30" name="Chevron 31"/>
          <p:cNvSpPr>
            <a:spLocks noChangeArrowheads="1"/>
          </p:cNvSpPr>
          <p:nvPr/>
        </p:nvSpPr>
        <p:spPr bwMode="auto">
          <a:xfrm>
            <a:off x="6858000" y="152400"/>
            <a:ext cx="1143000" cy="452263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OMG finalization</a:t>
            </a:r>
            <a:endParaRPr lang="en-US" sz="2200" dirty="0"/>
          </a:p>
        </p:txBody>
      </p:sp>
      <p:sp>
        <p:nvSpPr>
          <p:cNvPr id="118" name="Chevron 23"/>
          <p:cNvSpPr>
            <a:spLocks noChangeArrowheads="1"/>
          </p:cNvSpPr>
          <p:nvPr/>
        </p:nvSpPr>
        <p:spPr bwMode="auto">
          <a:xfrm>
            <a:off x="5867400" y="152400"/>
            <a:ext cx="9144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28" name="Chevron 27"/>
          <p:cNvSpPr>
            <a:spLocks noChangeArrowheads="1"/>
          </p:cNvSpPr>
          <p:nvPr/>
        </p:nvSpPr>
        <p:spPr bwMode="auto">
          <a:xfrm>
            <a:off x="4267200" y="152400"/>
            <a:ext cx="14478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Refactoring/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testing</a:t>
            </a:r>
            <a:endParaRPr lang="en-US" sz="2200" dirty="0"/>
          </a:p>
        </p:txBody>
      </p:sp>
      <p:sp>
        <p:nvSpPr>
          <p:cNvPr id="132" name="Chevron 23"/>
          <p:cNvSpPr>
            <a:spLocks noChangeArrowheads="1"/>
          </p:cNvSpPr>
          <p:nvPr/>
        </p:nvSpPr>
        <p:spPr bwMode="auto">
          <a:xfrm>
            <a:off x="3352800" y="152400"/>
            <a:ext cx="876300" cy="457200"/>
          </a:xfrm>
          <a:prstGeom prst="chevron">
            <a:avLst>
              <a:gd name="adj" fmla="val 2778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6162" y="228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Legacy</a:t>
            </a:r>
            <a:endParaRPr lang="en-US" sz="1200" dirty="0"/>
          </a:p>
        </p:txBody>
      </p:sp>
      <p:sp>
        <p:nvSpPr>
          <p:cNvPr id="133" name="Chevron 27"/>
          <p:cNvSpPr>
            <a:spLocks noChangeArrowheads="1"/>
          </p:cNvSpPr>
          <p:nvPr/>
        </p:nvSpPr>
        <p:spPr bwMode="auto">
          <a:xfrm>
            <a:off x="8081567" y="152400"/>
            <a:ext cx="921884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8275722" y="1695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</a:t>
            </a:r>
          </a:p>
          <a:p>
            <a:r>
              <a:rPr lang="en-US" sz="1200" dirty="0" smtClean="0"/>
              <a:t>Spec</a:t>
            </a:r>
            <a:endParaRPr lang="en-US" sz="1200" dirty="0"/>
          </a:p>
        </p:txBody>
      </p:sp>
      <p:sp>
        <p:nvSpPr>
          <p:cNvPr id="122" name="Chevron 23"/>
          <p:cNvSpPr>
            <a:spLocks noChangeArrowheads="1"/>
          </p:cNvSpPr>
          <p:nvPr/>
        </p:nvSpPr>
        <p:spPr bwMode="auto">
          <a:xfrm>
            <a:off x="3733800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495800" y="400303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Co-ordination between specs</a:t>
            </a:r>
          </a:p>
          <a:p>
            <a:r>
              <a:rPr lang="en-US" dirty="0" smtClean="0"/>
              <a:t>Timings / Roadmaps between specs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FIBO-V</a:t>
            </a:r>
            <a:endParaRPr lang="en-US" sz="2800" dirty="0" smtClean="0">
              <a:effectLst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12715</TotalTime>
  <Words>3223</Words>
  <Application>Microsoft Office PowerPoint</Application>
  <PresentationFormat>On-screen Show (4:3)</PresentationFormat>
  <Paragraphs>778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OMG Finance Domain Task Force (FDTF)</vt:lpstr>
      <vt:lpstr>Agenda</vt:lpstr>
      <vt:lpstr>News</vt:lpstr>
      <vt:lpstr>OMG Quarterly Meeting Dec 8  - 9 2015</vt:lpstr>
      <vt:lpstr>OMG Quarterly Meeting March 2016 (Reston VA)</vt:lpstr>
      <vt:lpstr>FTF and RTF Charters (Friday Plenary)</vt:lpstr>
      <vt:lpstr>FIGI Status</vt:lpstr>
      <vt:lpstr>Roadmap</vt:lpstr>
      <vt:lpstr>Current Activities</vt:lpstr>
      <vt:lpstr>OMG Spec Co-ordination and Timings</vt:lpstr>
      <vt:lpstr>Co-ordination</vt:lpstr>
      <vt:lpstr>FIBO-V Rationale</vt:lpstr>
      <vt:lpstr>FIBO Vocabulary</vt:lpstr>
      <vt:lpstr>The Road to FIBO-V in 2016</vt:lpstr>
      <vt:lpstr>PowerPoint Presentation</vt:lpstr>
      <vt:lpstr>FIBO Vocabulary</vt:lpstr>
      <vt:lpstr>FIBO™ Standard Meeting Process - FCT and FPoCT</vt:lpstr>
      <vt:lpstr>FCT Process Standing Agenda</vt:lpstr>
      <vt:lpstr>Derivatives Proof of Concept</vt:lpstr>
      <vt:lpstr>FIBO Current Specifications Status Overview</vt:lpstr>
      <vt:lpstr>FIBO Indices and Indicators Status Detail</vt:lpstr>
      <vt:lpstr>FIBO-BE Status Detail</vt:lpstr>
      <vt:lpstr>FIBO FBC Status Detail</vt:lpstr>
      <vt:lpstr>Languages, Countries and Codes (LCC)</vt:lpstr>
      <vt:lpstr>FIBO Upcoming Specifications Status Overview</vt:lpstr>
      <vt:lpstr>FIBO: Scope and Content</vt:lpstr>
      <vt:lpstr>FIBO: Status</vt:lpstr>
      <vt:lpstr>FIBO Where is What!</vt:lpstr>
      <vt:lpstr>FIBO Atlassian Wiki Spaces</vt:lpstr>
      <vt:lpstr>Other FIBO Activities</vt:lpstr>
      <vt:lpstr>Schema.org</vt:lpstr>
      <vt:lpstr>Schema.org use cases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Appendix III: Red FIBO </vt:lpstr>
      <vt:lpstr>Red v Pink working – Example</vt:lpstr>
      <vt:lpstr>Red FIBO Foundations Topics</vt:lpstr>
      <vt:lpstr>Appendix IV: FIBO Content and Status</vt:lpstr>
      <vt:lpstr>Key to Colors</vt:lpstr>
      <vt:lpstr>FIBO Development Scenario (August 2015)</vt:lpstr>
      <vt:lpstr>FIBO Development Scenario (August 2015)</vt:lpstr>
      <vt:lpstr>FIBO Development Scenario (August 2015)</vt:lpstr>
      <vt:lpstr>FIBO Development Scenario (August 2015)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540</cp:revision>
  <dcterms:created xsi:type="dcterms:W3CDTF">2011-04-19T19:19:23Z</dcterms:created>
  <dcterms:modified xsi:type="dcterms:W3CDTF">2016-01-13T19:26:44Z</dcterms:modified>
</cp:coreProperties>
</file>