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519" r:id="rId3"/>
    <p:sldId id="596" r:id="rId4"/>
    <p:sldId id="626" r:id="rId5"/>
    <p:sldId id="627" r:id="rId6"/>
    <p:sldId id="483" r:id="rId7"/>
    <p:sldId id="516" r:id="rId8"/>
    <p:sldId id="604"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30" r:id="rId29"/>
    <p:sldId id="616" r:id="rId30"/>
    <p:sldId id="612" r:id="rId31"/>
    <p:sldId id="613" r:id="rId32"/>
    <p:sldId id="614" r:id="rId33"/>
    <p:sldId id="617" r:id="rId34"/>
    <p:sldId id="618" r:id="rId35"/>
    <p:sldId id="622" r:id="rId36"/>
    <p:sldId id="623" r:id="rId37"/>
    <p:sldId id="624" r:id="rId38"/>
    <p:sldId id="619" r:id="rId39"/>
    <p:sldId id="620" r:id="rId40"/>
    <p:sldId id="62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963"/>
    <a:srgbClr val="006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23" autoAdjust="0"/>
  </p:normalViewPr>
  <p:slideViewPr>
    <p:cSldViewPr>
      <p:cViewPr varScale="1">
        <p:scale>
          <a:sx n="95" d="100"/>
          <a:sy n="95" d="100"/>
        </p:scale>
        <p:origin x="-90" y="-90"/>
      </p:cViewPr>
      <p:guideLst>
        <p:guide orient="horz" pos="2160"/>
        <p:guide pos="2880"/>
      </p:guideLst>
    </p:cSldViewPr>
  </p:slideViewPr>
  <p:outlineViewPr>
    <p:cViewPr>
      <p:scale>
        <a:sx n="33" d="100"/>
        <a:sy n="33" d="100"/>
      </p:scale>
      <p:origin x="42" y="1816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C723B-399F-4A90-8296-830E5DB4E765}" type="datetimeFigureOut">
              <a:rPr lang="en-US" smtClean="0"/>
              <a:pPr/>
              <a:t>7/2/2014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2869B-921B-4CCE-897D-ADE41B506C30}" type="slidenum">
              <a:rPr lang="en-US" smtClean="0"/>
              <a:pPr/>
              <a:t>‹#›</a:t>
            </a:fld>
            <a:endParaRPr lang="en-US" dirty="0"/>
          </a:p>
        </p:txBody>
      </p:sp>
    </p:spTree>
    <p:extLst>
      <p:ext uri="{BB962C8B-B14F-4D97-AF65-F5344CB8AC3E}">
        <p14:creationId xmlns:p14="http://schemas.microsoft.com/office/powerpoint/2010/main" val="150981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A97D9B-F5A3-8F40-B9C3-20D855AC0E2D}" type="slidenum">
              <a:rPr lang="en-US" smtClean="0"/>
              <a:pPr/>
              <a:t>10</a:t>
            </a:fld>
            <a:endParaRPr lang="en-US"/>
          </a:p>
        </p:txBody>
      </p:sp>
    </p:spTree>
    <p:extLst>
      <p:ext uri="{BB962C8B-B14F-4D97-AF65-F5344CB8AC3E}">
        <p14:creationId xmlns:p14="http://schemas.microsoft.com/office/powerpoint/2010/main" val="17869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2D7D-49A3-EF4D-8A64-93BB31CD7FA6}" type="slidenum">
              <a:rPr lang="en-US" smtClean="0"/>
              <a:pPr/>
              <a:t>11</a:t>
            </a:fld>
            <a:endParaRPr lang="en-US"/>
          </a:p>
        </p:txBody>
      </p:sp>
    </p:spTree>
    <p:extLst>
      <p:ext uri="{BB962C8B-B14F-4D97-AF65-F5344CB8AC3E}">
        <p14:creationId xmlns:p14="http://schemas.microsoft.com/office/powerpoint/2010/main" val="175787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is tested</a:t>
            </a:r>
            <a:r>
              <a:rPr lang="en-US" baseline="0" dirty="0" smtClean="0"/>
              <a:t> (E) </a:t>
            </a:r>
            <a:r>
              <a:rPr lang="en-US" dirty="0" smtClean="0"/>
              <a:t>and published in OWL/RDF, but it can be maintained</a:t>
            </a:r>
            <a:r>
              <a:rPr lang="en-US" baseline="0" dirty="0" smtClean="0"/>
              <a:t> using many sorts of modeling tools, either native to OWL (A) or other modeling systems (C).  In the latter case, conversion tools are needed (D).  Documentation is (partially) generated automatically from the model using a drawing tool for OWL, e.g., TBC, VOWL, etc. (B).  </a:t>
            </a:r>
          </a:p>
          <a:p>
            <a:r>
              <a:rPr lang="en-US" baseline="0" dirty="0" smtClean="0"/>
              <a:t>Issue management is done </a:t>
            </a:r>
            <a:r>
              <a:rPr lang="en-US" baseline="0" smtClean="0"/>
              <a:t>using systems (F) </a:t>
            </a:r>
            <a:r>
              <a:rPr lang="en-US" baseline="0" dirty="0" smtClean="0"/>
              <a:t>like </a:t>
            </a:r>
            <a:r>
              <a:rPr lang="en-US" baseline="0" dirty="0" err="1" smtClean="0"/>
              <a:t>Github</a:t>
            </a:r>
            <a:r>
              <a:rPr lang="en-US" baseline="0" dirty="0" smtClean="0"/>
              <a:t> (for internal things) and Jira (for the OMG process). </a:t>
            </a:r>
          </a:p>
          <a:p>
            <a:r>
              <a:rPr lang="en-US" baseline="0" dirty="0" smtClean="0"/>
              <a:t>The OMG process results in the promotion of a FIBO from </a:t>
            </a:r>
            <a:r>
              <a:rPr lang="en-US" baseline="0" dirty="0" err="1" smtClean="0"/>
              <a:t>Yello</a:t>
            </a:r>
            <a:r>
              <a:rPr lang="en-US" baseline="0" dirty="0" smtClean="0"/>
              <a:t> (proposed) to Green (approved)</a:t>
            </a:r>
          </a:p>
          <a:p>
            <a:r>
              <a:rPr lang="en-US" baseline="0" dirty="0" smtClean="0"/>
              <a:t>Both levels are published on the EDMC web site (in appropriate places), along with documentation, training materials, and other supplementary things (e.g., patterns)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64A840-5B42-A342-AEB4-2E1E9DACF2EF}" type="slidenum">
              <a:rPr lang="en-US" smtClean="0"/>
              <a:pPr/>
              <a:t>13</a:t>
            </a:fld>
            <a:endParaRPr lang="en-US"/>
          </a:p>
        </p:txBody>
      </p:sp>
    </p:spTree>
    <p:extLst>
      <p:ext uri="{BB962C8B-B14F-4D97-AF65-F5344CB8AC3E}">
        <p14:creationId xmlns:p14="http://schemas.microsoft.com/office/powerpoint/2010/main" val="60572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A2D7D-49A3-EF4D-8A64-93BB31CD7FA6}" type="slidenum">
              <a:rPr lang="en-US" smtClean="0"/>
              <a:pPr/>
              <a:t>14</a:t>
            </a:fld>
            <a:endParaRPr lang="en-US"/>
          </a:p>
        </p:txBody>
      </p:sp>
    </p:spTree>
    <p:extLst>
      <p:ext uri="{BB962C8B-B14F-4D97-AF65-F5344CB8AC3E}">
        <p14:creationId xmlns:p14="http://schemas.microsoft.com/office/powerpoint/2010/main" val="314874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9E1B46-8ADD-4A2E-AB61-0E5BCC4C79AB}" type="datetime1">
              <a:rPr lang="en-US" smtClean="0"/>
              <a:pPr>
                <a:defRPr/>
              </a:pPr>
              <a:t>7/2/2014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18E282-EBFC-4412-8B3F-30C7B15CB7F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6267C-5F63-43FB-953A-A976EF4E6229}" type="datetime1">
              <a:rPr lang="en-US" smtClean="0"/>
              <a:pPr>
                <a:defRPr/>
              </a:pPr>
              <a:t>7/2/2014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6F74EC-37D6-44FE-8E84-6CFA0135BC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A45367-FC62-4735-BCA9-3DD46055D026}" type="datetime1">
              <a:rPr lang="en-US" smtClean="0"/>
              <a:pPr>
                <a:defRPr/>
              </a:pPr>
              <a:t>7/2/2014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6D6DB0-F130-4CD7-BC01-EC857653013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lstStyle>
            <a:lvl1pPr algn="l">
              <a:defRPr sz="2800"/>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715000"/>
          </a:xfr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86800" y="6356350"/>
            <a:ext cx="381000" cy="365125"/>
          </a:xfrm>
        </p:spPr>
        <p:txBody>
          <a:bodyPr/>
          <a:lstStyle>
            <a:lvl1pPr>
              <a:defRPr sz="900"/>
            </a:lvl1pPr>
          </a:lstStyle>
          <a:p>
            <a:pPr>
              <a:defRPr/>
            </a:pPr>
            <a:fld id="{BEAD2C7C-EDBC-4790-BBF4-28CCD2EC968D}" type="slidenum">
              <a:rPr lang="en-US" smtClean="0"/>
              <a:pPr>
                <a:defRPr/>
              </a:pPr>
              <a:t>‹#›</a:t>
            </a:fld>
            <a:endParaRPr lang="en-US" dirty="0"/>
          </a:p>
        </p:txBody>
      </p:sp>
      <p:cxnSp>
        <p:nvCxnSpPr>
          <p:cNvPr id="8" name="Straight Connector 7"/>
          <p:cNvCxnSpPr/>
          <p:nvPr userDrawn="1"/>
        </p:nvCxnSpPr>
        <p:spPr>
          <a:xfrm>
            <a:off x="457200" y="8382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F68903-0092-42E3-817E-1D62A797690F}" type="datetime1">
              <a:rPr lang="en-US" smtClean="0"/>
              <a:pPr>
                <a:defRPr/>
              </a:pPr>
              <a:t>7/2/2014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45D8AD-8C41-461C-977C-39E1B6B656D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B24C57-850C-417E-9FAA-BE8D6A8DBE2C}" type="datetime1">
              <a:rPr lang="en-US" smtClean="0"/>
              <a:pPr>
                <a:defRPr/>
              </a:pPr>
              <a:t>7/2/2014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C97409-C3A8-4142-9020-BEC4CC1580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C28E2E-814B-4C22-851F-F0549AD7FC66}" type="datetime1">
              <a:rPr lang="en-US" smtClean="0"/>
              <a:pPr>
                <a:defRPr/>
              </a:pPr>
              <a:t>7/2/2014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956F763-BEBA-4E81-AB50-EEE533FC35F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73F742-F6A3-4DC9-AE0A-7277E31EA597}" type="datetime1">
              <a:rPr lang="en-US" smtClean="0"/>
              <a:pPr>
                <a:defRPr/>
              </a:pPr>
              <a:t>7/2/2014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94868DC-D813-47B4-BCA0-5910B6BA042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C3BC2E-9C88-463F-A988-4D5ECDDA207E}" type="datetime1">
              <a:rPr lang="en-US" smtClean="0"/>
              <a:pPr>
                <a:defRPr/>
              </a:pPr>
              <a:t>7/2/2014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08D8CD7-FEF3-4495-AF79-015AD3D984E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875F7E-86C8-48D4-AA60-B2BA6081090A}" type="datetime1">
              <a:rPr lang="en-US" smtClean="0"/>
              <a:pPr>
                <a:defRPr/>
              </a:pPr>
              <a:t>7/2/2014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C35A33-83E3-44CF-92E6-9E49D666A9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898F2-689D-4729-A6BF-EDB64FFEC70D}" type="datetime1">
              <a:rPr lang="en-US" smtClean="0"/>
              <a:pPr>
                <a:defRPr/>
              </a:pPr>
              <a:t>7/2/2014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07EECB8-9F4C-4F27-840F-D7F2A3FA883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7A79AE5-5F06-42A5-9C04-AB48C36DAE94}" type="datetime1">
              <a:rPr lang="en-US" smtClean="0"/>
              <a:pPr>
                <a:defRPr/>
              </a:pPr>
              <a:t>7/2/2014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008EE3A-0931-4FF7-8196-554F4BA17F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8.jpe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13.png"/><Relationship Id="rId2" Type="http://schemas.openxmlformats.org/officeDocument/2006/relationships/image" Target="../media/image7.jpeg"/><Relationship Id="rId16"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10.jpeg"/><Relationship Id="rId10" Type="http://schemas.openxmlformats.org/officeDocument/2006/relationships/image" Target="../media/image21.gif"/><Relationship Id="rId4" Type="http://schemas.openxmlformats.org/officeDocument/2006/relationships/image" Target="../media/image16.png"/><Relationship Id="rId9" Type="http://schemas.openxmlformats.org/officeDocument/2006/relationships/image" Target="../media/image9.pn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8.jpe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7.jpe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10.jpeg"/><Relationship Id="rId10" Type="http://schemas.openxmlformats.org/officeDocument/2006/relationships/image" Target="../media/image21.gif"/><Relationship Id="rId4" Type="http://schemas.openxmlformats.org/officeDocument/2006/relationships/image" Target="../media/image16.png"/><Relationship Id="rId9" Type="http://schemas.openxmlformats.org/officeDocument/2006/relationships/image" Target="../media/image9.png"/><Relationship Id="rId1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8.jpe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7.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10.jpeg"/><Relationship Id="rId10" Type="http://schemas.openxmlformats.org/officeDocument/2006/relationships/image" Target="../media/image21.gif"/><Relationship Id="rId4" Type="http://schemas.openxmlformats.org/officeDocument/2006/relationships/image" Target="../media/image16.png"/><Relationship Id="rId9" Type="http://schemas.openxmlformats.org/officeDocument/2006/relationships/image" Target="../media/image9.pn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dirty="0" smtClean="0"/>
              <a:t>OMG Finance</a:t>
            </a:r>
            <a:r>
              <a:rPr lang="en-US" baseline="0" dirty="0" smtClean="0"/>
              <a:t> </a:t>
            </a:r>
            <a:r>
              <a:rPr lang="en-US" dirty="0" smtClean="0"/>
              <a:t>Domain Task Force (FDTF)</a:t>
            </a:r>
            <a:endParaRPr lang="en-US" dirty="0"/>
          </a:p>
        </p:txBody>
      </p:sp>
      <p:sp>
        <p:nvSpPr>
          <p:cNvPr id="3" name="Subtitle 2"/>
          <p:cNvSpPr>
            <a:spLocks noGrp="1"/>
          </p:cNvSpPr>
          <p:nvPr>
            <p:ph type="subTitle" idx="1"/>
          </p:nvPr>
        </p:nvSpPr>
        <p:spPr/>
        <p:txBody>
          <a:bodyPr>
            <a:normAutofit/>
          </a:bodyPr>
          <a:lstStyle/>
          <a:p>
            <a:r>
              <a:rPr lang="en-US" dirty="0" smtClean="0">
                <a:solidFill>
                  <a:srgbClr val="898989"/>
                </a:solidFill>
              </a:rPr>
              <a:t>Monthly Status/review call</a:t>
            </a:r>
          </a:p>
          <a:p>
            <a:r>
              <a:rPr lang="en-US" dirty="0" smtClean="0">
                <a:solidFill>
                  <a:srgbClr val="898989"/>
                </a:solidFill>
              </a:rPr>
              <a:t>Wednesday July 2</a:t>
            </a:r>
            <a:r>
              <a:rPr lang="en-US" baseline="30000" dirty="0" smtClean="0">
                <a:solidFill>
                  <a:srgbClr val="898989"/>
                </a:solidFill>
              </a:rPr>
              <a:t>nd</a:t>
            </a:r>
            <a:r>
              <a:rPr lang="en-US" dirty="0" smtClean="0">
                <a:solidFill>
                  <a:srgbClr val="898989"/>
                </a:solidFill>
              </a:rPr>
              <a:t> 2014</a:t>
            </a:r>
          </a:p>
        </p:txBody>
      </p:sp>
      <p:pic>
        <p:nvPicPr>
          <p:cNvPr id="13315" name="Picture 3" descr="[OMG's 20th Anniversary]"/>
          <p:cNvPicPr>
            <a:picLocks noChangeAspect="1" noChangeArrowheads="1"/>
          </p:cNvPicPr>
          <p:nvPr/>
        </p:nvPicPr>
        <p:blipFill>
          <a:blip r:embed="rId2" cstate="print"/>
          <a:srcRect/>
          <a:stretch>
            <a:fillRect/>
          </a:stretch>
        </p:blipFill>
        <p:spPr bwMode="auto">
          <a:xfrm>
            <a:off x="100012" y="76200"/>
            <a:ext cx="2185988" cy="828675"/>
          </a:xfrm>
          <a:prstGeom prst="rect">
            <a:avLst/>
          </a:prstGeom>
          <a:noFill/>
          <a:ln w="9525">
            <a:noFill/>
            <a:miter lim="800000"/>
            <a:headEnd/>
            <a:tailEnd/>
          </a:ln>
        </p:spPr>
      </p:pic>
      <p:pic>
        <p:nvPicPr>
          <p:cNvPr id="13316" name="Picture 4" descr="EDMC"/>
          <p:cNvPicPr>
            <a:picLocks noChangeAspect="1" noChangeArrowheads="1"/>
          </p:cNvPicPr>
          <p:nvPr/>
        </p:nvPicPr>
        <p:blipFill>
          <a:blip r:embed="rId3" cstate="print"/>
          <a:srcRect/>
          <a:stretch>
            <a:fillRect/>
          </a:stretch>
        </p:blipFill>
        <p:spPr bwMode="auto">
          <a:xfrm>
            <a:off x="7391400" y="34925"/>
            <a:ext cx="1600200" cy="879475"/>
          </a:xfrm>
          <a:prstGeom prst="rect">
            <a:avLst/>
          </a:prstGeom>
          <a:noFill/>
          <a:ln w="9525">
            <a:noFill/>
            <a:miter lim="800000"/>
            <a:headEnd/>
            <a:tailEnd/>
          </a:ln>
        </p:spPr>
      </p:pic>
      <p:pic>
        <p:nvPicPr>
          <p:cNvPr id="13317" name="Picture 5" descr="http://fdtf.omg.org/images/buttons-icons-lines/finance.gif"/>
          <p:cNvPicPr>
            <a:picLocks noChangeAspect="1" noChangeArrowheads="1"/>
          </p:cNvPicPr>
          <p:nvPr/>
        </p:nvPicPr>
        <p:blipFill>
          <a:blip r:embed="rId4" cstate="print"/>
          <a:srcRect/>
          <a:stretch>
            <a:fillRect/>
          </a:stretch>
        </p:blipFill>
        <p:spPr bwMode="auto">
          <a:xfrm>
            <a:off x="2362200" y="304800"/>
            <a:ext cx="50292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943"/>
            <a:ext cx="8229600" cy="1143000"/>
          </a:xfrm>
        </p:spPr>
        <p:txBody>
          <a:bodyPr/>
          <a:lstStyle/>
          <a:p>
            <a:r>
              <a:rPr lang="en-US" dirty="0" smtClean="0"/>
              <a:t>FIBO Eco System</a:t>
            </a: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A589C6A7-B45C-1C41-B6B1-3A5B57BAE3DD}" type="datetime1">
              <a:rPr lang="en-US" smtClean="0"/>
              <a:pPr/>
              <a:t>7/2/2014</a:t>
            </a:fld>
            <a:endParaRPr lang="en-US" dirty="0"/>
          </a:p>
        </p:txBody>
      </p:sp>
      <p:sp>
        <p:nvSpPr>
          <p:cNvPr id="6" name="Slide Number Placeholder 5"/>
          <p:cNvSpPr>
            <a:spLocks noGrp="1"/>
          </p:cNvSpPr>
          <p:nvPr>
            <p:ph type="sldNum" sz="quarter" idx="12"/>
          </p:nvPr>
        </p:nvSpPr>
        <p:spPr/>
        <p:txBody>
          <a:bodyPr/>
          <a:lstStyle/>
          <a:p>
            <a:fld id="{A9EF402B-C8A5-5445-AD78-AAE8EACFDC0E}" type="slidenum">
              <a:rPr lang="en-US" smtClean="0"/>
              <a:pPr/>
              <a:t>10</a:t>
            </a:fld>
            <a:endParaRPr lang="en-US"/>
          </a:p>
        </p:txBody>
      </p:sp>
      <p:sp>
        <p:nvSpPr>
          <p:cNvPr id="7" name="TextBox 6"/>
          <p:cNvSpPr txBox="1"/>
          <p:nvPr/>
        </p:nvSpPr>
        <p:spPr>
          <a:xfrm>
            <a:off x="277906" y="1066800"/>
            <a:ext cx="8686800" cy="4524315"/>
          </a:xfrm>
          <a:prstGeom prst="rect">
            <a:avLst/>
          </a:prstGeom>
          <a:noFill/>
        </p:spPr>
        <p:txBody>
          <a:bodyPr wrap="square" rtlCol="0">
            <a:spAutoFit/>
          </a:bodyPr>
          <a:lstStyle/>
          <a:p>
            <a:pPr marL="342900" indent="-342900">
              <a:buAutoNum type="arabicPeriod"/>
            </a:pPr>
            <a:r>
              <a:rPr lang="en-US" sz="1600" dirty="0" smtClean="0"/>
              <a:t>provide a collaborative environment for describing FIBO status and work in progress on the various financial instrument ontologies, with guidelines for methodology, etc., possibly using WEB-</a:t>
            </a:r>
            <a:r>
              <a:rPr lang="en-US" sz="1600" dirty="0" err="1" smtClean="0"/>
              <a:t>Protege</a:t>
            </a:r>
            <a:r>
              <a:rPr lang="en-US" sz="1600" dirty="0" smtClean="0"/>
              <a:t> and other OWL-2.0 compliant tools as they emerge.  This environment enables issue management, change management, configuration management, development/maintenance work and deployment to be accomplished through at least three mechanisms:</a:t>
            </a:r>
          </a:p>
          <a:p>
            <a:pPr marL="342900" indent="-342900">
              <a:buAutoNum type="alphaLcParenBoth"/>
            </a:pPr>
            <a:r>
              <a:rPr lang="en-US" sz="1600" dirty="0" smtClean="0"/>
              <a:t>a triple store with a true SPARQL endpoint and reasoning capabilities  containing all of the FIBO OWL-2.0 </a:t>
            </a:r>
            <a:r>
              <a:rPr lang="en-US" sz="1600" dirty="0" err="1" smtClean="0"/>
              <a:t>ontologies</a:t>
            </a:r>
            <a:r>
              <a:rPr lang="en-US" sz="1600" dirty="0" smtClean="0"/>
              <a:t> suitable for unit testing using front-end tooling such as Jenkins, and for demonstration using open source display engines such as Callimachus</a:t>
            </a:r>
          </a:p>
          <a:p>
            <a:pPr marL="342900" indent="-342900">
              <a:buAutoNum type="alphaLcParenBoth"/>
            </a:pPr>
            <a:r>
              <a:rPr lang="en-US" sz="1600" dirty="0" smtClean="0"/>
              <a:t>a business facing web presence to enable FIBO users to look up terms, their definitions and relationships viewable in tabular and standard FIBO graphical formats</a:t>
            </a:r>
          </a:p>
          <a:p>
            <a:r>
              <a:rPr lang="en-US" sz="1600" dirty="0" smtClean="0"/>
              <a:t>(</a:t>
            </a:r>
            <a:r>
              <a:rPr lang="en-US" sz="1600" dirty="0" err="1" smtClean="0"/>
              <a:t>c</a:t>
            </a:r>
            <a:r>
              <a:rPr lang="en-US" sz="1600" dirty="0" smtClean="0"/>
              <a:t>) development and deployment of the </a:t>
            </a:r>
            <a:r>
              <a:rPr lang="en-US" sz="1600" dirty="0" err="1" smtClean="0"/>
              <a:t>ontologies</a:t>
            </a:r>
            <a:r>
              <a:rPr lang="en-US" sz="1600" dirty="0" smtClean="0"/>
              <a:t>, on an extensible collaboration    	platform 	such as </a:t>
            </a:r>
            <a:r>
              <a:rPr lang="en-US" sz="1600" dirty="0" err="1" smtClean="0"/>
              <a:t>GitHub</a:t>
            </a:r>
            <a:r>
              <a:rPr lang="en-US" sz="1600" dirty="0" smtClean="0"/>
              <a:t> for development / maintenance, testing and deployment 	including posting and/or configuration - linking of all content,</a:t>
            </a:r>
          </a:p>
          <a:p>
            <a:pPr marL="342900" indent="-342900">
              <a:buAutoNum type="arabicPeriod" startAt="2"/>
            </a:pPr>
            <a:r>
              <a:rPr lang="en-US" sz="1600" dirty="0" smtClean="0"/>
              <a:t>provide the basis for use of Jena and other mainstream RDF capabilities, </a:t>
            </a:r>
          </a:p>
          <a:p>
            <a:pPr marL="342900" indent="-342900">
              <a:buAutoNum type="arabicPeriod" startAt="3"/>
            </a:pPr>
            <a:r>
              <a:rPr lang="en-US" sz="1600" dirty="0" smtClean="0"/>
              <a:t>provide the ability for people to use ODM and XMI compliant tools as they emerge,</a:t>
            </a:r>
          </a:p>
          <a:p>
            <a:pPr marL="342900" indent="-342900">
              <a:buAutoNum type="arabicPeriod" startAt="3"/>
            </a:pPr>
            <a:r>
              <a:rPr lang="en-US" sz="1600" dirty="0" smtClean="0"/>
              <a:t>provide capability that all FIBO work is based on use of native RDF/OWL data stores with mappings, conversions and interchanges being transparent to users.</a:t>
            </a:r>
          </a:p>
        </p:txBody>
      </p:sp>
    </p:spTree>
    <p:extLst>
      <p:ext uri="{BB962C8B-B14F-4D97-AF65-F5344CB8AC3E}">
        <p14:creationId xmlns:p14="http://schemas.microsoft.com/office/powerpoint/2010/main" val="301754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4353884" y="343583"/>
            <a:ext cx="3410049" cy="181999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0591" y="-672782"/>
            <a:ext cx="8229600" cy="862963"/>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dirty="0" smtClean="0"/>
              <a:t>FIBO Development Process</a:t>
            </a:r>
            <a:endParaRPr lang="en-US" sz="2800" dirty="0"/>
          </a:p>
        </p:txBody>
      </p:sp>
      <p:sp>
        <p:nvSpPr>
          <p:cNvPr id="4" name="Footer Placeholder 3"/>
          <p:cNvSpPr>
            <a:spLocks noGrp="1"/>
          </p:cNvSpPr>
          <p:nvPr>
            <p:ph type="ftr" sz="quarter" idx="12"/>
          </p:nvPr>
        </p:nvSpPr>
        <p:spPr>
          <a:xfrm>
            <a:off x="3048000" y="6477000"/>
            <a:ext cx="2895600" cy="228600"/>
          </a:xfrm>
        </p:spPr>
        <p:txBody>
          <a:bodyPr/>
          <a:lstStyle/>
          <a:p>
            <a:pPr>
              <a:defRPr/>
            </a:pPr>
            <a:r>
              <a:rPr lang="en-US" sz="900" smtClean="0">
                <a:latin typeface="Times New Roman" pitchFamily="18" charset="0"/>
              </a:rPr>
              <a:t>© 2014 EDMC   FIBO </a:t>
            </a:r>
            <a:endParaRPr lang="en-US" sz="1600" dirty="0">
              <a:latin typeface="Times New Roman" pitchFamily="18" charset="0"/>
            </a:endParaRPr>
          </a:p>
        </p:txBody>
      </p:sp>
      <p:sp>
        <p:nvSpPr>
          <p:cNvPr id="14" name="Flowchart: Process 13"/>
          <p:cNvSpPr/>
          <p:nvPr/>
        </p:nvSpPr>
        <p:spPr>
          <a:xfrm>
            <a:off x="4021641" y="2995149"/>
            <a:ext cx="977232"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Enhancement</a:t>
            </a:r>
            <a:endParaRPr lang="en-US" sz="800" dirty="0">
              <a:solidFill>
                <a:srgbClr val="000000"/>
              </a:solidFill>
            </a:endParaRPr>
          </a:p>
        </p:txBody>
      </p:sp>
      <p:sp>
        <p:nvSpPr>
          <p:cNvPr id="16" name="Flowchart: Process 15"/>
          <p:cNvSpPr/>
          <p:nvPr/>
        </p:nvSpPr>
        <p:spPr>
          <a:xfrm>
            <a:off x="457200" y="5008040"/>
            <a:ext cx="1600200" cy="533400"/>
          </a:xfrm>
          <a:prstGeom prst="flowChartProcess">
            <a:avLst/>
          </a:prstGeom>
          <a:solidFill>
            <a:srgbClr val="05C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Submission to OMG Architecture Board</a:t>
            </a:r>
          </a:p>
        </p:txBody>
      </p:sp>
      <p:sp>
        <p:nvSpPr>
          <p:cNvPr id="17" name="Flowchart: Process 16"/>
          <p:cNvSpPr/>
          <p:nvPr/>
        </p:nvSpPr>
        <p:spPr>
          <a:xfrm>
            <a:off x="533400" y="5846240"/>
            <a:ext cx="1371600" cy="6096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OMG Public comments</a:t>
            </a:r>
            <a:endParaRPr lang="en-US" sz="11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536" y="5724032"/>
            <a:ext cx="2760581" cy="8080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Flowchart: Process 4"/>
          <p:cNvSpPr/>
          <p:nvPr/>
        </p:nvSpPr>
        <p:spPr>
          <a:xfrm>
            <a:off x="6941197" y="1142224"/>
            <a:ext cx="1905000" cy="457200"/>
          </a:xfrm>
          <a:prstGeom prst="flowChartProcess">
            <a:avLst/>
          </a:prstGeom>
          <a:solidFill>
            <a:srgbClr val="006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EDM Council Determines Next </a:t>
            </a:r>
            <a:r>
              <a:rPr lang="en-US" sz="1100" dirty="0" smtClean="0">
                <a:solidFill>
                  <a:srgbClr val="FFFFFF"/>
                </a:solidFill>
              </a:rPr>
              <a:t>FIBO </a:t>
            </a:r>
            <a:r>
              <a:rPr lang="en-US" sz="1100" dirty="0" err="1" smtClean="0">
                <a:solidFill>
                  <a:srgbClr val="FFFFFF"/>
                </a:solidFill>
              </a:rPr>
              <a:t>SubDomain</a:t>
            </a:r>
            <a:r>
              <a:rPr lang="en-US" sz="1100" dirty="0" smtClean="0">
                <a:solidFill>
                  <a:srgbClr val="FFFFFF"/>
                </a:solidFill>
              </a:rPr>
              <a:t> Release from the UML Model</a:t>
            </a:r>
            <a:endParaRPr lang="en-US" sz="1100" dirty="0">
              <a:solidFill>
                <a:srgbClr val="FFFFFF"/>
              </a:solidFill>
            </a:endParaRPr>
          </a:p>
        </p:txBody>
      </p:sp>
      <p:sp>
        <p:nvSpPr>
          <p:cNvPr id="1042" name="TextBox 1041"/>
          <p:cNvSpPr txBox="1"/>
          <p:nvPr/>
        </p:nvSpPr>
        <p:spPr>
          <a:xfrm>
            <a:off x="6917472" y="504456"/>
            <a:ext cx="1066800" cy="215444"/>
          </a:xfrm>
          <a:prstGeom prst="rect">
            <a:avLst/>
          </a:prstGeom>
          <a:noFill/>
        </p:spPr>
        <p:txBody>
          <a:bodyPr wrap="square" rtlCol="0">
            <a:spAutoFit/>
          </a:bodyPr>
          <a:lstStyle/>
          <a:p>
            <a:pPr algn="ctr"/>
            <a:r>
              <a:rPr lang="en-US" sz="800" dirty="0" smtClean="0">
                <a:solidFill>
                  <a:srgbClr val="000000"/>
                </a:solidFill>
              </a:rPr>
              <a:t>Happy</a:t>
            </a:r>
            <a:endParaRPr lang="en-US" sz="800" dirty="0">
              <a:solidFill>
                <a:srgbClr val="000000"/>
              </a:solidFill>
            </a:endParaRPr>
          </a:p>
        </p:txBody>
      </p:sp>
      <p:cxnSp>
        <p:nvCxnSpPr>
          <p:cNvPr id="37" name="Straight Arrow Connector 36"/>
          <p:cNvCxnSpPr>
            <a:stCxn id="150" idx="1"/>
            <a:endCxn id="16" idx="3"/>
          </p:cNvCxnSpPr>
          <p:nvPr/>
        </p:nvCxnSpPr>
        <p:spPr>
          <a:xfrm flipH="1">
            <a:off x="2057400" y="5274740"/>
            <a:ext cx="43915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231900" y="554144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1" name="Elbow Connector 1060"/>
          <p:cNvCxnSpPr>
            <a:stCxn id="63" idx="3"/>
            <a:endCxn id="5" idx="0"/>
          </p:cNvCxnSpPr>
          <p:nvPr/>
        </p:nvCxnSpPr>
        <p:spPr>
          <a:xfrm>
            <a:off x="7226760" y="732579"/>
            <a:ext cx="666937" cy="40964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1676400" y="770702"/>
            <a:ext cx="1828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747837" y="719900"/>
            <a:ext cx="1676400" cy="523220"/>
          </a:xfrm>
          <a:prstGeom prst="rect">
            <a:avLst/>
          </a:prstGeom>
          <a:noFill/>
        </p:spPr>
        <p:txBody>
          <a:bodyPr wrap="square" rtlCol="0">
            <a:spAutoFit/>
          </a:bodyPr>
          <a:lstStyle/>
          <a:p>
            <a:pPr algn="ctr"/>
            <a:r>
              <a:rPr lang="en-US" sz="1400" dirty="0" smtClean="0">
                <a:solidFill>
                  <a:schemeClr val="bg1"/>
                </a:solidFill>
              </a:rPr>
              <a:t>Industry Requirements</a:t>
            </a:r>
            <a:endParaRPr lang="en-US" sz="1400" dirty="0">
              <a:solidFill>
                <a:schemeClr val="bg1"/>
              </a:solidFill>
            </a:endParaRPr>
          </a:p>
        </p:txBody>
      </p:sp>
      <p:sp>
        <p:nvSpPr>
          <p:cNvPr id="63" name="Flowchart: Decision 12"/>
          <p:cNvSpPr/>
          <p:nvPr/>
        </p:nvSpPr>
        <p:spPr>
          <a:xfrm>
            <a:off x="5308603" y="389679"/>
            <a:ext cx="1918157" cy="685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Review Readiness with SME Team</a:t>
            </a:r>
            <a:endParaRPr lang="en-US" sz="1100" dirty="0">
              <a:solidFill>
                <a:srgbClr val="000000"/>
              </a:solidFill>
            </a:endParaRPr>
          </a:p>
        </p:txBody>
      </p:sp>
      <p:sp>
        <p:nvSpPr>
          <p:cNvPr id="84" name="TextBox 83"/>
          <p:cNvSpPr txBox="1"/>
          <p:nvPr/>
        </p:nvSpPr>
        <p:spPr>
          <a:xfrm>
            <a:off x="5994786" y="1263102"/>
            <a:ext cx="1066800" cy="215444"/>
          </a:xfrm>
          <a:prstGeom prst="rect">
            <a:avLst/>
          </a:prstGeom>
          <a:noFill/>
        </p:spPr>
        <p:txBody>
          <a:bodyPr wrap="square" rtlCol="0">
            <a:spAutoFit/>
          </a:bodyPr>
          <a:lstStyle/>
          <a:p>
            <a:pPr algn="ctr"/>
            <a:r>
              <a:rPr lang="en-US" sz="800" dirty="0" smtClean="0">
                <a:solidFill>
                  <a:srgbClr val="000000"/>
                </a:solidFill>
              </a:rPr>
              <a:t>Not Happy</a:t>
            </a:r>
            <a:endParaRPr lang="en-US" sz="800" dirty="0">
              <a:solidFill>
                <a:srgbClr val="000000"/>
              </a:solidFill>
            </a:endParaRPr>
          </a:p>
        </p:txBody>
      </p:sp>
      <p:sp>
        <p:nvSpPr>
          <p:cNvPr id="105" name="TextBox 104"/>
          <p:cNvSpPr txBox="1"/>
          <p:nvPr/>
        </p:nvSpPr>
        <p:spPr>
          <a:xfrm>
            <a:off x="5058729" y="48137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08" name="Flowchart: Decision 12"/>
          <p:cNvSpPr/>
          <p:nvPr/>
        </p:nvSpPr>
        <p:spPr>
          <a:xfrm>
            <a:off x="5728085" y="444423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 FIBO BCO</a:t>
            </a:r>
            <a:endParaRPr lang="en-US" sz="1000" dirty="0">
              <a:solidFill>
                <a:srgbClr val="000000"/>
              </a:solidFill>
            </a:endParaRPr>
          </a:p>
        </p:txBody>
      </p:sp>
      <p:cxnSp>
        <p:nvCxnSpPr>
          <p:cNvPr id="112" name="Elbow Connector 86"/>
          <p:cNvCxnSpPr>
            <a:stCxn id="108" idx="1"/>
            <a:endCxn id="102" idx="3"/>
          </p:cNvCxnSpPr>
          <p:nvPr/>
        </p:nvCxnSpPr>
        <p:spPr>
          <a:xfrm rot="10800000" flipV="1">
            <a:off x="5058729" y="4787130"/>
            <a:ext cx="669356" cy="1154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6" name="Elbow Connector 86"/>
          <p:cNvCxnSpPr>
            <a:stCxn id="108" idx="2"/>
            <a:endCxn id="150" idx="3"/>
          </p:cNvCxnSpPr>
          <p:nvPr/>
        </p:nvCxnSpPr>
        <p:spPr>
          <a:xfrm rot="5400000">
            <a:off x="5030564" y="3891418"/>
            <a:ext cx="144709" cy="262193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2971800" y="5029200"/>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1" name="Rectangle 120"/>
          <p:cNvSpPr/>
          <p:nvPr/>
        </p:nvSpPr>
        <p:spPr>
          <a:xfrm>
            <a:off x="7494205" y="3044138"/>
            <a:ext cx="971874" cy="457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Consistency  Testing/Repairs</a:t>
            </a:r>
            <a:endParaRPr lang="en-US" sz="800" dirty="0">
              <a:solidFill>
                <a:srgbClr val="000000"/>
              </a:solidFill>
            </a:endParaRPr>
          </a:p>
        </p:txBody>
      </p:sp>
      <p:sp>
        <p:nvSpPr>
          <p:cNvPr id="124" name="Flowchart: Decision 12"/>
          <p:cNvSpPr/>
          <p:nvPr/>
        </p:nvSpPr>
        <p:spPr>
          <a:xfrm>
            <a:off x="3708895" y="5808140"/>
            <a:ext cx="1289977"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Changes</a:t>
            </a:r>
            <a:endParaRPr lang="en-US" sz="1000" dirty="0">
              <a:solidFill>
                <a:srgbClr val="000000"/>
              </a:solidFill>
            </a:endParaRPr>
          </a:p>
        </p:txBody>
      </p:sp>
      <p:cxnSp>
        <p:nvCxnSpPr>
          <p:cNvPr id="125" name="Elbow Connector 86"/>
          <p:cNvCxnSpPr>
            <a:stCxn id="17" idx="3"/>
            <a:endCxn id="124" idx="1"/>
          </p:cNvCxnSpPr>
          <p:nvPr/>
        </p:nvCxnSpPr>
        <p:spPr>
          <a:xfrm>
            <a:off x="1905000" y="6151040"/>
            <a:ext cx="1803895"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8" name="Elbow Connector 86"/>
          <p:cNvCxnSpPr>
            <a:stCxn id="124" idx="3"/>
            <a:endCxn id="1026" idx="1"/>
          </p:cNvCxnSpPr>
          <p:nvPr/>
        </p:nvCxnSpPr>
        <p:spPr>
          <a:xfrm flipV="1">
            <a:off x="4998872" y="6128051"/>
            <a:ext cx="1163664" cy="2298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775203" y="599141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47" name="TextBox 146"/>
          <p:cNvSpPr txBox="1"/>
          <p:nvPr/>
        </p:nvSpPr>
        <p:spPr>
          <a:xfrm>
            <a:off x="4123936" y="54233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50" name="Rectangle 149"/>
          <p:cNvSpPr/>
          <p:nvPr/>
        </p:nvSpPr>
        <p:spPr>
          <a:xfrm>
            <a:off x="2496551" y="5046140"/>
            <a:ext cx="1295400" cy="457200"/>
          </a:xfrm>
          <a:prstGeom prst="rect">
            <a:avLst/>
          </a:prstGeom>
          <a:solidFill>
            <a:srgbClr val="A21D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Build/Test OMG Submission</a:t>
            </a:r>
            <a:endParaRPr lang="en-US" sz="1200" dirty="0">
              <a:solidFill>
                <a:srgbClr val="000000"/>
              </a:solidFill>
            </a:endParaRPr>
          </a:p>
        </p:txBody>
      </p:sp>
      <p:cxnSp>
        <p:nvCxnSpPr>
          <p:cNvPr id="167" name="Elbow Connector 86"/>
          <p:cNvCxnSpPr>
            <a:stCxn id="124" idx="0"/>
          </p:cNvCxnSpPr>
          <p:nvPr/>
        </p:nvCxnSpPr>
        <p:spPr>
          <a:xfrm rot="5400000" flipH="1" flipV="1">
            <a:off x="4154937" y="5296505"/>
            <a:ext cx="710582" cy="3126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5602817" y="5271159"/>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grpSp>
        <p:nvGrpSpPr>
          <p:cNvPr id="3" name="Group 102"/>
          <p:cNvGrpSpPr/>
          <p:nvPr/>
        </p:nvGrpSpPr>
        <p:grpSpPr>
          <a:xfrm>
            <a:off x="1861498" y="3833150"/>
            <a:ext cx="716449" cy="507999"/>
            <a:chOff x="6142119" y="4522692"/>
            <a:chExt cx="1219203" cy="533400"/>
          </a:xfrm>
        </p:grpSpPr>
        <p:sp>
          <p:nvSpPr>
            <p:cNvPr id="89" name="Flowchart: Process 11"/>
            <p:cNvSpPr/>
            <p:nvPr/>
          </p:nvSpPr>
          <p:spPr>
            <a:xfrm>
              <a:off x="6142119" y="4522692"/>
              <a:ext cx="1219200" cy="53340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  </a:t>
              </a:r>
              <a:endParaRPr lang="en-US" sz="1100" dirty="0">
                <a:solidFill>
                  <a:srgbClr val="000000"/>
                </a:solidFill>
              </a:endParaRPr>
            </a:p>
          </p:txBody>
        </p:sp>
        <p:sp>
          <p:nvSpPr>
            <p:cNvPr id="93" name="TextBox 92"/>
            <p:cNvSpPr txBox="1"/>
            <p:nvPr/>
          </p:nvSpPr>
          <p:spPr>
            <a:xfrm>
              <a:off x="6142122" y="4555181"/>
              <a:ext cx="1219200" cy="226217"/>
            </a:xfrm>
            <a:prstGeom prst="rect">
              <a:avLst/>
            </a:prstGeom>
            <a:noFill/>
          </p:spPr>
          <p:txBody>
            <a:bodyPr wrap="square" rtlCol="0">
              <a:spAutoFit/>
            </a:bodyPr>
            <a:lstStyle/>
            <a:p>
              <a:r>
                <a:rPr lang="en-US" sz="800" dirty="0" smtClean="0"/>
                <a:t>Refactoring</a:t>
              </a:r>
            </a:p>
          </p:txBody>
        </p:sp>
      </p:grpSp>
      <p:cxnSp>
        <p:nvCxnSpPr>
          <p:cNvPr id="95" name="Elbow Connector 1060"/>
          <p:cNvCxnSpPr>
            <a:stCxn id="89" idx="3"/>
            <a:endCxn id="142" idx="1"/>
          </p:cNvCxnSpPr>
          <p:nvPr/>
        </p:nvCxnSpPr>
        <p:spPr>
          <a:xfrm>
            <a:off x="2577945" y="4087150"/>
            <a:ext cx="292251" cy="11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2" name="Elbow Connector 1060"/>
          <p:cNvCxnSpPr/>
          <p:nvPr/>
        </p:nvCxnSpPr>
        <p:spPr>
          <a:xfrm rot="10800000" flipV="1">
            <a:off x="2242499" y="4001873"/>
            <a:ext cx="6242337" cy="339275"/>
          </a:xfrm>
          <a:prstGeom prst="bentConnector4">
            <a:avLst>
              <a:gd name="adj1" fmla="val 46948"/>
              <a:gd name="adj2" fmla="val 167379"/>
            </a:avLst>
          </a:prstGeom>
          <a:ln>
            <a:tailEnd type="arrow"/>
          </a:ln>
        </p:spPr>
        <p:style>
          <a:lnRef idx="1">
            <a:schemeClr val="dk1"/>
          </a:lnRef>
          <a:fillRef idx="0">
            <a:schemeClr val="dk1"/>
          </a:fillRef>
          <a:effectRef idx="0">
            <a:schemeClr val="dk1"/>
          </a:effectRef>
          <a:fontRef idx="minor">
            <a:schemeClr val="tx1"/>
          </a:fontRef>
        </p:style>
      </p:cxnSp>
      <p:cxnSp>
        <p:nvCxnSpPr>
          <p:cNvPr id="72" name="Elbow Connector 1060"/>
          <p:cNvCxnSpPr>
            <a:stCxn id="131" idx="0"/>
            <a:endCxn id="63" idx="1"/>
          </p:cNvCxnSpPr>
          <p:nvPr/>
        </p:nvCxnSpPr>
        <p:spPr>
          <a:xfrm rot="5400000" flipH="1" flipV="1">
            <a:off x="4979962" y="760030"/>
            <a:ext cx="356092" cy="30119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2" name="Elbow Connector 86"/>
          <p:cNvCxnSpPr>
            <a:stCxn id="47" idx="2"/>
          </p:cNvCxnSpPr>
          <p:nvPr/>
        </p:nvCxnSpPr>
        <p:spPr>
          <a:xfrm rot="16200000" flipH="1">
            <a:off x="3524502" y="304654"/>
            <a:ext cx="141530" cy="2018461"/>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6" name="Group 59"/>
          <p:cNvGrpSpPr/>
          <p:nvPr/>
        </p:nvGrpSpPr>
        <p:grpSpPr>
          <a:xfrm>
            <a:off x="4571128" y="1080132"/>
            <a:ext cx="1031689" cy="1015663"/>
            <a:chOff x="9968750" y="2017111"/>
            <a:chExt cx="1031689" cy="1015663"/>
          </a:xfrm>
        </p:grpSpPr>
        <p:sp>
          <p:nvSpPr>
            <p:cNvPr id="131"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9968750" y="2017111"/>
              <a:ext cx="1031689" cy="1015663"/>
            </a:xfrm>
            <a:prstGeom prst="rect">
              <a:avLst/>
            </a:prstGeom>
            <a:noFill/>
          </p:spPr>
          <p:txBody>
            <a:bodyPr wrap="square" rtlCol="0">
              <a:spAutoFit/>
            </a:bodyPr>
            <a:lstStyle/>
            <a:p>
              <a:r>
                <a:rPr lang="en-US" sz="1200" dirty="0" smtClean="0">
                  <a:solidFill>
                    <a:srgbClr val="000000"/>
                  </a:solidFill>
                </a:rPr>
                <a:t>FIBO BCO/UML</a:t>
              </a:r>
            </a:p>
            <a:p>
              <a:r>
                <a:rPr lang="en-US" sz="1200" dirty="0" smtClean="0">
                  <a:solidFill>
                    <a:srgbClr val="000000"/>
                  </a:solidFill>
                </a:rPr>
                <a:t>Model in Cameo VOM</a:t>
              </a:r>
            </a:p>
            <a:p>
              <a:endParaRPr lang="en-US" sz="1200" dirty="0"/>
            </a:p>
          </p:txBody>
        </p:sp>
      </p:grpSp>
      <p:sp>
        <p:nvSpPr>
          <p:cNvPr id="142" name="Flowchart: Process 141"/>
          <p:cNvSpPr/>
          <p:nvPr/>
        </p:nvSpPr>
        <p:spPr>
          <a:xfrm>
            <a:off x="2870196" y="3848208"/>
            <a:ext cx="737273"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Issues Correction</a:t>
            </a:r>
            <a:endParaRPr lang="en-US" sz="800" dirty="0">
              <a:solidFill>
                <a:srgbClr val="000000"/>
              </a:solidFill>
            </a:endParaRPr>
          </a:p>
        </p:txBody>
      </p:sp>
      <p:cxnSp>
        <p:nvCxnSpPr>
          <p:cNvPr id="153" name="Elbow Connector 1060"/>
          <p:cNvCxnSpPr>
            <a:stCxn id="5" idx="2"/>
            <a:endCxn id="92" idx="3"/>
          </p:cNvCxnSpPr>
          <p:nvPr/>
        </p:nvCxnSpPr>
        <p:spPr>
          <a:xfrm rot="5400000">
            <a:off x="4369027" y="-775702"/>
            <a:ext cx="1149544" cy="589979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55" name="Elbow Connector 1060"/>
          <p:cNvCxnSpPr>
            <a:stCxn id="142" idx="3"/>
            <a:endCxn id="14" idx="1"/>
          </p:cNvCxnSpPr>
          <p:nvPr/>
        </p:nvCxnSpPr>
        <p:spPr>
          <a:xfrm flipV="1">
            <a:off x="3607469" y="3245604"/>
            <a:ext cx="414172" cy="85305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3" name="Elbow Connector 1060"/>
          <p:cNvCxnSpPr>
            <a:stCxn id="14" idx="3"/>
            <a:endCxn id="145" idx="1"/>
          </p:cNvCxnSpPr>
          <p:nvPr/>
        </p:nvCxnSpPr>
        <p:spPr>
          <a:xfrm>
            <a:off x="4998873" y="3245604"/>
            <a:ext cx="375001" cy="157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9" name="Elbow Connector 1060"/>
          <p:cNvCxnSpPr>
            <a:endCxn id="271" idx="0"/>
          </p:cNvCxnSpPr>
          <p:nvPr/>
        </p:nvCxnSpPr>
        <p:spPr>
          <a:xfrm rot="5400000">
            <a:off x="8246503" y="4243887"/>
            <a:ext cx="485210" cy="39927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6" name="Elbow Connector 1060"/>
          <p:cNvCxnSpPr/>
          <p:nvPr/>
        </p:nvCxnSpPr>
        <p:spPr>
          <a:xfrm rot="5400000" flipH="1" flipV="1">
            <a:off x="3546575" y="3230096"/>
            <a:ext cx="2781446" cy="506877"/>
          </a:xfrm>
          <a:prstGeom prst="bentConnector3">
            <a:avLst>
              <a:gd name="adj1" fmla="val 29605"/>
            </a:avLst>
          </a:prstGeom>
          <a:ln>
            <a:tailEnd type="arrow"/>
          </a:ln>
        </p:spPr>
        <p:style>
          <a:lnRef idx="1">
            <a:schemeClr val="dk1"/>
          </a:lnRef>
          <a:fillRef idx="0">
            <a:schemeClr val="dk1"/>
          </a:fillRef>
          <a:effectRef idx="0">
            <a:schemeClr val="dk1"/>
          </a:effectRef>
          <a:fontRef idx="minor">
            <a:schemeClr val="tx1"/>
          </a:fontRef>
        </p:style>
      </p:cxnSp>
      <p:sp>
        <p:nvSpPr>
          <p:cNvPr id="92" name="Flowchart: Alternate Process 91"/>
          <p:cNvSpPr/>
          <p:nvPr/>
        </p:nvSpPr>
        <p:spPr>
          <a:xfrm>
            <a:off x="469900" y="2482268"/>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Perform Architecture and Externality Review </a:t>
            </a:r>
            <a:endParaRPr lang="en-US" sz="1100" dirty="0">
              <a:solidFill>
                <a:srgbClr val="000000"/>
              </a:solidFill>
            </a:endParaRPr>
          </a:p>
        </p:txBody>
      </p:sp>
      <p:sp>
        <p:nvSpPr>
          <p:cNvPr id="96" name="Flowchart: Decision 12"/>
          <p:cNvSpPr/>
          <p:nvPr/>
        </p:nvSpPr>
        <p:spPr>
          <a:xfrm>
            <a:off x="457200" y="326890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Change or add</a:t>
            </a:r>
            <a:endParaRPr lang="en-US" sz="1100" dirty="0">
              <a:solidFill>
                <a:srgbClr val="000000"/>
              </a:solidFill>
            </a:endParaRPr>
          </a:p>
        </p:txBody>
      </p:sp>
      <p:cxnSp>
        <p:nvCxnSpPr>
          <p:cNvPr id="106" name="Elbow Connector 105"/>
          <p:cNvCxnSpPr>
            <a:stCxn id="96" idx="3"/>
            <a:endCxn id="132" idx="1"/>
          </p:cNvCxnSpPr>
          <p:nvPr/>
        </p:nvCxnSpPr>
        <p:spPr>
          <a:xfrm flipV="1">
            <a:off x="1828800" y="1587964"/>
            <a:ext cx="2742328" cy="202383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8" name="Elbow Connector 1060"/>
          <p:cNvCxnSpPr>
            <a:stCxn id="92" idx="2"/>
            <a:endCxn id="96" idx="1"/>
          </p:cNvCxnSpPr>
          <p:nvPr/>
        </p:nvCxnSpPr>
        <p:spPr>
          <a:xfrm rot="5400000">
            <a:off x="546484" y="2926384"/>
            <a:ext cx="596133" cy="774700"/>
          </a:xfrm>
          <a:prstGeom prst="bentConnector4">
            <a:avLst>
              <a:gd name="adj1" fmla="val 21240"/>
              <a:gd name="adj2" fmla="val 129508"/>
            </a:avLst>
          </a:prstGeom>
          <a:ln>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1219200" y="3308913"/>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9" name="TextBox 128"/>
          <p:cNvSpPr txBox="1"/>
          <p:nvPr/>
        </p:nvSpPr>
        <p:spPr>
          <a:xfrm>
            <a:off x="609600" y="4133674"/>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cxnSp>
        <p:nvCxnSpPr>
          <p:cNvPr id="133" name="Elbow Connector 1060"/>
          <p:cNvCxnSpPr>
            <a:stCxn id="96" idx="2"/>
            <a:endCxn id="89" idx="1"/>
          </p:cNvCxnSpPr>
          <p:nvPr/>
        </p:nvCxnSpPr>
        <p:spPr>
          <a:xfrm rot="16200000" flipH="1">
            <a:off x="1436025" y="3661676"/>
            <a:ext cx="132449" cy="71849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45" name="Flowchart: Process 144"/>
          <p:cNvSpPr/>
          <p:nvPr/>
        </p:nvSpPr>
        <p:spPr>
          <a:xfrm>
            <a:off x="5373874" y="3020550"/>
            <a:ext cx="893809" cy="453265"/>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Validation with Instance Data</a:t>
            </a:r>
            <a:endParaRPr lang="en-US" sz="800" dirty="0">
              <a:solidFill>
                <a:srgbClr val="000000"/>
              </a:solidFill>
            </a:endParaRPr>
          </a:p>
        </p:txBody>
      </p:sp>
      <p:cxnSp>
        <p:nvCxnSpPr>
          <p:cNvPr id="148" name="Elbow Connector 1060"/>
          <p:cNvCxnSpPr>
            <a:stCxn id="121" idx="3"/>
            <a:endCxn id="100" idx="0"/>
          </p:cNvCxnSpPr>
          <p:nvPr/>
        </p:nvCxnSpPr>
        <p:spPr>
          <a:xfrm>
            <a:off x="8466079" y="3272738"/>
            <a:ext cx="220933" cy="52197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4775203" y="3718485"/>
            <a:ext cx="1920889" cy="215444"/>
          </a:xfrm>
          <a:prstGeom prst="rect">
            <a:avLst/>
          </a:prstGeom>
          <a:noFill/>
        </p:spPr>
        <p:txBody>
          <a:bodyPr wrap="square" rtlCol="0">
            <a:spAutoFit/>
          </a:bodyPr>
          <a:lstStyle/>
          <a:p>
            <a:pPr algn="ctr"/>
            <a:r>
              <a:rPr lang="en-US" sz="800" dirty="0" smtClean="0">
                <a:solidFill>
                  <a:srgbClr val="000000"/>
                </a:solidFill>
              </a:rPr>
              <a:t>Spiral implementation of enhancements</a:t>
            </a:r>
            <a:endParaRPr lang="en-US" sz="800" dirty="0">
              <a:solidFill>
                <a:srgbClr val="000000"/>
              </a:solidFill>
            </a:endParaRPr>
          </a:p>
        </p:txBody>
      </p:sp>
      <p:cxnSp>
        <p:nvCxnSpPr>
          <p:cNvPr id="261" name="Elbow Connector 1060"/>
          <p:cNvCxnSpPr>
            <a:stCxn id="271" idx="1"/>
            <a:endCxn id="108" idx="3"/>
          </p:cNvCxnSpPr>
          <p:nvPr/>
        </p:nvCxnSpPr>
        <p:spPr>
          <a:xfrm rot="10800000">
            <a:off x="7099685" y="4787131"/>
            <a:ext cx="427788" cy="165696"/>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1" name="Flowchart: Alternate Process 270"/>
          <p:cNvSpPr/>
          <p:nvPr/>
        </p:nvSpPr>
        <p:spPr>
          <a:xfrm>
            <a:off x="7527473" y="4686127"/>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Final SME Review</a:t>
            </a:r>
            <a:endParaRPr lang="en-US" sz="1100" dirty="0">
              <a:solidFill>
                <a:srgbClr val="000000"/>
              </a:solidFill>
            </a:endParaRPr>
          </a:p>
        </p:txBody>
      </p:sp>
      <p:cxnSp>
        <p:nvCxnSpPr>
          <p:cNvPr id="80" name="Elbow Connector 1060"/>
          <p:cNvCxnSpPr>
            <a:stCxn id="63" idx="2"/>
          </p:cNvCxnSpPr>
          <p:nvPr/>
        </p:nvCxnSpPr>
        <p:spPr>
          <a:xfrm rot="5400000">
            <a:off x="5589232" y="920977"/>
            <a:ext cx="523949" cy="832952"/>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8" name="Flowchart: Decision 12"/>
          <p:cNvSpPr/>
          <p:nvPr/>
        </p:nvSpPr>
        <p:spPr>
          <a:xfrm>
            <a:off x="6489372" y="306122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cxnSp>
        <p:nvCxnSpPr>
          <p:cNvPr id="85" name="Elbow Connector 1060"/>
          <p:cNvCxnSpPr/>
          <p:nvPr/>
        </p:nvCxnSpPr>
        <p:spPr>
          <a:xfrm>
            <a:off x="6281697" y="3272738"/>
            <a:ext cx="230509"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1" name="Elbow Connector 1060"/>
          <p:cNvCxnSpPr/>
          <p:nvPr/>
        </p:nvCxnSpPr>
        <p:spPr>
          <a:xfrm>
            <a:off x="7252162" y="3267313"/>
            <a:ext cx="250720"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7" name="Elbow Connector 1060"/>
          <p:cNvCxnSpPr>
            <a:stCxn id="78" idx="2"/>
            <a:endCxn id="14" idx="2"/>
          </p:cNvCxnSpPr>
          <p:nvPr/>
        </p:nvCxnSpPr>
        <p:spPr>
          <a:xfrm rot="5400000">
            <a:off x="5676201" y="2301493"/>
            <a:ext cx="28622" cy="2360510"/>
          </a:xfrm>
          <a:prstGeom prst="bentConnector3">
            <a:avLst>
              <a:gd name="adj1" fmla="val 898686"/>
            </a:avLst>
          </a:prstGeom>
          <a:ln>
            <a:tailEnd type="arrow"/>
          </a:ln>
        </p:spPr>
        <p:style>
          <a:lnRef idx="1">
            <a:schemeClr val="dk1"/>
          </a:lnRef>
          <a:fillRef idx="0">
            <a:schemeClr val="dk1"/>
          </a:fillRef>
          <a:effectRef idx="0">
            <a:schemeClr val="dk1"/>
          </a:effectRef>
          <a:fontRef idx="minor">
            <a:schemeClr val="tx1"/>
          </a:fontRef>
        </p:style>
      </p:cxnSp>
      <p:sp>
        <p:nvSpPr>
          <p:cNvPr id="100" name="Flowchart: Decision 12"/>
          <p:cNvSpPr/>
          <p:nvPr/>
        </p:nvSpPr>
        <p:spPr>
          <a:xfrm>
            <a:off x="8305617" y="379470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2" name="Flowchart: Decision 12"/>
          <p:cNvSpPr/>
          <p:nvPr/>
        </p:nvSpPr>
        <p:spPr>
          <a:xfrm>
            <a:off x="4295939" y="4699525"/>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9" name="Oval 108"/>
          <p:cNvSpPr/>
          <p:nvPr/>
        </p:nvSpPr>
        <p:spPr>
          <a:xfrm>
            <a:off x="4534200" y="4776341"/>
            <a:ext cx="264946" cy="2443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115" name="TextBox 114"/>
          <p:cNvSpPr txBox="1"/>
          <p:nvPr/>
        </p:nvSpPr>
        <p:spPr>
          <a:xfrm>
            <a:off x="6594992" y="3141203"/>
            <a:ext cx="794013" cy="215444"/>
          </a:xfrm>
          <a:prstGeom prst="rect">
            <a:avLst/>
          </a:prstGeom>
          <a:noFill/>
        </p:spPr>
        <p:txBody>
          <a:bodyPr wrap="square" rtlCol="0">
            <a:spAutoFit/>
          </a:bodyPr>
          <a:lstStyle/>
          <a:p>
            <a:r>
              <a:rPr lang="en-US" sz="800" dirty="0" smtClean="0"/>
              <a:t>Enhance?</a:t>
            </a:r>
            <a:endParaRPr lang="en-US" sz="800" dirty="0"/>
          </a:p>
        </p:txBody>
      </p:sp>
      <p:sp>
        <p:nvSpPr>
          <p:cNvPr id="119" name="TextBox 118"/>
          <p:cNvSpPr txBox="1"/>
          <p:nvPr/>
        </p:nvSpPr>
        <p:spPr>
          <a:xfrm>
            <a:off x="6822017" y="3015667"/>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3" name="TextBox 122"/>
          <p:cNvSpPr txBox="1"/>
          <p:nvPr/>
        </p:nvSpPr>
        <p:spPr>
          <a:xfrm>
            <a:off x="6407797" y="3473815"/>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7" name="TextBox 126"/>
          <p:cNvSpPr txBox="1"/>
          <p:nvPr/>
        </p:nvSpPr>
        <p:spPr>
          <a:xfrm>
            <a:off x="8500358" y="3883219"/>
            <a:ext cx="794013" cy="215444"/>
          </a:xfrm>
          <a:prstGeom prst="rect">
            <a:avLst/>
          </a:prstGeom>
          <a:noFill/>
        </p:spPr>
        <p:txBody>
          <a:bodyPr wrap="square" rtlCol="0">
            <a:spAutoFit/>
          </a:bodyPr>
          <a:lstStyle/>
          <a:p>
            <a:r>
              <a:rPr lang="en-US" sz="800" dirty="0" smtClean="0"/>
              <a:t>Pass?</a:t>
            </a:r>
            <a:endParaRPr lang="en-US" sz="800" dirty="0"/>
          </a:p>
        </p:txBody>
      </p:sp>
      <p:sp>
        <p:nvSpPr>
          <p:cNvPr id="134" name="TextBox 133"/>
          <p:cNvSpPr txBox="1"/>
          <p:nvPr/>
        </p:nvSpPr>
        <p:spPr>
          <a:xfrm>
            <a:off x="7965671" y="4200917"/>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35" name="TextBox 134"/>
          <p:cNvSpPr txBox="1"/>
          <p:nvPr/>
        </p:nvSpPr>
        <p:spPr>
          <a:xfrm>
            <a:off x="7620212" y="400187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04" name="TextBox 103"/>
          <p:cNvSpPr txBox="1"/>
          <p:nvPr/>
        </p:nvSpPr>
        <p:spPr>
          <a:xfrm>
            <a:off x="4827331" y="1861980"/>
            <a:ext cx="2450232" cy="230832"/>
          </a:xfrm>
          <a:prstGeom prst="rect">
            <a:avLst/>
          </a:prstGeom>
          <a:noFill/>
        </p:spPr>
        <p:txBody>
          <a:bodyPr wrap="square" rtlCol="0">
            <a:spAutoFit/>
          </a:bodyPr>
          <a:lstStyle/>
          <a:p>
            <a:pPr algn="ctr"/>
            <a:r>
              <a:rPr lang="en-US" sz="900" dirty="0" smtClean="0">
                <a:solidFill>
                  <a:srgbClr val="000000"/>
                </a:solidFill>
              </a:rPr>
              <a:t>FIBO Use and Maintenance</a:t>
            </a:r>
            <a:endParaRPr lang="en-US" sz="900" dirty="0" smtClean="0"/>
          </a:p>
        </p:txBody>
      </p:sp>
      <p:sp>
        <p:nvSpPr>
          <p:cNvPr id="79" name="Date Placeholder 78"/>
          <p:cNvSpPr>
            <a:spLocks noGrp="1"/>
          </p:cNvSpPr>
          <p:nvPr>
            <p:ph type="dt" sz="half" idx="10"/>
          </p:nvPr>
        </p:nvSpPr>
        <p:spPr/>
        <p:txBody>
          <a:bodyPr/>
          <a:lstStyle/>
          <a:p>
            <a:fld id="{DE444E86-F099-0540-9C3A-847D2B54C8C4}" type="datetime1">
              <a:rPr lang="en-US" smtClean="0"/>
              <a:pPr/>
              <a:t>7/2/2014</a:t>
            </a:fld>
            <a:endParaRPr lang="en-US"/>
          </a:p>
        </p:txBody>
      </p:sp>
      <p:sp>
        <p:nvSpPr>
          <p:cNvPr id="81" name="Slide Number Placeholder 80"/>
          <p:cNvSpPr>
            <a:spLocks noGrp="1"/>
          </p:cNvSpPr>
          <p:nvPr>
            <p:ph type="sldNum" sz="quarter" idx="12"/>
          </p:nvPr>
        </p:nvSpPr>
        <p:spPr/>
        <p:txBody>
          <a:bodyPr/>
          <a:lstStyle/>
          <a:p>
            <a:fld id="{A9EF402B-C8A5-5445-AD78-AAE8EACFDC0E}" type="slidenum">
              <a:rPr lang="en-US" smtClean="0"/>
              <a:pPr/>
              <a:t>11</a:t>
            </a:fld>
            <a:endParaRPr lang="en-US"/>
          </a:p>
        </p:txBody>
      </p:sp>
      <p:grpSp>
        <p:nvGrpSpPr>
          <p:cNvPr id="7" name="Group 81"/>
          <p:cNvGrpSpPr/>
          <p:nvPr/>
        </p:nvGrpSpPr>
        <p:grpSpPr>
          <a:xfrm>
            <a:off x="5407159" y="949811"/>
            <a:ext cx="2356774" cy="1143000"/>
            <a:chOff x="8464745" y="1638490"/>
            <a:chExt cx="2356774" cy="1143000"/>
          </a:xfrm>
        </p:grpSpPr>
        <p:grpSp>
          <p:nvGrpSpPr>
            <p:cNvPr id="8" name="Group 9"/>
            <p:cNvGrpSpPr>
              <a:grpSpLocks/>
            </p:cNvGrpSpPr>
            <p:nvPr/>
          </p:nvGrpSpPr>
          <p:grpSpPr bwMode="auto">
            <a:xfrm>
              <a:off x="8464745" y="1638490"/>
              <a:ext cx="1031875" cy="1143002"/>
              <a:chOff x="0" y="0"/>
              <a:chExt cx="650" cy="720"/>
            </a:xfrm>
          </p:grpSpPr>
          <p:sp>
            <p:nvSpPr>
              <p:cNvPr id="87" name="Oval 2"/>
              <p:cNvSpPr>
                <a:spLocks/>
              </p:cNvSpPr>
              <p:nvPr/>
            </p:nvSpPr>
            <p:spPr bwMode="auto">
              <a:xfrm>
                <a:off x="0" y="201"/>
                <a:ext cx="230" cy="231"/>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88" name="Oval 3"/>
              <p:cNvSpPr>
                <a:spLocks/>
              </p:cNvSpPr>
              <p:nvPr/>
            </p:nvSpPr>
            <p:spPr bwMode="auto">
              <a:xfrm>
                <a:off x="477" y="242"/>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4" name="Oval 4"/>
              <p:cNvSpPr>
                <a:spLocks/>
              </p:cNvSpPr>
              <p:nvPr/>
            </p:nvSpPr>
            <p:spPr bwMode="auto">
              <a:xfrm>
                <a:off x="304" y="0"/>
                <a:ext cx="173" cy="172"/>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8" name="Oval 5"/>
              <p:cNvSpPr>
                <a:spLocks/>
              </p:cNvSpPr>
              <p:nvPr/>
            </p:nvSpPr>
            <p:spPr bwMode="auto">
              <a:xfrm>
                <a:off x="131" y="547"/>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9" name="Line 6"/>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1" name="Line 7"/>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3" name="Line 8"/>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86" name="TextBox 85"/>
            <p:cNvSpPr txBox="1"/>
            <p:nvPr/>
          </p:nvSpPr>
          <p:spPr>
            <a:xfrm>
              <a:off x="9000701" y="2203080"/>
              <a:ext cx="1820818" cy="369332"/>
            </a:xfrm>
            <a:prstGeom prst="rect">
              <a:avLst/>
            </a:prstGeom>
            <a:noFill/>
          </p:spPr>
          <p:txBody>
            <a:bodyPr wrap="square" rtlCol="0">
              <a:spAutoFit/>
            </a:bodyPr>
            <a:lstStyle/>
            <a:p>
              <a:r>
                <a:rPr lang="en-US" dirty="0" smtClean="0"/>
                <a:t>FIBO-</a:t>
              </a:r>
              <a:r>
                <a:rPr lang="en-US" dirty="0" err="1" smtClean="0"/>
                <a:t>n</a:t>
              </a:r>
              <a:r>
                <a:rPr lang="en-US" dirty="0" smtClean="0"/>
                <a:t>….n-1</a:t>
              </a:r>
              <a:endParaRPr lang="en-US" dirty="0"/>
            </a:p>
          </p:txBody>
        </p:sp>
      </p:grpSp>
      <p:grpSp>
        <p:nvGrpSpPr>
          <p:cNvPr id="9" name="Group 187"/>
          <p:cNvGrpSpPr/>
          <p:nvPr/>
        </p:nvGrpSpPr>
        <p:grpSpPr>
          <a:xfrm>
            <a:off x="5242428" y="1638596"/>
            <a:ext cx="2854378" cy="4696889"/>
            <a:chOff x="5308604" y="1882421"/>
            <a:chExt cx="2854378" cy="4696889"/>
          </a:xfrm>
        </p:grpSpPr>
        <p:cxnSp>
          <p:nvCxnSpPr>
            <p:cNvPr id="77" name="Straight Arrow Connector 76"/>
            <p:cNvCxnSpPr/>
            <p:nvPr/>
          </p:nvCxnSpPr>
          <p:spPr>
            <a:xfrm rot="16200000" flipV="1">
              <a:off x="4513411" y="2677614"/>
              <a:ext cx="3756379" cy="2165994"/>
            </a:xfrm>
            <a:prstGeom prst="straightConnector1">
              <a:avLst/>
            </a:prstGeom>
            <a:ln w="63500">
              <a:solidFill>
                <a:srgbClr val="3DBD2D"/>
              </a:solidFill>
              <a:tailEnd type="arrow"/>
            </a:ln>
          </p:spPr>
          <p:style>
            <a:lnRef idx="2">
              <a:schemeClr val="accent1"/>
            </a:lnRef>
            <a:fillRef idx="0">
              <a:schemeClr val="accent1"/>
            </a:fillRef>
            <a:effectRef idx="1">
              <a:schemeClr val="accent1"/>
            </a:effectRef>
            <a:fontRef idx="minor">
              <a:schemeClr val="tx1"/>
            </a:fontRef>
          </p:style>
        </p:cxnSp>
        <p:grpSp>
          <p:nvGrpSpPr>
            <p:cNvPr id="10" name="Group 106"/>
            <p:cNvGrpSpPr/>
            <p:nvPr/>
          </p:nvGrpSpPr>
          <p:grpSpPr>
            <a:xfrm>
              <a:off x="6822017" y="5436310"/>
              <a:ext cx="1340965" cy="1143000"/>
              <a:chOff x="6756951" y="1463866"/>
              <a:chExt cx="1340965" cy="1143000"/>
            </a:xfrm>
          </p:grpSpPr>
          <p:grpSp>
            <p:nvGrpSpPr>
              <p:cNvPr id="11" name="Group 18"/>
              <p:cNvGrpSpPr>
                <a:grpSpLocks/>
              </p:cNvGrpSpPr>
              <p:nvPr/>
            </p:nvGrpSpPr>
            <p:grpSpPr bwMode="auto">
              <a:xfrm rot="10800000">
                <a:off x="6753771" y="1460687"/>
                <a:ext cx="1036643" cy="1143000"/>
                <a:chOff x="0" y="2"/>
                <a:chExt cx="652" cy="719"/>
              </a:xfrm>
            </p:grpSpPr>
            <p:sp>
              <p:nvSpPr>
                <p:cNvPr id="113" name="Oval 11"/>
                <p:cNvSpPr>
                  <a:spLocks/>
                </p:cNvSpPr>
                <p:nvPr/>
              </p:nvSpPr>
              <p:spPr bwMode="auto">
                <a:xfrm>
                  <a:off x="0" y="204"/>
                  <a:ext cx="230" cy="232"/>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4" name="Oval 12"/>
                <p:cNvSpPr>
                  <a:spLocks/>
                </p:cNvSpPr>
                <p:nvPr/>
              </p:nvSpPr>
              <p:spPr bwMode="auto">
                <a:xfrm>
                  <a:off x="479" y="245"/>
                  <a:ext cx="173" cy="175"/>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7" name="Oval 13"/>
                <p:cNvSpPr>
                  <a:spLocks/>
                </p:cNvSpPr>
                <p:nvPr/>
              </p:nvSpPr>
              <p:spPr bwMode="auto">
                <a:xfrm>
                  <a:off x="305" y="2"/>
                  <a:ext cx="175"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0" name="Oval 14"/>
                <p:cNvSpPr>
                  <a:spLocks/>
                </p:cNvSpPr>
                <p:nvPr/>
              </p:nvSpPr>
              <p:spPr bwMode="auto">
                <a:xfrm>
                  <a:off x="133" y="549"/>
                  <a:ext cx="173"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7" name="Line 15"/>
                <p:cNvSpPr>
                  <a:spLocks noChangeShapeType="1"/>
                </p:cNvSpPr>
                <p:nvPr/>
              </p:nvSpPr>
              <p:spPr bwMode="auto">
                <a:xfrm>
                  <a:off x="426" y="157"/>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8" name="Line 16"/>
                <p:cNvSpPr>
                  <a:spLocks noChangeShapeType="1"/>
                </p:cNvSpPr>
                <p:nvPr/>
              </p:nvSpPr>
              <p:spPr bwMode="auto">
                <a:xfrm>
                  <a:off x="231" y="320"/>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9" name="Line 17"/>
                <p:cNvSpPr>
                  <a:spLocks noChangeShapeType="1"/>
                </p:cNvSpPr>
                <p:nvPr/>
              </p:nvSpPr>
              <p:spPr bwMode="auto">
                <a:xfrm flipH="1">
                  <a:off x="280" y="392"/>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11" name="TextBox 110"/>
              <p:cNvSpPr txBox="1"/>
              <p:nvPr/>
            </p:nvSpPr>
            <p:spPr>
              <a:xfrm>
                <a:off x="6930461" y="1987951"/>
                <a:ext cx="1167455" cy="369332"/>
              </a:xfrm>
              <a:prstGeom prst="rect">
                <a:avLst/>
              </a:prstGeom>
              <a:noFill/>
            </p:spPr>
            <p:txBody>
              <a:bodyPr wrap="square" rtlCol="0">
                <a:spAutoFit/>
              </a:bodyPr>
              <a:lstStyle/>
              <a:p>
                <a:r>
                  <a:rPr lang="en-US" dirty="0" smtClean="0"/>
                  <a:t>FIBO-FND</a:t>
                </a:r>
                <a:endParaRPr lang="en-US" dirty="0"/>
              </a:p>
            </p:txBody>
          </p:sp>
        </p:grpSp>
      </p:grpSp>
      <p:grpSp>
        <p:nvGrpSpPr>
          <p:cNvPr id="12" name="Group 186"/>
          <p:cNvGrpSpPr/>
          <p:nvPr/>
        </p:nvGrpSpPr>
        <p:grpSpPr>
          <a:xfrm>
            <a:off x="3682307" y="3354628"/>
            <a:ext cx="1777642" cy="1143000"/>
            <a:chOff x="1980613" y="5683511"/>
            <a:chExt cx="1777642" cy="1143000"/>
          </a:xfrm>
        </p:grpSpPr>
        <p:grpSp>
          <p:nvGrpSpPr>
            <p:cNvPr id="13" name="Group 92"/>
            <p:cNvGrpSpPr>
              <a:grpSpLocks/>
            </p:cNvGrpSpPr>
            <p:nvPr/>
          </p:nvGrpSpPr>
          <p:grpSpPr bwMode="auto">
            <a:xfrm>
              <a:off x="1980613" y="5683511"/>
              <a:ext cx="1031875" cy="1143000"/>
              <a:chOff x="0" y="0"/>
              <a:chExt cx="650" cy="720"/>
            </a:xfrm>
          </p:grpSpPr>
          <p:sp>
            <p:nvSpPr>
              <p:cNvPr id="166" name="Oval 85"/>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68" name="Oval 86"/>
              <p:cNvSpPr>
                <a:spLocks/>
              </p:cNvSpPr>
              <p:nvPr/>
            </p:nvSpPr>
            <p:spPr bwMode="auto">
              <a:xfrm>
                <a:off x="477" y="242"/>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0" name="Oval 87"/>
              <p:cNvSpPr>
                <a:spLocks/>
              </p:cNvSpPr>
              <p:nvPr/>
            </p:nvSpPr>
            <p:spPr bwMode="auto">
              <a:xfrm>
                <a:off x="304" y="0"/>
                <a:ext cx="173" cy="172"/>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1" name="Oval 88"/>
              <p:cNvSpPr>
                <a:spLocks/>
              </p:cNvSpPr>
              <p:nvPr/>
            </p:nvSpPr>
            <p:spPr bwMode="auto">
              <a:xfrm>
                <a:off x="131" y="547"/>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2" name="Line 89"/>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3" name="Line 90"/>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5" name="Line 91"/>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76" name="TextBox 175"/>
            <p:cNvSpPr txBox="1"/>
            <p:nvPr/>
          </p:nvSpPr>
          <p:spPr>
            <a:xfrm>
              <a:off x="2590800" y="6377694"/>
              <a:ext cx="1167455" cy="369332"/>
            </a:xfrm>
            <a:prstGeom prst="rect">
              <a:avLst/>
            </a:prstGeom>
            <a:noFill/>
          </p:spPr>
          <p:txBody>
            <a:bodyPr wrap="square" rtlCol="0">
              <a:spAutoFit/>
            </a:bodyPr>
            <a:lstStyle/>
            <a:p>
              <a:r>
                <a:rPr lang="en-US" dirty="0" smtClean="0"/>
                <a:t>FIBO-IND</a:t>
              </a:r>
              <a:endParaRPr lang="en-US" dirty="0"/>
            </a:p>
          </p:txBody>
        </p:sp>
      </p:grpSp>
      <p:grpSp>
        <p:nvGrpSpPr>
          <p:cNvPr id="15" name="Group 176"/>
          <p:cNvGrpSpPr/>
          <p:nvPr/>
        </p:nvGrpSpPr>
        <p:grpSpPr>
          <a:xfrm>
            <a:off x="2066491" y="5541440"/>
            <a:ext cx="1725460" cy="1143000"/>
            <a:chOff x="8744940" y="2735217"/>
            <a:chExt cx="1725460" cy="1143000"/>
          </a:xfrm>
        </p:grpSpPr>
        <p:grpSp>
          <p:nvGrpSpPr>
            <p:cNvPr id="18" name="Group 101"/>
            <p:cNvGrpSpPr>
              <a:grpSpLocks/>
            </p:cNvGrpSpPr>
            <p:nvPr/>
          </p:nvGrpSpPr>
          <p:grpSpPr bwMode="auto">
            <a:xfrm>
              <a:off x="8744940" y="2735219"/>
              <a:ext cx="1033463" cy="1143001"/>
              <a:chOff x="0" y="0"/>
              <a:chExt cx="650" cy="720"/>
            </a:xfrm>
          </p:grpSpPr>
          <p:sp>
            <p:nvSpPr>
              <p:cNvPr id="180" name="Oval 94"/>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1" name="Oval 95"/>
              <p:cNvSpPr>
                <a:spLocks/>
              </p:cNvSpPr>
              <p:nvPr/>
            </p:nvSpPr>
            <p:spPr bwMode="auto">
              <a:xfrm>
                <a:off x="477" y="242"/>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2" name="Oval 96"/>
              <p:cNvSpPr>
                <a:spLocks/>
              </p:cNvSpPr>
              <p:nvPr/>
            </p:nvSpPr>
            <p:spPr bwMode="auto">
              <a:xfrm>
                <a:off x="304" y="0"/>
                <a:ext cx="175" cy="172"/>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3" name="Oval 97"/>
              <p:cNvSpPr>
                <a:spLocks/>
              </p:cNvSpPr>
              <p:nvPr/>
            </p:nvSpPr>
            <p:spPr bwMode="auto">
              <a:xfrm>
                <a:off x="131" y="547"/>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4" name="Line 98"/>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5" name="Line 99"/>
              <p:cNvSpPr>
                <a:spLocks noChangeShapeType="1"/>
              </p:cNvSpPr>
              <p:nvPr/>
            </p:nvSpPr>
            <p:spPr bwMode="auto">
              <a:xfrm>
                <a:off x="230" y="316"/>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6" name="Line 100"/>
              <p:cNvSpPr>
                <a:spLocks noChangeShapeType="1"/>
              </p:cNvSpPr>
              <p:nvPr/>
            </p:nvSpPr>
            <p:spPr bwMode="auto">
              <a:xfrm flipH="1">
                <a:off x="279" y="390"/>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79" name="TextBox 178"/>
            <p:cNvSpPr txBox="1"/>
            <p:nvPr/>
          </p:nvSpPr>
          <p:spPr>
            <a:xfrm>
              <a:off x="9302945" y="3350331"/>
              <a:ext cx="1167455" cy="369332"/>
            </a:xfrm>
            <a:prstGeom prst="rect">
              <a:avLst/>
            </a:prstGeom>
            <a:noFill/>
          </p:spPr>
          <p:txBody>
            <a:bodyPr wrap="square" rtlCol="0">
              <a:spAutoFit/>
            </a:bodyPr>
            <a:lstStyle/>
            <a:p>
              <a:r>
                <a:rPr lang="en-US" dirty="0" smtClean="0"/>
                <a:t>FIBO-BE</a:t>
              </a:r>
              <a:endParaRPr lang="en-US" dirty="0"/>
            </a:p>
          </p:txBody>
        </p:sp>
      </p:grpSp>
      <p:sp>
        <p:nvSpPr>
          <p:cNvPr id="140" name="TextBox 139"/>
          <p:cNvSpPr txBox="1"/>
          <p:nvPr/>
        </p:nvSpPr>
        <p:spPr>
          <a:xfrm>
            <a:off x="3742267" y="5418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40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p:cNvSpPr/>
          <p:nvPr/>
        </p:nvSpPr>
        <p:spPr>
          <a:xfrm>
            <a:off x="2220052" y="2673126"/>
            <a:ext cx="1136006" cy="482517"/>
          </a:xfrm>
          <a:prstGeom prst="rect">
            <a:avLst/>
          </a:prstGeom>
          <a:solidFill>
            <a:srgbClr val="FF939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300" y="-216702"/>
            <a:ext cx="8229600" cy="1143000"/>
          </a:xfrm>
        </p:spPr>
        <p:txBody>
          <a:bodyPr/>
          <a:lstStyle/>
          <a:p>
            <a:r>
              <a:rPr lang="en-US" dirty="0" smtClean="0"/>
              <a:t>FIBO </a:t>
            </a:r>
            <a:r>
              <a:rPr lang="en-US" dirty="0" err="1" smtClean="0"/>
              <a:t>GitHub</a:t>
            </a:r>
            <a:r>
              <a:rPr lang="en-US" dirty="0" smtClean="0"/>
              <a:t> Jenkins JIRA Process</a:t>
            </a:r>
            <a:endParaRPr lang="en-US" dirty="0"/>
          </a:p>
        </p:txBody>
      </p:sp>
      <p:sp>
        <p:nvSpPr>
          <p:cNvPr id="17" name="TextBox 16"/>
          <p:cNvSpPr txBox="1"/>
          <p:nvPr/>
        </p:nvSpPr>
        <p:spPr>
          <a:xfrm>
            <a:off x="4441390" y="1961926"/>
            <a:ext cx="999371" cy="923330"/>
          </a:xfrm>
          <a:prstGeom prst="rect">
            <a:avLst/>
          </a:prstGeom>
          <a:solidFill>
            <a:srgbClr val="FFFF00"/>
          </a:solidFill>
          <a:ln>
            <a:solidFill>
              <a:schemeClr val="tx1"/>
            </a:solidFill>
          </a:ln>
        </p:spPr>
        <p:txBody>
          <a:bodyPr wrap="square" rtlCol="0">
            <a:spAutoFit/>
          </a:bodyPr>
          <a:lstStyle/>
          <a:p>
            <a:pPr algn="ctr"/>
            <a:r>
              <a:rPr lang="en-US" dirty="0" smtClean="0"/>
              <a:t>JIRA</a:t>
            </a:r>
          </a:p>
          <a:p>
            <a:pPr algn="ctr"/>
            <a:r>
              <a:rPr lang="en-US" dirty="0" smtClean="0"/>
              <a:t>OMG FTF Tool</a:t>
            </a:r>
            <a:endParaRPr lang="en-US" dirty="0"/>
          </a:p>
        </p:txBody>
      </p:sp>
      <p:sp>
        <p:nvSpPr>
          <p:cNvPr id="46" name="TextBox 45"/>
          <p:cNvSpPr txBox="1"/>
          <p:nvPr/>
        </p:nvSpPr>
        <p:spPr>
          <a:xfrm>
            <a:off x="2207352" y="3162035"/>
            <a:ext cx="1165651" cy="548972"/>
          </a:xfrm>
          <a:prstGeom prst="rect">
            <a:avLst/>
          </a:prstGeom>
          <a:solidFill>
            <a:srgbClr val="FF0000"/>
          </a:solidFill>
          <a:ln>
            <a:solidFill>
              <a:schemeClr val="tx1"/>
            </a:solidFill>
          </a:ln>
        </p:spPr>
        <p:txBody>
          <a:bodyPr wrap="square" rtlCol="0">
            <a:spAutoFit/>
          </a:bodyPr>
          <a:lstStyle/>
          <a:p>
            <a:pPr algn="ctr"/>
            <a:endParaRPr lang="en-US" sz="2400" dirty="0"/>
          </a:p>
        </p:txBody>
      </p:sp>
      <p:sp>
        <p:nvSpPr>
          <p:cNvPr id="52" name="TextBox 51"/>
          <p:cNvSpPr txBox="1"/>
          <p:nvPr/>
        </p:nvSpPr>
        <p:spPr>
          <a:xfrm>
            <a:off x="732598" y="6439076"/>
            <a:ext cx="4119784" cy="369332"/>
          </a:xfrm>
          <a:prstGeom prst="rect">
            <a:avLst/>
          </a:prstGeom>
          <a:noFill/>
        </p:spPr>
        <p:txBody>
          <a:bodyPr wrap="square" rtlCol="0">
            <a:spAutoFit/>
          </a:bodyPr>
          <a:lstStyle/>
          <a:p>
            <a:r>
              <a:rPr lang="en-US" dirty="0" err="1" smtClean="0"/>
              <a:t>Dwiz</a:t>
            </a:r>
            <a:r>
              <a:rPr lang="en-US" dirty="0" smtClean="0"/>
              <a:t> May 8, 2014</a:t>
            </a:r>
            <a:endParaRPr lang="en-US" dirty="0"/>
          </a:p>
        </p:txBody>
      </p:sp>
      <p:grpSp>
        <p:nvGrpSpPr>
          <p:cNvPr id="3" name="Group 44"/>
          <p:cNvGrpSpPr/>
          <p:nvPr/>
        </p:nvGrpSpPr>
        <p:grpSpPr>
          <a:xfrm>
            <a:off x="980400" y="3736407"/>
            <a:ext cx="1150657" cy="612648"/>
            <a:chOff x="2969682" y="2612328"/>
            <a:chExt cx="1150657" cy="612648"/>
          </a:xfrm>
        </p:grpSpPr>
        <p:sp>
          <p:nvSpPr>
            <p:cNvPr id="9" name="Decision 8"/>
            <p:cNvSpPr/>
            <p:nvPr/>
          </p:nvSpPr>
          <p:spPr>
            <a:xfrm>
              <a:off x="3086147" y="2612328"/>
              <a:ext cx="914400" cy="612648"/>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969682" y="2718597"/>
              <a:ext cx="1150657" cy="400110"/>
            </a:xfrm>
            <a:prstGeom prst="rect">
              <a:avLst/>
            </a:prstGeom>
            <a:noFill/>
          </p:spPr>
          <p:txBody>
            <a:bodyPr wrap="square" rtlCol="0">
              <a:spAutoFit/>
            </a:bodyPr>
            <a:lstStyle/>
            <a:p>
              <a:pPr algn="ctr"/>
              <a:r>
                <a:rPr lang="en-US" sz="1000" b="1" dirty="0" smtClean="0"/>
                <a:t>Issues </a:t>
              </a:r>
            </a:p>
            <a:p>
              <a:pPr algn="ctr"/>
              <a:r>
                <a:rPr lang="en-US" sz="1000" b="1" dirty="0" smtClean="0"/>
                <a:t>Resolved?</a:t>
              </a:r>
              <a:endParaRPr lang="en-US" sz="1000" b="1" dirty="0"/>
            </a:p>
          </p:txBody>
        </p:sp>
      </p:grpSp>
      <p:sp>
        <p:nvSpPr>
          <p:cNvPr id="28" name="TextBox 27"/>
          <p:cNvSpPr txBox="1"/>
          <p:nvPr/>
        </p:nvSpPr>
        <p:spPr>
          <a:xfrm>
            <a:off x="6018490" y="1851515"/>
            <a:ext cx="1150657" cy="246221"/>
          </a:xfrm>
          <a:prstGeom prst="rect">
            <a:avLst/>
          </a:prstGeom>
          <a:noFill/>
        </p:spPr>
        <p:txBody>
          <a:bodyPr wrap="square" rtlCol="0">
            <a:spAutoFit/>
          </a:bodyPr>
          <a:lstStyle/>
          <a:p>
            <a:pPr algn="ctr"/>
            <a:r>
              <a:rPr lang="en-US" sz="1000" b="1" dirty="0" smtClean="0"/>
              <a:t>Yes</a:t>
            </a:r>
            <a:endParaRPr lang="en-US" sz="1000" b="1" dirty="0"/>
          </a:p>
        </p:txBody>
      </p:sp>
      <p:sp>
        <p:nvSpPr>
          <p:cNvPr id="31" name="TextBox 30"/>
          <p:cNvSpPr txBox="1"/>
          <p:nvPr/>
        </p:nvSpPr>
        <p:spPr>
          <a:xfrm>
            <a:off x="1106358" y="3490188"/>
            <a:ext cx="1150657" cy="246221"/>
          </a:xfrm>
          <a:prstGeom prst="rect">
            <a:avLst/>
          </a:prstGeom>
          <a:noFill/>
        </p:spPr>
        <p:txBody>
          <a:bodyPr wrap="square" rtlCol="0">
            <a:spAutoFit/>
          </a:bodyPr>
          <a:lstStyle/>
          <a:p>
            <a:pPr algn="ctr"/>
            <a:r>
              <a:rPr lang="en-US" sz="1000" b="1" dirty="0" smtClean="0"/>
              <a:t>No</a:t>
            </a:r>
            <a:endParaRPr lang="en-US" sz="1000" b="1" dirty="0"/>
          </a:p>
        </p:txBody>
      </p:sp>
      <p:sp>
        <p:nvSpPr>
          <p:cNvPr id="32" name="TextBox 31"/>
          <p:cNvSpPr txBox="1"/>
          <p:nvPr/>
        </p:nvSpPr>
        <p:spPr>
          <a:xfrm>
            <a:off x="379671" y="4106975"/>
            <a:ext cx="1150657" cy="246221"/>
          </a:xfrm>
          <a:prstGeom prst="rect">
            <a:avLst/>
          </a:prstGeom>
          <a:noFill/>
        </p:spPr>
        <p:txBody>
          <a:bodyPr wrap="square" rtlCol="0">
            <a:spAutoFit/>
          </a:bodyPr>
          <a:lstStyle/>
          <a:p>
            <a:pPr algn="ctr"/>
            <a:r>
              <a:rPr lang="en-US" sz="1000" b="1" dirty="0" smtClean="0"/>
              <a:t>Yes</a:t>
            </a:r>
            <a:endParaRPr lang="en-US" sz="1000" b="1" dirty="0"/>
          </a:p>
        </p:txBody>
      </p:sp>
      <p:sp>
        <p:nvSpPr>
          <p:cNvPr id="34" name="TextBox 33"/>
          <p:cNvSpPr txBox="1"/>
          <p:nvPr/>
        </p:nvSpPr>
        <p:spPr>
          <a:xfrm>
            <a:off x="2393256" y="3736407"/>
            <a:ext cx="1116503" cy="954107"/>
          </a:xfrm>
          <a:prstGeom prst="rect">
            <a:avLst/>
          </a:prstGeom>
          <a:noFill/>
        </p:spPr>
        <p:txBody>
          <a:bodyPr wrap="square" rtlCol="0">
            <a:spAutoFit/>
          </a:bodyPr>
          <a:lstStyle/>
          <a:p>
            <a:r>
              <a:rPr lang="en-US" sz="1400" dirty="0" smtClean="0"/>
              <a:t>1. Select from a Red FIBO in Waiting</a:t>
            </a:r>
            <a:endParaRPr lang="en-US" sz="1400" dirty="0"/>
          </a:p>
        </p:txBody>
      </p:sp>
      <p:sp>
        <p:nvSpPr>
          <p:cNvPr id="56" name="TextBox 55"/>
          <p:cNvSpPr txBox="1"/>
          <p:nvPr/>
        </p:nvSpPr>
        <p:spPr>
          <a:xfrm>
            <a:off x="7521600" y="1648767"/>
            <a:ext cx="848799" cy="461665"/>
          </a:xfrm>
          <a:prstGeom prst="rect">
            <a:avLst/>
          </a:prstGeom>
          <a:solidFill>
            <a:srgbClr val="0AFF00"/>
          </a:solidFill>
          <a:ln>
            <a:solidFill>
              <a:schemeClr val="tx1"/>
            </a:solidFill>
          </a:ln>
        </p:spPr>
        <p:txBody>
          <a:bodyPr wrap="square" rtlCol="0">
            <a:spAutoFit/>
          </a:bodyPr>
          <a:lstStyle/>
          <a:p>
            <a:pPr algn="ctr"/>
            <a:r>
              <a:rPr lang="en-US" sz="2400" dirty="0" smtClean="0"/>
              <a:t>FIBO</a:t>
            </a:r>
            <a:endParaRPr lang="en-US" sz="2400" dirty="0"/>
          </a:p>
        </p:txBody>
      </p:sp>
      <p:grpSp>
        <p:nvGrpSpPr>
          <p:cNvPr id="4" name="Group 56"/>
          <p:cNvGrpSpPr/>
          <p:nvPr/>
        </p:nvGrpSpPr>
        <p:grpSpPr>
          <a:xfrm>
            <a:off x="5838525" y="2106962"/>
            <a:ext cx="1150657" cy="612648"/>
            <a:chOff x="2969682" y="2612328"/>
            <a:chExt cx="1150657" cy="612648"/>
          </a:xfrm>
        </p:grpSpPr>
        <p:sp>
          <p:nvSpPr>
            <p:cNvPr id="58" name="Decision 57"/>
            <p:cNvSpPr/>
            <p:nvPr/>
          </p:nvSpPr>
          <p:spPr>
            <a:xfrm>
              <a:off x="3086147" y="2612328"/>
              <a:ext cx="914400" cy="612648"/>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2969682" y="2689061"/>
              <a:ext cx="1150657" cy="400110"/>
            </a:xfrm>
            <a:prstGeom prst="rect">
              <a:avLst/>
            </a:prstGeom>
            <a:noFill/>
          </p:spPr>
          <p:txBody>
            <a:bodyPr wrap="square" rtlCol="0">
              <a:spAutoFit/>
            </a:bodyPr>
            <a:lstStyle/>
            <a:p>
              <a:pPr algn="ctr"/>
              <a:r>
                <a:rPr lang="en-US" sz="1000" b="1" dirty="0" smtClean="0"/>
                <a:t>Issues </a:t>
              </a:r>
            </a:p>
            <a:p>
              <a:pPr algn="ctr"/>
              <a:r>
                <a:rPr lang="en-US" sz="1000" b="1" dirty="0" smtClean="0"/>
                <a:t>Resolved?</a:t>
              </a:r>
              <a:endParaRPr lang="en-US" sz="1000" b="1" dirty="0"/>
            </a:p>
          </p:txBody>
        </p:sp>
      </p:grpSp>
      <p:sp>
        <p:nvSpPr>
          <p:cNvPr id="80" name="TextBox 79"/>
          <p:cNvSpPr txBox="1"/>
          <p:nvPr/>
        </p:nvSpPr>
        <p:spPr>
          <a:xfrm>
            <a:off x="1960921" y="4743007"/>
            <a:ext cx="990587" cy="369332"/>
          </a:xfrm>
          <a:prstGeom prst="rect">
            <a:avLst/>
          </a:prstGeom>
          <a:solidFill>
            <a:srgbClr val="CCFFCC"/>
          </a:solidFill>
        </p:spPr>
        <p:txBody>
          <a:bodyPr wrap="square" rtlCol="0">
            <a:spAutoFit/>
          </a:bodyPr>
          <a:lstStyle/>
          <a:p>
            <a:r>
              <a:rPr lang="en-US" dirty="0" smtClean="0"/>
              <a:t>Jenkins</a:t>
            </a:r>
            <a:endParaRPr lang="en-US" dirty="0"/>
          </a:p>
        </p:txBody>
      </p:sp>
      <p:cxnSp>
        <p:nvCxnSpPr>
          <p:cNvPr id="88" name="Straight Arrow Connector 87"/>
          <p:cNvCxnSpPr>
            <a:stCxn id="17" idx="3"/>
            <a:endCxn id="58" idx="1"/>
          </p:cNvCxnSpPr>
          <p:nvPr/>
        </p:nvCxnSpPr>
        <p:spPr>
          <a:xfrm flipV="1">
            <a:off x="5440761" y="2413286"/>
            <a:ext cx="514229" cy="1030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31030" y="5360616"/>
            <a:ext cx="5001014" cy="738664"/>
          </a:xfrm>
          <a:prstGeom prst="rect">
            <a:avLst/>
          </a:prstGeom>
          <a:noFill/>
        </p:spPr>
        <p:txBody>
          <a:bodyPr wrap="square" rtlCol="0">
            <a:spAutoFit/>
          </a:bodyPr>
          <a:lstStyle/>
          <a:p>
            <a:r>
              <a:rPr lang="en-US" sz="1400" dirty="0" smtClean="0"/>
              <a:t>2. Red FIBO becomes Pink as it enters the </a:t>
            </a:r>
            <a:r>
              <a:rPr lang="en-US" sz="1400" dirty="0" err="1" smtClean="0"/>
              <a:t>GitHub</a:t>
            </a:r>
            <a:r>
              <a:rPr lang="en-US" sz="1400" dirty="0" smtClean="0"/>
              <a:t>/Jenkins loop.  When it becomes Yellow it enters the OMG process through the FDTF and the AB.  </a:t>
            </a:r>
            <a:endParaRPr lang="en-US" sz="1400" dirty="0"/>
          </a:p>
        </p:txBody>
      </p:sp>
      <p:sp>
        <p:nvSpPr>
          <p:cNvPr id="119" name="TextBox 118"/>
          <p:cNvSpPr txBox="1"/>
          <p:nvPr/>
        </p:nvSpPr>
        <p:spPr>
          <a:xfrm>
            <a:off x="4013960" y="3203920"/>
            <a:ext cx="2157255" cy="1169551"/>
          </a:xfrm>
          <a:prstGeom prst="rect">
            <a:avLst/>
          </a:prstGeom>
          <a:noFill/>
        </p:spPr>
        <p:txBody>
          <a:bodyPr wrap="square" rtlCol="0">
            <a:spAutoFit/>
          </a:bodyPr>
          <a:lstStyle/>
          <a:p>
            <a:r>
              <a:rPr lang="en-US" sz="1400" dirty="0" smtClean="0"/>
              <a:t>3. Yellow FIBO issues are resolved where possible in JIRA.  Else, back through </a:t>
            </a:r>
            <a:r>
              <a:rPr lang="en-US" sz="1400" dirty="0" err="1" smtClean="0"/>
              <a:t>GitHub</a:t>
            </a:r>
            <a:r>
              <a:rPr lang="en-US" sz="1400" dirty="0" smtClean="0"/>
              <a:t>/Jenkins, until it becomes Green. </a:t>
            </a:r>
            <a:endParaRPr lang="en-US" sz="1400" dirty="0"/>
          </a:p>
        </p:txBody>
      </p:sp>
      <p:sp>
        <p:nvSpPr>
          <p:cNvPr id="50" name="TextBox 49"/>
          <p:cNvSpPr txBox="1"/>
          <p:nvPr/>
        </p:nvSpPr>
        <p:spPr>
          <a:xfrm>
            <a:off x="6031515" y="2738014"/>
            <a:ext cx="1150657" cy="246221"/>
          </a:xfrm>
          <a:prstGeom prst="rect">
            <a:avLst/>
          </a:prstGeom>
          <a:noFill/>
        </p:spPr>
        <p:txBody>
          <a:bodyPr wrap="square" rtlCol="0">
            <a:spAutoFit/>
          </a:bodyPr>
          <a:lstStyle/>
          <a:p>
            <a:pPr algn="ctr"/>
            <a:r>
              <a:rPr lang="en-US" sz="1000" b="1" dirty="0" smtClean="0"/>
              <a:t>No</a:t>
            </a:r>
            <a:endParaRPr lang="en-US" sz="1000" b="1" dirty="0"/>
          </a:p>
        </p:txBody>
      </p:sp>
      <p:cxnSp>
        <p:nvCxnSpPr>
          <p:cNvPr id="117" name="Straight Arrow Connector 116"/>
          <p:cNvCxnSpPr/>
          <p:nvPr/>
        </p:nvCxnSpPr>
        <p:spPr>
          <a:xfrm flipV="1">
            <a:off x="2848058" y="1831036"/>
            <a:ext cx="4704073" cy="11761"/>
          </a:xfrm>
          <a:prstGeom prst="straightConnector1">
            <a:avLst/>
          </a:prstGeom>
          <a:ln>
            <a:solidFill>
              <a:srgbClr val="0AFF00"/>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3031536" y="836345"/>
            <a:ext cx="3957645" cy="523220"/>
          </a:xfrm>
          <a:prstGeom prst="rect">
            <a:avLst/>
          </a:prstGeom>
          <a:noFill/>
        </p:spPr>
        <p:txBody>
          <a:bodyPr wrap="square" rtlCol="0">
            <a:spAutoFit/>
          </a:bodyPr>
          <a:lstStyle/>
          <a:p>
            <a:r>
              <a:rPr lang="en-US" sz="1400" dirty="0" smtClean="0"/>
              <a:t>4. Tag the yellow branch. This is effectively the publication of a new “Green FIBO”</a:t>
            </a:r>
            <a:endParaRPr lang="en-US" sz="1400" dirty="0"/>
          </a:p>
        </p:txBody>
      </p:sp>
      <p:sp>
        <p:nvSpPr>
          <p:cNvPr id="125" name="Rectangle 124"/>
          <p:cNvSpPr/>
          <p:nvPr/>
        </p:nvSpPr>
        <p:spPr>
          <a:xfrm>
            <a:off x="2217486" y="1664961"/>
            <a:ext cx="1136007" cy="447050"/>
          </a:xfrm>
          <a:prstGeom prst="rect">
            <a:avLst/>
          </a:prstGeom>
          <a:solidFill>
            <a:srgbClr val="0A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a:off x="607230" y="2513895"/>
            <a:ext cx="1023035" cy="1384995"/>
          </a:xfrm>
          <a:prstGeom prst="rect">
            <a:avLst/>
          </a:prstGeom>
          <a:noFill/>
        </p:spPr>
        <p:txBody>
          <a:bodyPr wrap="square" rtlCol="0">
            <a:spAutoFit/>
          </a:bodyPr>
          <a:lstStyle/>
          <a:p>
            <a:r>
              <a:rPr lang="en-US" sz="1400" dirty="0" smtClean="0"/>
              <a:t>2. Merge tested/resolved changes into yellow branch</a:t>
            </a:r>
            <a:endParaRPr lang="en-US" sz="1400" dirty="0"/>
          </a:p>
        </p:txBody>
      </p:sp>
      <p:cxnSp>
        <p:nvCxnSpPr>
          <p:cNvPr id="146" name="Shape 145"/>
          <p:cNvCxnSpPr>
            <a:stCxn id="80" idx="1"/>
          </p:cNvCxnSpPr>
          <p:nvPr/>
        </p:nvCxnSpPr>
        <p:spPr>
          <a:xfrm rot="10800000">
            <a:off x="1554067" y="4349057"/>
            <a:ext cx="406854" cy="578616"/>
          </a:xfrm>
          <a:prstGeom prst="bentConnector2">
            <a:avLst/>
          </a:prstGeom>
          <a:ln>
            <a:solidFill>
              <a:srgbClr val="FF939B"/>
            </a:solidFill>
            <a:tailEnd type="arrow"/>
          </a:ln>
        </p:spPr>
        <p:style>
          <a:lnRef idx="2">
            <a:schemeClr val="accent1"/>
          </a:lnRef>
          <a:fillRef idx="0">
            <a:schemeClr val="accent1"/>
          </a:fillRef>
          <a:effectRef idx="1">
            <a:schemeClr val="accent1"/>
          </a:effectRef>
          <a:fontRef idx="minor">
            <a:schemeClr val="tx1"/>
          </a:fontRef>
        </p:style>
      </p:cxnSp>
      <p:cxnSp>
        <p:nvCxnSpPr>
          <p:cNvPr id="172" name="Elbow Connector 171"/>
          <p:cNvCxnSpPr>
            <a:endCxn id="80" idx="3"/>
          </p:cNvCxnSpPr>
          <p:nvPr/>
        </p:nvCxnSpPr>
        <p:spPr>
          <a:xfrm rot="5400000">
            <a:off x="2408140" y="3484585"/>
            <a:ext cx="1986457" cy="899719"/>
          </a:xfrm>
          <a:prstGeom prst="bentConnector2">
            <a:avLst/>
          </a:prstGeom>
          <a:ln>
            <a:solidFill>
              <a:srgbClr val="FF939B"/>
            </a:solidFill>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a:off x="3350927" y="2376868"/>
            <a:ext cx="1085332" cy="1588"/>
          </a:xfrm>
          <a:prstGeom prst="straightConnector1">
            <a:avLst/>
          </a:prstGeom>
          <a:ln>
            <a:solidFill>
              <a:srgbClr val="FFE705"/>
            </a:solidFill>
            <a:tailEnd type="arrow"/>
          </a:ln>
        </p:spPr>
        <p:style>
          <a:lnRef idx="2">
            <a:schemeClr val="accent1"/>
          </a:lnRef>
          <a:fillRef idx="0">
            <a:schemeClr val="accent1"/>
          </a:fillRef>
          <a:effectRef idx="1">
            <a:schemeClr val="accent1"/>
          </a:effectRef>
          <a:fontRef idx="minor">
            <a:schemeClr val="tx1"/>
          </a:fontRef>
        </p:style>
      </p:cxnSp>
      <p:cxnSp>
        <p:nvCxnSpPr>
          <p:cNvPr id="41" name="Shape 40"/>
          <p:cNvCxnSpPr>
            <a:endCxn id="123" idx="1"/>
          </p:cNvCxnSpPr>
          <p:nvPr/>
        </p:nvCxnSpPr>
        <p:spPr>
          <a:xfrm rot="5400000" flipH="1" flipV="1">
            <a:off x="1476043" y="2992407"/>
            <a:ext cx="822030" cy="665987"/>
          </a:xfrm>
          <a:prstGeom prst="bentConnector2">
            <a:avLst/>
          </a:prstGeom>
          <a:ln>
            <a:solidFill>
              <a:srgbClr val="FF939B"/>
            </a:solidFill>
            <a:tailEnd type="arrow"/>
          </a:ln>
        </p:spPr>
        <p:style>
          <a:lnRef idx="2">
            <a:schemeClr val="accent1"/>
          </a:lnRef>
          <a:fillRef idx="0">
            <a:schemeClr val="accent1"/>
          </a:fillRef>
          <a:effectRef idx="1">
            <a:schemeClr val="accent1"/>
          </a:effectRef>
          <a:fontRef idx="minor">
            <a:schemeClr val="tx1"/>
          </a:fontRef>
        </p:style>
      </p:cxnSp>
      <p:cxnSp>
        <p:nvCxnSpPr>
          <p:cNvPr id="66" name="Shape 65"/>
          <p:cNvCxnSpPr>
            <a:stCxn id="58" idx="2"/>
          </p:cNvCxnSpPr>
          <p:nvPr/>
        </p:nvCxnSpPr>
        <p:spPr>
          <a:xfrm rot="5400000" flipH="1">
            <a:off x="4086894" y="394314"/>
            <a:ext cx="449026" cy="4201566"/>
          </a:xfrm>
          <a:prstGeom prst="bentConnector4">
            <a:avLst>
              <a:gd name="adj1" fmla="val -574153"/>
              <a:gd name="adj2" fmla="val 14733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9" name="Elbow Connector 78"/>
          <p:cNvCxnSpPr>
            <a:stCxn id="58" idx="0"/>
            <a:endCxn id="125" idx="0"/>
          </p:cNvCxnSpPr>
          <p:nvPr/>
        </p:nvCxnSpPr>
        <p:spPr>
          <a:xfrm rot="16200000" flipV="1">
            <a:off x="4377840" y="72612"/>
            <a:ext cx="442001" cy="3626700"/>
          </a:xfrm>
          <a:prstGeom prst="bentConnector3">
            <a:avLst>
              <a:gd name="adj1" fmla="val 151719"/>
            </a:avLst>
          </a:prstGeom>
          <a:ln>
            <a:solidFill>
              <a:srgbClr val="0AFF00"/>
            </a:solidFill>
            <a:tailEnd type="arrow"/>
          </a:ln>
        </p:spPr>
        <p:style>
          <a:lnRef idx="2">
            <a:schemeClr val="accent1"/>
          </a:lnRef>
          <a:fillRef idx="0">
            <a:schemeClr val="accent1"/>
          </a:fillRef>
          <a:effectRef idx="1">
            <a:schemeClr val="accent1"/>
          </a:effectRef>
          <a:fontRef idx="minor">
            <a:schemeClr val="tx1"/>
          </a:fontRef>
        </p:style>
      </p:cxnSp>
      <p:cxnSp>
        <p:nvCxnSpPr>
          <p:cNvPr id="94" name="Shape 93"/>
          <p:cNvCxnSpPr>
            <a:stCxn id="9" idx="1"/>
            <a:endCxn id="124" idx="1"/>
          </p:cNvCxnSpPr>
          <p:nvPr/>
        </p:nvCxnSpPr>
        <p:spPr>
          <a:xfrm rot="10800000" flipH="1">
            <a:off x="1096864" y="2382561"/>
            <a:ext cx="1118055" cy="1660171"/>
          </a:xfrm>
          <a:prstGeom prst="bentConnector3">
            <a:avLst>
              <a:gd name="adj1" fmla="val -45436"/>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2214920" y="2112011"/>
            <a:ext cx="1136007" cy="541097"/>
          </a:xfrm>
          <a:prstGeom prst="rect">
            <a:avLst/>
          </a:prstGeom>
          <a:solidFill>
            <a:srgbClr val="FFE70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231615" y="1814862"/>
            <a:ext cx="1141388" cy="1569660"/>
          </a:xfrm>
          <a:prstGeom prst="rect">
            <a:avLst/>
          </a:prstGeom>
          <a:noFill/>
        </p:spPr>
        <p:txBody>
          <a:bodyPr wrap="square" rtlCol="0">
            <a:spAutoFit/>
          </a:bodyPr>
          <a:lstStyle/>
          <a:p>
            <a:pPr algn="ctr"/>
            <a:r>
              <a:rPr lang="en-US" sz="2400" dirty="0" smtClean="0"/>
              <a:t>All </a:t>
            </a:r>
          </a:p>
          <a:p>
            <a:pPr algn="ctr"/>
            <a:r>
              <a:rPr lang="en-US" sz="2400" dirty="0" smtClean="0"/>
              <a:t>FIBO </a:t>
            </a:r>
            <a:r>
              <a:rPr lang="en-US" sz="2400" dirty="0" err="1" smtClean="0"/>
              <a:t>GitHub</a:t>
            </a:r>
            <a:endParaRPr lang="en-US" sz="2400" dirty="0" smtClean="0"/>
          </a:p>
          <a:p>
            <a:pPr algn="ctr"/>
            <a:r>
              <a:rPr lang="en-US" sz="2400" dirty="0" smtClean="0"/>
              <a:t>Repo’s</a:t>
            </a:r>
            <a:endParaRPr lang="en-US" sz="2400" dirty="0"/>
          </a:p>
        </p:txBody>
      </p:sp>
      <p:cxnSp>
        <p:nvCxnSpPr>
          <p:cNvPr id="73" name="Straight Connector 72"/>
          <p:cNvCxnSpPr/>
          <p:nvPr/>
        </p:nvCxnSpPr>
        <p:spPr>
          <a:xfrm>
            <a:off x="3350927" y="2941214"/>
            <a:ext cx="500302" cy="1"/>
          </a:xfrm>
          <a:prstGeom prst="line">
            <a:avLst/>
          </a:prstGeom>
          <a:ln>
            <a:solidFill>
              <a:srgbClr val="FF939B"/>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989182" y="2512288"/>
            <a:ext cx="1928717" cy="3693319"/>
          </a:xfrm>
          <a:prstGeom prst="rect">
            <a:avLst/>
          </a:prstGeom>
          <a:solidFill>
            <a:srgbClr val="660066"/>
          </a:solidFill>
        </p:spPr>
        <p:txBody>
          <a:bodyPr wrap="square" rtlCol="0">
            <a:spAutoFit/>
          </a:bodyPr>
          <a:lstStyle/>
          <a:p>
            <a:r>
              <a:rPr lang="en-US" dirty="0" smtClean="0">
                <a:solidFill>
                  <a:srgbClr val="FF0000"/>
                </a:solidFill>
              </a:rPr>
              <a:t>Red </a:t>
            </a:r>
            <a:r>
              <a:rPr lang="en-US" dirty="0" err="1" smtClean="0">
                <a:solidFill>
                  <a:srgbClr val="FF0000"/>
                </a:solidFill>
              </a:rPr>
              <a:t>FIBOs</a:t>
            </a:r>
            <a:r>
              <a:rPr lang="en-US" dirty="0" smtClean="0">
                <a:solidFill>
                  <a:srgbClr val="FF0000"/>
                </a:solidFill>
              </a:rPr>
              <a:t> are in Queue</a:t>
            </a:r>
          </a:p>
          <a:p>
            <a:r>
              <a:rPr lang="en-US" dirty="0" smtClean="0">
                <a:solidFill>
                  <a:srgbClr val="FF939B"/>
                </a:solidFill>
              </a:rPr>
              <a:t>Pink </a:t>
            </a:r>
            <a:r>
              <a:rPr lang="en-US" dirty="0" err="1" smtClean="0">
                <a:solidFill>
                  <a:srgbClr val="FF939B"/>
                </a:solidFill>
              </a:rPr>
              <a:t>FIBOs</a:t>
            </a:r>
            <a:r>
              <a:rPr lang="en-US" dirty="0" smtClean="0">
                <a:solidFill>
                  <a:srgbClr val="FF939B"/>
                </a:solidFill>
              </a:rPr>
              <a:t> have been approved by the OMG AB to enter the RFC process</a:t>
            </a:r>
          </a:p>
          <a:p>
            <a:r>
              <a:rPr lang="en-US" dirty="0" smtClean="0">
                <a:solidFill>
                  <a:srgbClr val="FFFF00"/>
                </a:solidFill>
              </a:rPr>
              <a:t>Yellow </a:t>
            </a:r>
            <a:r>
              <a:rPr lang="en-US" dirty="0" err="1" smtClean="0">
                <a:solidFill>
                  <a:srgbClr val="FFFF00"/>
                </a:solidFill>
              </a:rPr>
              <a:t>FIBOs</a:t>
            </a:r>
            <a:r>
              <a:rPr lang="en-US" dirty="0" smtClean="0">
                <a:solidFill>
                  <a:srgbClr val="FFFF00"/>
                </a:solidFill>
              </a:rPr>
              <a:t> are dealing </a:t>
            </a:r>
            <a:r>
              <a:rPr lang="en-US" smtClean="0">
                <a:solidFill>
                  <a:srgbClr val="FFFF00"/>
                </a:solidFill>
              </a:rPr>
              <a:t>with issues</a:t>
            </a:r>
          </a:p>
          <a:p>
            <a:r>
              <a:rPr lang="en-US" dirty="0" smtClean="0">
                <a:solidFill>
                  <a:srgbClr val="0AFF00"/>
                </a:solidFill>
              </a:rPr>
              <a:t>Green </a:t>
            </a:r>
            <a:r>
              <a:rPr lang="en-US" dirty="0" err="1" smtClean="0">
                <a:solidFill>
                  <a:srgbClr val="0AFF00"/>
                </a:solidFill>
              </a:rPr>
              <a:t>FIBOs</a:t>
            </a:r>
            <a:r>
              <a:rPr lang="en-US" dirty="0" smtClean="0">
                <a:solidFill>
                  <a:srgbClr val="0AFF00"/>
                </a:solidFill>
              </a:rPr>
              <a:t> have exited the OMG process as ratified standards.</a:t>
            </a:r>
            <a:endParaRPr lang="en-US" dirty="0">
              <a:solidFill>
                <a:srgbClr val="0AFF00"/>
              </a:solidFill>
            </a:endParaRPr>
          </a:p>
        </p:txBody>
      </p:sp>
    </p:spTree>
    <p:extLst>
      <p:ext uri="{BB962C8B-B14F-4D97-AF65-F5344CB8AC3E}">
        <p14:creationId xmlns:p14="http://schemas.microsoft.com/office/powerpoint/2010/main" val="401693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own Arrow 45"/>
          <p:cNvSpPr/>
          <p:nvPr/>
        </p:nvSpPr>
        <p:spPr>
          <a:xfrm rot="5400000">
            <a:off x="2130286" y="1619050"/>
            <a:ext cx="249585" cy="819419"/>
          </a:xfrm>
          <a:prstGeom prst="down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91688" y="2028758"/>
            <a:ext cx="915961" cy="1600438"/>
          </a:xfrm>
          <a:prstGeom prst="rect">
            <a:avLst/>
          </a:prstGeom>
          <a:noFill/>
        </p:spPr>
        <p:txBody>
          <a:bodyPr wrap="square" rtlCol="0">
            <a:spAutoFit/>
          </a:bodyPr>
          <a:lstStyle/>
          <a:p>
            <a:pPr algn="ctr"/>
            <a:r>
              <a:rPr lang="en-US" sz="1400" dirty="0" smtClean="0"/>
              <a:t>All </a:t>
            </a:r>
          </a:p>
          <a:p>
            <a:pPr algn="ctr"/>
            <a:r>
              <a:rPr lang="en-US" sz="1400" dirty="0" smtClean="0"/>
              <a:t>FIBO</a:t>
            </a:r>
          </a:p>
          <a:p>
            <a:pPr algn="ctr"/>
            <a:r>
              <a:rPr lang="en-US" sz="1400" dirty="0" smtClean="0"/>
              <a:t> </a:t>
            </a:r>
            <a:r>
              <a:rPr lang="en-US" sz="1400" dirty="0" err="1" smtClean="0"/>
              <a:t>GitHub</a:t>
            </a:r>
            <a:endParaRPr lang="en-US" sz="1400" dirty="0" smtClean="0"/>
          </a:p>
          <a:p>
            <a:pPr algn="ctr"/>
            <a:r>
              <a:rPr lang="en-US" sz="1400" dirty="0" smtClean="0"/>
              <a:t>Repo’s</a:t>
            </a:r>
          </a:p>
          <a:p>
            <a:pPr algn="ctr"/>
            <a:endParaRPr lang="en-US" sz="1400" dirty="0" smtClean="0"/>
          </a:p>
          <a:p>
            <a:pPr algn="ctr"/>
            <a:r>
              <a:rPr lang="en-US" sz="1400" dirty="0" smtClean="0"/>
              <a:t>(levels are tags)</a:t>
            </a:r>
            <a:endParaRPr lang="en-US" sz="1400" dirty="0"/>
          </a:p>
        </p:txBody>
      </p:sp>
      <p:sp>
        <p:nvSpPr>
          <p:cNvPr id="7" name="Rectangle 6"/>
          <p:cNvSpPr/>
          <p:nvPr/>
        </p:nvSpPr>
        <p:spPr>
          <a:xfrm>
            <a:off x="2899967" y="2238566"/>
            <a:ext cx="2785212" cy="449934"/>
          </a:xfrm>
          <a:prstGeom prst="rect">
            <a:avLst/>
          </a:prstGeom>
          <a:solidFill>
            <a:srgbClr val="FF939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899967" y="2688500"/>
            <a:ext cx="2785213" cy="511901"/>
          </a:xfrm>
          <a:prstGeom prst="rect">
            <a:avLst/>
          </a:prstGeom>
          <a:solidFill>
            <a:srgbClr val="FF0000"/>
          </a:solidFill>
          <a:ln>
            <a:solidFill>
              <a:schemeClr val="tx1"/>
            </a:solidFill>
          </a:ln>
        </p:spPr>
        <p:txBody>
          <a:bodyPr wrap="square" rtlCol="0">
            <a:spAutoFit/>
          </a:bodyPr>
          <a:lstStyle/>
          <a:p>
            <a:pPr algn="ctr"/>
            <a:endParaRPr lang="en-US" sz="2400" dirty="0"/>
          </a:p>
        </p:txBody>
      </p:sp>
      <p:sp>
        <p:nvSpPr>
          <p:cNvPr id="9" name="Rectangle 8"/>
          <p:cNvSpPr/>
          <p:nvPr/>
        </p:nvSpPr>
        <p:spPr>
          <a:xfrm>
            <a:off x="2899967" y="1317093"/>
            <a:ext cx="2785212" cy="416862"/>
          </a:xfrm>
          <a:prstGeom prst="rect">
            <a:avLst/>
          </a:prstGeom>
          <a:solidFill>
            <a:srgbClr val="0A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99967" y="1733955"/>
            <a:ext cx="2785213" cy="504559"/>
          </a:xfrm>
          <a:prstGeom prst="rect">
            <a:avLst/>
          </a:prstGeom>
          <a:solidFill>
            <a:srgbClr val="FFE70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3088187" y="2272581"/>
            <a:ext cx="374080" cy="3433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899966" y="1317093"/>
            <a:ext cx="586488" cy="1883308"/>
          </a:xfrm>
          <a:prstGeom prst="rect">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98903" y="1317093"/>
            <a:ext cx="586488" cy="1883308"/>
          </a:xfrm>
          <a:prstGeom prst="rect">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858577" y="3240309"/>
            <a:ext cx="669265" cy="215444"/>
          </a:xfrm>
          <a:prstGeom prst="rect">
            <a:avLst/>
          </a:prstGeom>
          <a:noFill/>
        </p:spPr>
        <p:txBody>
          <a:bodyPr wrap="square" rtlCol="0">
            <a:spAutoFit/>
          </a:bodyPr>
          <a:lstStyle/>
          <a:p>
            <a:pPr algn="ctr"/>
            <a:r>
              <a:rPr lang="en-US" sz="800" dirty="0"/>
              <a:t>OWL Files</a:t>
            </a:r>
          </a:p>
        </p:txBody>
      </p:sp>
      <p:sp>
        <p:nvSpPr>
          <p:cNvPr id="23" name="TextBox 22"/>
          <p:cNvSpPr txBox="1"/>
          <p:nvPr/>
        </p:nvSpPr>
        <p:spPr>
          <a:xfrm>
            <a:off x="3528942" y="3203866"/>
            <a:ext cx="568897" cy="461665"/>
          </a:xfrm>
          <a:prstGeom prst="rect">
            <a:avLst/>
          </a:prstGeom>
          <a:noFill/>
        </p:spPr>
        <p:txBody>
          <a:bodyPr wrap="square" rtlCol="0">
            <a:spAutoFit/>
          </a:bodyPr>
          <a:lstStyle/>
          <a:p>
            <a:pPr algn="ctr"/>
            <a:r>
              <a:rPr lang="en-US" sz="800" dirty="0"/>
              <a:t>UML Documentation</a:t>
            </a:r>
          </a:p>
        </p:txBody>
      </p:sp>
      <p:sp>
        <p:nvSpPr>
          <p:cNvPr id="25" name="Flowchart: Process 24"/>
          <p:cNvSpPr/>
          <p:nvPr/>
        </p:nvSpPr>
        <p:spPr>
          <a:xfrm>
            <a:off x="281651" y="2703827"/>
            <a:ext cx="1600200" cy="533400"/>
          </a:xfrm>
          <a:prstGeom prst="flowChartProcess">
            <a:avLst/>
          </a:prstGeom>
          <a:solidFill>
            <a:srgbClr val="05C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Submission </a:t>
            </a:r>
            <a:r>
              <a:rPr lang="en-US" sz="1100" dirty="0" smtClean="0">
                <a:solidFill>
                  <a:srgbClr val="FFFFFF"/>
                </a:solidFill>
              </a:rPr>
              <a:t>to </a:t>
            </a:r>
            <a:r>
              <a:rPr lang="en-US" sz="1100" dirty="0">
                <a:solidFill>
                  <a:srgbClr val="FFFFFF"/>
                </a:solidFill>
              </a:rPr>
              <a:t>Architecture Board</a:t>
            </a:r>
          </a:p>
        </p:txBody>
      </p:sp>
      <p:sp>
        <p:nvSpPr>
          <p:cNvPr id="26" name="Flowchart: Process 25"/>
          <p:cNvSpPr/>
          <p:nvPr/>
        </p:nvSpPr>
        <p:spPr>
          <a:xfrm>
            <a:off x="395951" y="3542027"/>
            <a:ext cx="1371600" cy="43573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 Public comments</a:t>
            </a:r>
            <a:endParaRPr lang="en-US" sz="1100" dirty="0">
              <a:solidFill>
                <a:srgbClr val="000000"/>
              </a:solidFill>
            </a:endParaRPr>
          </a:p>
        </p:txBody>
      </p:sp>
      <p:cxnSp>
        <p:nvCxnSpPr>
          <p:cNvPr id="27" name="Straight Arrow Connector 26"/>
          <p:cNvCxnSpPr/>
          <p:nvPr/>
        </p:nvCxnSpPr>
        <p:spPr>
          <a:xfrm flipH="1">
            <a:off x="1080569" y="2287312"/>
            <a:ext cx="2364" cy="4165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081751" y="3237227"/>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Elbow Connector 86"/>
          <p:cNvCxnSpPr>
            <a:stCxn id="26" idx="2"/>
          </p:cNvCxnSpPr>
          <p:nvPr/>
        </p:nvCxnSpPr>
        <p:spPr>
          <a:xfrm rot="16200000" flipH="1">
            <a:off x="1941176" y="3118340"/>
            <a:ext cx="648398" cy="236724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434051" y="1830112"/>
            <a:ext cx="1295400" cy="457200"/>
          </a:xfrm>
          <a:prstGeom prst="rect">
            <a:avLst/>
          </a:prstGeom>
          <a:solidFill>
            <a:srgbClr val="A21D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Build/Test Submission</a:t>
            </a:r>
            <a:endParaRPr lang="en-US" sz="1200" dirty="0">
              <a:solidFill>
                <a:srgbClr val="000000"/>
              </a:solidFill>
            </a:endParaRPr>
          </a:p>
        </p:txBody>
      </p:sp>
      <p:sp>
        <p:nvSpPr>
          <p:cNvPr id="32" name="Date Placeholder 78"/>
          <p:cNvSpPr>
            <a:spLocks noGrp="1"/>
          </p:cNvSpPr>
          <p:nvPr>
            <p:ph type="dt" sz="half" idx="10"/>
          </p:nvPr>
        </p:nvSpPr>
        <p:spPr>
          <a:xfrm>
            <a:off x="431800" y="6431422"/>
            <a:ext cx="2133600" cy="365125"/>
          </a:xfrm>
        </p:spPr>
        <p:txBody>
          <a:bodyPr/>
          <a:lstStyle/>
          <a:p>
            <a:fld id="{DE444E86-F099-0540-9C3A-847D2B54C8C4}" type="datetime1">
              <a:rPr lang="en-US" smtClean="0"/>
              <a:pPr/>
              <a:t>7/2/2014</a:t>
            </a:fld>
            <a:endParaRPr lang="en-US"/>
          </a:p>
        </p:txBody>
      </p:sp>
      <p:sp>
        <p:nvSpPr>
          <p:cNvPr id="48" name="Rectangle 47"/>
          <p:cNvSpPr/>
          <p:nvPr/>
        </p:nvSpPr>
        <p:spPr>
          <a:xfrm>
            <a:off x="4101488" y="1320558"/>
            <a:ext cx="586488" cy="1883308"/>
          </a:xfrm>
          <a:prstGeom prst="rect">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085391" y="3269879"/>
            <a:ext cx="669265" cy="707886"/>
          </a:xfrm>
          <a:prstGeom prst="rect">
            <a:avLst/>
          </a:prstGeom>
          <a:noFill/>
        </p:spPr>
        <p:txBody>
          <a:bodyPr wrap="square" rtlCol="0">
            <a:spAutoFit/>
          </a:bodyPr>
          <a:lstStyle/>
          <a:p>
            <a:pPr algn="ctr"/>
            <a:r>
              <a:rPr lang="en-US" sz="800" dirty="0" smtClean="0"/>
              <a:t>Educational Material</a:t>
            </a:r>
          </a:p>
          <a:p>
            <a:pPr algn="ctr"/>
            <a:r>
              <a:rPr lang="en-US" sz="800" dirty="0" smtClean="0"/>
              <a:t>(incl. pattern ontologies)</a:t>
            </a:r>
            <a:endParaRPr lang="en-US" sz="800" dirty="0"/>
          </a:p>
        </p:txBody>
      </p:sp>
      <p:sp>
        <p:nvSpPr>
          <p:cNvPr id="50" name="Down Arrow 49"/>
          <p:cNvSpPr/>
          <p:nvPr/>
        </p:nvSpPr>
        <p:spPr>
          <a:xfrm flipV="1">
            <a:off x="3104999" y="901713"/>
            <a:ext cx="249583" cy="280188"/>
          </a:xfrm>
          <a:prstGeom prst="down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flipV="1">
            <a:off x="3645478" y="904701"/>
            <a:ext cx="249583" cy="280188"/>
          </a:xfrm>
          <a:prstGeom prst="down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own Arrow 51"/>
          <p:cNvSpPr/>
          <p:nvPr/>
        </p:nvSpPr>
        <p:spPr>
          <a:xfrm flipV="1">
            <a:off x="4196584" y="898122"/>
            <a:ext cx="249583" cy="280188"/>
          </a:xfrm>
          <a:prstGeom prst="down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838754" y="371429"/>
            <a:ext cx="2165686" cy="4572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EDMC Website</a:t>
            </a:r>
            <a:endParaRPr lang="en-US" sz="1200" dirty="0">
              <a:solidFill>
                <a:srgbClr val="000000"/>
              </a:solidFill>
            </a:endParaRPr>
          </a:p>
        </p:txBody>
      </p:sp>
      <p:sp>
        <p:nvSpPr>
          <p:cNvPr id="54" name="Rectangle 53"/>
          <p:cNvSpPr/>
          <p:nvPr/>
        </p:nvSpPr>
        <p:spPr>
          <a:xfrm>
            <a:off x="2869554" y="1778936"/>
            <a:ext cx="1185425" cy="423415"/>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3569832" y="1926332"/>
            <a:ext cx="1846980" cy="707886"/>
          </a:xfrm>
          <a:prstGeom prst="rect">
            <a:avLst/>
          </a:prstGeom>
          <a:noFill/>
        </p:spPr>
        <p:txBody>
          <a:bodyPr wrap="none" rtlCol="0">
            <a:spAutoFit/>
          </a:bodyPr>
          <a:lstStyle/>
          <a:p>
            <a:r>
              <a:rPr lang="en-US" sz="4000" b="1" dirty="0" smtClean="0">
                <a:solidFill>
                  <a:schemeClr val="bg1">
                    <a:lumMod val="85000"/>
                  </a:schemeClr>
                </a:solidFill>
                <a:effectLst>
                  <a:innerShdw blurRad="63500" dist="50800">
                    <a:prstClr val="black">
                      <a:alpha val="50000"/>
                    </a:prstClr>
                  </a:innerShdw>
                </a:effectLst>
              </a:rPr>
              <a:t>GITHUB</a:t>
            </a:r>
            <a:endParaRPr lang="en-US" sz="4000" b="1" dirty="0">
              <a:solidFill>
                <a:schemeClr val="bg1">
                  <a:lumMod val="85000"/>
                </a:schemeClr>
              </a:solidFill>
              <a:effectLst>
                <a:innerShdw blurRad="63500" dist="50800">
                  <a:prstClr val="black">
                    <a:alpha val="50000"/>
                  </a:prstClr>
                </a:innerShdw>
              </a:effectLst>
            </a:endParaRPr>
          </a:p>
        </p:txBody>
      </p:sp>
      <p:sp>
        <p:nvSpPr>
          <p:cNvPr id="62" name="Rectangle 61"/>
          <p:cNvSpPr/>
          <p:nvPr/>
        </p:nvSpPr>
        <p:spPr>
          <a:xfrm>
            <a:off x="5098692" y="1325245"/>
            <a:ext cx="586488" cy="1883308"/>
          </a:xfrm>
          <a:prstGeom prst="rect">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5057303" y="3216705"/>
            <a:ext cx="669265" cy="461665"/>
          </a:xfrm>
          <a:prstGeom prst="rect">
            <a:avLst/>
          </a:prstGeom>
          <a:noFill/>
        </p:spPr>
        <p:txBody>
          <a:bodyPr wrap="square" rtlCol="0">
            <a:spAutoFit/>
          </a:bodyPr>
          <a:lstStyle/>
          <a:p>
            <a:pPr algn="ctr"/>
            <a:r>
              <a:rPr lang="en-US" sz="800" dirty="0" smtClean="0"/>
              <a:t>Development Support Artifacts[1]</a:t>
            </a:r>
            <a:endParaRPr lang="en-US" sz="800" dirty="0"/>
          </a:p>
        </p:txBody>
      </p:sp>
      <p:sp>
        <p:nvSpPr>
          <p:cNvPr id="64" name="TextBox 63"/>
          <p:cNvSpPr txBox="1"/>
          <p:nvPr/>
        </p:nvSpPr>
        <p:spPr>
          <a:xfrm>
            <a:off x="659414" y="6102448"/>
            <a:ext cx="3680816" cy="369332"/>
          </a:xfrm>
          <a:prstGeom prst="rect">
            <a:avLst/>
          </a:prstGeom>
          <a:noFill/>
        </p:spPr>
        <p:txBody>
          <a:bodyPr wrap="none" rtlCol="0">
            <a:spAutoFit/>
          </a:bodyPr>
          <a:lstStyle/>
          <a:p>
            <a:r>
              <a:rPr lang="en-US" sz="900" dirty="0" smtClean="0"/>
              <a:t>[1] incl. MD files, VOM files, </a:t>
            </a:r>
            <a:r>
              <a:rPr lang="en-US" sz="900" dirty="0" err="1" smtClean="0"/>
              <a:t>TopBraid</a:t>
            </a:r>
            <a:r>
              <a:rPr lang="en-US" sz="900" dirty="0" smtClean="0"/>
              <a:t> layout files, protégé catalog files, </a:t>
            </a:r>
            <a:r>
              <a:rPr lang="en-US" sz="900" dirty="0" err="1" smtClean="0"/>
              <a:t>etc</a:t>
            </a:r>
            <a:endParaRPr lang="en-US" sz="900" dirty="0" smtClean="0"/>
          </a:p>
          <a:p>
            <a:r>
              <a:rPr lang="en-US" sz="900" dirty="0" smtClean="0"/>
              <a:t>[2] incl. Use Case documents, demo scenarios, etc.  </a:t>
            </a:r>
            <a:endParaRPr lang="en-US" sz="900" dirty="0"/>
          </a:p>
        </p:txBody>
      </p:sp>
      <p:sp>
        <p:nvSpPr>
          <p:cNvPr id="66" name="Rectangle 65"/>
          <p:cNvSpPr/>
          <p:nvPr/>
        </p:nvSpPr>
        <p:spPr>
          <a:xfrm>
            <a:off x="5684925" y="1318699"/>
            <a:ext cx="586488" cy="1883308"/>
          </a:xfrm>
          <a:prstGeom prst="rect">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643536" y="3231143"/>
            <a:ext cx="627877" cy="707886"/>
          </a:xfrm>
          <a:prstGeom prst="rect">
            <a:avLst/>
          </a:prstGeom>
          <a:noFill/>
        </p:spPr>
        <p:txBody>
          <a:bodyPr wrap="square" rtlCol="0">
            <a:spAutoFit/>
          </a:bodyPr>
          <a:lstStyle/>
          <a:p>
            <a:pPr algn="ctr"/>
            <a:r>
              <a:rPr lang="en-US" sz="800" dirty="0" smtClean="0"/>
              <a:t>Version Independent Materials</a:t>
            </a:r>
          </a:p>
          <a:p>
            <a:pPr algn="ctr"/>
            <a:r>
              <a:rPr lang="en-US" sz="800" dirty="0" smtClean="0"/>
              <a:t>[2]</a:t>
            </a:r>
            <a:endParaRPr lang="en-US" sz="800" dirty="0"/>
          </a:p>
        </p:txBody>
      </p:sp>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667" y="4061716"/>
            <a:ext cx="342930" cy="426757"/>
          </a:xfrm>
          <a:prstGeom prst="rect">
            <a:avLst/>
          </a:prstGeom>
        </p:spPr>
      </p:pic>
      <p:sp>
        <p:nvSpPr>
          <p:cNvPr id="69" name="Rectangle 68"/>
          <p:cNvSpPr/>
          <p:nvPr/>
        </p:nvSpPr>
        <p:spPr>
          <a:xfrm>
            <a:off x="6826316" y="1318132"/>
            <a:ext cx="1828800" cy="1130956"/>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Industry Requirements (use cases, scenarios)</a:t>
            </a:r>
            <a:endParaRPr lang="en-US" dirty="0">
              <a:solidFill>
                <a:schemeClr val="bg1"/>
              </a:solidFill>
            </a:endParaRPr>
          </a:p>
        </p:txBody>
      </p:sp>
      <p:sp>
        <p:nvSpPr>
          <p:cNvPr id="76" name="TextBox 75"/>
          <p:cNvSpPr txBox="1"/>
          <p:nvPr/>
        </p:nvSpPr>
        <p:spPr>
          <a:xfrm>
            <a:off x="3648366" y="4492359"/>
            <a:ext cx="1347307" cy="430887"/>
          </a:xfrm>
          <a:prstGeom prst="rect">
            <a:avLst/>
          </a:prstGeom>
          <a:noFill/>
        </p:spPr>
        <p:txBody>
          <a:bodyPr wrap="square" rtlCol="0">
            <a:spAutoFit/>
          </a:bodyPr>
          <a:lstStyle/>
          <a:p>
            <a:pPr algn="ctr"/>
            <a:r>
              <a:rPr lang="en-US" sz="1100" dirty="0" smtClean="0"/>
              <a:t>FIBO Content Teams (FCT)</a:t>
            </a:r>
            <a:endParaRPr lang="en-US" sz="1100" dirty="0"/>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236" y="3860836"/>
            <a:ext cx="277589" cy="250285"/>
          </a:xfrm>
          <a:prstGeom prst="rect">
            <a:avLst/>
          </a:prstGeom>
        </p:spPr>
      </p:pic>
      <p:sp>
        <p:nvSpPr>
          <p:cNvPr id="78" name="TextBox 77"/>
          <p:cNvSpPr txBox="1"/>
          <p:nvPr/>
        </p:nvSpPr>
        <p:spPr>
          <a:xfrm>
            <a:off x="3944261" y="4978220"/>
            <a:ext cx="266420" cy="307777"/>
          </a:xfrm>
          <a:prstGeom prst="rect">
            <a:avLst/>
          </a:prstGeom>
          <a:noFill/>
        </p:spPr>
        <p:txBody>
          <a:bodyPr wrap="none" rtlCol="0">
            <a:spAutoFit/>
          </a:bodyPr>
          <a:lstStyle/>
          <a:p>
            <a:r>
              <a:rPr lang="en-US" sz="1400" b="1" dirty="0" smtClean="0"/>
              <a:t>F</a:t>
            </a:r>
            <a:endParaRPr lang="en-US" sz="1200" b="1" dirty="0"/>
          </a:p>
        </p:txBody>
      </p:sp>
      <p:grpSp>
        <p:nvGrpSpPr>
          <p:cNvPr id="2" name="Group 95"/>
          <p:cNvGrpSpPr/>
          <p:nvPr/>
        </p:nvGrpSpPr>
        <p:grpSpPr>
          <a:xfrm flipV="1">
            <a:off x="2984097" y="2793282"/>
            <a:ext cx="272584" cy="1014596"/>
            <a:chOff x="5108631" y="4572000"/>
            <a:chExt cx="890521" cy="1849483"/>
          </a:xfrm>
        </p:grpSpPr>
        <p:sp>
          <p:nvSpPr>
            <p:cNvPr id="94" name="Arc 93"/>
            <p:cNvSpPr/>
            <p:nvPr/>
          </p:nvSpPr>
          <p:spPr>
            <a:xfrm>
              <a:off x="5108631" y="4572000"/>
              <a:ext cx="879477" cy="1849483"/>
            </a:xfrm>
            <a:prstGeom prst="arc">
              <a:avLst/>
            </a:prstGeom>
            <a:ln>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Arc 94"/>
            <p:cNvSpPr/>
            <p:nvPr/>
          </p:nvSpPr>
          <p:spPr>
            <a:xfrm flipH="1">
              <a:off x="5119675" y="4572000"/>
              <a:ext cx="879477" cy="1849483"/>
            </a:xfrm>
            <a:prstGeom prst="arc">
              <a:avLst/>
            </a:prstGeom>
            <a:ln>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850" y="2890602"/>
            <a:ext cx="277589" cy="250285"/>
          </a:xfrm>
          <a:prstGeom prst="rect">
            <a:avLst/>
          </a:prstGeom>
        </p:spPr>
      </p:pic>
      <p:sp>
        <p:nvSpPr>
          <p:cNvPr id="98" name="TextBox 97"/>
          <p:cNvSpPr txBox="1"/>
          <p:nvPr/>
        </p:nvSpPr>
        <p:spPr>
          <a:xfrm>
            <a:off x="3176544" y="2836590"/>
            <a:ext cx="300082" cy="338554"/>
          </a:xfrm>
          <a:prstGeom prst="rect">
            <a:avLst/>
          </a:prstGeom>
          <a:noFill/>
        </p:spPr>
        <p:txBody>
          <a:bodyPr wrap="none" rtlCol="0">
            <a:spAutoFit/>
          </a:bodyPr>
          <a:lstStyle/>
          <a:p>
            <a:r>
              <a:rPr lang="en-US" sz="1600" b="1" dirty="0" smtClean="0"/>
              <a:t>B</a:t>
            </a:r>
            <a:endParaRPr lang="en-US" sz="1600" b="1" dirty="0"/>
          </a:p>
        </p:txBody>
      </p:sp>
      <p:sp>
        <p:nvSpPr>
          <p:cNvPr id="99" name="Down Arrow 98"/>
          <p:cNvSpPr/>
          <p:nvPr/>
        </p:nvSpPr>
        <p:spPr>
          <a:xfrm rot="5400000" flipV="1">
            <a:off x="3409981" y="2630624"/>
            <a:ext cx="249583" cy="2801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042" y="2575302"/>
            <a:ext cx="487329" cy="439395"/>
          </a:xfrm>
          <a:prstGeom prst="rect">
            <a:avLst/>
          </a:prstGeom>
        </p:spPr>
      </p:pic>
      <p:sp>
        <p:nvSpPr>
          <p:cNvPr id="101" name="TextBox 100"/>
          <p:cNvSpPr txBox="1"/>
          <p:nvPr/>
        </p:nvSpPr>
        <p:spPr>
          <a:xfrm>
            <a:off x="6841797" y="2640920"/>
            <a:ext cx="2166683" cy="3170099"/>
          </a:xfrm>
          <a:prstGeom prst="rect">
            <a:avLst/>
          </a:prstGeom>
          <a:noFill/>
        </p:spPr>
        <p:txBody>
          <a:bodyPr wrap="none" rtlCol="0">
            <a:spAutoFit/>
          </a:bodyPr>
          <a:lstStyle/>
          <a:p>
            <a:r>
              <a:rPr lang="en-US" dirty="0" smtClean="0"/>
              <a:t>Systems Legend</a:t>
            </a:r>
          </a:p>
          <a:p>
            <a:r>
              <a:rPr lang="en-US" sz="1400" dirty="0" smtClean="0"/>
              <a:t>A Ontology Editors</a:t>
            </a:r>
          </a:p>
          <a:p>
            <a:r>
              <a:rPr lang="en-US" sz="1400" dirty="0"/>
              <a:t> </a:t>
            </a:r>
            <a:r>
              <a:rPr lang="en-US" sz="1400" dirty="0" smtClean="0"/>
              <a:t>    Protégé, TBC, Fluent, ….</a:t>
            </a:r>
          </a:p>
          <a:p>
            <a:r>
              <a:rPr lang="en-US" sz="1400" dirty="0" smtClean="0"/>
              <a:t>B Ontology Documentation</a:t>
            </a:r>
          </a:p>
          <a:p>
            <a:r>
              <a:rPr lang="en-US" sz="1400" dirty="0"/>
              <a:t> </a:t>
            </a:r>
            <a:r>
              <a:rPr lang="en-US" sz="1400" dirty="0" smtClean="0"/>
              <a:t>   TBC, VOWL, Gruff, ….</a:t>
            </a:r>
          </a:p>
          <a:p>
            <a:r>
              <a:rPr lang="en-US" sz="1400" dirty="0" smtClean="0"/>
              <a:t>C Modeling Tools</a:t>
            </a:r>
          </a:p>
          <a:p>
            <a:r>
              <a:rPr lang="en-US" sz="1400" dirty="0"/>
              <a:t> </a:t>
            </a:r>
            <a:r>
              <a:rPr lang="en-US" sz="1400" dirty="0" smtClean="0"/>
              <a:t>   </a:t>
            </a:r>
            <a:r>
              <a:rPr lang="en-US" sz="1400" dirty="0" err="1" smtClean="0"/>
              <a:t>MagicDraw</a:t>
            </a:r>
            <a:r>
              <a:rPr lang="en-US" sz="1400" dirty="0" smtClean="0"/>
              <a:t>, EA, …..</a:t>
            </a:r>
          </a:p>
          <a:p>
            <a:r>
              <a:rPr lang="en-US" sz="1400" dirty="0" smtClean="0"/>
              <a:t>D Model converters</a:t>
            </a:r>
          </a:p>
          <a:p>
            <a:r>
              <a:rPr lang="en-US" sz="1400" dirty="0" smtClean="0"/>
              <a:t>    VOM, </a:t>
            </a:r>
            <a:r>
              <a:rPr lang="en-US" sz="1400" dirty="0" err="1" smtClean="0"/>
              <a:t>SysMO</a:t>
            </a:r>
            <a:r>
              <a:rPr lang="en-US" sz="1400" dirty="0" smtClean="0"/>
              <a:t>, ….</a:t>
            </a:r>
          </a:p>
          <a:p>
            <a:r>
              <a:rPr lang="en-US" sz="1400" dirty="0" smtClean="0"/>
              <a:t>E Testing</a:t>
            </a:r>
          </a:p>
          <a:p>
            <a:r>
              <a:rPr lang="en-US" sz="1400" dirty="0" smtClean="0"/>
              <a:t>    Pellet, Hermit, Unit Test </a:t>
            </a:r>
          </a:p>
          <a:p>
            <a:r>
              <a:rPr lang="en-US" sz="1400" dirty="0"/>
              <a:t> </a:t>
            </a:r>
            <a:r>
              <a:rPr lang="en-US" sz="1400" dirty="0" smtClean="0"/>
              <a:t>   frameworks (Fitness)</a:t>
            </a:r>
          </a:p>
          <a:p>
            <a:r>
              <a:rPr lang="en-US" sz="1400" dirty="0" smtClean="0"/>
              <a:t>F Issue Managers, </a:t>
            </a:r>
            <a:r>
              <a:rPr lang="en-US" sz="1400" dirty="0" err="1" smtClean="0"/>
              <a:t>eg</a:t>
            </a:r>
            <a:r>
              <a:rPr lang="en-US" sz="1400" dirty="0" smtClean="0"/>
              <a:t>., </a:t>
            </a:r>
          </a:p>
          <a:p>
            <a:r>
              <a:rPr lang="en-US" sz="1400" dirty="0"/>
              <a:t> </a:t>
            </a:r>
            <a:r>
              <a:rPr lang="en-US" sz="1400" dirty="0" smtClean="0"/>
              <a:t>  </a:t>
            </a:r>
            <a:r>
              <a:rPr lang="en-US" sz="1400" dirty="0" err="1" smtClean="0"/>
              <a:t>Github</a:t>
            </a:r>
            <a:r>
              <a:rPr lang="en-US" sz="1400" dirty="0" smtClean="0"/>
              <a:t>/Jira</a:t>
            </a:r>
            <a:endParaRPr lang="en-US" sz="1400" dirty="0"/>
          </a:p>
        </p:txBody>
      </p:sp>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017" y="371429"/>
            <a:ext cx="342930" cy="426757"/>
          </a:xfrm>
          <a:prstGeom prst="rect">
            <a:avLst/>
          </a:prstGeom>
        </p:spPr>
      </p:pic>
      <p:sp>
        <p:nvSpPr>
          <p:cNvPr id="105" name="TextBox 104"/>
          <p:cNvSpPr txBox="1"/>
          <p:nvPr/>
        </p:nvSpPr>
        <p:spPr>
          <a:xfrm>
            <a:off x="6767977" y="798186"/>
            <a:ext cx="1863010" cy="523220"/>
          </a:xfrm>
          <a:prstGeom prst="rect">
            <a:avLst/>
          </a:prstGeom>
          <a:noFill/>
        </p:spPr>
        <p:txBody>
          <a:bodyPr wrap="none" rtlCol="0">
            <a:spAutoFit/>
          </a:bodyPr>
          <a:lstStyle/>
          <a:p>
            <a:pPr algn="ctr"/>
            <a:r>
              <a:rPr lang="en-US" sz="1400" dirty="0" smtClean="0"/>
              <a:t>Industry SMEs</a:t>
            </a:r>
          </a:p>
          <a:p>
            <a:pPr algn="ctr"/>
            <a:r>
              <a:rPr lang="en-US" sz="1400" dirty="0" smtClean="0"/>
              <a:t>Industry </a:t>
            </a:r>
            <a:r>
              <a:rPr lang="en-US" sz="1400" dirty="0" err="1" smtClean="0"/>
              <a:t>DataModelers</a:t>
            </a:r>
            <a:endParaRPr lang="en-US" sz="1400" dirty="0"/>
          </a:p>
        </p:txBody>
      </p:sp>
      <p:grpSp>
        <p:nvGrpSpPr>
          <p:cNvPr id="3" name="Group 105"/>
          <p:cNvGrpSpPr/>
          <p:nvPr/>
        </p:nvGrpSpPr>
        <p:grpSpPr>
          <a:xfrm rot="-6660000" flipV="1">
            <a:off x="6142255" y="1133678"/>
            <a:ext cx="272584" cy="1014596"/>
            <a:chOff x="5108631" y="4572000"/>
            <a:chExt cx="890521" cy="1849483"/>
          </a:xfrm>
        </p:grpSpPr>
        <p:sp>
          <p:nvSpPr>
            <p:cNvPr id="107" name="Arc 106"/>
            <p:cNvSpPr/>
            <p:nvPr/>
          </p:nvSpPr>
          <p:spPr>
            <a:xfrm>
              <a:off x="5108631" y="4572000"/>
              <a:ext cx="879477" cy="1849483"/>
            </a:xfrm>
            <a:prstGeom prst="arc">
              <a:avLst/>
            </a:prstGeom>
            <a:ln>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Arc 107"/>
            <p:cNvSpPr/>
            <p:nvPr/>
          </p:nvSpPr>
          <p:spPr>
            <a:xfrm flipH="1">
              <a:off x="5119675" y="4572000"/>
              <a:ext cx="879477" cy="1849483"/>
            </a:xfrm>
            <a:prstGeom prst="arc">
              <a:avLst/>
            </a:prstGeom>
            <a:ln>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915" y="2312258"/>
            <a:ext cx="277589" cy="250285"/>
          </a:xfrm>
          <a:prstGeom prst="rect">
            <a:avLst/>
          </a:prstGeom>
        </p:spPr>
      </p:pic>
      <p:sp>
        <p:nvSpPr>
          <p:cNvPr id="111" name="TextBox 110"/>
          <p:cNvSpPr txBox="1"/>
          <p:nvPr/>
        </p:nvSpPr>
        <p:spPr>
          <a:xfrm>
            <a:off x="2887629" y="2287528"/>
            <a:ext cx="272832" cy="307777"/>
          </a:xfrm>
          <a:prstGeom prst="rect">
            <a:avLst/>
          </a:prstGeom>
          <a:noFill/>
        </p:spPr>
        <p:txBody>
          <a:bodyPr wrap="none" rtlCol="0">
            <a:spAutoFit/>
          </a:bodyPr>
          <a:lstStyle/>
          <a:p>
            <a:r>
              <a:rPr lang="en-US" sz="1400" b="1" dirty="0" smtClean="0"/>
              <a:t>E</a:t>
            </a:r>
            <a:endParaRPr lang="en-US" sz="1200" b="1" dirty="0"/>
          </a:p>
        </p:txBody>
      </p:sp>
      <p:pic>
        <p:nvPicPr>
          <p:cNvPr id="113" name="Picture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205" y="4061716"/>
            <a:ext cx="342930" cy="426757"/>
          </a:xfrm>
          <a:prstGeom prst="rect">
            <a:avLst/>
          </a:prstGeom>
        </p:spPr>
      </p:pic>
      <p:pic>
        <p:nvPicPr>
          <p:cNvPr id="115" name="Picture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744" y="4061716"/>
            <a:ext cx="342930" cy="426757"/>
          </a:xfrm>
          <a:prstGeom prst="rect">
            <a:avLst/>
          </a:prstGeom>
        </p:spPr>
      </p:pic>
      <p:grpSp>
        <p:nvGrpSpPr>
          <p:cNvPr id="4" name="Group 119"/>
          <p:cNvGrpSpPr/>
          <p:nvPr/>
        </p:nvGrpSpPr>
        <p:grpSpPr>
          <a:xfrm flipV="1">
            <a:off x="5220498" y="2782192"/>
            <a:ext cx="272584" cy="1014596"/>
            <a:chOff x="5108631" y="4572000"/>
            <a:chExt cx="890521" cy="1849483"/>
          </a:xfrm>
        </p:grpSpPr>
        <p:sp>
          <p:nvSpPr>
            <p:cNvPr id="121" name="Arc 120"/>
            <p:cNvSpPr/>
            <p:nvPr/>
          </p:nvSpPr>
          <p:spPr>
            <a:xfrm>
              <a:off x="5108631" y="4572000"/>
              <a:ext cx="879477" cy="1849483"/>
            </a:xfrm>
            <a:prstGeom prst="arc">
              <a:avLst/>
            </a:prstGeom>
            <a:ln>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Arc 121"/>
            <p:cNvSpPr/>
            <p:nvPr/>
          </p:nvSpPr>
          <p:spPr>
            <a:xfrm flipH="1">
              <a:off x="5119675" y="4572000"/>
              <a:ext cx="879477" cy="1849483"/>
            </a:xfrm>
            <a:prstGeom prst="arc">
              <a:avLst/>
            </a:prstGeom>
            <a:ln>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493" y="3852622"/>
            <a:ext cx="277589" cy="250285"/>
          </a:xfrm>
          <a:prstGeom prst="rect">
            <a:avLst/>
          </a:prstGeom>
        </p:spPr>
      </p:pic>
      <p:sp>
        <p:nvSpPr>
          <p:cNvPr id="124" name="TextBox 123"/>
          <p:cNvSpPr txBox="1"/>
          <p:nvPr/>
        </p:nvSpPr>
        <p:spPr>
          <a:xfrm>
            <a:off x="5018217" y="3837288"/>
            <a:ext cx="279244" cy="307777"/>
          </a:xfrm>
          <a:prstGeom prst="rect">
            <a:avLst/>
          </a:prstGeom>
          <a:noFill/>
        </p:spPr>
        <p:txBody>
          <a:bodyPr wrap="none" rtlCol="0">
            <a:spAutoFit/>
          </a:bodyPr>
          <a:lstStyle/>
          <a:p>
            <a:r>
              <a:rPr lang="en-US" sz="1400" b="1" dirty="0" smtClean="0"/>
              <a:t>C</a:t>
            </a:r>
            <a:endParaRPr lang="en-US" sz="1200" b="1" dirty="0"/>
          </a:p>
        </p:txBody>
      </p:sp>
      <p:sp>
        <p:nvSpPr>
          <p:cNvPr id="127" name="Freeform 126"/>
          <p:cNvSpPr/>
          <p:nvPr/>
        </p:nvSpPr>
        <p:spPr>
          <a:xfrm>
            <a:off x="3256681" y="1410640"/>
            <a:ext cx="2040780" cy="467826"/>
          </a:xfrm>
          <a:custGeom>
            <a:avLst/>
            <a:gdLst>
              <a:gd name="connsiteX0" fmla="*/ 0 w 3140766"/>
              <a:gd name="connsiteY0" fmla="*/ 499193 h 499193"/>
              <a:gd name="connsiteX1" fmla="*/ 1461053 w 3140766"/>
              <a:gd name="connsiteY1" fmla="*/ 2237 h 499193"/>
              <a:gd name="connsiteX2" fmla="*/ 3140766 w 3140766"/>
              <a:gd name="connsiteY2" fmla="*/ 350106 h 499193"/>
            </a:gdLst>
            <a:ahLst/>
            <a:cxnLst>
              <a:cxn ang="0">
                <a:pos x="connsiteX0" y="connsiteY0"/>
              </a:cxn>
              <a:cxn ang="0">
                <a:pos x="connsiteX1" y="connsiteY1"/>
              </a:cxn>
              <a:cxn ang="0">
                <a:pos x="connsiteX2" y="connsiteY2"/>
              </a:cxn>
            </a:cxnLst>
            <a:rect l="l" t="t" r="r" b="b"/>
            <a:pathLst>
              <a:path w="3140766" h="499193">
                <a:moveTo>
                  <a:pt x="0" y="499193"/>
                </a:moveTo>
                <a:cubicBezTo>
                  <a:pt x="468796" y="263139"/>
                  <a:pt x="937592" y="27085"/>
                  <a:pt x="1461053" y="2237"/>
                </a:cubicBezTo>
                <a:cubicBezTo>
                  <a:pt x="1984514" y="-22611"/>
                  <a:pt x="2562640" y="163747"/>
                  <a:pt x="3140766" y="350106"/>
                </a:cubicBezTo>
              </a:path>
            </a:pathLst>
          </a:custGeom>
          <a:noFill/>
          <a:ln w="34925" cmpd="thickThin">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8" name="Picture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859" y="1370345"/>
            <a:ext cx="277589" cy="250285"/>
          </a:xfrm>
          <a:prstGeom prst="rect">
            <a:avLst/>
          </a:prstGeom>
        </p:spPr>
      </p:pic>
      <p:sp>
        <p:nvSpPr>
          <p:cNvPr id="129" name="TextBox 128"/>
          <p:cNvSpPr txBox="1"/>
          <p:nvPr/>
        </p:nvSpPr>
        <p:spPr>
          <a:xfrm>
            <a:off x="4046583" y="1355011"/>
            <a:ext cx="298480" cy="307777"/>
          </a:xfrm>
          <a:prstGeom prst="rect">
            <a:avLst/>
          </a:prstGeom>
          <a:noFill/>
        </p:spPr>
        <p:txBody>
          <a:bodyPr wrap="none" rtlCol="0">
            <a:spAutoFit/>
          </a:bodyPr>
          <a:lstStyle/>
          <a:p>
            <a:r>
              <a:rPr lang="en-US" sz="1400" b="1" dirty="0" smtClean="0"/>
              <a:t>D</a:t>
            </a:r>
            <a:endParaRPr lang="en-US" sz="1200" b="1" dirty="0"/>
          </a:p>
        </p:txBody>
      </p:sp>
      <p:sp>
        <p:nvSpPr>
          <p:cNvPr id="130" name="TextBox 129"/>
          <p:cNvSpPr txBox="1"/>
          <p:nvPr/>
        </p:nvSpPr>
        <p:spPr>
          <a:xfrm>
            <a:off x="3354582" y="5355074"/>
            <a:ext cx="2907655" cy="646331"/>
          </a:xfrm>
          <a:prstGeom prst="rect">
            <a:avLst/>
          </a:prstGeom>
          <a:noFill/>
        </p:spPr>
        <p:txBody>
          <a:bodyPr wrap="none" rtlCol="0">
            <a:spAutoFit/>
          </a:bodyPr>
          <a:lstStyle/>
          <a:p>
            <a:r>
              <a:rPr lang="en-US" dirty="0" smtClean="0">
                <a:solidFill>
                  <a:srgbClr val="FFC000"/>
                </a:solidFill>
              </a:rPr>
              <a:t>Yellow processes are manual</a:t>
            </a:r>
          </a:p>
          <a:p>
            <a:r>
              <a:rPr lang="en-US" dirty="0" smtClean="0">
                <a:solidFill>
                  <a:schemeClr val="tx2">
                    <a:lumMod val="60000"/>
                    <a:lumOff val="40000"/>
                  </a:schemeClr>
                </a:solidFill>
              </a:rPr>
              <a:t>Blue processes run in Jenkins</a:t>
            </a:r>
            <a:endParaRPr lang="en-US" dirty="0">
              <a:solidFill>
                <a:schemeClr val="tx2">
                  <a:lumMod val="60000"/>
                  <a:lumOff val="40000"/>
                </a:schemeClr>
              </a:solidFill>
            </a:endParaRPr>
          </a:p>
        </p:txBody>
      </p:sp>
      <p:sp>
        <p:nvSpPr>
          <p:cNvPr id="72" name="Freeform 71"/>
          <p:cNvSpPr/>
          <p:nvPr/>
        </p:nvSpPr>
        <p:spPr>
          <a:xfrm>
            <a:off x="3855339" y="4694721"/>
            <a:ext cx="925689" cy="463667"/>
          </a:xfrm>
          <a:custGeom>
            <a:avLst/>
            <a:gdLst>
              <a:gd name="connsiteX0" fmla="*/ 0 w 925689"/>
              <a:gd name="connsiteY0" fmla="*/ 90311 h 463667"/>
              <a:gd name="connsiteX1" fmla="*/ 564444 w 925689"/>
              <a:gd name="connsiteY1" fmla="*/ 462844 h 463667"/>
              <a:gd name="connsiteX2" fmla="*/ 925689 w 925689"/>
              <a:gd name="connsiteY2" fmla="*/ 0 h 463667"/>
            </a:gdLst>
            <a:ahLst/>
            <a:cxnLst>
              <a:cxn ang="0">
                <a:pos x="connsiteX0" y="connsiteY0"/>
              </a:cxn>
              <a:cxn ang="0">
                <a:pos x="connsiteX1" y="connsiteY1"/>
              </a:cxn>
              <a:cxn ang="0">
                <a:pos x="connsiteX2" y="connsiteY2"/>
              </a:cxn>
            </a:cxnLst>
            <a:rect l="l" t="t" r="r" b="b"/>
            <a:pathLst>
              <a:path w="925689" h="463667">
                <a:moveTo>
                  <a:pt x="0" y="90311"/>
                </a:moveTo>
                <a:cubicBezTo>
                  <a:pt x="205081" y="284103"/>
                  <a:pt x="410163" y="477896"/>
                  <a:pt x="564444" y="462844"/>
                </a:cubicBezTo>
                <a:cubicBezTo>
                  <a:pt x="718725" y="447792"/>
                  <a:pt x="822207" y="223896"/>
                  <a:pt x="925689"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p:cNvSpPr/>
          <p:nvPr/>
        </p:nvSpPr>
        <p:spPr>
          <a:xfrm>
            <a:off x="4409926" y="4689786"/>
            <a:ext cx="431481" cy="323113"/>
          </a:xfrm>
          <a:custGeom>
            <a:avLst/>
            <a:gdLst>
              <a:gd name="connsiteX0" fmla="*/ 0 w 925689"/>
              <a:gd name="connsiteY0" fmla="*/ 90311 h 463667"/>
              <a:gd name="connsiteX1" fmla="*/ 564444 w 925689"/>
              <a:gd name="connsiteY1" fmla="*/ 462844 h 463667"/>
              <a:gd name="connsiteX2" fmla="*/ 925689 w 925689"/>
              <a:gd name="connsiteY2" fmla="*/ 0 h 463667"/>
            </a:gdLst>
            <a:ahLst/>
            <a:cxnLst>
              <a:cxn ang="0">
                <a:pos x="connsiteX0" y="connsiteY0"/>
              </a:cxn>
              <a:cxn ang="0">
                <a:pos x="connsiteX1" y="connsiteY1"/>
              </a:cxn>
              <a:cxn ang="0">
                <a:pos x="connsiteX2" y="connsiteY2"/>
              </a:cxn>
            </a:cxnLst>
            <a:rect l="l" t="t" r="r" b="b"/>
            <a:pathLst>
              <a:path w="925689" h="463667">
                <a:moveTo>
                  <a:pt x="0" y="90311"/>
                </a:moveTo>
                <a:cubicBezTo>
                  <a:pt x="205081" y="284103"/>
                  <a:pt x="410163" y="477896"/>
                  <a:pt x="564444" y="462844"/>
                </a:cubicBezTo>
                <a:cubicBezTo>
                  <a:pt x="718725" y="447792"/>
                  <a:pt x="822207" y="223896"/>
                  <a:pt x="925689"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Freeform 73"/>
          <p:cNvSpPr/>
          <p:nvPr/>
        </p:nvSpPr>
        <p:spPr>
          <a:xfrm>
            <a:off x="3855733" y="4738486"/>
            <a:ext cx="551106" cy="301654"/>
          </a:xfrm>
          <a:custGeom>
            <a:avLst/>
            <a:gdLst>
              <a:gd name="connsiteX0" fmla="*/ 0 w 925689"/>
              <a:gd name="connsiteY0" fmla="*/ 90311 h 463667"/>
              <a:gd name="connsiteX1" fmla="*/ 564444 w 925689"/>
              <a:gd name="connsiteY1" fmla="*/ 462844 h 463667"/>
              <a:gd name="connsiteX2" fmla="*/ 925689 w 925689"/>
              <a:gd name="connsiteY2" fmla="*/ 0 h 463667"/>
            </a:gdLst>
            <a:ahLst/>
            <a:cxnLst>
              <a:cxn ang="0">
                <a:pos x="connsiteX0" y="connsiteY0"/>
              </a:cxn>
              <a:cxn ang="0">
                <a:pos x="connsiteX1" y="connsiteY1"/>
              </a:cxn>
              <a:cxn ang="0">
                <a:pos x="connsiteX2" y="connsiteY2"/>
              </a:cxn>
            </a:cxnLst>
            <a:rect l="l" t="t" r="r" b="b"/>
            <a:pathLst>
              <a:path w="925689" h="463667">
                <a:moveTo>
                  <a:pt x="0" y="90311"/>
                </a:moveTo>
                <a:cubicBezTo>
                  <a:pt x="205081" y="284103"/>
                  <a:pt x="410163" y="477896"/>
                  <a:pt x="564444" y="462844"/>
                </a:cubicBezTo>
                <a:cubicBezTo>
                  <a:pt x="718725" y="447792"/>
                  <a:pt x="822207" y="223896"/>
                  <a:pt x="925689"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205" y="4986541"/>
            <a:ext cx="277589" cy="250285"/>
          </a:xfrm>
          <a:prstGeom prst="rect">
            <a:avLst/>
          </a:prstGeom>
        </p:spPr>
      </p:pic>
      <p:sp>
        <p:nvSpPr>
          <p:cNvPr id="80" name="TextBox 79"/>
          <p:cNvSpPr txBox="1"/>
          <p:nvPr/>
        </p:nvSpPr>
        <p:spPr>
          <a:xfrm>
            <a:off x="2781552" y="3852622"/>
            <a:ext cx="293670" cy="307777"/>
          </a:xfrm>
          <a:prstGeom prst="rect">
            <a:avLst/>
          </a:prstGeom>
          <a:noFill/>
        </p:spPr>
        <p:txBody>
          <a:bodyPr wrap="none" rtlCol="0">
            <a:spAutoFit/>
          </a:bodyPr>
          <a:lstStyle/>
          <a:p>
            <a:r>
              <a:rPr lang="en-US" sz="1400" b="1" dirty="0" smtClean="0"/>
              <a:t>A</a:t>
            </a:r>
            <a:endParaRPr lang="en-US" sz="1200" b="1" dirty="0"/>
          </a:p>
        </p:txBody>
      </p:sp>
      <p:sp>
        <p:nvSpPr>
          <p:cNvPr id="81" name="TextBox 80"/>
          <p:cNvSpPr txBox="1"/>
          <p:nvPr/>
        </p:nvSpPr>
        <p:spPr>
          <a:xfrm>
            <a:off x="865766" y="4145065"/>
            <a:ext cx="266420" cy="307777"/>
          </a:xfrm>
          <a:prstGeom prst="rect">
            <a:avLst/>
          </a:prstGeom>
          <a:noFill/>
        </p:spPr>
        <p:txBody>
          <a:bodyPr wrap="none" rtlCol="0">
            <a:spAutoFit/>
          </a:bodyPr>
          <a:lstStyle/>
          <a:p>
            <a:r>
              <a:rPr lang="en-US" sz="1400" b="1" dirty="0" smtClean="0"/>
              <a:t>F</a:t>
            </a:r>
            <a:endParaRPr lang="en-US" sz="1200" b="1" dirty="0"/>
          </a:p>
        </p:txBody>
      </p:sp>
      <p:pic>
        <p:nvPicPr>
          <p:cNvPr id="82" name="Picture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710" y="4153386"/>
            <a:ext cx="277589" cy="250285"/>
          </a:xfrm>
          <a:prstGeom prst="rect">
            <a:avLst/>
          </a:prstGeom>
        </p:spPr>
      </p:pic>
      <p:sp>
        <p:nvSpPr>
          <p:cNvPr id="5" name="Bent Arrow 4"/>
          <p:cNvSpPr/>
          <p:nvPr/>
        </p:nvSpPr>
        <p:spPr>
          <a:xfrm>
            <a:off x="1059753" y="1415712"/>
            <a:ext cx="1700983" cy="242872"/>
          </a:xfrm>
          <a:prstGeom prst="ben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27819" y="1662788"/>
            <a:ext cx="1863869" cy="2790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124542" y="1186745"/>
            <a:ext cx="1611403" cy="276999"/>
          </a:xfrm>
          <a:prstGeom prst="rect">
            <a:avLst/>
          </a:prstGeom>
          <a:noFill/>
        </p:spPr>
        <p:txBody>
          <a:bodyPr wrap="none" rtlCol="0">
            <a:spAutoFit/>
          </a:bodyPr>
          <a:lstStyle/>
          <a:p>
            <a:r>
              <a:rPr lang="en-US" sz="1200" dirty="0" smtClean="0"/>
              <a:t>Promotion to Standard</a:t>
            </a:r>
            <a:endParaRPr lang="en-US" sz="1200" dirty="0"/>
          </a:p>
        </p:txBody>
      </p:sp>
      <p:sp>
        <p:nvSpPr>
          <p:cNvPr id="13" name="TextBox 12"/>
          <p:cNvSpPr txBox="1"/>
          <p:nvPr/>
        </p:nvSpPr>
        <p:spPr>
          <a:xfrm>
            <a:off x="68498" y="4206305"/>
            <a:ext cx="635110" cy="338554"/>
          </a:xfrm>
          <a:prstGeom prst="rect">
            <a:avLst/>
          </a:prstGeom>
          <a:noFill/>
        </p:spPr>
        <p:txBody>
          <a:bodyPr wrap="none" rtlCol="0">
            <a:spAutoFit/>
          </a:bodyPr>
          <a:lstStyle/>
          <a:p>
            <a:r>
              <a:rPr lang="en-US" sz="1600" b="1" dirty="0" smtClean="0"/>
              <a:t>OMG</a:t>
            </a:r>
            <a:endParaRPr lang="en-US" sz="1600" b="1" dirty="0"/>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108" y="3629196"/>
            <a:ext cx="277589" cy="250285"/>
          </a:xfrm>
          <a:prstGeom prst="rect">
            <a:avLst/>
          </a:prstGeom>
        </p:spPr>
      </p:pic>
      <p:sp>
        <p:nvSpPr>
          <p:cNvPr id="84" name="TextBox 83"/>
          <p:cNvSpPr txBox="1"/>
          <p:nvPr/>
        </p:nvSpPr>
        <p:spPr>
          <a:xfrm>
            <a:off x="3569832" y="3613862"/>
            <a:ext cx="279244" cy="307777"/>
          </a:xfrm>
          <a:prstGeom prst="rect">
            <a:avLst/>
          </a:prstGeom>
          <a:noFill/>
        </p:spPr>
        <p:txBody>
          <a:bodyPr wrap="none" rtlCol="0">
            <a:spAutoFit/>
          </a:bodyPr>
          <a:lstStyle/>
          <a:p>
            <a:r>
              <a:rPr lang="en-US" sz="1400" b="1" dirty="0" smtClean="0"/>
              <a:t>C</a:t>
            </a:r>
            <a:endParaRPr lang="en-US" sz="1200" b="1" dirty="0"/>
          </a:p>
        </p:txBody>
      </p:sp>
    </p:spTree>
    <p:extLst>
      <p:ext uri="{BB962C8B-B14F-4D97-AF65-F5344CB8AC3E}">
        <p14:creationId xmlns:p14="http://schemas.microsoft.com/office/powerpoint/2010/main" val="3240442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4353884" y="343583"/>
            <a:ext cx="3410049" cy="181999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0708" y="-672782"/>
            <a:ext cx="8229600" cy="862963"/>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dirty="0" smtClean="0"/>
              <a:t>FIBO Development Process</a:t>
            </a:r>
            <a:endParaRPr lang="en-US" sz="2800" dirty="0"/>
          </a:p>
        </p:txBody>
      </p:sp>
      <p:sp>
        <p:nvSpPr>
          <p:cNvPr id="4" name="Footer Placeholder 3"/>
          <p:cNvSpPr>
            <a:spLocks noGrp="1"/>
          </p:cNvSpPr>
          <p:nvPr>
            <p:ph type="ftr" sz="quarter" idx="12"/>
          </p:nvPr>
        </p:nvSpPr>
        <p:spPr>
          <a:xfrm>
            <a:off x="3048000" y="6477000"/>
            <a:ext cx="2895600" cy="228600"/>
          </a:xfrm>
        </p:spPr>
        <p:txBody>
          <a:bodyPr/>
          <a:lstStyle/>
          <a:p>
            <a:pPr>
              <a:defRPr/>
            </a:pPr>
            <a:r>
              <a:rPr lang="en-US" sz="900" smtClean="0">
                <a:latin typeface="Times New Roman" pitchFamily="18" charset="0"/>
              </a:rPr>
              <a:t>© 2014 EDMC   FIBO </a:t>
            </a:r>
            <a:endParaRPr lang="en-US" sz="1600" dirty="0">
              <a:latin typeface="Times New Roman" pitchFamily="18" charset="0"/>
            </a:endParaRPr>
          </a:p>
        </p:txBody>
      </p:sp>
      <p:sp>
        <p:nvSpPr>
          <p:cNvPr id="14" name="Flowchart: Process 13"/>
          <p:cNvSpPr/>
          <p:nvPr/>
        </p:nvSpPr>
        <p:spPr>
          <a:xfrm>
            <a:off x="4021641" y="2995149"/>
            <a:ext cx="977232"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Enhancement</a:t>
            </a:r>
            <a:endParaRPr lang="en-US" sz="800" dirty="0">
              <a:solidFill>
                <a:srgbClr val="000000"/>
              </a:solidFill>
            </a:endParaRPr>
          </a:p>
        </p:txBody>
      </p:sp>
      <p:sp>
        <p:nvSpPr>
          <p:cNvPr id="16" name="Flowchart: Process 15"/>
          <p:cNvSpPr/>
          <p:nvPr/>
        </p:nvSpPr>
        <p:spPr>
          <a:xfrm>
            <a:off x="457200" y="5008040"/>
            <a:ext cx="1600200" cy="533400"/>
          </a:xfrm>
          <a:prstGeom prst="flowChartProcess">
            <a:avLst/>
          </a:prstGeom>
          <a:solidFill>
            <a:srgbClr val="05C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Submission to OMG Architecture Board</a:t>
            </a:r>
          </a:p>
        </p:txBody>
      </p:sp>
      <p:sp>
        <p:nvSpPr>
          <p:cNvPr id="17" name="Flowchart: Process 16"/>
          <p:cNvSpPr/>
          <p:nvPr/>
        </p:nvSpPr>
        <p:spPr>
          <a:xfrm>
            <a:off x="533400" y="5846240"/>
            <a:ext cx="1371600" cy="6096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OMG Public comments</a:t>
            </a:r>
            <a:endParaRPr lang="en-US" sz="11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536" y="5724032"/>
            <a:ext cx="2760581" cy="8080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Flowchart: Process 4"/>
          <p:cNvSpPr/>
          <p:nvPr/>
        </p:nvSpPr>
        <p:spPr>
          <a:xfrm>
            <a:off x="6941197" y="1142224"/>
            <a:ext cx="1905000" cy="457200"/>
          </a:xfrm>
          <a:prstGeom prst="flowChartProcess">
            <a:avLst/>
          </a:prstGeom>
          <a:solidFill>
            <a:srgbClr val="0060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EDM Council Determines Next </a:t>
            </a:r>
            <a:r>
              <a:rPr lang="en-US" sz="1100" dirty="0" smtClean="0">
                <a:solidFill>
                  <a:srgbClr val="FFFFFF"/>
                </a:solidFill>
              </a:rPr>
              <a:t>FIBO </a:t>
            </a:r>
            <a:r>
              <a:rPr lang="en-US" sz="1100" dirty="0" err="1" smtClean="0">
                <a:solidFill>
                  <a:srgbClr val="FFFFFF"/>
                </a:solidFill>
              </a:rPr>
              <a:t>SubDomain</a:t>
            </a:r>
            <a:r>
              <a:rPr lang="en-US" sz="1100" dirty="0" smtClean="0">
                <a:solidFill>
                  <a:srgbClr val="FFFFFF"/>
                </a:solidFill>
              </a:rPr>
              <a:t> Release from the UML Model</a:t>
            </a:r>
            <a:endParaRPr lang="en-US" sz="1100" dirty="0">
              <a:solidFill>
                <a:srgbClr val="FFFFFF"/>
              </a:solidFill>
            </a:endParaRPr>
          </a:p>
        </p:txBody>
      </p:sp>
      <p:sp>
        <p:nvSpPr>
          <p:cNvPr id="1042" name="TextBox 1041"/>
          <p:cNvSpPr txBox="1"/>
          <p:nvPr/>
        </p:nvSpPr>
        <p:spPr>
          <a:xfrm>
            <a:off x="6917472" y="504456"/>
            <a:ext cx="1066800" cy="215444"/>
          </a:xfrm>
          <a:prstGeom prst="rect">
            <a:avLst/>
          </a:prstGeom>
          <a:noFill/>
        </p:spPr>
        <p:txBody>
          <a:bodyPr wrap="square" rtlCol="0">
            <a:spAutoFit/>
          </a:bodyPr>
          <a:lstStyle/>
          <a:p>
            <a:pPr algn="ctr"/>
            <a:r>
              <a:rPr lang="en-US" sz="800" dirty="0" smtClean="0">
                <a:solidFill>
                  <a:srgbClr val="000000"/>
                </a:solidFill>
              </a:rPr>
              <a:t>Happy</a:t>
            </a:r>
            <a:endParaRPr lang="en-US" sz="800" dirty="0">
              <a:solidFill>
                <a:srgbClr val="000000"/>
              </a:solidFill>
            </a:endParaRPr>
          </a:p>
        </p:txBody>
      </p:sp>
      <p:cxnSp>
        <p:nvCxnSpPr>
          <p:cNvPr id="37" name="Straight Arrow Connector 36"/>
          <p:cNvCxnSpPr>
            <a:stCxn id="150" idx="1"/>
            <a:endCxn id="16" idx="3"/>
          </p:cNvCxnSpPr>
          <p:nvPr/>
        </p:nvCxnSpPr>
        <p:spPr>
          <a:xfrm flipH="1">
            <a:off x="2057400" y="5274740"/>
            <a:ext cx="43915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231900" y="554144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61" name="Elbow Connector 1060"/>
          <p:cNvCxnSpPr>
            <a:stCxn id="63" idx="3"/>
            <a:endCxn id="5" idx="0"/>
          </p:cNvCxnSpPr>
          <p:nvPr/>
        </p:nvCxnSpPr>
        <p:spPr>
          <a:xfrm>
            <a:off x="7226760" y="732579"/>
            <a:ext cx="666937" cy="40964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1676400" y="770702"/>
            <a:ext cx="1828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747837" y="719900"/>
            <a:ext cx="1676400" cy="523220"/>
          </a:xfrm>
          <a:prstGeom prst="rect">
            <a:avLst/>
          </a:prstGeom>
          <a:noFill/>
        </p:spPr>
        <p:txBody>
          <a:bodyPr wrap="square" rtlCol="0">
            <a:spAutoFit/>
          </a:bodyPr>
          <a:lstStyle/>
          <a:p>
            <a:pPr algn="ctr"/>
            <a:r>
              <a:rPr lang="en-US" sz="1400" dirty="0" smtClean="0">
                <a:solidFill>
                  <a:schemeClr val="bg1"/>
                </a:solidFill>
              </a:rPr>
              <a:t>Industry Requirements</a:t>
            </a:r>
            <a:endParaRPr lang="en-US" sz="1400" dirty="0">
              <a:solidFill>
                <a:schemeClr val="bg1"/>
              </a:solidFill>
            </a:endParaRPr>
          </a:p>
        </p:txBody>
      </p:sp>
      <p:sp>
        <p:nvSpPr>
          <p:cNvPr id="63" name="Flowchart: Decision 12"/>
          <p:cNvSpPr/>
          <p:nvPr/>
        </p:nvSpPr>
        <p:spPr>
          <a:xfrm>
            <a:off x="5308603" y="389679"/>
            <a:ext cx="1918157" cy="685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Review Readiness with SME Team</a:t>
            </a:r>
            <a:endParaRPr lang="en-US" sz="1100" dirty="0">
              <a:solidFill>
                <a:srgbClr val="000000"/>
              </a:solidFill>
            </a:endParaRPr>
          </a:p>
        </p:txBody>
      </p:sp>
      <p:sp>
        <p:nvSpPr>
          <p:cNvPr id="84" name="TextBox 83"/>
          <p:cNvSpPr txBox="1"/>
          <p:nvPr/>
        </p:nvSpPr>
        <p:spPr>
          <a:xfrm>
            <a:off x="5994786" y="1263102"/>
            <a:ext cx="1066800" cy="215444"/>
          </a:xfrm>
          <a:prstGeom prst="rect">
            <a:avLst/>
          </a:prstGeom>
          <a:noFill/>
        </p:spPr>
        <p:txBody>
          <a:bodyPr wrap="square" rtlCol="0">
            <a:spAutoFit/>
          </a:bodyPr>
          <a:lstStyle/>
          <a:p>
            <a:pPr algn="ctr"/>
            <a:r>
              <a:rPr lang="en-US" sz="800" dirty="0" smtClean="0">
                <a:solidFill>
                  <a:srgbClr val="000000"/>
                </a:solidFill>
              </a:rPr>
              <a:t>Not Happy</a:t>
            </a:r>
            <a:endParaRPr lang="en-US" sz="800" dirty="0">
              <a:solidFill>
                <a:srgbClr val="000000"/>
              </a:solidFill>
            </a:endParaRPr>
          </a:p>
        </p:txBody>
      </p:sp>
      <p:sp>
        <p:nvSpPr>
          <p:cNvPr id="105" name="TextBox 104"/>
          <p:cNvSpPr txBox="1"/>
          <p:nvPr/>
        </p:nvSpPr>
        <p:spPr>
          <a:xfrm>
            <a:off x="5058729" y="48137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08" name="Flowchart: Decision 12"/>
          <p:cNvSpPr/>
          <p:nvPr/>
        </p:nvSpPr>
        <p:spPr>
          <a:xfrm>
            <a:off x="5728085" y="444423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 FIBO BCO</a:t>
            </a:r>
            <a:endParaRPr lang="en-US" sz="1000" dirty="0">
              <a:solidFill>
                <a:srgbClr val="000000"/>
              </a:solidFill>
            </a:endParaRPr>
          </a:p>
        </p:txBody>
      </p:sp>
      <p:cxnSp>
        <p:nvCxnSpPr>
          <p:cNvPr id="112" name="Elbow Connector 86"/>
          <p:cNvCxnSpPr>
            <a:stCxn id="108" idx="1"/>
            <a:endCxn id="102" idx="3"/>
          </p:cNvCxnSpPr>
          <p:nvPr/>
        </p:nvCxnSpPr>
        <p:spPr>
          <a:xfrm rot="10800000" flipV="1">
            <a:off x="5058729" y="4787130"/>
            <a:ext cx="669356" cy="11549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6" name="Elbow Connector 86"/>
          <p:cNvCxnSpPr>
            <a:stCxn id="108" idx="2"/>
            <a:endCxn id="150" idx="3"/>
          </p:cNvCxnSpPr>
          <p:nvPr/>
        </p:nvCxnSpPr>
        <p:spPr>
          <a:xfrm rot="5400000">
            <a:off x="5030564" y="3891418"/>
            <a:ext cx="144709" cy="262193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20" name="TextBox 119"/>
          <p:cNvSpPr txBox="1"/>
          <p:nvPr/>
        </p:nvSpPr>
        <p:spPr>
          <a:xfrm>
            <a:off x="2971800" y="5029200"/>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1" name="Rectangle 120"/>
          <p:cNvSpPr/>
          <p:nvPr/>
        </p:nvSpPr>
        <p:spPr>
          <a:xfrm>
            <a:off x="7494205" y="3044138"/>
            <a:ext cx="971874" cy="4572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Consistency  Testing/Repairs</a:t>
            </a:r>
            <a:endParaRPr lang="en-US" sz="800" dirty="0">
              <a:solidFill>
                <a:srgbClr val="000000"/>
              </a:solidFill>
            </a:endParaRPr>
          </a:p>
        </p:txBody>
      </p:sp>
      <p:sp>
        <p:nvSpPr>
          <p:cNvPr id="124" name="Flowchart: Decision 12"/>
          <p:cNvSpPr/>
          <p:nvPr/>
        </p:nvSpPr>
        <p:spPr>
          <a:xfrm>
            <a:off x="3708895" y="5808140"/>
            <a:ext cx="1289977"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0000"/>
                </a:solidFill>
              </a:rPr>
              <a:t>Changes</a:t>
            </a:r>
            <a:endParaRPr lang="en-US" sz="1000" dirty="0">
              <a:solidFill>
                <a:srgbClr val="000000"/>
              </a:solidFill>
            </a:endParaRPr>
          </a:p>
        </p:txBody>
      </p:sp>
      <p:cxnSp>
        <p:nvCxnSpPr>
          <p:cNvPr id="125" name="Elbow Connector 86"/>
          <p:cNvCxnSpPr>
            <a:stCxn id="17" idx="3"/>
            <a:endCxn id="124" idx="1"/>
          </p:cNvCxnSpPr>
          <p:nvPr/>
        </p:nvCxnSpPr>
        <p:spPr>
          <a:xfrm>
            <a:off x="1905000" y="6151040"/>
            <a:ext cx="1803895"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8" name="Elbow Connector 86"/>
          <p:cNvCxnSpPr>
            <a:stCxn id="124" idx="3"/>
            <a:endCxn id="1026" idx="1"/>
          </p:cNvCxnSpPr>
          <p:nvPr/>
        </p:nvCxnSpPr>
        <p:spPr>
          <a:xfrm flipV="1">
            <a:off x="4998872" y="6128051"/>
            <a:ext cx="1163664" cy="2298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775203" y="599141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47" name="TextBox 146"/>
          <p:cNvSpPr txBox="1"/>
          <p:nvPr/>
        </p:nvSpPr>
        <p:spPr>
          <a:xfrm>
            <a:off x="4123936" y="5423356"/>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50" name="Rectangle 149"/>
          <p:cNvSpPr/>
          <p:nvPr/>
        </p:nvSpPr>
        <p:spPr>
          <a:xfrm>
            <a:off x="2496551" y="5046140"/>
            <a:ext cx="1295400" cy="457200"/>
          </a:xfrm>
          <a:prstGeom prst="rect">
            <a:avLst/>
          </a:prstGeom>
          <a:solidFill>
            <a:srgbClr val="A21D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Build/Test OMG Submission</a:t>
            </a:r>
            <a:endParaRPr lang="en-US" sz="1200" dirty="0">
              <a:solidFill>
                <a:srgbClr val="000000"/>
              </a:solidFill>
            </a:endParaRPr>
          </a:p>
        </p:txBody>
      </p:sp>
      <p:cxnSp>
        <p:nvCxnSpPr>
          <p:cNvPr id="167" name="Elbow Connector 86"/>
          <p:cNvCxnSpPr>
            <a:stCxn id="124" idx="0"/>
          </p:cNvCxnSpPr>
          <p:nvPr/>
        </p:nvCxnSpPr>
        <p:spPr>
          <a:xfrm rot="5400000" flipH="1" flipV="1">
            <a:off x="4154937" y="5296505"/>
            <a:ext cx="710582" cy="3126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174" name="TextBox 173"/>
          <p:cNvSpPr txBox="1"/>
          <p:nvPr/>
        </p:nvSpPr>
        <p:spPr>
          <a:xfrm>
            <a:off x="5602817" y="5271159"/>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grpSp>
        <p:nvGrpSpPr>
          <p:cNvPr id="3" name="Group 102"/>
          <p:cNvGrpSpPr/>
          <p:nvPr/>
        </p:nvGrpSpPr>
        <p:grpSpPr>
          <a:xfrm>
            <a:off x="1861498" y="3833150"/>
            <a:ext cx="716449" cy="507999"/>
            <a:chOff x="6142119" y="4522692"/>
            <a:chExt cx="1219203" cy="533400"/>
          </a:xfrm>
        </p:grpSpPr>
        <p:sp>
          <p:nvSpPr>
            <p:cNvPr id="89" name="Flowchart: Process 11"/>
            <p:cNvSpPr/>
            <p:nvPr/>
          </p:nvSpPr>
          <p:spPr>
            <a:xfrm>
              <a:off x="6142119" y="4522692"/>
              <a:ext cx="1219200" cy="53340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  </a:t>
              </a:r>
              <a:endParaRPr lang="en-US" sz="1100" dirty="0">
                <a:solidFill>
                  <a:srgbClr val="000000"/>
                </a:solidFill>
              </a:endParaRPr>
            </a:p>
          </p:txBody>
        </p:sp>
        <p:sp>
          <p:nvSpPr>
            <p:cNvPr id="93" name="TextBox 92"/>
            <p:cNvSpPr txBox="1"/>
            <p:nvPr/>
          </p:nvSpPr>
          <p:spPr>
            <a:xfrm>
              <a:off x="6142122" y="4555181"/>
              <a:ext cx="1219200" cy="226217"/>
            </a:xfrm>
            <a:prstGeom prst="rect">
              <a:avLst/>
            </a:prstGeom>
            <a:noFill/>
          </p:spPr>
          <p:txBody>
            <a:bodyPr wrap="square" rtlCol="0">
              <a:spAutoFit/>
            </a:bodyPr>
            <a:lstStyle/>
            <a:p>
              <a:r>
                <a:rPr lang="en-US" sz="800" dirty="0" smtClean="0"/>
                <a:t>Refactoring</a:t>
              </a:r>
            </a:p>
          </p:txBody>
        </p:sp>
      </p:grpSp>
      <p:cxnSp>
        <p:nvCxnSpPr>
          <p:cNvPr id="95" name="Elbow Connector 1060"/>
          <p:cNvCxnSpPr>
            <a:stCxn id="89" idx="3"/>
            <a:endCxn id="142" idx="1"/>
          </p:cNvCxnSpPr>
          <p:nvPr/>
        </p:nvCxnSpPr>
        <p:spPr>
          <a:xfrm>
            <a:off x="2577945" y="4087150"/>
            <a:ext cx="292251" cy="1151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52" name="Elbow Connector 1060"/>
          <p:cNvCxnSpPr/>
          <p:nvPr/>
        </p:nvCxnSpPr>
        <p:spPr>
          <a:xfrm rot="10800000" flipV="1">
            <a:off x="2242499" y="4001873"/>
            <a:ext cx="6242337" cy="339275"/>
          </a:xfrm>
          <a:prstGeom prst="bentConnector4">
            <a:avLst>
              <a:gd name="adj1" fmla="val 46948"/>
              <a:gd name="adj2" fmla="val 167379"/>
            </a:avLst>
          </a:prstGeom>
          <a:ln>
            <a:tailEnd type="arrow"/>
          </a:ln>
        </p:spPr>
        <p:style>
          <a:lnRef idx="1">
            <a:schemeClr val="dk1"/>
          </a:lnRef>
          <a:fillRef idx="0">
            <a:schemeClr val="dk1"/>
          </a:fillRef>
          <a:effectRef idx="0">
            <a:schemeClr val="dk1"/>
          </a:effectRef>
          <a:fontRef idx="minor">
            <a:schemeClr val="tx1"/>
          </a:fontRef>
        </p:style>
      </p:cxnSp>
      <p:cxnSp>
        <p:nvCxnSpPr>
          <p:cNvPr id="72" name="Elbow Connector 1060"/>
          <p:cNvCxnSpPr>
            <a:stCxn id="131" idx="0"/>
            <a:endCxn id="63" idx="1"/>
          </p:cNvCxnSpPr>
          <p:nvPr/>
        </p:nvCxnSpPr>
        <p:spPr>
          <a:xfrm rot="5400000" flipH="1" flipV="1">
            <a:off x="4979962" y="760030"/>
            <a:ext cx="356092" cy="30119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2" name="Elbow Connector 86"/>
          <p:cNvCxnSpPr>
            <a:stCxn id="47" idx="2"/>
          </p:cNvCxnSpPr>
          <p:nvPr/>
        </p:nvCxnSpPr>
        <p:spPr>
          <a:xfrm rot="16200000" flipH="1">
            <a:off x="3524502" y="304654"/>
            <a:ext cx="141530" cy="2018461"/>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6" name="Group 59"/>
          <p:cNvGrpSpPr/>
          <p:nvPr/>
        </p:nvGrpSpPr>
        <p:grpSpPr>
          <a:xfrm>
            <a:off x="4571128" y="1080132"/>
            <a:ext cx="1031689" cy="1015663"/>
            <a:chOff x="9968750" y="2017111"/>
            <a:chExt cx="1031689" cy="1015663"/>
          </a:xfrm>
        </p:grpSpPr>
        <p:sp>
          <p:nvSpPr>
            <p:cNvPr id="131" name="Direct Access Storage 53"/>
            <p:cNvSpPr/>
            <p:nvPr/>
          </p:nvSpPr>
          <p:spPr>
            <a:xfrm>
              <a:off x="9977717" y="2025650"/>
              <a:ext cx="854635" cy="793750"/>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9968750" y="2017111"/>
              <a:ext cx="1031689" cy="1015663"/>
            </a:xfrm>
            <a:prstGeom prst="rect">
              <a:avLst/>
            </a:prstGeom>
            <a:noFill/>
          </p:spPr>
          <p:txBody>
            <a:bodyPr wrap="square" rtlCol="0">
              <a:spAutoFit/>
            </a:bodyPr>
            <a:lstStyle/>
            <a:p>
              <a:r>
                <a:rPr lang="en-US" sz="1200" dirty="0" smtClean="0">
                  <a:solidFill>
                    <a:srgbClr val="000000"/>
                  </a:solidFill>
                </a:rPr>
                <a:t>FIBO BCO/UML</a:t>
              </a:r>
            </a:p>
            <a:p>
              <a:r>
                <a:rPr lang="en-US" sz="1200" dirty="0" smtClean="0">
                  <a:solidFill>
                    <a:srgbClr val="000000"/>
                  </a:solidFill>
                </a:rPr>
                <a:t>Model in Cameo VOM</a:t>
              </a:r>
            </a:p>
            <a:p>
              <a:endParaRPr lang="en-US" sz="1200" dirty="0"/>
            </a:p>
          </p:txBody>
        </p:sp>
      </p:grpSp>
      <p:sp>
        <p:nvSpPr>
          <p:cNvPr id="142" name="Flowchart: Process 141"/>
          <p:cNvSpPr/>
          <p:nvPr/>
        </p:nvSpPr>
        <p:spPr>
          <a:xfrm>
            <a:off x="2870196" y="3848208"/>
            <a:ext cx="737273" cy="500910"/>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Semantic Issues Correction</a:t>
            </a:r>
            <a:endParaRPr lang="en-US" sz="800" dirty="0">
              <a:solidFill>
                <a:srgbClr val="000000"/>
              </a:solidFill>
            </a:endParaRPr>
          </a:p>
        </p:txBody>
      </p:sp>
      <p:cxnSp>
        <p:nvCxnSpPr>
          <p:cNvPr id="153" name="Elbow Connector 1060"/>
          <p:cNvCxnSpPr>
            <a:stCxn id="5" idx="2"/>
            <a:endCxn id="92" idx="3"/>
          </p:cNvCxnSpPr>
          <p:nvPr/>
        </p:nvCxnSpPr>
        <p:spPr>
          <a:xfrm rot="5400000">
            <a:off x="4369027" y="-775702"/>
            <a:ext cx="1149544" cy="5899797"/>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55" name="Elbow Connector 1060"/>
          <p:cNvCxnSpPr>
            <a:stCxn id="142" idx="3"/>
            <a:endCxn id="14" idx="1"/>
          </p:cNvCxnSpPr>
          <p:nvPr/>
        </p:nvCxnSpPr>
        <p:spPr>
          <a:xfrm flipV="1">
            <a:off x="3607469" y="3245604"/>
            <a:ext cx="414172" cy="85305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3" name="Elbow Connector 1060"/>
          <p:cNvCxnSpPr>
            <a:stCxn id="14" idx="3"/>
            <a:endCxn id="145" idx="1"/>
          </p:cNvCxnSpPr>
          <p:nvPr/>
        </p:nvCxnSpPr>
        <p:spPr>
          <a:xfrm>
            <a:off x="4998873" y="3245604"/>
            <a:ext cx="375001" cy="157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69" name="Elbow Connector 1060"/>
          <p:cNvCxnSpPr>
            <a:endCxn id="271" idx="0"/>
          </p:cNvCxnSpPr>
          <p:nvPr/>
        </p:nvCxnSpPr>
        <p:spPr>
          <a:xfrm rot="5400000">
            <a:off x="8246503" y="4243887"/>
            <a:ext cx="485210" cy="39927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6" name="Elbow Connector 1060"/>
          <p:cNvCxnSpPr/>
          <p:nvPr/>
        </p:nvCxnSpPr>
        <p:spPr>
          <a:xfrm rot="5400000" flipH="1" flipV="1">
            <a:off x="3546575" y="3230096"/>
            <a:ext cx="2781446" cy="506877"/>
          </a:xfrm>
          <a:prstGeom prst="bentConnector3">
            <a:avLst>
              <a:gd name="adj1" fmla="val 29605"/>
            </a:avLst>
          </a:prstGeom>
          <a:ln>
            <a:tailEnd type="arrow"/>
          </a:ln>
        </p:spPr>
        <p:style>
          <a:lnRef idx="1">
            <a:schemeClr val="dk1"/>
          </a:lnRef>
          <a:fillRef idx="0">
            <a:schemeClr val="dk1"/>
          </a:fillRef>
          <a:effectRef idx="0">
            <a:schemeClr val="dk1"/>
          </a:effectRef>
          <a:fontRef idx="minor">
            <a:schemeClr val="tx1"/>
          </a:fontRef>
        </p:style>
      </p:cxnSp>
      <p:sp>
        <p:nvSpPr>
          <p:cNvPr id="92" name="Flowchart: Alternate Process 91"/>
          <p:cNvSpPr/>
          <p:nvPr/>
        </p:nvSpPr>
        <p:spPr>
          <a:xfrm>
            <a:off x="469900" y="2482268"/>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Perform Architecture and Externality Review </a:t>
            </a:r>
            <a:endParaRPr lang="en-US" sz="1100" dirty="0">
              <a:solidFill>
                <a:srgbClr val="000000"/>
              </a:solidFill>
            </a:endParaRPr>
          </a:p>
        </p:txBody>
      </p:sp>
      <p:sp>
        <p:nvSpPr>
          <p:cNvPr id="96" name="Flowchart: Decision 12"/>
          <p:cNvSpPr/>
          <p:nvPr/>
        </p:nvSpPr>
        <p:spPr>
          <a:xfrm>
            <a:off x="457200" y="3268901"/>
            <a:ext cx="1371600" cy="685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Change or add</a:t>
            </a:r>
            <a:endParaRPr lang="en-US" sz="1100" dirty="0">
              <a:solidFill>
                <a:srgbClr val="000000"/>
              </a:solidFill>
            </a:endParaRPr>
          </a:p>
        </p:txBody>
      </p:sp>
      <p:cxnSp>
        <p:nvCxnSpPr>
          <p:cNvPr id="106" name="Elbow Connector 105"/>
          <p:cNvCxnSpPr>
            <a:stCxn id="96" idx="3"/>
            <a:endCxn id="132" idx="1"/>
          </p:cNvCxnSpPr>
          <p:nvPr/>
        </p:nvCxnSpPr>
        <p:spPr>
          <a:xfrm flipV="1">
            <a:off x="1828800" y="1587964"/>
            <a:ext cx="2742328" cy="202383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8" name="Elbow Connector 1060"/>
          <p:cNvCxnSpPr>
            <a:stCxn id="92" idx="2"/>
            <a:endCxn id="96" idx="1"/>
          </p:cNvCxnSpPr>
          <p:nvPr/>
        </p:nvCxnSpPr>
        <p:spPr>
          <a:xfrm rot="5400000">
            <a:off x="546484" y="2926384"/>
            <a:ext cx="596133" cy="774700"/>
          </a:xfrm>
          <a:prstGeom prst="bentConnector4">
            <a:avLst>
              <a:gd name="adj1" fmla="val 21240"/>
              <a:gd name="adj2" fmla="val 129508"/>
            </a:avLst>
          </a:prstGeom>
          <a:ln>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1219200" y="3308913"/>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9" name="TextBox 128"/>
          <p:cNvSpPr txBox="1"/>
          <p:nvPr/>
        </p:nvSpPr>
        <p:spPr>
          <a:xfrm>
            <a:off x="609600" y="4133674"/>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cxnSp>
        <p:nvCxnSpPr>
          <p:cNvPr id="133" name="Elbow Connector 1060"/>
          <p:cNvCxnSpPr>
            <a:stCxn id="96" idx="2"/>
            <a:endCxn id="89" idx="1"/>
          </p:cNvCxnSpPr>
          <p:nvPr/>
        </p:nvCxnSpPr>
        <p:spPr>
          <a:xfrm rot="16200000" flipH="1">
            <a:off x="1436025" y="3661676"/>
            <a:ext cx="132449" cy="71849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45" name="Flowchart: Process 144"/>
          <p:cNvSpPr/>
          <p:nvPr/>
        </p:nvSpPr>
        <p:spPr>
          <a:xfrm>
            <a:off x="5373874" y="3020550"/>
            <a:ext cx="893809" cy="453265"/>
          </a:xfrm>
          <a:prstGeom prst="flowChart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000000"/>
                </a:solidFill>
              </a:rPr>
              <a:t>Validation with Instance Data</a:t>
            </a:r>
            <a:endParaRPr lang="en-US" sz="800" dirty="0">
              <a:solidFill>
                <a:srgbClr val="000000"/>
              </a:solidFill>
            </a:endParaRPr>
          </a:p>
        </p:txBody>
      </p:sp>
      <p:cxnSp>
        <p:nvCxnSpPr>
          <p:cNvPr id="148" name="Elbow Connector 1060"/>
          <p:cNvCxnSpPr>
            <a:stCxn id="121" idx="3"/>
            <a:endCxn id="100" idx="0"/>
          </p:cNvCxnSpPr>
          <p:nvPr/>
        </p:nvCxnSpPr>
        <p:spPr>
          <a:xfrm>
            <a:off x="8466079" y="3272738"/>
            <a:ext cx="220933" cy="52197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4775203" y="3718485"/>
            <a:ext cx="1920889" cy="215444"/>
          </a:xfrm>
          <a:prstGeom prst="rect">
            <a:avLst/>
          </a:prstGeom>
          <a:noFill/>
        </p:spPr>
        <p:txBody>
          <a:bodyPr wrap="square" rtlCol="0">
            <a:spAutoFit/>
          </a:bodyPr>
          <a:lstStyle/>
          <a:p>
            <a:pPr algn="ctr"/>
            <a:r>
              <a:rPr lang="en-US" sz="800" dirty="0" smtClean="0">
                <a:solidFill>
                  <a:srgbClr val="000000"/>
                </a:solidFill>
              </a:rPr>
              <a:t>Spiral implementation of enhancements</a:t>
            </a:r>
            <a:endParaRPr lang="en-US" sz="800" dirty="0">
              <a:solidFill>
                <a:srgbClr val="000000"/>
              </a:solidFill>
            </a:endParaRPr>
          </a:p>
        </p:txBody>
      </p:sp>
      <p:cxnSp>
        <p:nvCxnSpPr>
          <p:cNvPr id="261" name="Elbow Connector 1060"/>
          <p:cNvCxnSpPr>
            <a:stCxn id="271" idx="1"/>
            <a:endCxn id="108" idx="3"/>
          </p:cNvCxnSpPr>
          <p:nvPr/>
        </p:nvCxnSpPr>
        <p:spPr>
          <a:xfrm rot="10800000">
            <a:off x="7099685" y="4787131"/>
            <a:ext cx="427788" cy="165696"/>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1" name="Flowchart: Alternate Process 270"/>
          <p:cNvSpPr/>
          <p:nvPr/>
        </p:nvSpPr>
        <p:spPr>
          <a:xfrm>
            <a:off x="7527473" y="4686127"/>
            <a:ext cx="1524000" cy="5334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Final SME Review</a:t>
            </a:r>
            <a:endParaRPr lang="en-US" sz="1100" dirty="0">
              <a:solidFill>
                <a:srgbClr val="000000"/>
              </a:solidFill>
            </a:endParaRPr>
          </a:p>
        </p:txBody>
      </p:sp>
      <p:cxnSp>
        <p:nvCxnSpPr>
          <p:cNvPr id="80" name="Elbow Connector 1060"/>
          <p:cNvCxnSpPr>
            <a:stCxn id="63" idx="2"/>
          </p:cNvCxnSpPr>
          <p:nvPr/>
        </p:nvCxnSpPr>
        <p:spPr>
          <a:xfrm rot="5400000">
            <a:off x="5589232" y="920977"/>
            <a:ext cx="523949" cy="832952"/>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78" name="Flowchart: Decision 12"/>
          <p:cNvSpPr/>
          <p:nvPr/>
        </p:nvSpPr>
        <p:spPr>
          <a:xfrm>
            <a:off x="6489372" y="306122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cxnSp>
        <p:nvCxnSpPr>
          <p:cNvPr id="85" name="Elbow Connector 1060"/>
          <p:cNvCxnSpPr/>
          <p:nvPr/>
        </p:nvCxnSpPr>
        <p:spPr>
          <a:xfrm>
            <a:off x="6281697" y="3272738"/>
            <a:ext cx="230509"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1" name="Elbow Connector 1060"/>
          <p:cNvCxnSpPr/>
          <p:nvPr/>
        </p:nvCxnSpPr>
        <p:spPr>
          <a:xfrm>
            <a:off x="7252162" y="3267313"/>
            <a:ext cx="250720" cy="158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7" name="Elbow Connector 1060"/>
          <p:cNvCxnSpPr>
            <a:stCxn id="78" idx="2"/>
            <a:endCxn id="14" idx="2"/>
          </p:cNvCxnSpPr>
          <p:nvPr/>
        </p:nvCxnSpPr>
        <p:spPr>
          <a:xfrm rot="5400000">
            <a:off x="5676201" y="2301493"/>
            <a:ext cx="28622" cy="2360510"/>
          </a:xfrm>
          <a:prstGeom prst="bentConnector3">
            <a:avLst>
              <a:gd name="adj1" fmla="val 898686"/>
            </a:avLst>
          </a:prstGeom>
          <a:ln>
            <a:tailEnd type="arrow"/>
          </a:ln>
        </p:spPr>
        <p:style>
          <a:lnRef idx="1">
            <a:schemeClr val="dk1"/>
          </a:lnRef>
          <a:fillRef idx="0">
            <a:schemeClr val="dk1"/>
          </a:fillRef>
          <a:effectRef idx="0">
            <a:schemeClr val="dk1"/>
          </a:effectRef>
          <a:fontRef idx="minor">
            <a:schemeClr val="tx1"/>
          </a:fontRef>
        </p:style>
      </p:cxnSp>
      <p:sp>
        <p:nvSpPr>
          <p:cNvPr id="100" name="Flowchart: Decision 12"/>
          <p:cNvSpPr/>
          <p:nvPr/>
        </p:nvSpPr>
        <p:spPr>
          <a:xfrm>
            <a:off x="8305617" y="3794708"/>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2" name="Flowchart: Decision 12"/>
          <p:cNvSpPr/>
          <p:nvPr/>
        </p:nvSpPr>
        <p:spPr>
          <a:xfrm>
            <a:off x="4295939" y="4699525"/>
            <a:ext cx="762790" cy="406209"/>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109" name="Oval 108"/>
          <p:cNvSpPr/>
          <p:nvPr/>
        </p:nvSpPr>
        <p:spPr>
          <a:xfrm>
            <a:off x="4534200" y="4776341"/>
            <a:ext cx="264946" cy="2443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115" name="TextBox 114"/>
          <p:cNvSpPr txBox="1"/>
          <p:nvPr/>
        </p:nvSpPr>
        <p:spPr>
          <a:xfrm>
            <a:off x="6594992" y="3141203"/>
            <a:ext cx="794013" cy="215444"/>
          </a:xfrm>
          <a:prstGeom prst="rect">
            <a:avLst/>
          </a:prstGeom>
          <a:noFill/>
        </p:spPr>
        <p:txBody>
          <a:bodyPr wrap="square" rtlCol="0">
            <a:spAutoFit/>
          </a:bodyPr>
          <a:lstStyle/>
          <a:p>
            <a:r>
              <a:rPr lang="en-US" sz="800" dirty="0" smtClean="0"/>
              <a:t>Enhance?</a:t>
            </a:r>
            <a:endParaRPr lang="en-US" sz="800" dirty="0"/>
          </a:p>
        </p:txBody>
      </p:sp>
      <p:sp>
        <p:nvSpPr>
          <p:cNvPr id="119" name="TextBox 118"/>
          <p:cNvSpPr txBox="1"/>
          <p:nvPr/>
        </p:nvSpPr>
        <p:spPr>
          <a:xfrm>
            <a:off x="6822017" y="3015667"/>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23" name="TextBox 122"/>
          <p:cNvSpPr txBox="1"/>
          <p:nvPr/>
        </p:nvSpPr>
        <p:spPr>
          <a:xfrm>
            <a:off x="6407797" y="3473815"/>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27" name="TextBox 126"/>
          <p:cNvSpPr txBox="1"/>
          <p:nvPr/>
        </p:nvSpPr>
        <p:spPr>
          <a:xfrm>
            <a:off x="8500358" y="3883219"/>
            <a:ext cx="794013" cy="215444"/>
          </a:xfrm>
          <a:prstGeom prst="rect">
            <a:avLst/>
          </a:prstGeom>
          <a:noFill/>
        </p:spPr>
        <p:txBody>
          <a:bodyPr wrap="square" rtlCol="0">
            <a:spAutoFit/>
          </a:bodyPr>
          <a:lstStyle/>
          <a:p>
            <a:r>
              <a:rPr lang="en-US" sz="800" dirty="0" smtClean="0"/>
              <a:t>Pass?</a:t>
            </a:r>
            <a:endParaRPr lang="en-US" sz="800" dirty="0"/>
          </a:p>
        </p:txBody>
      </p:sp>
      <p:sp>
        <p:nvSpPr>
          <p:cNvPr id="134" name="TextBox 133"/>
          <p:cNvSpPr txBox="1"/>
          <p:nvPr/>
        </p:nvSpPr>
        <p:spPr>
          <a:xfrm>
            <a:off x="7965671" y="4200917"/>
            <a:ext cx="1066800" cy="215444"/>
          </a:xfrm>
          <a:prstGeom prst="rect">
            <a:avLst/>
          </a:prstGeom>
          <a:noFill/>
        </p:spPr>
        <p:txBody>
          <a:bodyPr wrap="square" rtlCol="0">
            <a:spAutoFit/>
          </a:bodyPr>
          <a:lstStyle/>
          <a:p>
            <a:pPr algn="ctr"/>
            <a:r>
              <a:rPr lang="en-US" sz="800" dirty="0" smtClean="0">
                <a:solidFill>
                  <a:srgbClr val="000000"/>
                </a:solidFill>
              </a:rPr>
              <a:t>Yes</a:t>
            </a:r>
            <a:endParaRPr lang="en-US" sz="800" dirty="0">
              <a:solidFill>
                <a:srgbClr val="000000"/>
              </a:solidFill>
            </a:endParaRPr>
          </a:p>
        </p:txBody>
      </p:sp>
      <p:sp>
        <p:nvSpPr>
          <p:cNvPr id="135" name="TextBox 134"/>
          <p:cNvSpPr txBox="1"/>
          <p:nvPr/>
        </p:nvSpPr>
        <p:spPr>
          <a:xfrm>
            <a:off x="7620212" y="4001873"/>
            <a:ext cx="1066800" cy="215444"/>
          </a:xfrm>
          <a:prstGeom prst="rect">
            <a:avLst/>
          </a:prstGeom>
          <a:noFill/>
        </p:spPr>
        <p:txBody>
          <a:bodyPr wrap="square" rtlCol="0">
            <a:spAutoFit/>
          </a:bodyPr>
          <a:lstStyle/>
          <a:p>
            <a:pPr algn="ctr"/>
            <a:r>
              <a:rPr lang="en-US" sz="800" dirty="0" smtClean="0">
                <a:solidFill>
                  <a:srgbClr val="000000"/>
                </a:solidFill>
              </a:rPr>
              <a:t>No</a:t>
            </a:r>
            <a:endParaRPr lang="en-US" sz="800" dirty="0">
              <a:solidFill>
                <a:srgbClr val="000000"/>
              </a:solidFill>
            </a:endParaRPr>
          </a:p>
        </p:txBody>
      </p:sp>
      <p:sp>
        <p:nvSpPr>
          <p:cNvPr id="104" name="TextBox 103"/>
          <p:cNvSpPr txBox="1"/>
          <p:nvPr/>
        </p:nvSpPr>
        <p:spPr>
          <a:xfrm>
            <a:off x="4827331" y="1861980"/>
            <a:ext cx="2450232" cy="230832"/>
          </a:xfrm>
          <a:prstGeom prst="rect">
            <a:avLst/>
          </a:prstGeom>
          <a:noFill/>
        </p:spPr>
        <p:txBody>
          <a:bodyPr wrap="square" rtlCol="0">
            <a:spAutoFit/>
          </a:bodyPr>
          <a:lstStyle/>
          <a:p>
            <a:pPr algn="ctr"/>
            <a:r>
              <a:rPr lang="en-US" sz="900" dirty="0" smtClean="0">
                <a:solidFill>
                  <a:srgbClr val="000000"/>
                </a:solidFill>
              </a:rPr>
              <a:t>FIBO Use and Maintenance</a:t>
            </a:r>
            <a:endParaRPr lang="en-US" sz="900" dirty="0" smtClean="0"/>
          </a:p>
        </p:txBody>
      </p:sp>
      <p:sp>
        <p:nvSpPr>
          <p:cNvPr id="79" name="Date Placeholder 78"/>
          <p:cNvSpPr>
            <a:spLocks noGrp="1"/>
          </p:cNvSpPr>
          <p:nvPr>
            <p:ph type="dt" sz="half" idx="10"/>
          </p:nvPr>
        </p:nvSpPr>
        <p:spPr/>
        <p:txBody>
          <a:bodyPr/>
          <a:lstStyle/>
          <a:p>
            <a:fld id="{DE444E86-F099-0540-9C3A-847D2B54C8C4}" type="datetime1">
              <a:rPr lang="en-US" smtClean="0"/>
              <a:pPr/>
              <a:t>7/2/2014</a:t>
            </a:fld>
            <a:endParaRPr lang="en-US"/>
          </a:p>
        </p:txBody>
      </p:sp>
      <p:sp>
        <p:nvSpPr>
          <p:cNvPr id="81" name="Slide Number Placeholder 80"/>
          <p:cNvSpPr>
            <a:spLocks noGrp="1"/>
          </p:cNvSpPr>
          <p:nvPr>
            <p:ph type="sldNum" sz="quarter" idx="12"/>
          </p:nvPr>
        </p:nvSpPr>
        <p:spPr/>
        <p:txBody>
          <a:bodyPr/>
          <a:lstStyle/>
          <a:p>
            <a:fld id="{A9EF402B-C8A5-5445-AD78-AAE8EACFDC0E}" type="slidenum">
              <a:rPr lang="en-US" smtClean="0"/>
              <a:pPr/>
              <a:t>14</a:t>
            </a:fld>
            <a:endParaRPr lang="en-US"/>
          </a:p>
        </p:txBody>
      </p:sp>
      <p:grpSp>
        <p:nvGrpSpPr>
          <p:cNvPr id="7" name="Group 81"/>
          <p:cNvGrpSpPr/>
          <p:nvPr/>
        </p:nvGrpSpPr>
        <p:grpSpPr>
          <a:xfrm>
            <a:off x="5407159" y="949811"/>
            <a:ext cx="2356774" cy="1143000"/>
            <a:chOff x="8464745" y="1638490"/>
            <a:chExt cx="2356774" cy="1143000"/>
          </a:xfrm>
        </p:grpSpPr>
        <p:grpSp>
          <p:nvGrpSpPr>
            <p:cNvPr id="8" name="Group 9"/>
            <p:cNvGrpSpPr>
              <a:grpSpLocks/>
            </p:cNvGrpSpPr>
            <p:nvPr/>
          </p:nvGrpSpPr>
          <p:grpSpPr bwMode="auto">
            <a:xfrm>
              <a:off x="8464745" y="1638490"/>
              <a:ext cx="1031875" cy="1143002"/>
              <a:chOff x="0" y="0"/>
              <a:chExt cx="650" cy="720"/>
            </a:xfrm>
          </p:grpSpPr>
          <p:sp>
            <p:nvSpPr>
              <p:cNvPr id="87" name="Oval 2"/>
              <p:cNvSpPr>
                <a:spLocks/>
              </p:cNvSpPr>
              <p:nvPr/>
            </p:nvSpPr>
            <p:spPr bwMode="auto">
              <a:xfrm>
                <a:off x="0" y="201"/>
                <a:ext cx="230" cy="231"/>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88" name="Oval 3"/>
              <p:cNvSpPr>
                <a:spLocks/>
              </p:cNvSpPr>
              <p:nvPr/>
            </p:nvSpPr>
            <p:spPr bwMode="auto">
              <a:xfrm>
                <a:off x="477" y="242"/>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4" name="Oval 4"/>
              <p:cNvSpPr>
                <a:spLocks/>
              </p:cNvSpPr>
              <p:nvPr/>
            </p:nvSpPr>
            <p:spPr bwMode="auto">
              <a:xfrm>
                <a:off x="304" y="0"/>
                <a:ext cx="173" cy="172"/>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8" name="Oval 5"/>
              <p:cNvSpPr>
                <a:spLocks/>
              </p:cNvSpPr>
              <p:nvPr/>
            </p:nvSpPr>
            <p:spPr bwMode="auto">
              <a:xfrm>
                <a:off x="131" y="547"/>
                <a:ext cx="173" cy="173"/>
              </a:xfrm>
              <a:prstGeom prst="ellipse">
                <a:avLst/>
              </a:pr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99" name="Line 6"/>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1" name="Line 7"/>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03" name="Line 8"/>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86" name="TextBox 85"/>
            <p:cNvSpPr txBox="1"/>
            <p:nvPr/>
          </p:nvSpPr>
          <p:spPr>
            <a:xfrm>
              <a:off x="9000701" y="2203080"/>
              <a:ext cx="1820818" cy="369332"/>
            </a:xfrm>
            <a:prstGeom prst="rect">
              <a:avLst/>
            </a:prstGeom>
            <a:noFill/>
          </p:spPr>
          <p:txBody>
            <a:bodyPr wrap="square" rtlCol="0">
              <a:spAutoFit/>
            </a:bodyPr>
            <a:lstStyle/>
            <a:p>
              <a:r>
                <a:rPr lang="en-US" dirty="0" smtClean="0"/>
                <a:t>FIBO-</a:t>
              </a:r>
              <a:r>
                <a:rPr lang="en-US" dirty="0" err="1" smtClean="0"/>
                <a:t>n</a:t>
              </a:r>
              <a:r>
                <a:rPr lang="en-US" dirty="0" smtClean="0"/>
                <a:t>….n-1</a:t>
              </a:r>
              <a:endParaRPr lang="en-US" dirty="0"/>
            </a:p>
          </p:txBody>
        </p:sp>
      </p:grpSp>
      <p:grpSp>
        <p:nvGrpSpPr>
          <p:cNvPr id="9" name="Group 187"/>
          <p:cNvGrpSpPr/>
          <p:nvPr/>
        </p:nvGrpSpPr>
        <p:grpSpPr>
          <a:xfrm>
            <a:off x="5242428" y="1638596"/>
            <a:ext cx="2854378" cy="4696889"/>
            <a:chOff x="5308604" y="1882421"/>
            <a:chExt cx="2854378" cy="4696889"/>
          </a:xfrm>
        </p:grpSpPr>
        <p:cxnSp>
          <p:nvCxnSpPr>
            <p:cNvPr id="77" name="Straight Arrow Connector 76"/>
            <p:cNvCxnSpPr/>
            <p:nvPr/>
          </p:nvCxnSpPr>
          <p:spPr>
            <a:xfrm rot="16200000" flipV="1">
              <a:off x="4513411" y="2677614"/>
              <a:ext cx="3756379" cy="2165994"/>
            </a:xfrm>
            <a:prstGeom prst="straightConnector1">
              <a:avLst/>
            </a:prstGeom>
            <a:ln w="63500">
              <a:solidFill>
                <a:srgbClr val="3DBD2D"/>
              </a:solidFill>
              <a:tailEnd type="arrow"/>
            </a:ln>
          </p:spPr>
          <p:style>
            <a:lnRef idx="2">
              <a:schemeClr val="accent1"/>
            </a:lnRef>
            <a:fillRef idx="0">
              <a:schemeClr val="accent1"/>
            </a:fillRef>
            <a:effectRef idx="1">
              <a:schemeClr val="accent1"/>
            </a:effectRef>
            <a:fontRef idx="minor">
              <a:schemeClr val="tx1"/>
            </a:fontRef>
          </p:style>
        </p:cxnSp>
        <p:grpSp>
          <p:nvGrpSpPr>
            <p:cNvPr id="10" name="Group 106"/>
            <p:cNvGrpSpPr/>
            <p:nvPr/>
          </p:nvGrpSpPr>
          <p:grpSpPr>
            <a:xfrm>
              <a:off x="6822017" y="5436310"/>
              <a:ext cx="1340965" cy="1143000"/>
              <a:chOff x="6756951" y="1463866"/>
              <a:chExt cx="1340965" cy="1143000"/>
            </a:xfrm>
          </p:grpSpPr>
          <p:grpSp>
            <p:nvGrpSpPr>
              <p:cNvPr id="11" name="Group 18"/>
              <p:cNvGrpSpPr>
                <a:grpSpLocks/>
              </p:cNvGrpSpPr>
              <p:nvPr/>
            </p:nvGrpSpPr>
            <p:grpSpPr bwMode="auto">
              <a:xfrm rot="10800000">
                <a:off x="6753771" y="1460687"/>
                <a:ext cx="1036643" cy="1143000"/>
                <a:chOff x="0" y="2"/>
                <a:chExt cx="652" cy="719"/>
              </a:xfrm>
            </p:grpSpPr>
            <p:sp>
              <p:nvSpPr>
                <p:cNvPr id="113" name="Oval 11"/>
                <p:cNvSpPr>
                  <a:spLocks/>
                </p:cNvSpPr>
                <p:nvPr/>
              </p:nvSpPr>
              <p:spPr bwMode="auto">
                <a:xfrm>
                  <a:off x="0" y="204"/>
                  <a:ext cx="230" cy="232"/>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4" name="Oval 12"/>
                <p:cNvSpPr>
                  <a:spLocks/>
                </p:cNvSpPr>
                <p:nvPr/>
              </p:nvSpPr>
              <p:spPr bwMode="auto">
                <a:xfrm>
                  <a:off x="479" y="245"/>
                  <a:ext cx="173" cy="175"/>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17" name="Oval 13"/>
                <p:cNvSpPr>
                  <a:spLocks/>
                </p:cNvSpPr>
                <p:nvPr/>
              </p:nvSpPr>
              <p:spPr bwMode="auto">
                <a:xfrm>
                  <a:off x="305" y="2"/>
                  <a:ext cx="175"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0" name="Oval 14"/>
                <p:cNvSpPr>
                  <a:spLocks/>
                </p:cNvSpPr>
                <p:nvPr/>
              </p:nvSpPr>
              <p:spPr bwMode="auto">
                <a:xfrm>
                  <a:off x="133" y="549"/>
                  <a:ext cx="173" cy="172"/>
                </a:xfrm>
                <a:prstGeom prst="ellipse">
                  <a:avLst/>
                </a:prstGeom>
                <a:solidFill>
                  <a:srgbClr val="2F8901"/>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7" name="Line 15"/>
                <p:cNvSpPr>
                  <a:spLocks noChangeShapeType="1"/>
                </p:cNvSpPr>
                <p:nvPr/>
              </p:nvSpPr>
              <p:spPr bwMode="auto">
                <a:xfrm>
                  <a:off x="426" y="157"/>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8" name="Line 16"/>
                <p:cNvSpPr>
                  <a:spLocks noChangeShapeType="1"/>
                </p:cNvSpPr>
                <p:nvPr/>
              </p:nvSpPr>
              <p:spPr bwMode="auto">
                <a:xfrm>
                  <a:off x="231" y="320"/>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39" name="Line 17"/>
                <p:cNvSpPr>
                  <a:spLocks noChangeShapeType="1"/>
                </p:cNvSpPr>
                <p:nvPr/>
              </p:nvSpPr>
              <p:spPr bwMode="auto">
                <a:xfrm flipH="1">
                  <a:off x="280" y="392"/>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11" name="TextBox 110"/>
              <p:cNvSpPr txBox="1"/>
              <p:nvPr/>
            </p:nvSpPr>
            <p:spPr>
              <a:xfrm>
                <a:off x="6930461" y="1987951"/>
                <a:ext cx="1167455" cy="369332"/>
              </a:xfrm>
              <a:prstGeom prst="rect">
                <a:avLst/>
              </a:prstGeom>
              <a:noFill/>
            </p:spPr>
            <p:txBody>
              <a:bodyPr wrap="square" rtlCol="0">
                <a:spAutoFit/>
              </a:bodyPr>
              <a:lstStyle/>
              <a:p>
                <a:r>
                  <a:rPr lang="en-US" dirty="0" smtClean="0"/>
                  <a:t>FIBO-FND</a:t>
                </a:r>
                <a:endParaRPr lang="en-US" dirty="0"/>
              </a:p>
            </p:txBody>
          </p:sp>
        </p:grpSp>
      </p:grpSp>
      <p:grpSp>
        <p:nvGrpSpPr>
          <p:cNvPr id="12" name="Group 186"/>
          <p:cNvGrpSpPr/>
          <p:nvPr/>
        </p:nvGrpSpPr>
        <p:grpSpPr>
          <a:xfrm>
            <a:off x="3682307" y="3354628"/>
            <a:ext cx="1777642" cy="1143000"/>
            <a:chOff x="1980613" y="5683511"/>
            <a:chExt cx="1777642" cy="1143000"/>
          </a:xfrm>
        </p:grpSpPr>
        <p:grpSp>
          <p:nvGrpSpPr>
            <p:cNvPr id="13" name="Group 92"/>
            <p:cNvGrpSpPr>
              <a:grpSpLocks/>
            </p:cNvGrpSpPr>
            <p:nvPr/>
          </p:nvGrpSpPr>
          <p:grpSpPr bwMode="auto">
            <a:xfrm>
              <a:off x="1980613" y="5683511"/>
              <a:ext cx="1031875" cy="1143000"/>
              <a:chOff x="0" y="0"/>
              <a:chExt cx="650" cy="720"/>
            </a:xfrm>
          </p:grpSpPr>
          <p:sp>
            <p:nvSpPr>
              <p:cNvPr id="166" name="Oval 85"/>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68" name="Oval 86"/>
              <p:cNvSpPr>
                <a:spLocks/>
              </p:cNvSpPr>
              <p:nvPr/>
            </p:nvSpPr>
            <p:spPr bwMode="auto">
              <a:xfrm>
                <a:off x="477" y="242"/>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0" name="Oval 87"/>
              <p:cNvSpPr>
                <a:spLocks/>
              </p:cNvSpPr>
              <p:nvPr/>
            </p:nvSpPr>
            <p:spPr bwMode="auto">
              <a:xfrm>
                <a:off x="304" y="0"/>
                <a:ext cx="173" cy="172"/>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1" name="Oval 88"/>
              <p:cNvSpPr>
                <a:spLocks/>
              </p:cNvSpPr>
              <p:nvPr/>
            </p:nvSpPr>
            <p:spPr bwMode="auto">
              <a:xfrm>
                <a:off x="131" y="547"/>
                <a:ext cx="173" cy="173"/>
              </a:xfrm>
              <a:prstGeom prst="ellipse">
                <a:avLst/>
              </a:prstGeom>
              <a:solidFill>
                <a:schemeClr val="accent2">
                  <a:lumMod val="20000"/>
                  <a:lumOff val="80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2" name="Line 89"/>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3" name="Line 90"/>
              <p:cNvSpPr>
                <a:spLocks noChangeShapeType="1"/>
              </p:cNvSpPr>
              <p:nvPr/>
            </p:nvSpPr>
            <p:spPr bwMode="auto">
              <a:xfrm>
                <a:off x="230" y="316"/>
                <a:ext cx="247"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75" name="Line 91"/>
              <p:cNvSpPr>
                <a:spLocks noChangeShapeType="1"/>
              </p:cNvSpPr>
              <p:nvPr/>
            </p:nvSpPr>
            <p:spPr bwMode="auto">
              <a:xfrm flipH="1">
                <a:off x="279" y="390"/>
                <a:ext cx="223"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76" name="TextBox 175"/>
            <p:cNvSpPr txBox="1"/>
            <p:nvPr/>
          </p:nvSpPr>
          <p:spPr>
            <a:xfrm>
              <a:off x="2590800" y="6377694"/>
              <a:ext cx="1167455" cy="369332"/>
            </a:xfrm>
            <a:prstGeom prst="rect">
              <a:avLst/>
            </a:prstGeom>
            <a:noFill/>
          </p:spPr>
          <p:txBody>
            <a:bodyPr wrap="square" rtlCol="0">
              <a:spAutoFit/>
            </a:bodyPr>
            <a:lstStyle/>
            <a:p>
              <a:r>
                <a:rPr lang="en-US" dirty="0" smtClean="0"/>
                <a:t>FIBO-IND</a:t>
              </a:r>
              <a:endParaRPr lang="en-US" dirty="0"/>
            </a:p>
          </p:txBody>
        </p:sp>
      </p:grpSp>
      <p:grpSp>
        <p:nvGrpSpPr>
          <p:cNvPr id="15" name="Group 176"/>
          <p:cNvGrpSpPr/>
          <p:nvPr/>
        </p:nvGrpSpPr>
        <p:grpSpPr>
          <a:xfrm>
            <a:off x="2066491" y="5541440"/>
            <a:ext cx="1725460" cy="1143000"/>
            <a:chOff x="8744940" y="2735217"/>
            <a:chExt cx="1725460" cy="1143000"/>
          </a:xfrm>
        </p:grpSpPr>
        <p:grpSp>
          <p:nvGrpSpPr>
            <p:cNvPr id="18" name="Group 101"/>
            <p:cNvGrpSpPr>
              <a:grpSpLocks/>
            </p:cNvGrpSpPr>
            <p:nvPr/>
          </p:nvGrpSpPr>
          <p:grpSpPr bwMode="auto">
            <a:xfrm>
              <a:off x="8744940" y="2735219"/>
              <a:ext cx="1033463" cy="1143001"/>
              <a:chOff x="0" y="0"/>
              <a:chExt cx="650" cy="720"/>
            </a:xfrm>
          </p:grpSpPr>
          <p:sp>
            <p:nvSpPr>
              <p:cNvPr id="180" name="Oval 94"/>
              <p:cNvSpPr>
                <a:spLocks/>
              </p:cNvSpPr>
              <p:nvPr/>
            </p:nvSpPr>
            <p:spPr bwMode="auto">
              <a:xfrm>
                <a:off x="0" y="201"/>
                <a:ext cx="230" cy="230"/>
              </a:xfrm>
              <a:prstGeom prst="ellipse">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1" name="Oval 95"/>
              <p:cNvSpPr>
                <a:spLocks/>
              </p:cNvSpPr>
              <p:nvPr/>
            </p:nvSpPr>
            <p:spPr bwMode="auto">
              <a:xfrm>
                <a:off x="477" y="242"/>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2" name="Oval 96"/>
              <p:cNvSpPr>
                <a:spLocks/>
              </p:cNvSpPr>
              <p:nvPr/>
            </p:nvSpPr>
            <p:spPr bwMode="auto">
              <a:xfrm>
                <a:off x="304" y="0"/>
                <a:ext cx="175" cy="172"/>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3" name="Oval 97"/>
              <p:cNvSpPr>
                <a:spLocks/>
              </p:cNvSpPr>
              <p:nvPr/>
            </p:nvSpPr>
            <p:spPr bwMode="auto">
              <a:xfrm>
                <a:off x="131" y="547"/>
                <a:ext cx="173" cy="173"/>
              </a:xfrm>
              <a:prstGeom prst="ellipse">
                <a:avLst/>
              </a:prstGeom>
              <a:solidFill>
                <a:srgbClr val="FFFF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4" name="Line 98"/>
              <p:cNvSpPr>
                <a:spLocks noChangeShapeType="1"/>
              </p:cNvSpPr>
              <p:nvPr/>
            </p:nvSpPr>
            <p:spPr bwMode="auto">
              <a:xfrm>
                <a:off x="426" y="153"/>
                <a:ext cx="102" cy="97"/>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5" name="Line 99"/>
              <p:cNvSpPr>
                <a:spLocks noChangeShapeType="1"/>
              </p:cNvSpPr>
              <p:nvPr/>
            </p:nvSpPr>
            <p:spPr bwMode="auto">
              <a:xfrm>
                <a:off x="230" y="316"/>
                <a:ext cx="249" cy="13"/>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sp>
            <p:nvSpPr>
              <p:cNvPr id="186" name="Line 100"/>
              <p:cNvSpPr>
                <a:spLocks noChangeShapeType="1"/>
              </p:cNvSpPr>
              <p:nvPr/>
            </p:nvSpPr>
            <p:spPr bwMode="auto">
              <a:xfrm flipH="1">
                <a:off x="279" y="390"/>
                <a:ext cx="225" cy="182"/>
              </a:xfrm>
              <a:prstGeom prst="line">
                <a:avLst/>
              </a:prstGeom>
              <a:noFill/>
              <a:ln w="254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prstTxWarp prst="textNoShape">
                  <a:avLst/>
                </a:prstTxWarp>
              </a:bodyPr>
              <a:lstStyle/>
              <a:p>
                <a:pPr>
                  <a:defRPr/>
                </a:pPr>
                <a:endParaRPr lang="en-US">
                  <a:latin typeface="Gill Sans" pitchFamily="-108" charset="0"/>
                  <a:ea typeface="ヒラギノ角ゴ ProN W3" pitchFamily="-108" charset="-128"/>
                  <a:cs typeface="ヒラギノ角ゴ ProN W3" pitchFamily="-108" charset="-128"/>
                  <a:sym typeface="Gill Sans" pitchFamily="-108" charset="0"/>
                </a:endParaRPr>
              </a:p>
            </p:txBody>
          </p:sp>
        </p:grpSp>
        <p:sp>
          <p:nvSpPr>
            <p:cNvPr id="179" name="TextBox 178"/>
            <p:cNvSpPr txBox="1"/>
            <p:nvPr/>
          </p:nvSpPr>
          <p:spPr>
            <a:xfrm>
              <a:off x="9302945" y="3350331"/>
              <a:ext cx="1167455" cy="369332"/>
            </a:xfrm>
            <a:prstGeom prst="rect">
              <a:avLst/>
            </a:prstGeom>
            <a:noFill/>
          </p:spPr>
          <p:txBody>
            <a:bodyPr wrap="square" rtlCol="0">
              <a:spAutoFit/>
            </a:bodyPr>
            <a:lstStyle/>
            <a:p>
              <a:r>
                <a:rPr lang="en-US" dirty="0" smtClean="0"/>
                <a:t>FIBO-BE</a:t>
              </a:r>
              <a:endParaRPr lang="en-US" dirty="0"/>
            </a:p>
          </p:txBody>
        </p:sp>
      </p:grpSp>
      <p:sp>
        <p:nvSpPr>
          <p:cNvPr id="140" name="TextBox 139"/>
          <p:cNvSpPr txBox="1"/>
          <p:nvPr/>
        </p:nvSpPr>
        <p:spPr>
          <a:xfrm>
            <a:off x="3742267" y="541867"/>
            <a:ext cx="184666" cy="369332"/>
          </a:xfrm>
          <a:prstGeom prst="rect">
            <a:avLst/>
          </a:prstGeom>
          <a:noFill/>
        </p:spPr>
        <p:txBody>
          <a:bodyPr wrap="none" rtlCol="0">
            <a:spAutoFit/>
          </a:bodyPr>
          <a:lstStyle/>
          <a:p>
            <a:endParaRPr lang="en-US" dirty="0"/>
          </a:p>
        </p:txBody>
      </p:sp>
      <p:sp>
        <p:nvSpPr>
          <p:cNvPr id="141" name="Rectangle 140"/>
          <p:cNvSpPr/>
          <p:nvPr/>
        </p:nvSpPr>
        <p:spPr>
          <a:xfrm rot="20062657">
            <a:off x="2116173" y="2251291"/>
            <a:ext cx="5244845" cy="923330"/>
          </a:xfrm>
          <a:prstGeom prst="rect">
            <a:avLst/>
          </a:prstGeom>
          <a:solidFill>
            <a:srgbClr val="FF0000"/>
          </a:solid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How to </a:t>
            </a: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Manage?</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419262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1" y="-35859"/>
            <a:ext cx="8229600" cy="1143000"/>
          </a:xfrm>
        </p:spPr>
        <p:txBody>
          <a:bodyPr>
            <a:normAutofit/>
          </a:bodyPr>
          <a:lstStyle/>
          <a:p>
            <a:r>
              <a:rPr lang="en-US" sz="3200" dirty="0" smtClean="0"/>
              <a:t>FIBO Development Scenario - 1</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415522685"/>
              </p:ext>
            </p:extLst>
          </p:nvPr>
        </p:nvGraphicFramePr>
        <p:xfrm>
          <a:off x="152401" y="1092200"/>
          <a:ext cx="8686800" cy="5148580"/>
        </p:xfrm>
        <a:graphic>
          <a:graphicData uri="http://schemas.openxmlformats.org/drawingml/2006/table">
            <a:tbl>
              <a:tblPr firstRow="1" bandRow="1">
                <a:tableStyleId>{ED083AE6-46FA-4A59-8FB0-9F97EB10719F}</a:tableStyleId>
              </a:tblPr>
              <a:tblGrid>
                <a:gridCol w="538120"/>
                <a:gridCol w="1286838"/>
                <a:gridCol w="1167973"/>
                <a:gridCol w="1131474"/>
                <a:gridCol w="2518442"/>
                <a:gridCol w="506466"/>
                <a:gridCol w="483386"/>
                <a:gridCol w="543113"/>
                <a:gridCol w="510988"/>
              </a:tblGrid>
              <a:tr h="228600">
                <a:tc gridSpan="9">
                  <a:txBody>
                    <a:bodyPr/>
                    <a:lstStyle/>
                    <a:p>
                      <a:pPr algn="ctr"/>
                      <a:r>
                        <a:rPr lang="en-US" sz="1200" dirty="0" smtClean="0">
                          <a:solidFill>
                            <a:schemeClr val="bg1"/>
                          </a:solidFill>
                        </a:rPr>
                        <a:t>Reference Data (product) Semantics</a:t>
                      </a: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3">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Foundations</a:t>
                      </a:r>
                      <a:endParaRPr lang="en-US" sz="11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Business Entities</a:t>
                      </a:r>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Indices</a:t>
                      </a:r>
                      <a:r>
                        <a:rPr lang="en-US" sz="1100" baseline="0" dirty="0" smtClean="0"/>
                        <a:t> and Indicators </a:t>
                      </a:r>
                      <a:endParaRPr lang="en-US" sz="1100" dirty="0"/>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Concepts</a:t>
                      </a:r>
                      <a:endParaRPr lang="en-US" sz="1100" dirty="0"/>
                    </a:p>
                  </a:txBody>
                  <a:tcPr/>
                </a:tc>
                <a:tc gridSpan="2">
                  <a:txBody>
                    <a:bodyPr/>
                    <a:lstStyle/>
                    <a:p>
                      <a:pPr algn="ctr"/>
                      <a:endParaRPr lang="en-US" sz="400" dirty="0" smtClean="0"/>
                    </a:p>
                    <a:p>
                      <a:pPr algn="ctr"/>
                      <a:r>
                        <a:rPr lang="en-US" sz="1100" dirty="0" smtClean="0"/>
                        <a:t>(all Instruments)</a:t>
                      </a:r>
                      <a:endParaRPr lang="en-US" sz="1100" dirty="0"/>
                    </a:p>
                  </a:txBody>
                  <a:tcPr/>
                </a:tc>
                <a:tc hMerge="1">
                  <a:txBody>
                    <a:bodyPr/>
                    <a:lstStyle/>
                    <a:p>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Debt</a:t>
                      </a:r>
                      <a:r>
                        <a:rPr lang="en-US" sz="1100" baseline="0" dirty="0" smtClean="0"/>
                        <a:t> Terms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rowSpan="2">
                  <a:txBody>
                    <a:bodyPr/>
                    <a:lstStyle/>
                    <a:p>
                      <a:pPr algn="ctr"/>
                      <a:endParaRPr lang="en-US" sz="400" dirty="0" smtClean="0"/>
                    </a:p>
                    <a:p>
                      <a:pPr algn="ctr"/>
                      <a:r>
                        <a:rPr lang="en-US" sz="1100" dirty="0" smtClean="0"/>
                        <a:t>Listed Instruments</a:t>
                      </a:r>
                      <a:endParaRPr 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Bonds</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vMerge="1">
                  <a:txBody>
                    <a:bodyPr/>
                    <a:lstStyle/>
                    <a:p>
                      <a:pPr algn="ctr"/>
                      <a:endParaRPr 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Equities</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Concepts</a:t>
                      </a:r>
                      <a:endParaRPr lang="en-US" sz="1100" dirty="0"/>
                    </a:p>
                  </a:txBody>
                  <a:tcPr/>
                </a:tc>
                <a:tc gridSpan="2">
                  <a:txBody>
                    <a:bodyPr/>
                    <a:lstStyle/>
                    <a:p>
                      <a:pPr algn="ctr"/>
                      <a:endParaRPr lang="en-US" sz="400" dirty="0" smtClean="0"/>
                    </a:p>
                    <a:p>
                      <a:pPr algn="ctr"/>
                      <a:r>
                        <a:rPr lang="en-US" sz="1100" dirty="0" smtClean="0"/>
                        <a:t>Loans</a:t>
                      </a:r>
                      <a:endParaRPr lang="en-US" sz="1100" dirty="0"/>
                    </a:p>
                  </a:txBody>
                  <a:tcPr/>
                </a:tc>
                <a:tc hMerge="1">
                  <a:txBody>
                    <a:bodyPr/>
                    <a:lstStyle/>
                    <a:p>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Common Concepts</a:t>
                      </a:r>
                      <a:endParaRPr lang="en-US" sz="1100" dirty="0"/>
                    </a:p>
                  </a:txBody>
                  <a:tcPr/>
                </a:tc>
                <a:tc gridSpan="2">
                  <a:txBody>
                    <a:bodyPr/>
                    <a:lstStyle/>
                    <a:p>
                      <a:pPr algn="ctr"/>
                      <a:endParaRPr lang="en-US" sz="400" dirty="0" smtClean="0"/>
                    </a:p>
                    <a:p>
                      <a:pPr algn="ctr"/>
                      <a:r>
                        <a:rPr lang="en-US" sz="1100" dirty="0" smtClean="0"/>
                        <a:t>Derivatives</a:t>
                      </a:r>
                      <a:endParaRPr lang="en-US" sz="1100" dirty="0"/>
                    </a:p>
                  </a:txBody>
                  <a:tcPr/>
                </a:tc>
                <a:tc hMerge="1">
                  <a:txBody>
                    <a:bodyPr/>
                    <a:lstStyle/>
                    <a:p>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3">
                  <a:txBody>
                    <a:bodyPr/>
                    <a:lstStyle/>
                    <a:p>
                      <a:pPr algn="ctr"/>
                      <a:endParaRPr lang="en-US" sz="1100" dirty="0" smtClean="0"/>
                    </a:p>
                    <a:p>
                      <a:pPr algn="ctr"/>
                      <a:endParaRPr lang="en-US" sz="1100" dirty="0" smtClean="0"/>
                    </a:p>
                    <a:p>
                      <a:pPr algn="ctr"/>
                      <a:endParaRPr lang="en-US" sz="400" dirty="0" smtClean="0"/>
                    </a:p>
                    <a:p>
                      <a:pPr algn="ctr"/>
                      <a:r>
                        <a:rPr lang="en-US" sz="1100" dirty="0" smtClean="0"/>
                        <a:t>Derivatives</a:t>
                      </a:r>
                      <a:endParaRPr lang="en-US" sz="1100" dirty="0"/>
                    </a:p>
                  </a:txBody>
                  <a:tcPr/>
                </a:tc>
                <a:tc rowSpan="3">
                  <a:txBody>
                    <a:bodyPr/>
                    <a:lstStyle/>
                    <a:p>
                      <a:pPr algn="ctr"/>
                      <a:endParaRPr lang="en-US" sz="1100" dirty="0" smtClean="0"/>
                    </a:p>
                    <a:p>
                      <a:pPr algn="ctr"/>
                      <a:endParaRPr lang="en-US" sz="1100" dirty="0" smtClean="0"/>
                    </a:p>
                    <a:p>
                      <a:pPr algn="ctr"/>
                      <a:endParaRPr lang="en-US" sz="400" dirty="0" smtClean="0"/>
                    </a:p>
                    <a:p>
                      <a:pPr algn="ctr"/>
                      <a:r>
                        <a:rPr lang="en-US" sz="1100" dirty="0" smtClean="0"/>
                        <a:t>OTC</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Rate Based</a:t>
                      </a:r>
                    </a:p>
                    <a:p>
                      <a:pPr algn="ctr"/>
                      <a:endParaRPr lang="en-US" sz="1100" dirty="0"/>
                    </a:p>
                  </a:txBody>
                  <a:tcPr/>
                </a:tc>
                <a:tc>
                  <a:txBody>
                    <a:bodyPr/>
                    <a:lstStyle/>
                    <a:p>
                      <a:pPr algn="ctr"/>
                      <a:endParaRPr lang="en-US" sz="400" i="1" dirty="0" smtClean="0"/>
                    </a:p>
                    <a:p>
                      <a:pPr algn="ctr"/>
                      <a:r>
                        <a:rPr lang="en-US" sz="1100" i="1" dirty="0" smtClean="0"/>
                        <a:t>Dependent on Indices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endParaRPr lang="en-US" sz="1100" dirty="0"/>
                    </a:p>
                  </a:txBody>
                  <a:tcPr/>
                </a:tc>
                <a:tc vMerge="1">
                  <a:txBody>
                    <a:bodyPr/>
                    <a:lstStyle/>
                    <a:p>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Credit Default</a:t>
                      </a:r>
                    </a:p>
                    <a:p>
                      <a:pPr algn="ctr"/>
                      <a:endParaRPr lang="en-US" sz="1100" dirty="0"/>
                    </a:p>
                  </a:txBody>
                  <a:tcPr/>
                </a:tc>
                <a:tc>
                  <a:txBody>
                    <a:bodyPr/>
                    <a:lstStyle/>
                    <a:p>
                      <a:pPr algn="ctr"/>
                      <a:r>
                        <a:rPr lang="en-US" sz="1050" i="1" dirty="0" smtClean="0"/>
                        <a:t>Dependent on Common</a:t>
                      </a:r>
                      <a:r>
                        <a:rPr lang="en-US" sz="1050" i="1" baseline="0" dirty="0" smtClean="0"/>
                        <a:t> Concepts for Loans, Common Debt Terms and Indices/Indicators</a:t>
                      </a:r>
                      <a:endParaRPr lang="en-US" sz="105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04800">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FX</a:t>
                      </a:r>
                      <a:endParaRPr lang="en-US" sz="1200" dirty="0"/>
                    </a:p>
                  </a:txBody>
                  <a:tcPr/>
                </a:tc>
                <a:tc>
                  <a:txBody>
                    <a:bodyPr/>
                    <a:lstStyle/>
                    <a:p>
                      <a:pPr algn="ctr"/>
                      <a:endParaRPr lang="en-US" sz="1200" dirty="0"/>
                    </a:p>
                  </a:txBody>
                  <a:tcPr/>
                </a:tc>
                <a:tc>
                  <a:txBody>
                    <a:bodyPr/>
                    <a:lstStyle/>
                    <a:p>
                      <a:pPr algn="ctr"/>
                      <a:endParaRPr lang="en-US" sz="1200" dirty="0"/>
                    </a:p>
                  </a:txBody>
                  <a:tcPr vert="vert"/>
                </a:tc>
                <a:tc>
                  <a:txBody>
                    <a:bodyPr/>
                    <a:lstStyle/>
                    <a:p>
                      <a:pPr algn="ctr"/>
                      <a:endParaRPr lang="en-US" sz="1200" dirty="0"/>
                    </a:p>
                  </a:txBody>
                  <a:tcPr vert="vert"/>
                </a:tc>
                <a:tc>
                  <a:txBody>
                    <a:bodyPr/>
                    <a:lstStyle/>
                    <a:p>
                      <a:pPr algn="ctr"/>
                      <a:r>
                        <a:rPr lang="en-US" sz="1200" dirty="0" smtClean="0"/>
                        <a:t>X</a:t>
                      </a:r>
                      <a:endParaRPr lang="en-US" sz="1200" dirty="0"/>
                    </a:p>
                  </a:txBody>
                  <a:tcPr vert="vert"/>
                </a:tc>
                <a:tc>
                  <a:txBody>
                    <a:bodyPr/>
                    <a:lstStyle/>
                    <a:p>
                      <a:pPr algn="ctr"/>
                      <a:endParaRPr lang="en-US" sz="1200" dirty="0"/>
                    </a:p>
                  </a:txBody>
                  <a:tcPr vert="vert"/>
                </a:tc>
              </a:tr>
            </a:tbl>
          </a:graphicData>
        </a:graphic>
      </p:graphicFrame>
      <p:sp>
        <p:nvSpPr>
          <p:cNvPr id="7" name="Rectangle 6"/>
          <p:cNvSpPr/>
          <p:nvPr/>
        </p:nvSpPr>
        <p:spPr>
          <a:xfrm>
            <a:off x="373912" y="1752600"/>
            <a:ext cx="311888"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1</a:t>
            </a:r>
          </a:p>
        </p:txBody>
      </p:sp>
      <p:sp>
        <p:nvSpPr>
          <p:cNvPr id="8" name="Rectangle 7"/>
          <p:cNvSpPr/>
          <p:nvPr/>
        </p:nvSpPr>
        <p:spPr>
          <a:xfrm>
            <a:off x="373912" y="2438400"/>
            <a:ext cx="311888" cy="1828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2</a:t>
            </a:r>
          </a:p>
        </p:txBody>
      </p:sp>
      <p:sp>
        <p:nvSpPr>
          <p:cNvPr id="9" name="Rectangle 8"/>
          <p:cNvSpPr/>
          <p:nvPr/>
        </p:nvSpPr>
        <p:spPr>
          <a:xfrm>
            <a:off x="373912" y="4267200"/>
            <a:ext cx="311888" cy="762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3 </a:t>
            </a:r>
          </a:p>
        </p:txBody>
      </p:sp>
      <p:sp>
        <p:nvSpPr>
          <p:cNvPr id="10" name="Rectangle 9"/>
          <p:cNvSpPr/>
          <p:nvPr/>
        </p:nvSpPr>
        <p:spPr>
          <a:xfrm>
            <a:off x="152400" y="1752600"/>
            <a:ext cx="194044" cy="3276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800" b="1" dirty="0">
                <a:solidFill>
                  <a:srgbClr val="FFFFFF"/>
                </a:solidFill>
              </a:rPr>
              <a:t>(FIBO 1.0) Major Milestones</a:t>
            </a:r>
          </a:p>
        </p:txBody>
      </p:sp>
      <p:sp>
        <p:nvSpPr>
          <p:cNvPr id="11" name="Rectangle 10"/>
          <p:cNvSpPr/>
          <p:nvPr/>
        </p:nvSpPr>
        <p:spPr>
          <a:xfrm>
            <a:off x="152400" y="5029200"/>
            <a:ext cx="533400" cy="1371600"/>
          </a:xfrm>
          <a:prstGeom prst="rect">
            <a:avLst/>
          </a:prstGeom>
          <a:solidFill>
            <a:srgbClr val="B10F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4</a:t>
            </a:r>
          </a:p>
        </p:txBody>
      </p:sp>
      <p:sp>
        <p:nvSpPr>
          <p:cNvPr id="3" name="TextBox 2"/>
          <p:cNvSpPr txBox="1"/>
          <p:nvPr/>
        </p:nvSpPr>
        <p:spPr>
          <a:xfrm>
            <a:off x="1066800" y="632759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12" name="Footer Placeholder 4"/>
          <p:cNvSpPr>
            <a:spLocks noGrp="1"/>
          </p:cNvSpPr>
          <p:nvPr>
            <p:ph type="ftr" sz="quarter" idx="12"/>
          </p:nvPr>
        </p:nvSpPr>
        <p:spPr>
          <a:xfrm>
            <a:off x="2032000" y="6358096"/>
            <a:ext cx="6959600" cy="679198"/>
          </a:xfrm>
        </p:spPr>
        <p:txBody>
          <a:bodyPr/>
          <a:lstStyle/>
          <a:p>
            <a:pPr>
              <a:defRPr/>
            </a:pPr>
            <a:r>
              <a:rPr lang="en-US" smtClean="0">
                <a:latin typeface="Times New Roman" pitchFamily="18" charset="0"/>
              </a:rPr>
              <a:t>© 2014 EDMC   FIBO </a:t>
            </a:r>
            <a:endParaRPr lang="en-US" dirty="0">
              <a:latin typeface="Times New Roman" pitchFamily="18" charset="0"/>
            </a:endParaRPr>
          </a:p>
        </p:txBody>
      </p:sp>
      <p:sp>
        <p:nvSpPr>
          <p:cNvPr id="13" name="Date Placeholder 12"/>
          <p:cNvSpPr>
            <a:spLocks noGrp="1"/>
          </p:cNvSpPr>
          <p:nvPr>
            <p:ph type="dt" sz="half" idx="4294967295"/>
          </p:nvPr>
        </p:nvSpPr>
        <p:spPr>
          <a:xfrm>
            <a:off x="457200" y="6356350"/>
            <a:ext cx="2133600" cy="365125"/>
          </a:xfrm>
          <a:prstGeom prst="rect">
            <a:avLst/>
          </a:prstGeom>
        </p:spPr>
        <p:txBody>
          <a:bodyPr/>
          <a:lstStyle/>
          <a:p>
            <a:fld id="{70943A69-BF32-984C-A4D3-68564BFA4D05}" type="datetime1">
              <a:rPr lang="en-US" smtClean="0"/>
              <a:pPr/>
              <a:t>7/2/2014</a:t>
            </a:fld>
            <a:endParaRPr lang="en-US"/>
          </a:p>
        </p:txBody>
      </p:sp>
      <p:sp>
        <p:nvSpPr>
          <p:cNvPr id="14" name="Slide Number Placeholder 13"/>
          <p:cNvSpPr>
            <a:spLocks noGrp="1"/>
          </p:cNvSpPr>
          <p:nvPr>
            <p:ph type="sldNum" sz="quarter" idx="12"/>
          </p:nvPr>
        </p:nvSpPr>
        <p:spPr/>
        <p:txBody>
          <a:bodyPr/>
          <a:lstStyle/>
          <a:p>
            <a:fld id="{A9EF402B-C8A5-5445-AD78-AAE8EACFDC0E}" type="slidenum">
              <a:rPr lang="en-US" smtClean="0"/>
              <a:pPr/>
              <a:t>15</a:t>
            </a:fld>
            <a:endParaRPr lang="en-US"/>
          </a:p>
        </p:txBody>
      </p:sp>
    </p:spTree>
    <p:extLst>
      <p:ext uri="{BB962C8B-B14F-4D97-AF65-F5344CB8AC3E}">
        <p14:creationId xmlns:p14="http://schemas.microsoft.com/office/powerpoint/2010/main" val="1099716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07" y="-50800"/>
            <a:ext cx="8229600" cy="1143000"/>
          </a:xfrm>
        </p:spPr>
        <p:txBody>
          <a:bodyPr>
            <a:normAutofit/>
          </a:bodyPr>
          <a:lstStyle/>
          <a:p>
            <a:r>
              <a:rPr lang="en-US" sz="3200" dirty="0" smtClean="0"/>
              <a:t>FIBO Development Scenario - 2</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379406210"/>
              </p:ext>
            </p:extLst>
          </p:nvPr>
        </p:nvGraphicFramePr>
        <p:xfrm>
          <a:off x="183640" y="1074420"/>
          <a:ext cx="8906567" cy="4780280"/>
        </p:xfrm>
        <a:graphic>
          <a:graphicData uri="http://schemas.openxmlformats.org/drawingml/2006/table">
            <a:tbl>
              <a:tblPr firstRow="1" bandRow="1">
                <a:tableStyleId>{ED083AE6-46FA-4A59-8FB0-9F97EB10719F}</a:tableStyleId>
              </a:tblPr>
              <a:tblGrid>
                <a:gridCol w="309521"/>
                <a:gridCol w="1286838"/>
                <a:gridCol w="1340507"/>
                <a:gridCol w="1131474"/>
                <a:gridCol w="2518442"/>
                <a:gridCol w="506466"/>
                <a:gridCol w="514052"/>
                <a:gridCol w="788279"/>
                <a:gridCol w="510988"/>
              </a:tblGrid>
              <a:tr h="228600">
                <a:tc gridSpan="9">
                  <a:txBody>
                    <a:bodyPr/>
                    <a:lstStyle/>
                    <a:p>
                      <a:pPr algn="ctr"/>
                      <a:r>
                        <a:rPr lang="en-US" sz="1200" dirty="0" smtClean="0">
                          <a:solidFill>
                            <a:schemeClr val="bg1"/>
                          </a:solidFill>
                        </a:rPr>
                        <a:t>Reference Data (product) Semantics</a:t>
                      </a: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1">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Mortgage</a:t>
                      </a:r>
                      <a:endParaRPr lang="en-US" sz="1100" dirty="0"/>
                    </a:p>
                  </a:txBody>
                  <a:tcPr/>
                </a:tc>
                <a:tc>
                  <a:txBody>
                    <a:bodyPr/>
                    <a:lstStyle/>
                    <a:p>
                      <a:pPr algn="l"/>
                      <a:endParaRPr lang="en-US" sz="1100" dirty="0"/>
                    </a:p>
                  </a:txBody>
                  <a:tcPr/>
                </a:tc>
                <a:tc>
                  <a:txBody>
                    <a:bodyPr/>
                    <a:lstStyle/>
                    <a:p>
                      <a:endParaRPr lang="en-US" sz="1100"/>
                    </a:p>
                  </a:txBody>
                  <a:tcPr/>
                </a:tc>
                <a:tc>
                  <a:txBody>
                    <a:bodyPr/>
                    <a:lstStyle/>
                    <a:p>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2">
                  <a:txBody>
                    <a:bodyPr/>
                    <a:lstStyle/>
                    <a:p>
                      <a:pPr algn="ctr"/>
                      <a:endParaRPr lang="en-US" sz="1100" dirty="0" smtClean="0"/>
                    </a:p>
                    <a:p>
                      <a:pPr algn="ctr"/>
                      <a:endParaRPr lang="en-US" sz="400" dirty="0" smtClean="0"/>
                    </a:p>
                    <a:p>
                      <a:pPr algn="ctr"/>
                      <a:r>
                        <a:rPr lang="en-US" sz="1100" dirty="0" smtClean="0"/>
                        <a:t>Listed Instruments</a:t>
                      </a:r>
                      <a:endParaRPr lang="en-US"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Debt</a:t>
                      </a:r>
                    </a:p>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Structured Finance</a:t>
                      </a:r>
                      <a:endParaRPr lang="en-US" sz="1100" dirty="0"/>
                    </a:p>
                  </a:txBody>
                  <a:tcPr/>
                </a:tc>
                <a:tc>
                  <a:txBody>
                    <a:bodyPr/>
                    <a:lstStyle/>
                    <a:p>
                      <a:pPr algn="ctr"/>
                      <a:r>
                        <a:rPr lang="en-US" sz="1100" i="1" dirty="0" smtClean="0"/>
                        <a:t>Dependent</a:t>
                      </a:r>
                      <a:r>
                        <a:rPr lang="en-US" sz="1100" i="1" baseline="0" dirty="0" smtClean="0"/>
                        <a:t> on Bonds and Mortgage</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Money Markets</a:t>
                      </a:r>
                      <a:endParaRPr lang="en-US" sz="1100" dirty="0"/>
                    </a:p>
                  </a:txBody>
                  <a:tcPr/>
                </a:tc>
                <a:tc>
                  <a:txBody>
                    <a:bodyPr/>
                    <a:lstStyle/>
                    <a:p>
                      <a:pPr algn="ctr"/>
                      <a:r>
                        <a:rPr lang="en-US" sz="1100" i="1" dirty="0" smtClean="0"/>
                        <a:t>Includes Repo, Treasury, Government, Agency, Tax-Free, etc.</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3">
                  <a:txBody>
                    <a:bodyPr/>
                    <a:lstStyle/>
                    <a:p>
                      <a:pPr algn="ctr"/>
                      <a:endParaRPr lang="en-US" sz="1100" dirty="0" smtClean="0"/>
                    </a:p>
                    <a:p>
                      <a:pPr algn="ctr"/>
                      <a:endParaRPr lang="en-US" sz="1100" dirty="0" smtClean="0"/>
                    </a:p>
                    <a:p>
                      <a:pPr algn="ctr"/>
                      <a:endParaRPr lang="en-US" sz="1100" dirty="0" smtClean="0"/>
                    </a:p>
                    <a:p>
                      <a:pPr algn="ctr"/>
                      <a:r>
                        <a:rPr lang="en-US" sz="1100" dirty="0" smtClean="0"/>
                        <a:t>Derivatives</a:t>
                      </a:r>
                      <a:endParaRPr lang="en-US" sz="1100" dirty="0"/>
                    </a:p>
                  </a:txBody>
                  <a:tcPr/>
                </a:tc>
                <a:tc rowSpan="3">
                  <a:txBody>
                    <a:bodyPr/>
                    <a:lstStyle/>
                    <a:p>
                      <a:pPr algn="ctr"/>
                      <a:endParaRPr lang="en-US" sz="1100" dirty="0" smtClean="0"/>
                    </a:p>
                    <a:p>
                      <a:pPr algn="ctr"/>
                      <a:endParaRPr lang="en-US" sz="1100" dirty="0" smtClean="0"/>
                    </a:p>
                    <a:p>
                      <a:pPr algn="ctr"/>
                      <a:endParaRPr lang="en-US" sz="1100" dirty="0" smtClean="0"/>
                    </a:p>
                    <a:p>
                      <a:pPr algn="ctr"/>
                      <a:r>
                        <a:rPr lang="en-US" sz="1100" dirty="0" smtClean="0"/>
                        <a:t>OTC</a:t>
                      </a:r>
                      <a:endParaRPr lang="en-US" sz="1100" dirty="0"/>
                    </a:p>
                  </a:txBody>
                  <a:tcPr/>
                </a:tc>
                <a:tc>
                  <a:txBody>
                    <a:bodyPr/>
                    <a:lstStyle/>
                    <a:p>
                      <a:pPr algn="ctr"/>
                      <a:r>
                        <a:rPr lang="en-US" sz="1100" dirty="0" smtClean="0"/>
                        <a:t>Asset</a:t>
                      </a:r>
                      <a:endParaRPr lang="en-US" sz="1100" dirty="0"/>
                    </a:p>
                  </a:txBody>
                  <a:tcPr/>
                </a:tc>
                <a:tc>
                  <a:txBody>
                    <a:bodyPr/>
                    <a:lstStyle/>
                    <a:p>
                      <a:pPr algn="ctr"/>
                      <a:r>
                        <a:rPr lang="en-US" sz="1100" i="1" dirty="0" smtClean="0"/>
                        <a:t>Dependent</a:t>
                      </a:r>
                      <a:r>
                        <a:rPr lang="en-US" sz="1100" i="1" baseline="0" dirty="0" smtClean="0"/>
                        <a:t> on Equities, Bonds and Common Debt Terms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algn="ctr"/>
                      <a:r>
                        <a:rPr lang="en-US" sz="1100" dirty="0" smtClean="0"/>
                        <a:t>Commodity</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algn="ctr"/>
                      <a:r>
                        <a:rPr lang="en-US" sz="1100" dirty="0" smtClean="0"/>
                        <a:t>Contracts for Difference</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a:txBody>
                    <a:bodyPr/>
                    <a:lstStyle/>
                    <a:p>
                      <a:pPr algn="ctr"/>
                      <a:r>
                        <a:rPr lang="en-US" sz="1100" dirty="0" smtClean="0"/>
                        <a:t>Collective Investment Vehicles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400" i="1" dirty="0" smtClean="0"/>
                    </a:p>
                    <a:p>
                      <a:pPr algn="ctr"/>
                      <a:r>
                        <a:rPr lang="en-US" sz="1100" i="1" dirty="0" smtClean="0"/>
                        <a:t>Dependent on Listed Instruments,</a:t>
                      </a:r>
                      <a:r>
                        <a:rPr lang="en-US" sz="1100" i="1" baseline="0" dirty="0" smtClean="0"/>
                        <a:t> Derivatives and Indices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endParaRPr lang="en-US" sz="400" dirty="0" smtClean="0"/>
                    </a:p>
                    <a:p>
                      <a:pPr algn="ctr"/>
                      <a:r>
                        <a:rPr lang="en-US" sz="1100" dirty="0" smtClean="0"/>
                        <a:t>Derivatives</a:t>
                      </a:r>
                      <a:endParaRPr lang="en-US" sz="1100" dirty="0"/>
                    </a:p>
                  </a:txBody>
                  <a:tcPr/>
                </a:tc>
                <a:tc gridSpan="2">
                  <a:txBody>
                    <a:bodyPr/>
                    <a:lstStyle/>
                    <a:p>
                      <a:pPr algn="ctr"/>
                      <a:endParaRPr lang="en-US" sz="400" dirty="0" smtClean="0"/>
                    </a:p>
                    <a:p>
                      <a:pPr algn="ctr"/>
                      <a:r>
                        <a:rPr lang="en-US" sz="1100" dirty="0" smtClean="0"/>
                        <a:t>Exchange Traded</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endParaRPr lang="en-US" sz="400" dirty="0" smtClean="0"/>
                    </a:p>
                    <a:p>
                      <a:pPr algn="ctr"/>
                      <a:r>
                        <a:rPr lang="en-US" sz="1100" dirty="0" smtClean="0"/>
                        <a:t>Loans</a:t>
                      </a:r>
                      <a:endParaRPr lang="en-US" sz="1100" dirty="0"/>
                    </a:p>
                  </a:txBody>
                  <a:tcPr/>
                </a:tc>
                <a:tc>
                  <a:txBody>
                    <a:bodyPr/>
                    <a:lstStyle/>
                    <a:p>
                      <a:pPr algn="ctr"/>
                      <a:endParaRPr lang="en-US" sz="400" dirty="0" smtClean="0"/>
                    </a:p>
                    <a:p>
                      <a:pPr algn="ctr"/>
                      <a:r>
                        <a:rPr lang="en-US" sz="1100" dirty="0" smtClean="0"/>
                        <a:t>Other</a:t>
                      </a:r>
                      <a:endParaRPr 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General Purpose, Construction, Student, Miscellaneous</a:t>
                      </a:r>
                    </a:p>
                    <a:p>
                      <a:pPr algn="ctr"/>
                      <a:endParaRPr lang="en-US" sz="1000" dirty="0"/>
                    </a:p>
                  </a:txBody>
                  <a:tcPr/>
                </a:tc>
                <a:tc hMerge="1">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200" dirty="0"/>
                    </a:p>
                  </a:txBody>
                  <a:tcPr/>
                </a:tc>
                <a:tc>
                  <a:txBody>
                    <a:bodyPr/>
                    <a:lstStyle/>
                    <a:p>
                      <a:pPr algn="ctr"/>
                      <a:r>
                        <a:rPr lang="en-US" sz="1100" dirty="0" smtClean="0"/>
                        <a:t>Rights and Warrants</a:t>
                      </a:r>
                      <a:endParaRPr lang="en-US" sz="1100" dirty="0"/>
                    </a:p>
                  </a:txBody>
                  <a:tcPr/>
                </a:tc>
                <a:tc>
                  <a:txBody>
                    <a:bodyPr/>
                    <a:lstStyle/>
                    <a:p>
                      <a:pPr algn="ctr"/>
                      <a:endParaRPr lang="en-US" sz="1100" dirty="0"/>
                    </a:p>
                  </a:txBody>
                  <a:tcPr/>
                </a:tc>
                <a:tc>
                  <a:txBody>
                    <a:bodyPr/>
                    <a:lstStyle/>
                    <a:p>
                      <a:pPr algn="ctr"/>
                      <a:endParaRPr lang="en-US" sz="1000" dirty="0"/>
                    </a:p>
                  </a:txBody>
                  <a:tcPr/>
                </a:tc>
                <a:tc>
                  <a:txBody>
                    <a:bodyPr/>
                    <a:lstStyle/>
                    <a:p>
                      <a:pPr algn="ctr"/>
                      <a:r>
                        <a:rPr lang="en-US" sz="1100" i="1" dirty="0" smtClean="0"/>
                        <a:t>Dependent on Common</a:t>
                      </a:r>
                      <a:r>
                        <a:rPr lang="en-US" sz="1100" i="1" baseline="0" dirty="0" smtClean="0"/>
                        <a:t> Concepts for all Instruments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bl>
          </a:graphicData>
        </a:graphic>
      </p:graphicFrame>
      <p:sp>
        <p:nvSpPr>
          <p:cNvPr id="7" name="Rectangle 6"/>
          <p:cNvSpPr/>
          <p:nvPr/>
        </p:nvSpPr>
        <p:spPr>
          <a:xfrm>
            <a:off x="373912" y="1752600"/>
            <a:ext cx="311888" cy="1143000"/>
          </a:xfrm>
          <a:prstGeom prst="rect">
            <a:avLst/>
          </a:prstGeom>
          <a:solidFill>
            <a:srgbClr val="9A5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5</a:t>
            </a:r>
          </a:p>
        </p:txBody>
      </p:sp>
      <p:sp>
        <p:nvSpPr>
          <p:cNvPr id="12" name="Rectangle 11"/>
          <p:cNvSpPr/>
          <p:nvPr/>
        </p:nvSpPr>
        <p:spPr>
          <a:xfrm>
            <a:off x="381000" y="2895600"/>
            <a:ext cx="311888" cy="1143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6</a:t>
            </a:r>
          </a:p>
        </p:txBody>
      </p:sp>
      <p:sp>
        <p:nvSpPr>
          <p:cNvPr id="13" name="Rectangle 12"/>
          <p:cNvSpPr/>
          <p:nvPr/>
        </p:nvSpPr>
        <p:spPr>
          <a:xfrm>
            <a:off x="381000" y="4038600"/>
            <a:ext cx="311888" cy="1828800"/>
          </a:xfrm>
          <a:prstGeom prst="rect">
            <a:avLst/>
          </a:prstGeom>
          <a:solidFill>
            <a:srgbClr val="45BB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Phase 7</a:t>
            </a:r>
          </a:p>
        </p:txBody>
      </p:sp>
      <p:sp>
        <p:nvSpPr>
          <p:cNvPr id="9" name="TextBox 8"/>
          <p:cNvSpPr txBox="1"/>
          <p:nvPr/>
        </p:nvSpPr>
        <p:spPr>
          <a:xfrm>
            <a:off x="1066800" y="609600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10" name="Footer Placeholder 4"/>
          <p:cNvSpPr>
            <a:spLocks noGrp="1"/>
          </p:cNvSpPr>
          <p:nvPr>
            <p:ph type="ftr" sz="quarter" idx="12"/>
          </p:nvPr>
        </p:nvSpPr>
        <p:spPr>
          <a:xfrm>
            <a:off x="3048000" y="6553200"/>
            <a:ext cx="2895600" cy="228600"/>
          </a:xfrm>
        </p:spPr>
        <p:txBody>
          <a:bodyPr/>
          <a:lstStyle/>
          <a:p>
            <a:pPr>
              <a:defRPr/>
            </a:pPr>
            <a:r>
              <a:rPr lang="en-US" smtClean="0">
                <a:latin typeface="Times New Roman" pitchFamily="18" charset="0"/>
              </a:rPr>
              <a:t>© 2014 EDMC   FIBO </a:t>
            </a:r>
            <a:endParaRPr lang="en-US" dirty="0">
              <a:latin typeface="Times New Roman" pitchFamily="18" charset="0"/>
            </a:endParaRPr>
          </a:p>
        </p:txBody>
      </p:sp>
      <p:sp>
        <p:nvSpPr>
          <p:cNvPr id="14" name="Date Placeholder 13"/>
          <p:cNvSpPr>
            <a:spLocks noGrp="1"/>
          </p:cNvSpPr>
          <p:nvPr>
            <p:ph type="dt" sz="half" idx="4294967295"/>
          </p:nvPr>
        </p:nvSpPr>
        <p:spPr>
          <a:xfrm>
            <a:off x="457200" y="6356350"/>
            <a:ext cx="2133600" cy="365125"/>
          </a:xfrm>
          <a:prstGeom prst="rect">
            <a:avLst/>
          </a:prstGeom>
        </p:spPr>
        <p:txBody>
          <a:bodyPr/>
          <a:lstStyle/>
          <a:p>
            <a:fld id="{F99F240E-2500-2F47-AB15-1C319938C92A}" type="datetime1">
              <a:rPr lang="en-US" smtClean="0"/>
              <a:pPr/>
              <a:t>7/2/2014</a:t>
            </a:fld>
            <a:endParaRPr lang="en-US"/>
          </a:p>
        </p:txBody>
      </p:sp>
      <p:sp>
        <p:nvSpPr>
          <p:cNvPr id="15" name="Slide Number Placeholder 14"/>
          <p:cNvSpPr>
            <a:spLocks noGrp="1"/>
          </p:cNvSpPr>
          <p:nvPr>
            <p:ph type="sldNum" sz="quarter" idx="12"/>
          </p:nvPr>
        </p:nvSpPr>
        <p:spPr/>
        <p:txBody>
          <a:bodyPr/>
          <a:lstStyle/>
          <a:p>
            <a:fld id="{A9EF402B-C8A5-5445-AD78-AAE8EACFDC0E}" type="slidenum">
              <a:rPr lang="en-US" smtClean="0"/>
              <a:pPr/>
              <a:t>16</a:t>
            </a:fld>
            <a:endParaRPr lang="en-US"/>
          </a:p>
        </p:txBody>
      </p:sp>
    </p:spTree>
    <p:extLst>
      <p:ext uri="{BB962C8B-B14F-4D97-AF65-F5344CB8AC3E}">
        <p14:creationId xmlns:p14="http://schemas.microsoft.com/office/powerpoint/2010/main" val="325323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1" y="-54064"/>
            <a:ext cx="8229600" cy="1143000"/>
          </a:xfrm>
        </p:spPr>
        <p:txBody>
          <a:bodyPr>
            <a:normAutofit/>
          </a:bodyPr>
          <a:lstStyle/>
          <a:p>
            <a:r>
              <a:rPr lang="en-US" sz="3200" dirty="0" smtClean="0"/>
              <a:t>FIBO Development Scenario - 3</a:t>
            </a:r>
            <a:endParaRPr lang="en-US" sz="3200" dirty="0"/>
          </a:p>
        </p:txBody>
      </p:sp>
      <p:sp>
        <p:nvSpPr>
          <p:cNvPr id="5" name="Footer Placeholder 4"/>
          <p:cNvSpPr>
            <a:spLocks noGrp="1"/>
          </p:cNvSpPr>
          <p:nvPr>
            <p:ph type="ftr" sz="quarter" idx="12"/>
          </p:nvPr>
        </p:nvSpPr>
        <p:spPr/>
        <p:txBody>
          <a:bodyPr/>
          <a:lstStyle/>
          <a:p>
            <a:pPr>
              <a:defRPr/>
            </a:pPr>
            <a:r>
              <a:rPr lang="en-US" smtClean="0">
                <a:latin typeface="Times New Roman" pitchFamily="18" charset="0"/>
              </a:rPr>
              <a:t>© 2014 EDMC   FIBO </a:t>
            </a:r>
            <a:endParaRPr lang="en-US"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67221975"/>
              </p:ext>
            </p:extLst>
          </p:nvPr>
        </p:nvGraphicFramePr>
        <p:xfrm>
          <a:off x="304800" y="1092200"/>
          <a:ext cx="8630735" cy="4406054"/>
        </p:xfrm>
        <a:graphic>
          <a:graphicData uri="http://schemas.openxmlformats.org/drawingml/2006/table">
            <a:tbl>
              <a:tblPr firstRow="1" bandRow="1">
                <a:tableStyleId>{ED083AE6-46FA-4A59-8FB0-9F97EB10719F}</a:tableStyleId>
              </a:tblPr>
              <a:tblGrid>
                <a:gridCol w="309521"/>
                <a:gridCol w="1286838"/>
                <a:gridCol w="1340507"/>
                <a:gridCol w="1131474"/>
                <a:gridCol w="2518442"/>
                <a:gridCol w="506466"/>
                <a:gridCol w="488652"/>
                <a:gridCol w="537847"/>
                <a:gridCol w="510988"/>
              </a:tblGrid>
              <a:tr h="228600">
                <a:tc gridSpan="9">
                  <a:txBody>
                    <a:bodyPr/>
                    <a:lstStyle/>
                    <a:p>
                      <a:pPr algn="ctr"/>
                      <a:r>
                        <a:rPr lang="en-US" sz="1200" dirty="0" smtClean="0">
                          <a:solidFill>
                            <a:schemeClr val="bg1"/>
                          </a:solidFill>
                        </a:rPr>
                        <a:t>Market</a:t>
                      </a:r>
                      <a:r>
                        <a:rPr lang="en-US" sz="1200" baseline="0" dirty="0" smtClean="0">
                          <a:solidFill>
                            <a:schemeClr val="bg1"/>
                          </a:solidFill>
                        </a:rPr>
                        <a:t> Data </a:t>
                      </a:r>
                      <a:r>
                        <a:rPr lang="en-US" sz="1200" dirty="0" smtClean="0">
                          <a:solidFill>
                            <a:schemeClr val="bg1"/>
                          </a:solidFill>
                        </a:rPr>
                        <a:t>(time and date) Semantics</a:t>
                      </a:r>
                    </a:p>
                    <a:p>
                      <a:pPr algn="ct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1">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Common Terms</a:t>
                      </a:r>
                      <a:endParaRPr lang="en-US" sz="1100" dirty="0"/>
                    </a:p>
                  </a:txBody>
                  <a:tcPr/>
                </a:tc>
                <a:tc gridSpan="2">
                  <a:txBody>
                    <a:bodyPr/>
                    <a:lstStyle/>
                    <a:p>
                      <a:pPr algn="ctr"/>
                      <a:r>
                        <a:rPr lang="en-US" sz="1100" dirty="0" smtClean="0"/>
                        <a:t>Temporal Component</a:t>
                      </a:r>
                      <a:endParaRPr lang="en-US" sz="1100" dirty="0"/>
                    </a:p>
                  </a:txBody>
                  <a:tcPr/>
                </a:tc>
                <a:tc hMerge="1">
                  <a:txBody>
                    <a:bodyPr/>
                    <a:lstStyle/>
                    <a:p>
                      <a:endParaRPr lang="en-US" sz="1100" dirty="0"/>
                    </a:p>
                  </a:txBody>
                  <a:tcPr/>
                </a:tc>
                <a:tc>
                  <a:txBody>
                    <a:bodyPr/>
                    <a:lstStyle/>
                    <a:p>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Equity Pricing</a:t>
                      </a:r>
                      <a:endParaRPr lang="en-US" sz="1100" dirty="0"/>
                    </a:p>
                  </a:txBody>
                  <a:tcPr/>
                </a:tc>
                <a:tc>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3">
                  <a:txBody>
                    <a:bodyPr/>
                    <a:lstStyle/>
                    <a:p>
                      <a:pPr algn="ctr"/>
                      <a:endParaRPr lang="en-US" sz="1100" dirty="0" smtClean="0"/>
                    </a:p>
                    <a:p>
                      <a:pPr algn="ctr"/>
                      <a:endParaRPr lang="en-US" sz="1100" dirty="0" smtClean="0"/>
                    </a:p>
                    <a:p>
                      <a:pPr algn="ctr"/>
                      <a:endParaRPr lang="en-US" sz="400" dirty="0" smtClean="0"/>
                    </a:p>
                    <a:p>
                      <a:pPr algn="ctr"/>
                      <a:r>
                        <a:rPr lang="en-US" sz="1100" dirty="0" smtClean="0"/>
                        <a:t>Debt Temporal Terms</a:t>
                      </a:r>
                      <a:endParaRPr lang="en-US" sz="1100" dirty="0"/>
                    </a:p>
                  </a:txBody>
                  <a:tcPr/>
                </a:tc>
                <a:tc gridSpan="2">
                  <a:txBody>
                    <a:bodyPr/>
                    <a:lstStyle/>
                    <a:p>
                      <a:pPr algn="ctr"/>
                      <a:r>
                        <a:rPr lang="en-US" sz="1100" dirty="0" smtClean="0"/>
                        <a:t>Debt Pricing and Yields</a:t>
                      </a:r>
                      <a:endParaRPr lang="en-US" sz="11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38667">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Debt Analytics</a:t>
                      </a:r>
                      <a:endParaRPr lang="en-US" sz="1100" dirty="0"/>
                    </a:p>
                  </a:txBody>
                  <a:tcPr/>
                </a:tc>
                <a:tc hMerge="1">
                  <a:txBody>
                    <a:bodyPr/>
                    <a:lstStyle/>
                    <a:p>
                      <a:pPr algn="ct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06493">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Debt Pool Analytics</a:t>
                      </a:r>
                      <a:endParaRPr lang="en-US" sz="1100" dirty="0"/>
                    </a:p>
                  </a:txBody>
                  <a:tcPr/>
                </a:tc>
                <a:tc hMerge="1">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a:txBody>
                    <a:bodyPr/>
                    <a:lstStyle/>
                    <a:p>
                      <a:pPr algn="ctr"/>
                      <a:r>
                        <a:rPr lang="en-US" sz="1100" dirty="0" smtClean="0"/>
                        <a:t>CIV Temporal</a:t>
                      </a:r>
                      <a:r>
                        <a:rPr lang="en-US" sz="1100" baseline="0" dirty="0" smtClean="0"/>
                        <a:t> Terms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a:txBody>
                    <a:bodyPr/>
                    <a:lstStyle/>
                    <a:p>
                      <a:pPr algn="ctr"/>
                      <a:r>
                        <a:rPr lang="en-US" sz="1100" dirty="0" smtClean="0"/>
                        <a:t>Loan Temporal Terms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a:txBody>
                    <a:bodyPr/>
                    <a:lstStyle/>
                    <a:p>
                      <a:pPr algn="ctr"/>
                      <a:r>
                        <a:rPr lang="en-US" sz="1100" dirty="0" smtClean="0"/>
                        <a:t>Trading Status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200" dirty="0"/>
                    </a:p>
                  </a:txBody>
                  <a:tcPr/>
                </a:tc>
                <a:tc rowSpan="2">
                  <a:txBody>
                    <a:bodyPr/>
                    <a:lstStyle/>
                    <a:p>
                      <a:pPr algn="ctr"/>
                      <a:endParaRPr lang="en-US" sz="1100" dirty="0" smtClean="0"/>
                    </a:p>
                    <a:p>
                      <a:pPr algn="ctr"/>
                      <a:r>
                        <a:rPr lang="en-US" sz="1100" dirty="0" smtClean="0"/>
                        <a:t>Credit Temporal Terms</a:t>
                      </a:r>
                      <a:endParaRPr lang="en-US" sz="1100" dirty="0"/>
                    </a:p>
                  </a:txBody>
                  <a:tcPr/>
                </a:tc>
                <a:tc gridSpan="2">
                  <a:txBody>
                    <a:bodyPr/>
                    <a:lstStyle/>
                    <a:p>
                      <a:pPr algn="ctr"/>
                      <a:r>
                        <a:rPr lang="en-US" sz="1100" dirty="0" smtClean="0"/>
                        <a:t>Credit Rating</a:t>
                      </a:r>
                      <a:endParaRPr lang="en-US" sz="1100" dirty="0"/>
                    </a:p>
                  </a:txBody>
                  <a:tcPr/>
                </a:tc>
                <a:tc hMerge="1">
                  <a:txBody>
                    <a:bodyPr/>
                    <a:lstStyle/>
                    <a:p>
                      <a:pPr algn="ctr"/>
                      <a:endParaRPr lang="en-US" sz="10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000" dirty="0"/>
                    </a:p>
                  </a:txBody>
                  <a:tcPr vert="vert"/>
                </a:tc>
                <a:tc vMerge="1">
                  <a:txBody>
                    <a:bodyPr/>
                    <a:lstStyle/>
                    <a:p>
                      <a:pPr algn="ctr"/>
                      <a:endParaRPr lang="en-US" sz="1100" dirty="0"/>
                    </a:p>
                  </a:txBody>
                  <a:tcPr/>
                </a:tc>
                <a:tc gridSpan="2">
                  <a:txBody>
                    <a:bodyPr/>
                    <a:lstStyle/>
                    <a:p>
                      <a:pPr algn="ctr"/>
                      <a:r>
                        <a:rPr lang="en-US" sz="1100" dirty="0" smtClean="0"/>
                        <a:t>Credit Status</a:t>
                      </a:r>
                      <a:endParaRPr lang="en-US" sz="1100" dirty="0"/>
                    </a:p>
                  </a:txBody>
                  <a:tcPr/>
                </a:tc>
                <a:tc hMerge="1">
                  <a:txBody>
                    <a:bodyPr/>
                    <a:lstStyle/>
                    <a:p>
                      <a:pPr algn="ctr"/>
                      <a:endParaRPr lang="en-US" sz="10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bl>
          </a:graphicData>
        </a:graphic>
      </p:graphicFrame>
      <p:sp>
        <p:nvSpPr>
          <p:cNvPr id="9" name="Rectangle 8"/>
          <p:cNvSpPr/>
          <p:nvPr/>
        </p:nvSpPr>
        <p:spPr>
          <a:xfrm>
            <a:off x="304800" y="1905000"/>
            <a:ext cx="311888" cy="3581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Future Phase</a:t>
            </a:r>
          </a:p>
        </p:txBody>
      </p:sp>
      <p:sp>
        <p:nvSpPr>
          <p:cNvPr id="7" name="TextBox 6"/>
          <p:cNvSpPr txBox="1"/>
          <p:nvPr/>
        </p:nvSpPr>
        <p:spPr>
          <a:xfrm>
            <a:off x="1066800" y="579120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8" name="Date Placeholder 7"/>
          <p:cNvSpPr>
            <a:spLocks noGrp="1"/>
          </p:cNvSpPr>
          <p:nvPr>
            <p:ph type="dt" sz="half" idx="4294967295"/>
          </p:nvPr>
        </p:nvSpPr>
        <p:spPr>
          <a:xfrm>
            <a:off x="457200" y="6356350"/>
            <a:ext cx="2133600" cy="365125"/>
          </a:xfrm>
          <a:prstGeom prst="rect">
            <a:avLst/>
          </a:prstGeom>
        </p:spPr>
        <p:txBody>
          <a:bodyPr/>
          <a:lstStyle/>
          <a:p>
            <a:fld id="{2094A261-C6E9-BE48-8A6B-7BD946EC7E9A}" type="datetime1">
              <a:rPr lang="en-US" smtClean="0"/>
              <a:pPr/>
              <a:t>7/2/2014</a:t>
            </a:fld>
            <a:endParaRPr lang="en-US"/>
          </a:p>
        </p:txBody>
      </p:sp>
      <p:sp>
        <p:nvSpPr>
          <p:cNvPr id="10" name="Slide Number Placeholder 9"/>
          <p:cNvSpPr>
            <a:spLocks noGrp="1"/>
          </p:cNvSpPr>
          <p:nvPr>
            <p:ph type="sldNum" sz="quarter" idx="12"/>
          </p:nvPr>
        </p:nvSpPr>
        <p:spPr/>
        <p:txBody>
          <a:bodyPr/>
          <a:lstStyle/>
          <a:p>
            <a:fld id="{A9EF402B-C8A5-5445-AD78-AAE8EACFDC0E}" type="slidenum">
              <a:rPr lang="en-US" smtClean="0"/>
              <a:pPr/>
              <a:t>17</a:t>
            </a:fld>
            <a:endParaRPr lang="en-US"/>
          </a:p>
        </p:txBody>
      </p:sp>
    </p:spTree>
    <p:extLst>
      <p:ext uri="{BB962C8B-B14F-4D97-AF65-F5344CB8AC3E}">
        <p14:creationId xmlns:p14="http://schemas.microsoft.com/office/powerpoint/2010/main" val="96823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25" y="-128769"/>
            <a:ext cx="8229600" cy="1143000"/>
          </a:xfrm>
        </p:spPr>
        <p:txBody>
          <a:bodyPr>
            <a:normAutofit/>
          </a:bodyPr>
          <a:lstStyle/>
          <a:p>
            <a:r>
              <a:rPr lang="en-US" sz="3200" dirty="0" smtClean="0"/>
              <a:t>FIBO Development Scenario - 4</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656236286"/>
              </p:ext>
            </p:extLst>
          </p:nvPr>
        </p:nvGraphicFramePr>
        <p:xfrm>
          <a:off x="56065" y="1014231"/>
          <a:ext cx="8630735" cy="4980169"/>
        </p:xfrm>
        <a:graphic>
          <a:graphicData uri="http://schemas.openxmlformats.org/drawingml/2006/table">
            <a:tbl>
              <a:tblPr firstRow="1" bandRow="1">
                <a:tableStyleId>{ED083AE6-46FA-4A59-8FB0-9F97EB10719F}</a:tableStyleId>
              </a:tblPr>
              <a:tblGrid>
                <a:gridCol w="309521"/>
                <a:gridCol w="1286838"/>
                <a:gridCol w="1340507"/>
                <a:gridCol w="1131474"/>
                <a:gridCol w="2518442"/>
                <a:gridCol w="506466"/>
                <a:gridCol w="546887"/>
                <a:gridCol w="479612"/>
                <a:gridCol w="510988"/>
              </a:tblGrid>
              <a:tr h="382769">
                <a:tc gridSpan="9">
                  <a:txBody>
                    <a:bodyPr/>
                    <a:lstStyle/>
                    <a:p>
                      <a:pPr algn="ctr"/>
                      <a:r>
                        <a:rPr lang="en-US" sz="1200" dirty="0" smtClean="0">
                          <a:solidFill>
                            <a:schemeClr val="bg1"/>
                          </a:solidFill>
                        </a:rPr>
                        <a:t>Process Related Semantics</a:t>
                      </a:r>
                      <a:endParaRPr lang="en-US" sz="1200" dirty="0">
                        <a:solidFill>
                          <a:schemeClr val="bg1"/>
                        </a:solidFill>
                      </a:endParaRPr>
                    </a:p>
                  </a:txBody>
                  <a:tcPr>
                    <a:solidFill>
                      <a:schemeClr val="tx1"/>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370840">
                <a:tc rowSpan="11">
                  <a:txBody>
                    <a:bodyPr/>
                    <a:lstStyle/>
                    <a:p>
                      <a:endParaRPr lang="en-US" sz="1000" dirty="0"/>
                    </a:p>
                  </a:txBody>
                  <a:tcPr vert="vert"/>
                </a:tc>
                <a:tc>
                  <a:txBody>
                    <a:bodyPr/>
                    <a:lstStyle/>
                    <a:p>
                      <a:pPr algn="ctr"/>
                      <a:r>
                        <a:rPr lang="en-US" sz="1200" b="1" dirty="0" smtClean="0"/>
                        <a:t>Domain</a:t>
                      </a:r>
                      <a:endParaRPr lang="en-US" sz="1200" b="1" dirty="0"/>
                    </a:p>
                  </a:txBody>
                  <a:tcPr/>
                </a:tc>
                <a:tc>
                  <a:txBody>
                    <a:bodyPr/>
                    <a:lstStyle/>
                    <a:p>
                      <a:pPr algn="ctr"/>
                      <a:r>
                        <a:rPr lang="en-US" sz="1200" b="1" dirty="0" smtClean="0"/>
                        <a:t>Sub-Domain</a:t>
                      </a:r>
                      <a:endParaRPr lang="en-US" sz="1200" b="1" dirty="0"/>
                    </a:p>
                  </a:txBody>
                  <a:tcPr/>
                </a:tc>
                <a:tc>
                  <a:txBody>
                    <a:bodyPr/>
                    <a:lstStyle/>
                    <a:p>
                      <a:pPr algn="ctr"/>
                      <a:r>
                        <a:rPr lang="en-US" sz="1200" b="1" dirty="0" smtClean="0"/>
                        <a:t>Class</a:t>
                      </a:r>
                      <a:endParaRPr lang="en-US" sz="1200" b="1" dirty="0"/>
                    </a:p>
                  </a:txBody>
                  <a:tcPr/>
                </a:tc>
                <a:tc>
                  <a:txBody>
                    <a:bodyPr/>
                    <a:lstStyle/>
                    <a:p>
                      <a:pPr algn="ctr"/>
                      <a:r>
                        <a:rPr lang="en-US" sz="1200" b="1" dirty="0" smtClean="0"/>
                        <a:t>Dependency</a:t>
                      </a:r>
                      <a:endParaRPr lang="en-US" sz="1200" b="1" dirty="0"/>
                    </a:p>
                  </a:txBody>
                  <a:tcPr/>
                </a:tc>
                <a:tc>
                  <a:txBody>
                    <a:bodyPr/>
                    <a:lstStyle/>
                    <a:p>
                      <a:pPr algn="ctr"/>
                      <a:r>
                        <a:rPr lang="en-US" sz="900" b="1" dirty="0" smtClean="0"/>
                        <a:t>OMG</a:t>
                      </a:r>
                      <a:endParaRPr lang="en-US" sz="900" b="1" dirty="0"/>
                    </a:p>
                  </a:txBody>
                  <a:tcPr/>
                </a:tc>
                <a:tc>
                  <a:txBody>
                    <a:bodyPr/>
                    <a:lstStyle/>
                    <a:p>
                      <a:pPr algn="ctr"/>
                      <a:r>
                        <a:rPr lang="en-US" sz="900" b="1" dirty="0" smtClean="0"/>
                        <a:t>Substantive</a:t>
                      </a:r>
                      <a:endParaRPr lang="en-US" sz="900" b="1" dirty="0"/>
                    </a:p>
                  </a:txBody>
                  <a:tcPr/>
                </a:tc>
                <a:tc>
                  <a:txBody>
                    <a:bodyPr/>
                    <a:lstStyle/>
                    <a:p>
                      <a:pPr algn="ctr"/>
                      <a:r>
                        <a:rPr lang="en-US" sz="900" b="1" dirty="0" smtClean="0"/>
                        <a:t>Model</a:t>
                      </a:r>
                      <a:endParaRPr lang="en-US" sz="900" b="1" dirty="0"/>
                    </a:p>
                  </a:txBody>
                  <a:tcPr/>
                </a:tc>
                <a:tc>
                  <a:txBody>
                    <a:bodyPr/>
                    <a:lstStyle/>
                    <a:p>
                      <a:pPr algn="ctr"/>
                      <a:r>
                        <a:rPr lang="en-US" sz="900" b="1" dirty="0" smtClean="0"/>
                        <a:t>Initial</a:t>
                      </a:r>
                      <a:endParaRPr lang="en-US" sz="900" b="1" dirty="0"/>
                    </a:p>
                  </a:txBody>
                  <a:tcPr/>
                </a:tc>
              </a:tr>
              <a:tr h="269240">
                <a:tc vMerge="1">
                  <a:txBody>
                    <a:bodyPr/>
                    <a:lstStyle/>
                    <a:p>
                      <a:endParaRPr lang="en-US" sz="1200" dirty="0"/>
                    </a:p>
                  </a:txBody>
                  <a:tcPr/>
                </a:tc>
                <a:tc>
                  <a:txBody>
                    <a:bodyPr/>
                    <a:lstStyle/>
                    <a:p>
                      <a:pPr algn="ctr"/>
                      <a:r>
                        <a:rPr lang="en-US" sz="1100" dirty="0" smtClean="0"/>
                        <a:t>Corporate Actions and Events</a:t>
                      </a:r>
                      <a:endParaRPr lang="en-US" sz="1100" dirty="0"/>
                    </a:p>
                  </a:txBody>
                  <a:tcPr/>
                </a:tc>
                <a:tc>
                  <a:txBody>
                    <a:bodyPr/>
                    <a:lstStyle/>
                    <a:p>
                      <a:pPr algn="l"/>
                      <a:endParaRPr lang="en-US" sz="1100" dirty="0"/>
                    </a:p>
                  </a:txBody>
                  <a:tcPr/>
                </a:tc>
                <a:tc>
                  <a:txBody>
                    <a:bodyPr/>
                    <a:lstStyle/>
                    <a:p>
                      <a:endParaRPr lang="en-US" sz="1100"/>
                    </a:p>
                  </a:txBody>
                  <a:tcPr/>
                </a:tc>
                <a:tc>
                  <a:txBody>
                    <a:bodyPr/>
                    <a:lstStyle/>
                    <a:p>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rowSpan="5">
                  <a:txBody>
                    <a:bodyPr/>
                    <a:lstStyle/>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r>
                        <a:rPr lang="en-US" sz="1100" dirty="0" smtClean="0"/>
                        <a:t>Securities Issuance</a:t>
                      </a:r>
                      <a:endParaRPr lang="en-US" sz="1100" dirty="0"/>
                    </a:p>
                  </a:txBody>
                  <a:tcPr/>
                </a:tc>
                <a:tc gridSpan="2">
                  <a:txBody>
                    <a:bodyPr/>
                    <a:lstStyle/>
                    <a:p>
                      <a:pPr algn="ctr"/>
                      <a:r>
                        <a:rPr lang="en-US" sz="1100" dirty="0" smtClean="0"/>
                        <a:t>Common Issuance</a:t>
                      </a:r>
                      <a:r>
                        <a:rPr lang="en-US" sz="1100" baseline="0" dirty="0" smtClean="0"/>
                        <a:t> Process Terms</a:t>
                      </a:r>
                      <a:endParaRPr lang="en-US" sz="11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70840">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Equity Issuance</a:t>
                      </a:r>
                      <a:endParaRPr lang="en-US" sz="11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tc>
                <a:tc>
                  <a:txBody>
                    <a:bodyPr/>
                    <a:lstStyle/>
                    <a:p>
                      <a:pPr algn="ctr"/>
                      <a:r>
                        <a:rPr lang="en-US" sz="1100" i="1" dirty="0" smtClean="0"/>
                        <a:t>IPO, Other Equity Issue Processes, Primary Market</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38667">
                <a:tc vMerge="1">
                  <a:txBody>
                    <a:bodyPr/>
                    <a:lstStyle/>
                    <a:p>
                      <a:endParaRPr lang="en-US" sz="1200" dirty="0"/>
                    </a:p>
                  </a:txBody>
                  <a:tcPr/>
                </a:tc>
                <a:tc vMerge="1">
                  <a:txBody>
                    <a:bodyPr/>
                    <a:lstStyle/>
                    <a:p>
                      <a:pPr algn="ctr"/>
                      <a:endParaRPr lang="en-US" sz="1100" dirty="0"/>
                    </a:p>
                  </a:txBody>
                  <a:tcPr/>
                </a:tc>
                <a:tc gridSpan="2">
                  <a:txBody>
                    <a:bodyPr/>
                    <a:lstStyle/>
                    <a:p>
                      <a:pPr algn="ctr"/>
                      <a:r>
                        <a:rPr lang="en-US" sz="1100" dirty="0" smtClean="0"/>
                        <a:t>Debt/Bonds Issuance</a:t>
                      </a:r>
                      <a:endParaRPr lang="en-US" sz="1100" dirty="0"/>
                    </a:p>
                  </a:txBody>
                  <a:tcPr/>
                </a:tc>
                <a:tc hMerge="1">
                  <a:txBody>
                    <a:bodyPr/>
                    <a:lstStyle/>
                    <a:p>
                      <a:pPr algn="ctr"/>
                      <a:endParaRPr lang="en-US" sz="1100" dirty="0"/>
                    </a:p>
                  </a:txBody>
                  <a:tcPr/>
                </a:tc>
                <a:tc>
                  <a:txBody>
                    <a:bodyPr/>
                    <a:lstStyle/>
                    <a:p>
                      <a:pPr algn="ctr"/>
                      <a:r>
                        <a:rPr lang="en-US" sz="1100" i="1" dirty="0" smtClean="0"/>
                        <a:t>Auction, Syndication, Other Issuance Processes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06493">
                <a:tc vMerge="1">
                  <a:txBody>
                    <a:bodyPr/>
                    <a:lstStyle/>
                    <a:p>
                      <a:endParaRPr lang="en-US" sz="1200" dirty="0"/>
                    </a:p>
                  </a:txBody>
                  <a:tcPr/>
                </a:tc>
                <a:tc vMerge="1">
                  <a:txBody>
                    <a:bodyPr/>
                    <a:lstStyle/>
                    <a:p>
                      <a:pPr algn="ctr"/>
                      <a:endParaRPr lang="en-US" sz="1100" dirty="0"/>
                    </a:p>
                  </a:txBody>
                  <a:tcPr/>
                </a:tc>
                <a:tc>
                  <a:txBody>
                    <a:bodyPr/>
                    <a:lstStyle/>
                    <a:p>
                      <a:pPr algn="ctr"/>
                      <a:r>
                        <a:rPr lang="en-US" sz="1100" dirty="0" smtClean="0"/>
                        <a:t>Asset-Backed</a:t>
                      </a:r>
                      <a:r>
                        <a:rPr lang="en-US" sz="1100" baseline="0" dirty="0" smtClean="0"/>
                        <a:t> / Mortgage-Backed Issuance</a:t>
                      </a:r>
                      <a:endParaRPr lang="en-US" sz="1100" dirty="0"/>
                    </a:p>
                  </a:txBody>
                  <a:tcPr/>
                </a:tc>
                <a:tc>
                  <a:txBody>
                    <a:bodyPr/>
                    <a:lstStyle/>
                    <a:p>
                      <a:pPr algn="ctr"/>
                      <a:r>
                        <a:rPr lang="en-US" sz="1100" dirty="0" smtClean="0"/>
                        <a:t>Agency</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74320">
                <a:tc vMerge="1">
                  <a:txBody>
                    <a:bodyPr/>
                    <a:lstStyle/>
                    <a:p>
                      <a:endParaRPr lang="en-US" sz="1200" dirty="0"/>
                    </a:p>
                  </a:txBody>
                  <a:tcPr/>
                </a:tc>
                <a:tc vMerge="1">
                  <a:txBody>
                    <a:bodyPr/>
                    <a:lstStyle/>
                    <a:p>
                      <a:pPr algn="ctr"/>
                      <a:endParaRPr lang="en-US" sz="1100" dirty="0"/>
                    </a:p>
                  </a:txBody>
                  <a:tcPr/>
                </a:tc>
                <a:tc>
                  <a:txBody>
                    <a:bodyPr/>
                    <a:lstStyle/>
                    <a:p>
                      <a:pPr algn="ctr"/>
                      <a:endParaRPr lang="en-US" sz="1100" dirty="0"/>
                    </a:p>
                  </a:txBody>
                  <a:tcPr/>
                </a:tc>
                <a:tc>
                  <a:txBody>
                    <a:bodyPr/>
                    <a:lstStyle/>
                    <a:p>
                      <a:pPr algn="ctr"/>
                      <a:r>
                        <a:rPr lang="en-US" sz="1100" dirty="0" smtClean="0"/>
                        <a:t>Non-Agency</a:t>
                      </a:r>
                      <a:endParaRPr lang="en-US" sz="1100" dirty="0"/>
                    </a:p>
                  </a:txBody>
                  <a:tcPr/>
                </a:tc>
                <a:tc>
                  <a:txBody>
                    <a:bodyPr/>
                    <a:lstStyle/>
                    <a:p>
                      <a:pPr algn="ctr"/>
                      <a:endParaRPr lang="en-US" sz="1100"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228600">
                <a:tc vMerge="1">
                  <a:txBody>
                    <a:bodyPr/>
                    <a:lstStyle/>
                    <a:p>
                      <a:endParaRPr lang="en-US" sz="1200" dirty="0"/>
                    </a:p>
                  </a:txBody>
                  <a:tcPr/>
                </a:tc>
                <a:tc>
                  <a:txBody>
                    <a:bodyPr/>
                    <a:lstStyle/>
                    <a:p>
                      <a:pPr algn="ctr"/>
                      <a:r>
                        <a:rPr lang="en-US" sz="1100" dirty="0" smtClean="0"/>
                        <a:t>Securities Transactions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en-US" sz="1100" i="1" dirty="0" smtClean="0"/>
                        <a:t>Trade, Post-Trade, Clearing,</a:t>
                      </a:r>
                      <a:r>
                        <a:rPr lang="en-US" sz="1100" i="1" baseline="0" dirty="0" smtClean="0"/>
                        <a:t> Settlement</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r>
              <a:tr h="370840">
                <a:tc vMerge="1">
                  <a:txBody>
                    <a:bodyPr/>
                    <a:lstStyle/>
                    <a:p>
                      <a:endParaRPr lang="en-US" sz="1200" dirty="0"/>
                    </a:p>
                  </a:txBody>
                  <a:tcPr/>
                </a:tc>
                <a:tc>
                  <a:txBody>
                    <a:bodyPr/>
                    <a:lstStyle/>
                    <a:p>
                      <a:pPr algn="ctr"/>
                      <a:r>
                        <a:rPr lang="en-US" sz="1100" dirty="0" smtClean="0"/>
                        <a:t>OTC Derivatives</a:t>
                      </a:r>
                      <a:r>
                        <a:rPr lang="en-US" sz="1100" baseline="0" dirty="0" smtClean="0"/>
                        <a:t> Transactions</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400" dirty="0" smtClean="0"/>
                    </a:p>
                    <a:p>
                      <a:pPr algn="ctr"/>
                      <a:r>
                        <a:rPr lang="en-US" sz="1100" i="1" dirty="0" smtClean="0"/>
                        <a:t>See OTC Derivatives</a:t>
                      </a:r>
                      <a:r>
                        <a:rPr lang="en-US" sz="1100" i="1" baseline="0" dirty="0" smtClean="0"/>
                        <a:t> Terms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c>
                  <a:txBody>
                    <a:bodyPr/>
                    <a:lstStyle/>
                    <a:p>
                      <a:pPr algn="ctr"/>
                      <a:endParaRPr lang="en-US" sz="1100" dirty="0"/>
                    </a:p>
                  </a:txBody>
                  <a:tcPr vert="vert"/>
                </a:tc>
              </a:tr>
              <a:tr h="348827">
                <a:tc vMerge="1">
                  <a:txBody>
                    <a:bodyPr/>
                    <a:lstStyle/>
                    <a:p>
                      <a:endParaRPr lang="en-US" sz="1200" dirty="0"/>
                    </a:p>
                  </a:txBody>
                  <a:tcPr/>
                </a:tc>
                <a:tc>
                  <a:txBody>
                    <a:bodyPr/>
                    <a:lstStyle/>
                    <a:p>
                      <a:pPr algn="ctr"/>
                      <a:r>
                        <a:rPr lang="en-US" sz="1100" dirty="0" smtClean="0"/>
                        <a:t>Payments</a:t>
                      </a:r>
                      <a:r>
                        <a:rPr lang="en-US" sz="1100" baseline="0" dirty="0" smtClean="0"/>
                        <a:t> Processing</a:t>
                      </a:r>
                      <a:endParaRPr lang="en-US" sz="1100" dirty="0"/>
                    </a:p>
                  </a:txBody>
                  <a:tcPr/>
                </a:tc>
                <a:tc>
                  <a:txBody>
                    <a:bodyPr/>
                    <a:lstStyle/>
                    <a:p>
                      <a:pPr algn="ctr"/>
                      <a:endParaRPr lang="en-US" sz="1100" dirty="0"/>
                    </a:p>
                  </a:txBody>
                  <a:tcPr/>
                </a:tc>
                <a:tc>
                  <a:txBody>
                    <a:bodyPr/>
                    <a:lstStyle/>
                    <a:p>
                      <a:pPr algn="ctr"/>
                      <a:endParaRPr lang="en-US" sz="1000" dirty="0"/>
                    </a:p>
                  </a:txBody>
                  <a:tcPr/>
                </a:tc>
                <a:tc>
                  <a:txBody>
                    <a:bodyPr/>
                    <a:lstStyle/>
                    <a:p>
                      <a:pPr algn="ct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r>
              <a:tr h="348827">
                <a:tc vMerge="1">
                  <a:txBody>
                    <a:bodyPr/>
                    <a:lstStyle/>
                    <a:p>
                      <a:endParaRPr lang="en-US" sz="1000" dirty="0"/>
                    </a:p>
                  </a:txBody>
                  <a:tcPr vert="vert"/>
                </a:tc>
                <a:tc>
                  <a:txBody>
                    <a:bodyPr/>
                    <a:lstStyle/>
                    <a:p>
                      <a:pPr algn="ctr"/>
                      <a:r>
                        <a:rPr lang="en-US" sz="1100" dirty="0" smtClean="0"/>
                        <a:t>Portfolio and Holdings</a:t>
                      </a:r>
                      <a:endParaRPr lang="en-US" sz="1100" dirty="0"/>
                    </a:p>
                  </a:txBody>
                  <a:tcPr/>
                </a:tc>
                <a:tc>
                  <a:txBody>
                    <a:bodyPr/>
                    <a:lstStyle/>
                    <a:p>
                      <a:pPr algn="ctr"/>
                      <a:endParaRPr lang="en-US" sz="1100" dirty="0"/>
                    </a:p>
                  </a:txBody>
                  <a:tcPr/>
                </a:tc>
                <a:tc>
                  <a:txBody>
                    <a:bodyPr/>
                    <a:lstStyle/>
                    <a:p>
                      <a:pPr algn="ctr"/>
                      <a:endParaRPr lang="en-US" sz="1000" dirty="0"/>
                    </a:p>
                  </a:txBody>
                  <a:tcPr/>
                </a:tc>
                <a:tc>
                  <a:txBody>
                    <a:bodyPr/>
                    <a:lstStyle/>
                    <a:p>
                      <a:pPr algn="ctr"/>
                      <a:endParaRPr lang="en-US" sz="400" i="1" dirty="0" smtClean="0"/>
                    </a:p>
                    <a:p>
                      <a:pPr algn="ctr"/>
                      <a:r>
                        <a:rPr lang="en-US" sz="1100" i="1" dirty="0" smtClean="0"/>
                        <a:t>Positions and Holding Terms</a:t>
                      </a:r>
                      <a:endParaRPr lang="en-US" sz="1100" i="1" dirty="0"/>
                    </a:p>
                  </a:txBody>
                  <a:tcPr/>
                </a:tc>
                <a:tc>
                  <a:txBody>
                    <a:bodyPr/>
                    <a:lstStyle/>
                    <a:p>
                      <a:pPr algn="ctr"/>
                      <a:endParaRPr lang="en-US" sz="1100" dirty="0"/>
                    </a:p>
                  </a:txBody>
                  <a:tcPr vert="vert"/>
                </a:tc>
                <a:tc>
                  <a:txBody>
                    <a:bodyPr/>
                    <a:lstStyle/>
                    <a:p>
                      <a:pPr algn="ctr"/>
                      <a:endParaRPr lang="en-US" sz="1100" dirty="0"/>
                    </a:p>
                  </a:txBody>
                  <a:tcPr vert="vert"/>
                </a:tc>
                <a:tc>
                  <a:txBody>
                    <a:bodyPr/>
                    <a:lstStyle/>
                    <a:p>
                      <a:pPr algn="ctr"/>
                      <a:endParaRPr lang="en-US" sz="1100" dirty="0"/>
                    </a:p>
                  </a:txBody>
                  <a:tcPr vert="vert"/>
                </a:tc>
                <a:tc>
                  <a:txBody>
                    <a:bodyPr/>
                    <a:lstStyle/>
                    <a:p>
                      <a:pPr algn="ctr"/>
                      <a:r>
                        <a:rPr lang="en-US" sz="1100" dirty="0" smtClean="0"/>
                        <a:t>X</a:t>
                      </a:r>
                      <a:endParaRPr lang="en-US" sz="1100" dirty="0"/>
                    </a:p>
                  </a:txBody>
                  <a:tcPr vert="vert"/>
                </a:tc>
              </a:tr>
            </a:tbl>
          </a:graphicData>
        </a:graphic>
      </p:graphicFrame>
      <p:sp>
        <p:nvSpPr>
          <p:cNvPr id="9" name="Rectangle 8"/>
          <p:cNvSpPr/>
          <p:nvPr/>
        </p:nvSpPr>
        <p:spPr>
          <a:xfrm>
            <a:off x="297712" y="1752600"/>
            <a:ext cx="311888" cy="4419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rgbClr val="FFFFFF"/>
                </a:solidFill>
              </a:rPr>
              <a:t>Future Phase</a:t>
            </a:r>
          </a:p>
        </p:txBody>
      </p:sp>
      <p:sp>
        <p:nvSpPr>
          <p:cNvPr id="7" name="TextBox 6"/>
          <p:cNvSpPr txBox="1"/>
          <p:nvPr/>
        </p:nvSpPr>
        <p:spPr>
          <a:xfrm>
            <a:off x="1066800" y="6172200"/>
            <a:ext cx="6858000" cy="246221"/>
          </a:xfrm>
          <a:prstGeom prst="rect">
            <a:avLst/>
          </a:prstGeom>
          <a:solidFill>
            <a:srgbClr val="0060B2"/>
          </a:solidFill>
        </p:spPr>
        <p:txBody>
          <a:bodyPr wrap="square" rtlCol="0">
            <a:spAutoFit/>
          </a:bodyPr>
          <a:lstStyle/>
          <a:p>
            <a:pPr algn="ctr"/>
            <a:r>
              <a:rPr lang="en-US" sz="1000" b="1" dirty="0">
                <a:solidFill>
                  <a:srgbClr val="FFFFFF"/>
                </a:solidFill>
              </a:rPr>
              <a:t>OMG</a:t>
            </a:r>
            <a:r>
              <a:rPr lang="en-US" sz="900" b="1" dirty="0">
                <a:solidFill>
                  <a:srgbClr val="FFFFFF"/>
                </a:solidFill>
              </a:rPr>
              <a:t> </a:t>
            </a:r>
            <a:r>
              <a:rPr lang="en-US" sz="900" dirty="0">
                <a:solidFill>
                  <a:srgbClr val="FFFFFF"/>
                </a:solidFill>
              </a:rPr>
              <a:t>= in RDF/OWL; </a:t>
            </a:r>
            <a:r>
              <a:rPr lang="en-US" sz="1000" b="1" dirty="0">
                <a:solidFill>
                  <a:srgbClr val="FFFFFF"/>
                </a:solidFill>
              </a:rPr>
              <a:t>Beta</a:t>
            </a:r>
            <a:r>
              <a:rPr lang="en-US" sz="900" b="1" dirty="0">
                <a:solidFill>
                  <a:srgbClr val="FFFFFF"/>
                </a:solidFill>
              </a:rPr>
              <a:t> </a:t>
            </a:r>
            <a:r>
              <a:rPr lang="en-US" sz="900" dirty="0">
                <a:solidFill>
                  <a:srgbClr val="FFFFFF"/>
                </a:solidFill>
              </a:rPr>
              <a:t>= Model Reviewed by SMEs; </a:t>
            </a:r>
            <a:r>
              <a:rPr lang="en-US" sz="1000" b="1" dirty="0">
                <a:solidFill>
                  <a:srgbClr val="FFFFFF"/>
                </a:solidFill>
              </a:rPr>
              <a:t>Model</a:t>
            </a:r>
            <a:r>
              <a:rPr lang="en-US" sz="900" b="1" dirty="0">
                <a:solidFill>
                  <a:srgbClr val="FFFFFF"/>
                </a:solidFill>
              </a:rPr>
              <a:t> </a:t>
            </a:r>
            <a:r>
              <a:rPr lang="en-US" sz="900" dirty="0">
                <a:solidFill>
                  <a:srgbClr val="FFFFFF"/>
                </a:solidFill>
              </a:rPr>
              <a:t>= Modeled in Enterprise Architect;</a:t>
            </a:r>
            <a:r>
              <a:rPr lang="en-US" sz="900" b="1" dirty="0">
                <a:solidFill>
                  <a:srgbClr val="FFFFFF"/>
                </a:solidFill>
              </a:rPr>
              <a:t> </a:t>
            </a:r>
            <a:r>
              <a:rPr lang="en-US" sz="1000" b="1" dirty="0">
                <a:solidFill>
                  <a:srgbClr val="FFFFFF"/>
                </a:solidFill>
              </a:rPr>
              <a:t>Initial</a:t>
            </a:r>
            <a:r>
              <a:rPr lang="en-US" sz="900" b="1" dirty="0">
                <a:solidFill>
                  <a:srgbClr val="FFFFFF"/>
                </a:solidFill>
              </a:rPr>
              <a:t> </a:t>
            </a:r>
            <a:r>
              <a:rPr lang="en-US" sz="900" dirty="0">
                <a:solidFill>
                  <a:srgbClr val="FFFFFF"/>
                </a:solidFill>
              </a:rPr>
              <a:t>= Not Yet Modeled</a:t>
            </a:r>
          </a:p>
        </p:txBody>
      </p:sp>
      <p:sp>
        <p:nvSpPr>
          <p:cNvPr id="8" name="Footer Placeholder 4"/>
          <p:cNvSpPr>
            <a:spLocks noGrp="1"/>
          </p:cNvSpPr>
          <p:nvPr>
            <p:ph type="ftr" sz="quarter" idx="12"/>
          </p:nvPr>
        </p:nvSpPr>
        <p:spPr>
          <a:xfrm>
            <a:off x="4183529" y="6356350"/>
            <a:ext cx="4503271" cy="501650"/>
          </a:xfrm>
        </p:spPr>
        <p:txBody>
          <a:bodyPr/>
          <a:lstStyle/>
          <a:p>
            <a:pPr>
              <a:defRPr/>
            </a:pPr>
            <a:r>
              <a:rPr lang="en-US" smtClean="0">
                <a:latin typeface="Times New Roman" pitchFamily="18" charset="0"/>
              </a:rPr>
              <a:t>© 2014 EDMC   FIBO </a:t>
            </a:r>
            <a:endParaRPr lang="en-US" dirty="0">
              <a:latin typeface="Times New Roman" pitchFamily="18" charset="0"/>
            </a:endParaRPr>
          </a:p>
        </p:txBody>
      </p:sp>
      <p:sp>
        <p:nvSpPr>
          <p:cNvPr id="10" name="Date Placeholder 9"/>
          <p:cNvSpPr>
            <a:spLocks noGrp="1"/>
          </p:cNvSpPr>
          <p:nvPr>
            <p:ph type="dt" sz="half" idx="4294967295"/>
          </p:nvPr>
        </p:nvSpPr>
        <p:spPr>
          <a:xfrm>
            <a:off x="457200" y="6356350"/>
            <a:ext cx="2133600" cy="365125"/>
          </a:xfrm>
          <a:prstGeom prst="rect">
            <a:avLst/>
          </a:prstGeom>
        </p:spPr>
        <p:txBody>
          <a:bodyPr/>
          <a:lstStyle/>
          <a:p>
            <a:fld id="{39F4F68D-675D-3845-81B3-18E3131C391B}" type="datetime1">
              <a:rPr lang="en-US" smtClean="0"/>
              <a:pPr/>
              <a:t>7/2/2014</a:t>
            </a:fld>
            <a:endParaRPr lang="en-US"/>
          </a:p>
        </p:txBody>
      </p:sp>
      <p:sp>
        <p:nvSpPr>
          <p:cNvPr id="11" name="Slide Number Placeholder 10"/>
          <p:cNvSpPr>
            <a:spLocks noGrp="1"/>
          </p:cNvSpPr>
          <p:nvPr>
            <p:ph type="sldNum" sz="quarter" idx="12"/>
          </p:nvPr>
        </p:nvSpPr>
        <p:spPr/>
        <p:txBody>
          <a:bodyPr/>
          <a:lstStyle/>
          <a:p>
            <a:fld id="{A9EF402B-C8A5-5445-AD78-AAE8EACFDC0E}" type="slidenum">
              <a:rPr lang="en-US" smtClean="0"/>
              <a:pPr/>
              <a:t>18</a:t>
            </a:fld>
            <a:endParaRPr lang="en-US"/>
          </a:p>
        </p:txBody>
      </p:sp>
    </p:spTree>
    <p:extLst>
      <p:ext uri="{BB962C8B-B14F-4D97-AF65-F5344CB8AC3E}">
        <p14:creationId xmlns:p14="http://schemas.microsoft.com/office/powerpoint/2010/main" val="194397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24" y="-217418"/>
            <a:ext cx="8229600" cy="1143000"/>
          </a:xfrm>
        </p:spPr>
        <p:txBody>
          <a:bodyPr/>
          <a:lstStyle/>
          <a:p>
            <a:r>
              <a:rPr lang="en-US" dirty="0" smtClean="0"/>
              <a:t>FIBO Development Process</a:t>
            </a: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A589C6A7-B45C-1C41-B6B1-3A5B57BAE3DD}" type="datetime1">
              <a:rPr lang="en-US" smtClean="0"/>
              <a:pPr/>
              <a:t>7/2/2014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smtClean="0"/>
              <a:t>www.wizdom.com</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19</a:t>
            </a:fld>
            <a:endParaRPr lang="en-US"/>
          </a:p>
        </p:txBody>
      </p:sp>
      <p:sp>
        <p:nvSpPr>
          <p:cNvPr id="7" name="TextBox 6"/>
          <p:cNvSpPr txBox="1"/>
          <p:nvPr/>
        </p:nvSpPr>
        <p:spPr>
          <a:xfrm>
            <a:off x="457200" y="813225"/>
            <a:ext cx="8229600" cy="6217087"/>
          </a:xfrm>
          <a:prstGeom prst="rect">
            <a:avLst/>
          </a:prstGeom>
          <a:noFill/>
        </p:spPr>
        <p:txBody>
          <a:bodyPr wrap="square" rtlCol="0">
            <a:spAutoFit/>
          </a:bodyPr>
          <a:lstStyle/>
          <a:p>
            <a:r>
              <a:rPr lang="en-US" sz="2000" dirty="0" smtClean="0"/>
              <a:t>1)	FIBO Team - Pick or extract </a:t>
            </a:r>
            <a:r>
              <a:rPr lang="en-US" sz="2000" dirty="0" err="1" smtClean="0"/>
              <a:t>subdomain</a:t>
            </a:r>
            <a:r>
              <a:rPr lang="en-US" sz="2000" dirty="0" smtClean="0"/>
              <a:t> from BCO by looking at the UML visualization in the tool of choice</a:t>
            </a:r>
          </a:p>
          <a:p>
            <a:r>
              <a:rPr lang="en-US" sz="2000" dirty="0" smtClean="0"/>
              <a:t>	To get this we need:</a:t>
            </a:r>
          </a:p>
          <a:p>
            <a:r>
              <a:rPr lang="en-US" sz="2000" dirty="0" smtClean="0"/>
              <a:t>		Business facing rendering of restrictions</a:t>
            </a:r>
          </a:p>
          <a:p>
            <a:r>
              <a:rPr lang="en-US" sz="2000" dirty="0" smtClean="0"/>
              <a:t>		Describable as refinements and/or reuse of properties</a:t>
            </a:r>
          </a:p>
          <a:p>
            <a:r>
              <a:rPr lang="en-US" sz="2000" dirty="0" smtClean="0"/>
              <a:t>Rendering of existing classes and properties and disjoints and inverses</a:t>
            </a:r>
          </a:p>
          <a:p>
            <a:r>
              <a:rPr lang="en-US" sz="2000" dirty="0" smtClean="0"/>
              <a:t>Ability to update the model in real time</a:t>
            </a:r>
          </a:p>
          <a:p>
            <a:r>
              <a:rPr lang="en-US" sz="2000" dirty="0" smtClean="0"/>
              <a:t>Ability to view and edit definitions</a:t>
            </a:r>
          </a:p>
          <a:p>
            <a:r>
              <a:rPr lang="en-US" sz="2000" dirty="0" smtClean="0"/>
              <a:t>Ability to generate additional synonyms</a:t>
            </a:r>
          </a:p>
          <a:p>
            <a:r>
              <a:rPr lang="en-US" sz="2000" dirty="0" smtClean="0"/>
              <a:t>Ability to review and edit provenance metadata</a:t>
            </a:r>
          </a:p>
          <a:p>
            <a:r>
              <a:rPr lang="en-US" sz="2000" dirty="0" smtClean="0"/>
              <a:t>Creating spreadsheets of terms, definitions and synonyms and metadata, etc. reports for off line review</a:t>
            </a:r>
          </a:p>
          <a:p>
            <a:r>
              <a:rPr lang="en-US" sz="2000" dirty="0" smtClean="0"/>
              <a:t>Create clean diagram by drag and drop classes from old diagram to new diagram while maintaining relationships for PPT presentations</a:t>
            </a:r>
          </a:p>
          <a:p>
            <a:r>
              <a:rPr lang="en-US" sz="2000" dirty="0" smtClean="0"/>
              <a:t>2)	Business </a:t>
            </a:r>
            <a:r>
              <a:rPr lang="en-US" sz="2000" dirty="0" err="1" smtClean="0"/>
              <a:t>SME’s</a:t>
            </a:r>
            <a:r>
              <a:rPr lang="en-US" sz="2000" dirty="0" smtClean="0"/>
              <a:t> are now happy by an official sign off process</a:t>
            </a:r>
          </a:p>
          <a:p>
            <a:r>
              <a:rPr lang="en-US" sz="2000" dirty="0" smtClean="0"/>
              <a:t>Convert to RDF/OWL and run QC (OOPS, OQUARE, etc.)</a:t>
            </a:r>
          </a:p>
          <a:p>
            <a:r>
              <a:rPr lang="en-US" sz="2000" dirty="0" smtClean="0"/>
              <a:t>			Consistency checks</a:t>
            </a:r>
          </a:p>
          <a:p>
            <a:r>
              <a:rPr lang="en-US" sz="2000" dirty="0" smtClean="0"/>
              <a:t>			</a:t>
            </a:r>
            <a:r>
              <a:rPr lang="en-US" sz="2000" dirty="0" err="1" smtClean="0"/>
              <a:t>Reasoners</a:t>
            </a:r>
            <a:endParaRPr lang="en-US" sz="2000" dirty="0" smtClean="0"/>
          </a:p>
          <a:p>
            <a:r>
              <a:rPr lang="en-US" sz="2000" dirty="0" smtClean="0"/>
              <a:t>			Regression tests</a:t>
            </a:r>
          </a:p>
          <a:p>
            <a:endParaRPr lang="en-US" dirty="0"/>
          </a:p>
        </p:txBody>
      </p:sp>
    </p:spTree>
    <p:extLst>
      <p:ext uri="{BB962C8B-B14F-4D97-AF65-F5344CB8AC3E}">
        <p14:creationId xmlns:p14="http://schemas.microsoft.com/office/powerpoint/2010/main" val="3299444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Status</a:t>
            </a:r>
            <a:r>
              <a:rPr lang="en-US" baseline="0" dirty="0" smtClean="0"/>
              <a:t> of FIGI RFC, activities</a:t>
            </a:r>
          </a:p>
          <a:p>
            <a:r>
              <a:rPr lang="en-US" dirty="0" smtClean="0"/>
              <a:t>FIBO Status</a:t>
            </a:r>
          </a:p>
          <a:p>
            <a:pPr lvl="1"/>
            <a:r>
              <a:rPr lang="en-US" dirty="0" smtClean="0"/>
              <a:t>Status of Current Activities</a:t>
            </a:r>
          </a:p>
          <a:p>
            <a:pPr lvl="1"/>
            <a:r>
              <a:rPr lang="en-US" dirty="0" smtClean="0"/>
              <a:t>FIBO Indices and Indicators Status / Plans</a:t>
            </a:r>
          </a:p>
          <a:p>
            <a:pPr lvl="1"/>
            <a:r>
              <a:rPr lang="en-US" dirty="0" smtClean="0"/>
              <a:t>Roadmap and next steps</a:t>
            </a:r>
          </a:p>
          <a:p>
            <a:pPr lvl="0"/>
            <a:r>
              <a:rPr lang="en-US" dirty="0" smtClean="0"/>
              <a:t>FIBO Development Process</a:t>
            </a:r>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2</a:t>
            </a:fld>
            <a:endParaRPr lang="en-US" dirty="0"/>
          </a:p>
        </p:txBody>
      </p:sp>
    </p:spTree>
    <p:extLst>
      <p:ext uri="{BB962C8B-B14F-4D97-AF65-F5344CB8AC3E}">
        <p14:creationId xmlns:p14="http://schemas.microsoft.com/office/powerpoint/2010/main" val="2334629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936" y="-98887"/>
            <a:ext cx="8229600" cy="1143000"/>
          </a:xfrm>
        </p:spPr>
        <p:txBody>
          <a:bodyPr/>
          <a:lstStyle/>
          <a:p>
            <a:r>
              <a:rPr lang="en-US" dirty="0" smtClean="0"/>
              <a:t>FIBO Development Process</a:t>
            </a: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A589C6A7-B45C-1C41-B6B1-3A5B57BAE3DD}" type="datetime1">
              <a:rPr lang="en-US" smtClean="0"/>
              <a:pPr/>
              <a:t>7/2/2014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smtClean="0"/>
              <a:t>www.wizdom.com</a:t>
            </a:r>
            <a:endParaRPr lang="en-US"/>
          </a:p>
        </p:txBody>
      </p:sp>
      <p:sp>
        <p:nvSpPr>
          <p:cNvPr id="6" name="Slide Number Placeholder 5"/>
          <p:cNvSpPr>
            <a:spLocks noGrp="1"/>
          </p:cNvSpPr>
          <p:nvPr>
            <p:ph type="sldNum" sz="quarter" idx="12"/>
          </p:nvPr>
        </p:nvSpPr>
        <p:spPr/>
        <p:txBody>
          <a:bodyPr/>
          <a:lstStyle/>
          <a:p>
            <a:fld id="{A9EF402B-C8A5-5445-AD78-AAE8EACFDC0E}" type="slidenum">
              <a:rPr lang="en-US" smtClean="0"/>
              <a:pPr/>
              <a:t>20</a:t>
            </a:fld>
            <a:endParaRPr lang="en-US" dirty="0"/>
          </a:p>
        </p:txBody>
      </p:sp>
      <p:sp>
        <p:nvSpPr>
          <p:cNvPr id="8" name="TextBox 7"/>
          <p:cNvSpPr txBox="1"/>
          <p:nvPr/>
        </p:nvSpPr>
        <p:spPr>
          <a:xfrm>
            <a:off x="457200" y="1270000"/>
            <a:ext cx="8229600" cy="4708981"/>
          </a:xfrm>
          <a:prstGeom prst="rect">
            <a:avLst/>
          </a:prstGeom>
          <a:noFill/>
        </p:spPr>
        <p:txBody>
          <a:bodyPr wrap="square" rtlCol="0">
            <a:spAutoFit/>
          </a:bodyPr>
          <a:lstStyle/>
          <a:p>
            <a:r>
              <a:rPr lang="en-US" sz="2000" dirty="0" smtClean="0"/>
              <a:t>3)	Loop back to 1 to verify that BCO remains valid</a:t>
            </a:r>
          </a:p>
          <a:p>
            <a:endParaRPr lang="en-US" sz="2000" dirty="0" smtClean="0"/>
          </a:p>
          <a:p>
            <a:r>
              <a:rPr lang="en-US" sz="2000" dirty="0" smtClean="0"/>
              <a:t>4)	Publish required OMG documents in the tool of choice</a:t>
            </a:r>
          </a:p>
          <a:p>
            <a:r>
              <a:rPr lang="en-US" sz="2000" dirty="0" smtClean="0"/>
              <a:t>		Write the Inventory File</a:t>
            </a:r>
          </a:p>
          <a:p>
            <a:r>
              <a:rPr lang="en-US" sz="2000" dirty="0" smtClean="0"/>
              <a:t>Request document numbers for, and formally submit, each of the following: </a:t>
            </a:r>
          </a:p>
          <a:p>
            <a:r>
              <a:rPr lang="en-US" sz="2000" dirty="0" smtClean="0"/>
              <a:t>Written specification</a:t>
            </a:r>
          </a:p>
          <a:p>
            <a:r>
              <a:rPr lang="en-US" sz="2000" dirty="0" smtClean="0"/>
              <a:t>Inventory file</a:t>
            </a:r>
          </a:p>
          <a:p>
            <a:r>
              <a:rPr lang="en-US" sz="2000" dirty="0" smtClean="0"/>
              <a:t>OWL files</a:t>
            </a:r>
          </a:p>
          <a:p>
            <a:r>
              <a:rPr lang="en-US" sz="2000" dirty="0" smtClean="0"/>
              <a:t>ODM XMI</a:t>
            </a:r>
          </a:p>
          <a:p>
            <a:r>
              <a:rPr lang="en-US" sz="2000" dirty="0" smtClean="0"/>
              <a:t>UML XMI</a:t>
            </a:r>
          </a:p>
          <a:p>
            <a:r>
              <a:rPr lang="en-US" sz="2000" dirty="0" smtClean="0"/>
              <a:t>Model File (convenience document; has a number but is not part of formal specification)</a:t>
            </a:r>
          </a:p>
          <a:p>
            <a:r>
              <a:rPr lang="en-US" sz="2000" dirty="0" smtClean="0"/>
              <a:t>Signed submission Letter (with IP rights declaration)</a:t>
            </a:r>
          </a:p>
          <a:p>
            <a:endParaRPr lang="en-US" sz="2000" dirty="0" smtClean="0"/>
          </a:p>
          <a:p>
            <a:r>
              <a:rPr lang="en-US" sz="2000" dirty="0" smtClean="0"/>
              <a:t>5)	Repeat</a:t>
            </a:r>
            <a:endParaRPr lang="en-US" sz="2000" dirty="0"/>
          </a:p>
        </p:txBody>
      </p:sp>
    </p:spTree>
    <p:extLst>
      <p:ext uri="{BB962C8B-B14F-4D97-AF65-F5344CB8AC3E}">
        <p14:creationId xmlns:p14="http://schemas.microsoft.com/office/powerpoint/2010/main" val="2051896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flipV="1">
            <a:off x="6248400" y="1752600"/>
            <a:ext cx="2587752" cy="4495800"/>
          </a:xfrm>
          <a:prstGeom prst="round2DiagRect">
            <a:avLst/>
          </a:prstGeom>
          <a:blipFill>
            <a:blip r:embed="rId2" cstate="print">
              <a:duotone>
                <a:schemeClr val="accent1">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33" name="Round Diagonal Corner Rectangle 32"/>
          <p:cNvSpPr/>
          <p:nvPr/>
        </p:nvSpPr>
        <p:spPr>
          <a:xfrm flipV="1">
            <a:off x="60960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schemeClr val="accent1">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flipV="1">
            <a:off x="381000" y="1676400"/>
            <a:ext cx="2514600" cy="4267200"/>
          </a:xfrm>
          <a:prstGeom prst="round2DiagRect">
            <a:avLst/>
          </a:prstGeom>
          <a:blipFill>
            <a:blip r:embed="rId2" cstate="print">
              <a:duotone>
                <a:schemeClr val="accent1">
                  <a:shade val="45000"/>
                  <a:satMod val="135000"/>
                </a:schemeClr>
                <a:prstClr val="white"/>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latin typeface="Franklin Gothic Medium" pitchFamily="34" charset="0"/>
              </a:rPr>
              <a:t>Enterprise Data Management Council</a:t>
            </a:r>
            <a:endParaRPr lang="en-US" sz="1000" dirty="0">
              <a:latin typeface="Franklin Gothic Medium" pitchFamily="34" charset="0"/>
            </a:endParaRPr>
          </a:p>
        </p:txBody>
      </p:sp>
      <p:grpSp>
        <p:nvGrpSpPr>
          <p:cNvPr id="2"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52400" y="3048000"/>
              <a:ext cx="1295400" cy="523220"/>
            </a:xfrm>
            <a:prstGeom prst="rect">
              <a:avLst/>
            </a:prstGeom>
            <a:noFill/>
          </p:spPr>
          <p:txBody>
            <a:bodyPr wrap="square" rtlCol="0">
              <a:spAutoFit/>
            </a:bodyPr>
            <a:lstStyle/>
            <a:p>
              <a:pPr algn="ctr"/>
              <a:r>
                <a:rPr lang="en-US" sz="1400" dirty="0" smtClean="0">
                  <a:latin typeface="Franklin Gothic Medium" pitchFamily="34" charset="0"/>
                </a:rPr>
                <a:t>Standards and Frameworks</a:t>
              </a:r>
              <a:endParaRPr lang="en-US" sz="1400" dirty="0">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latin typeface="Franklin Gothic Medium" pitchFamily="34" charset="0"/>
                </a:rPr>
                <a:t>Research </a:t>
              </a:r>
            </a:p>
            <a:p>
              <a:pPr algn="ctr"/>
              <a:r>
                <a:rPr lang="en-US" sz="1400" dirty="0" smtClean="0">
                  <a:latin typeface="Franklin Gothic Medium" pitchFamily="34" charset="0"/>
                </a:rPr>
                <a:t>and </a:t>
              </a:r>
            </a:p>
            <a:p>
              <a:pPr algn="ctr"/>
              <a:r>
                <a:rPr lang="en-US" sz="1400" dirty="0" smtClean="0">
                  <a:latin typeface="Franklin Gothic Medium" pitchFamily="34" charset="0"/>
                </a:rPr>
                <a:t>Innovation</a:t>
              </a:r>
              <a:endParaRPr lang="en-US" sz="1400" dirty="0">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2800" y="3124200"/>
            <a:ext cx="1676400" cy="923330"/>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Franklin Gothic Medium" pitchFamily="34" charset="0"/>
              </a:rPr>
              <a:t>EDMC FIBO Strategic Framework</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4" cstate="print"/>
          <a:stretch>
            <a:fillRect/>
          </a:stretch>
        </p:blipFill>
        <p:spPr>
          <a:xfrm>
            <a:off x="4533900" y="4075619"/>
            <a:ext cx="1045910" cy="1139839"/>
          </a:xfrm>
          <a:prstGeom prst="rect">
            <a:avLst/>
          </a:prstGeom>
        </p:spPr>
      </p:pic>
      <p:sp>
        <p:nvSpPr>
          <p:cNvPr id="41" name="TextBox 40"/>
          <p:cNvSpPr txBox="1"/>
          <p:nvPr/>
        </p:nvSpPr>
        <p:spPr>
          <a:xfrm>
            <a:off x="3200400" y="4678799"/>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effectLst>
                  <a:outerShdw blurRad="41275" dist="20320" dir="1800000" algn="tl" rotWithShape="0">
                    <a:srgbClr val="000000">
                      <a:alpha val="40000"/>
                    </a:srgbClr>
                  </a:outerShdw>
                </a:effectLst>
              </a:rPr>
              <a:t> Team/Organization </a:t>
            </a:r>
          </a:p>
          <a:p>
            <a:r>
              <a:rPr lang="en-US" sz="1400" b="1" dirty="0" smtClean="0">
                <a:ln w="12700">
                  <a:noFill/>
                  <a:prstDash val="solid"/>
                </a:ln>
                <a:effectLst>
                  <a:outerShdw blurRad="41275" dist="20320" dir="1800000" algn="tl" rotWithShape="0">
                    <a:srgbClr val="000000">
                      <a:alpha val="40000"/>
                    </a:srgbClr>
                  </a:outerShdw>
                </a:effectLst>
              </a:rPr>
              <a:t>   Adaptation</a:t>
            </a:r>
          </a:p>
        </p:txBody>
      </p:sp>
      <p:sp>
        <p:nvSpPr>
          <p:cNvPr id="12" name="TextBox 11"/>
          <p:cNvSpPr txBox="1"/>
          <p:nvPr/>
        </p:nvSpPr>
        <p:spPr>
          <a:xfrm>
            <a:off x="3167376" y="4116169"/>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7" name="Picture 46" descr="communities on a pentagon shape.jpg"/>
          <p:cNvPicPr>
            <a:picLocks noChangeAspect="1"/>
          </p:cNvPicPr>
          <p:nvPr/>
        </p:nvPicPr>
        <p:blipFill>
          <a:blip r:embed="rId5" cstate="print"/>
          <a:stretch>
            <a:fillRect/>
          </a:stretch>
        </p:blipFill>
        <p:spPr>
          <a:xfrm>
            <a:off x="7208525" y="3550706"/>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latin typeface="Franklin Gothic Book" pitchFamily="34" charset="0"/>
              </a:rPr>
              <a:t>Monitor </a:t>
            </a:r>
          </a:p>
          <a:p>
            <a:r>
              <a:rPr lang="en-US" b="1" dirty="0" smtClean="0">
                <a:ln>
                  <a:solidFill>
                    <a:schemeClr val="tx2"/>
                  </a:solidFill>
                </a:ln>
                <a:latin typeface="Franklin Gothic Book" pitchFamily="34" charset="0"/>
              </a:rPr>
              <a:t>FIBO Communities</a:t>
            </a:r>
            <a:endParaRPr lang="en-US" b="1" dirty="0">
              <a:ln>
                <a:solidFill>
                  <a:schemeClr val="tx2"/>
                </a:solidFill>
              </a:ln>
              <a:latin typeface="Franklin Gothic Book" pitchFamily="34" charset="0"/>
            </a:endParaRPr>
          </a:p>
        </p:txBody>
      </p:sp>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291" y="1765625"/>
            <a:ext cx="1102895" cy="709506"/>
          </a:xfrm>
          <a:prstGeom prst="rect">
            <a:avLst/>
          </a:prstGeom>
        </p:spPr>
      </p:pic>
      <p:pic>
        <p:nvPicPr>
          <p:cNvPr id="51" name="Picture 50"/>
          <p:cNvPicPr>
            <a:picLocks noChangeAspect="1"/>
          </p:cNvPicPr>
          <p:nvPr/>
        </p:nvPicPr>
        <p:blipFill>
          <a:blip r:embed="rId7"/>
          <a:stretch>
            <a:fillRect/>
          </a:stretch>
        </p:blipFill>
        <p:spPr>
          <a:xfrm>
            <a:off x="1032789" y="5052047"/>
            <a:ext cx="1299447" cy="595313"/>
          </a:xfrm>
          <a:prstGeom prst="rect">
            <a:avLst/>
          </a:prstGeom>
        </p:spPr>
      </p:pic>
      <p:pic>
        <p:nvPicPr>
          <p:cNvPr id="52" name="Picture 51"/>
          <p:cNvPicPr>
            <a:picLocks noChangeAspect="1"/>
          </p:cNvPicPr>
          <p:nvPr/>
        </p:nvPicPr>
        <p:blipFill rotWithShape="1">
          <a:blip r:embed="rId8"/>
          <a:srcRect l="41217" r="39621" b="34000"/>
          <a:stretch/>
        </p:blipFill>
        <p:spPr>
          <a:xfrm>
            <a:off x="574872" y="4645539"/>
            <a:ext cx="1349376" cy="463848"/>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2562" y="1800960"/>
            <a:ext cx="1334348" cy="1079795"/>
          </a:xfrm>
          <a:prstGeom prst="rect">
            <a:avLst/>
          </a:prstGeom>
        </p:spPr>
      </p:pic>
      <p:sp>
        <p:nvSpPr>
          <p:cNvPr id="14" name="TextBox 13"/>
          <p:cNvSpPr txBox="1"/>
          <p:nvPr/>
        </p:nvSpPr>
        <p:spPr>
          <a:xfrm>
            <a:off x="6245352" y="4050687"/>
            <a:ext cx="1676400" cy="923330"/>
          </a:xfrm>
          <a:prstGeom prst="rect">
            <a:avLst/>
          </a:prstGeom>
          <a:noFill/>
        </p:spPr>
        <p:txBody>
          <a:bodyPr wrap="square" rtlCol="0">
            <a:spAutoFit/>
          </a:bodyPr>
          <a:lstStyle/>
          <a:p>
            <a:r>
              <a:rPr lang="en-US" dirty="0" smtClean="0">
                <a:effectLst/>
                <a:latin typeface="Franklin Gothic Book" pitchFamily="34" charset="0"/>
              </a:rPr>
              <a:t>Transition 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sp>
        <p:nvSpPr>
          <p:cNvPr id="59" name="TextBox 58"/>
          <p:cNvSpPr txBox="1"/>
          <p:nvPr/>
        </p:nvSpPr>
        <p:spPr>
          <a:xfrm>
            <a:off x="6781799" y="5193687"/>
            <a:ext cx="1676400" cy="923330"/>
          </a:xfrm>
          <a:prstGeom prst="rect">
            <a:avLst/>
          </a:prstGeom>
          <a:noFill/>
        </p:spPr>
        <p:txBody>
          <a:bodyPr wrap="square" rtlCol="0">
            <a:spAutoFit/>
          </a:bodyPr>
          <a:lstStyle/>
          <a:p>
            <a:r>
              <a:rPr lang="en-US" dirty="0" smtClean="0">
                <a:effectLst/>
                <a:latin typeface="Franklin Gothic Book" pitchFamily="34" charset="0"/>
              </a:rPr>
              <a:t>FIBO Externality Review</a:t>
            </a:r>
            <a:endParaRPr lang="en-US" dirty="0">
              <a:effectLst/>
              <a:latin typeface="Franklin Gothic Book" pitchFamily="34" charset="0"/>
            </a:endParaRPr>
          </a:p>
        </p:txBody>
      </p:sp>
      <p:sp>
        <p:nvSpPr>
          <p:cNvPr id="45" name="Date Placeholder 44"/>
          <p:cNvSpPr>
            <a:spLocks noGrp="1"/>
          </p:cNvSpPr>
          <p:nvPr>
            <p:ph type="dt" sz="half" idx="10"/>
          </p:nvPr>
        </p:nvSpPr>
        <p:spPr/>
        <p:txBody>
          <a:bodyPr/>
          <a:lstStyle/>
          <a:p>
            <a:fld id="{7FEBE654-2E9C-4A45-86AB-DDEECA02AD27}" type="datetime1">
              <a:rPr lang="en-US" smtClean="0"/>
              <a:pPr/>
              <a:t>7/2/2014</a:t>
            </a:fld>
            <a:endParaRPr lang="en-US"/>
          </a:p>
        </p:txBody>
      </p:sp>
      <p:sp>
        <p:nvSpPr>
          <p:cNvPr id="48" name="Footer Placeholder 47"/>
          <p:cNvSpPr>
            <a:spLocks noGrp="1"/>
          </p:cNvSpPr>
          <p:nvPr>
            <p:ph type="ftr" sz="quarter" idx="11"/>
          </p:nvPr>
        </p:nvSpPr>
        <p:spPr/>
        <p:txBody>
          <a:bodyPr/>
          <a:lstStyle/>
          <a:p>
            <a:r>
              <a:rPr lang="en-US" dirty="0" smtClean="0"/>
              <a:t>© 2014 EDMC   FIBO </a:t>
            </a:r>
            <a:endParaRPr lang="en-US" dirty="0"/>
          </a:p>
        </p:txBody>
      </p:sp>
      <p:sp>
        <p:nvSpPr>
          <p:cNvPr id="49" name="Slide Number Placeholder 48"/>
          <p:cNvSpPr>
            <a:spLocks noGrp="1"/>
          </p:cNvSpPr>
          <p:nvPr>
            <p:ph type="sldNum" sz="quarter" idx="12"/>
          </p:nvPr>
        </p:nvSpPr>
        <p:spPr/>
        <p:txBody>
          <a:bodyPr/>
          <a:lstStyle/>
          <a:p>
            <a:fld id="{A9EF402B-C8A5-5445-AD78-AAE8EACFDC0E}" type="slidenum">
              <a:rPr lang="en-US" smtClean="0"/>
              <a:pPr/>
              <a:t>21</a:t>
            </a:fld>
            <a:endParaRPr lang="en-US"/>
          </a:p>
        </p:txBody>
      </p:sp>
      <p:sp>
        <p:nvSpPr>
          <p:cNvPr id="55"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59"/>
          <p:cNvGrpSpPr/>
          <p:nvPr/>
        </p:nvGrpSpPr>
        <p:grpSpPr>
          <a:xfrm>
            <a:off x="6477000" y="1673226"/>
            <a:ext cx="2310584" cy="1450974"/>
            <a:chOff x="2496367" y="2793970"/>
            <a:chExt cx="2310584" cy="1450974"/>
          </a:xfrm>
        </p:grpSpPr>
        <p:pic>
          <p:nvPicPr>
            <p:cNvPr id="61" name="Picture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6367" y="2793970"/>
              <a:ext cx="2310584" cy="1450974"/>
            </a:xfrm>
            <a:prstGeom prst="rect">
              <a:avLst/>
            </a:prstGeom>
          </p:spPr>
        </p:pic>
        <p:sp>
          <p:nvSpPr>
            <p:cNvPr id="62" name="Flowchart: Preparation 10"/>
            <p:cNvSpPr/>
            <p:nvPr/>
          </p:nvSpPr>
          <p:spPr>
            <a:xfrm>
              <a:off x="3354478" y="3256566"/>
              <a:ext cx="600301" cy="503903"/>
            </a:xfrm>
            <a:prstGeom prst="flowChartPreparation">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714063" y="3340675"/>
              <a:ext cx="1957767" cy="338554"/>
            </a:xfrm>
            <a:prstGeom prst="rect">
              <a:avLst/>
            </a:prstGeom>
            <a:noFill/>
          </p:spPr>
          <p:txBody>
            <a:bodyPr wrap="square" rtlCol="0">
              <a:spAutoFit/>
            </a:bodyPr>
            <a:lstStyle/>
            <a:p>
              <a:pPr algn="ctr"/>
              <a:r>
                <a:rPr lang="en-US" sz="1600" dirty="0" smtClean="0">
                  <a:latin typeface="Franklin Gothic Medium" pitchFamily="34" charset="0"/>
                </a:rPr>
                <a:t>Implementations</a:t>
              </a:r>
              <a:endParaRPr lang="en-US" sz="1600" dirty="0">
                <a:latin typeface="Franklin Gothic Medium" pitchFamily="34" charset="0"/>
              </a:endParaRPr>
            </a:p>
          </p:txBody>
        </p:sp>
      </p:grpSp>
      <p:sp>
        <p:nvSpPr>
          <p:cNvPr id="66" name="Bent Arrow 65"/>
          <p:cNvSpPr/>
          <p:nvPr/>
        </p:nvSpPr>
        <p:spPr>
          <a:xfrm rot="11815391">
            <a:off x="2185662" y="4863439"/>
            <a:ext cx="1419874" cy="1016748"/>
          </a:xfrm>
          <a:prstGeom prst="bentArrow">
            <a:avLst/>
          </a:prstGeom>
          <a:solidFill>
            <a:srgbClr val="08FF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Bent Arrow 66"/>
          <p:cNvSpPr/>
          <p:nvPr/>
        </p:nvSpPr>
        <p:spPr>
          <a:xfrm rot="11815391">
            <a:off x="2039114" y="4917292"/>
            <a:ext cx="4588317" cy="1144731"/>
          </a:xfrm>
          <a:prstGeom prst="bentArrow">
            <a:avLst>
              <a:gd name="adj1" fmla="val 25000"/>
              <a:gd name="adj2" fmla="val 17571"/>
              <a:gd name="adj3" fmla="val 25000"/>
              <a:gd name="adj4" fmla="val 43750"/>
            </a:avLst>
          </a:prstGeom>
          <a:solidFill>
            <a:srgbClr val="08FF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686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6" name="Down Arrow 65"/>
          <p:cNvSpPr/>
          <p:nvPr/>
        </p:nvSpPr>
        <p:spPr>
          <a:xfrm>
            <a:off x="1524000" y="762000"/>
            <a:ext cx="609600" cy="457200"/>
          </a:xfrm>
          <a:prstGeom prst="downArrow">
            <a:avLst/>
          </a:prstGeom>
          <a:gradFill>
            <a:gsLst>
              <a:gs pos="0">
                <a:schemeClr val="accent2">
                  <a:lumMod val="60000"/>
                  <a:lumOff val="40000"/>
                </a:schemeClr>
              </a:gs>
              <a:gs pos="25000">
                <a:schemeClr val="accent2">
                  <a:lumMod val="40000"/>
                  <a:lumOff val="60000"/>
                </a:schemeClr>
              </a:gs>
              <a:gs pos="75000">
                <a:schemeClr val="accent2">
                  <a:lumMod val="75000"/>
                </a:schemeClr>
              </a:gs>
              <a:gs pos="100000">
                <a:srgbClr val="005CBF"/>
              </a:gs>
            </a:gsLst>
            <a:lin ang="5400000" scaled="0"/>
          </a:gradFill>
          <a:ln>
            <a:solidFill>
              <a:schemeClr val="bg1">
                <a:lumMod val="75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2400" y="1676400"/>
            <a:ext cx="8839200" cy="4876800"/>
            <a:chOff x="152400" y="1676400"/>
            <a:chExt cx="8839200" cy="4876800"/>
          </a:xfrm>
        </p:grpSpPr>
        <p:sp>
          <p:nvSpPr>
            <p:cNvPr id="20" name="Round Diagonal Corner Rectangle 19"/>
            <p:cNvSpPr/>
            <p:nvPr/>
          </p:nvSpPr>
          <p:spPr>
            <a:xfrm flipV="1">
              <a:off x="6248400" y="1752600"/>
              <a:ext cx="2587752" cy="4495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flipV="1">
              <a:off x="60960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4343400"/>
              <a:ext cx="1524000" cy="1200329"/>
            </a:xfrm>
            <a:prstGeom prst="rect">
              <a:avLst/>
            </a:prstGeom>
            <a:noFill/>
          </p:spPr>
          <p:txBody>
            <a:bodyPr wrap="square" rtlCol="0">
              <a:spAutoFit/>
            </a:bodyPr>
            <a:lstStyle/>
            <a:p>
              <a:r>
                <a:rPr lang="en-US" dirty="0" smtClean="0">
                  <a:effectLst/>
                  <a:latin typeface="Franklin Gothic Book" pitchFamily="34" charset="0"/>
                </a:rPr>
                <a:t>Transition </a:t>
              </a:r>
            </a:p>
            <a:p>
              <a:r>
                <a:rPr lang="en-US" dirty="0" smtClean="0">
                  <a:effectLst/>
                  <a:latin typeface="Franklin Gothic Book" pitchFamily="34" charset="0"/>
                </a:rPr>
                <a:t>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pic>
          <p:nvPicPr>
            <p:cNvPr id="35" name="Picture 34" descr="Hexagon Amplification image with gradiant DCMO hex.png"/>
            <p:cNvPicPr>
              <a:picLocks noChangeAspect="1"/>
            </p:cNvPicPr>
            <p:nvPr/>
          </p:nvPicPr>
          <p:blipFill>
            <a:blip r:embed="rId4" cstate="print">
              <a:duotone>
                <a:schemeClr val="bg2">
                  <a:shade val="45000"/>
                  <a:satMod val="135000"/>
                </a:schemeClr>
                <a:prstClr val="white"/>
              </a:duotone>
            </a:blip>
            <a:stretch>
              <a:fillRect/>
            </a:stretch>
          </p:blipFill>
          <p:spPr>
            <a:xfrm>
              <a:off x="6629400" y="1828801"/>
              <a:ext cx="1752600" cy="1086574"/>
            </a:xfrm>
            <a:prstGeom prst="rect">
              <a:avLst/>
            </a:prstGeom>
          </p:spPr>
        </p:pic>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hexagon APPLY  image with gradiant colors.png"/>
            <p:cNvPicPr>
              <a:picLocks noChangeAspect="1"/>
            </p:cNvPicPr>
            <p:nvPr/>
          </p:nvPicPr>
          <p:blipFill>
            <a:blip r:embed="rId5" cstate="print">
              <a:duotone>
                <a:schemeClr val="bg2">
                  <a:shade val="45000"/>
                  <a:satMod val="135000"/>
                </a:schemeClr>
                <a:prstClr val="white"/>
              </a:duotone>
            </a:blip>
            <a:stretch>
              <a:fillRect/>
            </a:stretch>
          </p:blipFill>
          <p:spPr>
            <a:xfrm>
              <a:off x="3810000" y="1752599"/>
              <a:ext cx="1524000" cy="1066801"/>
            </a:xfrm>
            <a:prstGeom prst="rect">
              <a:avLst/>
            </a:prstGeom>
          </p:spPr>
        </p:pic>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9"/>
            <p:cNvGrpSpPr/>
            <p:nvPr/>
          </p:nvGrpSpPr>
          <p:grpSpPr>
            <a:xfrm>
              <a:off x="381000" y="1676400"/>
              <a:ext cx="2514600" cy="4267200"/>
              <a:chOff x="381000" y="1676400"/>
              <a:chExt cx="2514600" cy="4267200"/>
            </a:xfrm>
          </p:grpSpPr>
          <p:sp>
            <p:nvSpPr>
              <p:cNvPr id="24" name="Round Diagonal Corner Rectangle 23"/>
              <p:cNvSpPr/>
              <p:nvPr/>
            </p:nvSpPr>
            <p:spPr>
              <a:xfrm flipV="1">
                <a:off x="381000" y="1676400"/>
                <a:ext cx="2514600" cy="4267200"/>
              </a:xfrm>
              <a:prstGeom prst="round2DiagRect">
                <a:avLst/>
              </a:prstGeom>
              <a:blipFill>
                <a:blip r:embed="rId2" cstate="print">
                  <a:duotone>
                    <a:schemeClr val="bg2">
                      <a:shade val="45000"/>
                      <a:satMod val="135000"/>
                    </a:schemeClr>
                    <a:prstClr val="white"/>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Emblem_Color_Small.png"/>
              <p:cNvPicPr>
                <a:picLocks noChangeAspect="1"/>
              </p:cNvPicPr>
              <p:nvPr/>
            </p:nvPicPr>
            <p:blipFill>
              <a:blip r:embed="rId6" cstate="print">
                <a:duotone>
                  <a:schemeClr val="bg2">
                    <a:shade val="45000"/>
                    <a:satMod val="135000"/>
                  </a:schemeClr>
                  <a:prstClr val="white"/>
                </a:duotone>
              </a:blip>
              <a:stretch>
                <a:fillRect/>
              </a:stretch>
            </p:blipFill>
            <p:spPr>
              <a:xfrm>
                <a:off x="457200" y="1752600"/>
                <a:ext cx="762000" cy="762000"/>
              </a:xfrm>
              <a:prstGeom prst="rect">
                <a:avLst/>
              </a:prstGeom>
            </p:spPr>
          </p:pic>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solidFill>
                      <a:schemeClr val="bg1">
                        <a:lumMod val="75000"/>
                      </a:schemeClr>
                    </a:solidFill>
                    <a:latin typeface="Franklin Gothic Medium" pitchFamily="34" charset="0"/>
                  </a:rPr>
                  <a:t>Office of the</a:t>
                </a:r>
              </a:p>
              <a:p>
                <a:r>
                  <a:rPr lang="en-US" sz="1000" dirty="0" smtClean="0">
                    <a:solidFill>
                      <a:schemeClr val="bg1">
                        <a:lumMod val="75000"/>
                      </a:schemeClr>
                    </a:solidFill>
                    <a:latin typeface="Franklin Gothic Medium" pitchFamily="34" charset="0"/>
                  </a:rPr>
                  <a:t>Deputy Chief Management Officer </a:t>
                </a:r>
                <a:endParaRPr lang="en-US" sz="1000" dirty="0">
                  <a:solidFill>
                    <a:schemeClr val="bg1">
                      <a:lumMod val="75000"/>
                    </a:schemeClr>
                  </a:solidFill>
                  <a:latin typeface="Franklin Gothic Medium" pitchFamily="34" charset="0"/>
                </a:endParaRPr>
              </a:p>
            </p:txBody>
          </p:sp>
        </p:grpSp>
        <p:grpSp>
          <p:nvGrpSpPr>
            <p:cNvPr id="7"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rountel color no bkgrd.png"/>
              <p:cNvPicPr>
                <a:picLocks noChangeAspect="1"/>
              </p:cNvPicPr>
              <p:nvPr/>
            </p:nvPicPr>
            <p:blipFill>
              <a:blip r:embed="rId7" cstate="print">
                <a:duotone>
                  <a:schemeClr val="bg2">
                    <a:shade val="45000"/>
                    <a:satMod val="135000"/>
                  </a:schemeClr>
                  <a:prstClr val="white"/>
                </a:duotone>
              </a:blip>
              <a:stretch>
                <a:fillRect/>
              </a:stretch>
            </p:blipFill>
            <p:spPr>
              <a:xfrm>
                <a:off x="533400" y="4419600"/>
                <a:ext cx="1752600" cy="1752600"/>
              </a:xfrm>
              <a:prstGeom prst="rect">
                <a:avLst/>
              </a:prstGeom>
            </p:spPr>
          </p:pic>
          <p:sp>
            <p:nvSpPr>
              <p:cNvPr id="9" name="TextBox 8"/>
              <p:cNvSpPr txBox="1"/>
              <p:nvPr/>
            </p:nvSpPr>
            <p:spPr>
              <a:xfrm>
                <a:off x="152400" y="3048000"/>
                <a:ext cx="12954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Standards and Frameworks</a:t>
                </a:r>
                <a:endParaRPr lang="en-US" sz="1400" dirty="0">
                  <a:solidFill>
                    <a:srgbClr val="FFC000"/>
                  </a:solidFill>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Research </a:t>
                </a:r>
              </a:p>
              <a:p>
                <a:pPr algn="ctr"/>
                <a:r>
                  <a:rPr lang="en-US" sz="1400" dirty="0" smtClean="0">
                    <a:solidFill>
                      <a:srgbClr val="FFC000"/>
                    </a:solidFill>
                    <a:latin typeface="Franklin Gothic Medium" pitchFamily="34" charset="0"/>
                  </a:rPr>
                  <a:t>and </a:t>
                </a:r>
              </a:p>
              <a:p>
                <a:pPr algn="ctr"/>
                <a:r>
                  <a:rPr lang="en-US" sz="1400" dirty="0" smtClean="0">
                    <a:solidFill>
                      <a:srgbClr val="FFC000"/>
                    </a:solidFill>
                    <a:latin typeface="Franklin Gothic Medium" pitchFamily="34" charset="0"/>
                  </a:rPr>
                  <a:t>Innovation</a:t>
                </a:r>
                <a:endParaRPr lang="en-US" sz="1400" dirty="0">
                  <a:solidFill>
                    <a:srgbClr val="FFC000"/>
                  </a:solidFill>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oD Strategic Management Plan cover letter image.png"/>
            <p:cNvPicPr>
              <a:picLocks noChangeAspect="1"/>
            </p:cNvPicPr>
            <p:nvPr/>
          </p:nvPicPr>
          <p:blipFill>
            <a:blip r:embed="rId8" cstate="print">
              <a:duotone>
                <a:schemeClr val="bg2">
                  <a:shade val="45000"/>
                  <a:satMod val="135000"/>
                </a:schemeClr>
                <a:prstClr val="white"/>
              </a:duotone>
            </a:blip>
            <a:stretch>
              <a:fillRect/>
            </a:stretch>
          </p:blipFill>
          <p:spPr>
            <a:xfrm>
              <a:off x="4520452" y="3124200"/>
              <a:ext cx="889748" cy="1143000"/>
            </a:xfrm>
            <a:prstGeom prst="rect">
              <a:avLst/>
            </a:prstGeom>
            <a:ln w="15875">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pic>
        <p:sp>
          <p:nvSpPr>
            <p:cNvPr id="11" name="TextBox 10"/>
            <p:cNvSpPr txBox="1"/>
            <p:nvPr/>
          </p:nvSpPr>
          <p:spPr>
            <a:xfrm>
              <a:off x="3352800" y="3124200"/>
              <a:ext cx="1676400" cy="923330"/>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DoD DCMO </a:t>
              </a:r>
            </a:p>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Strategic Framework</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9" cstate="print">
              <a:duotone>
                <a:schemeClr val="bg2">
                  <a:shade val="45000"/>
                  <a:satMod val="135000"/>
                </a:schemeClr>
                <a:prstClr val="white"/>
              </a:duotone>
            </a:blip>
            <a:stretch>
              <a:fillRect/>
            </a:stretch>
          </p:blipFill>
          <p:spPr>
            <a:xfrm>
              <a:off x="4191000" y="4267200"/>
              <a:ext cx="1045910" cy="1139839"/>
            </a:xfrm>
            <a:prstGeom prst="rect">
              <a:avLst/>
            </a:prstGeom>
          </p:spPr>
        </p:pic>
        <p:sp>
          <p:nvSpPr>
            <p:cNvPr id="41" name="TextBox 40"/>
            <p:cNvSpPr txBox="1"/>
            <p:nvPr/>
          </p:nvSpPr>
          <p:spPr>
            <a:xfrm>
              <a:off x="3276600" y="4927193"/>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Team/Organization </a:t>
              </a:r>
            </a:p>
            <a:p>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Adaptation</a:t>
              </a:r>
            </a:p>
          </p:txBody>
        </p:sp>
        <p:sp>
          <p:nvSpPr>
            <p:cNvPr id="12" name="TextBox 11"/>
            <p:cNvSpPr txBox="1"/>
            <p:nvPr/>
          </p:nvSpPr>
          <p:spPr>
            <a:xfrm>
              <a:off x="3276600" y="4343400"/>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endParaRPr>
            </a:p>
          </p:txBody>
        </p:sp>
        <p:pic>
          <p:nvPicPr>
            <p:cNvPr id="48" name="Picture 47" descr="SPAWAR_Logo.gif"/>
            <p:cNvPicPr>
              <a:picLocks noChangeAspect="1"/>
            </p:cNvPicPr>
            <p:nvPr/>
          </p:nvPicPr>
          <p:blipFill>
            <a:blip r:embed="rId10" cstate="print">
              <a:duotone>
                <a:schemeClr val="bg2">
                  <a:shade val="45000"/>
                  <a:satMod val="135000"/>
                </a:schemeClr>
                <a:prstClr val="white"/>
              </a:duotone>
            </a:blip>
            <a:srcRect t="-5424"/>
            <a:stretch>
              <a:fillRect/>
            </a:stretch>
          </p:blipFill>
          <p:spPr>
            <a:xfrm>
              <a:off x="7924800" y="5235928"/>
              <a:ext cx="685800" cy="425150"/>
            </a:xfrm>
            <a:prstGeom prst="rect">
              <a:avLst/>
            </a:prstGeom>
            <a:solidFill>
              <a:schemeClr val="bg1">
                <a:alpha val="32000"/>
              </a:schemeClr>
            </a:solidFill>
          </p:spPr>
        </p:pic>
        <p:pic>
          <p:nvPicPr>
            <p:cNvPr id="49" name="Picture 48" descr="Navy no bkgrd.png"/>
            <p:cNvPicPr>
              <a:picLocks noChangeAspect="1"/>
            </p:cNvPicPr>
            <p:nvPr/>
          </p:nvPicPr>
          <p:blipFill>
            <a:blip r:embed="rId11" cstate="print">
              <a:duotone>
                <a:schemeClr val="bg2">
                  <a:shade val="45000"/>
                  <a:satMod val="135000"/>
                </a:schemeClr>
                <a:prstClr val="white"/>
              </a:duotone>
            </a:blip>
            <a:srcRect l="21134" t="1322" r="11888" b="31729"/>
            <a:stretch>
              <a:fillRect/>
            </a:stretch>
          </p:blipFill>
          <p:spPr>
            <a:xfrm>
              <a:off x="7902294" y="4343400"/>
              <a:ext cx="555906" cy="555665"/>
            </a:xfrm>
            <a:prstGeom prst="rect">
              <a:avLst/>
            </a:prstGeom>
          </p:spPr>
        </p:pic>
        <p:pic>
          <p:nvPicPr>
            <p:cNvPr id="53" name="Picture 52" descr="Air Force seal.png"/>
            <p:cNvPicPr>
              <a:picLocks noChangeAspect="1"/>
            </p:cNvPicPr>
            <p:nvPr/>
          </p:nvPicPr>
          <p:blipFill>
            <a:blip r:embed="rId12" cstate="print">
              <a:duotone>
                <a:schemeClr val="bg2">
                  <a:shade val="45000"/>
                  <a:satMod val="135000"/>
                </a:schemeClr>
                <a:prstClr val="white"/>
              </a:duotone>
            </a:blip>
            <a:srcRect l="19813" r="14530" b="34374"/>
            <a:stretch>
              <a:fillRect/>
            </a:stretch>
          </p:blipFill>
          <p:spPr>
            <a:xfrm>
              <a:off x="7771657" y="4495800"/>
              <a:ext cx="534143" cy="533400"/>
            </a:xfrm>
            <a:prstGeom prst="rect">
              <a:avLst/>
            </a:prstGeom>
          </p:spPr>
        </p:pic>
        <p:pic>
          <p:nvPicPr>
            <p:cNvPr id="54" name="Picture 53" descr="United_States_Army_logo.png"/>
            <p:cNvPicPr>
              <a:picLocks noChangeAspect="1"/>
            </p:cNvPicPr>
            <p:nvPr/>
          </p:nvPicPr>
          <p:blipFill>
            <a:blip r:embed="rId13" cstate="print">
              <a:duotone>
                <a:schemeClr val="bg2">
                  <a:shade val="45000"/>
                  <a:satMod val="135000"/>
                </a:schemeClr>
                <a:prstClr val="white"/>
              </a:duotone>
            </a:blip>
            <a:stretch>
              <a:fillRect/>
            </a:stretch>
          </p:blipFill>
          <p:spPr>
            <a:xfrm>
              <a:off x="7620000" y="4648200"/>
              <a:ext cx="533400" cy="533400"/>
            </a:xfrm>
            <a:prstGeom prst="rect">
              <a:avLst/>
            </a:prstGeom>
          </p:spPr>
        </p:pic>
        <p:pic>
          <p:nvPicPr>
            <p:cNvPr id="55" name="Picture 54" descr="DoD logo no bkgrd.png"/>
            <p:cNvPicPr>
              <a:picLocks noChangeAspect="1"/>
            </p:cNvPicPr>
            <p:nvPr/>
          </p:nvPicPr>
          <p:blipFill>
            <a:blip r:embed="rId14" cstate="print">
              <a:duotone>
                <a:schemeClr val="bg2">
                  <a:shade val="45000"/>
                  <a:satMod val="135000"/>
                </a:schemeClr>
                <a:prstClr val="white"/>
              </a:duotone>
            </a:blip>
            <a:srcRect l="14530" t="1322" r="14530" b="26441"/>
            <a:stretch>
              <a:fillRect/>
            </a:stretch>
          </p:blipFill>
          <p:spPr>
            <a:xfrm>
              <a:off x="7467600" y="4800600"/>
              <a:ext cx="524298" cy="533400"/>
            </a:xfrm>
            <a:prstGeom prst="rect">
              <a:avLst/>
            </a:prstGeom>
          </p:spPr>
        </p:pic>
        <p:pic>
          <p:nvPicPr>
            <p:cNvPr id="47" name="Picture 46" descr="communities on a pentagon shape.jpg"/>
            <p:cNvPicPr>
              <a:picLocks noChangeAspect="1"/>
            </p:cNvPicPr>
            <p:nvPr/>
          </p:nvPicPr>
          <p:blipFill>
            <a:blip r:embed="rId15" cstate="print">
              <a:duotone>
                <a:schemeClr val="bg2">
                  <a:shade val="45000"/>
                  <a:satMod val="135000"/>
                </a:schemeClr>
                <a:prstClr val="white"/>
              </a:duotone>
            </a:blip>
            <a:stretch>
              <a:fillRect/>
            </a:stretch>
          </p:blipFill>
          <p:spPr>
            <a:xfrm>
              <a:off x="7239000" y="3048000"/>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solidFill>
                    <a:srgbClr val="FFD13F"/>
                  </a:solidFill>
                  <a:latin typeface="Franklin Gothic Book" pitchFamily="34" charset="0"/>
                </a:rPr>
                <a:t>Monitor </a:t>
              </a:r>
            </a:p>
            <a:p>
              <a:r>
                <a:rPr lang="en-US" b="1" dirty="0" err="1" smtClean="0">
                  <a:ln>
                    <a:solidFill>
                      <a:schemeClr val="tx2"/>
                    </a:solidFill>
                  </a:ln>
                  <a:solidFill>
                    <a:srgbClr val="FFD13F"/>
                  </a:solidFill>
                  <a:latin typeface="Franklin Gothic Book" pitchFamily="34" charset="0"/>
                </a:rPr>
                <a:t>DoD</a:t>
              </a:r>
              <a:r>
                <a:rPr lang="en-US" b="1" dirty="0" smtClean="0">
                  <a:ln>
                    <a:solidFill>
                      <a:schemeClr val="tx2"/>
                    </a:solidFill>
                  </a:ln>
                  <a:solidFill>
                    <a:srgbClr val="FFD13F"/>
                  </a:solidFill>
                  <a:latin typeface="Franklin Gothic Book" pitchFamily="34" charset="0"/>
                </a:rPr>
                <a:t> Communities</a:t>
              </a:r>
              <a:endParaRPr lang="en-US" b="1" dirty="0">
                <a:ln>
                  <a:solidFill>
                    <a:schemeClr val="tx2"/>
                  </a:solidFill>
                </a:ln>
                <a:solidFill>
                  <a:srgbClr val="FFD13F"/>
                </a:solidFill>
                <a:latin typeface="Franklin Gothic Book" pitchFamily="34" charset="0"/>
              </a:endParaRPr>
            </a:p>
          </p:txBody>
        </p:sp>
        <p:grpSp>
          <p:nvGrpSpPr>
            <p:cNvPr id="8" name="Group 66"/>
            <p:cNvGrpSpPr/>
            <p:nvPr/>
          </p:nvGrpSpPr>
          <p:grpSpPr>
            <a:xfrm>
              <a:off x="152400" y="1676400"/>
              <a:ext cx="8839200" cy="4876800"/>
              <a:chOff x="381000" y="1676400"/>
              <a:chExt cx="2514600" cy="4267200"/>
            </a:xfrm>
          </p:grpSpPr>
          <p:sp>
            <p:nvSpPr>
              <p:cNvPr id="68" name="Round Diagonal Corner Rectangle 67"/>
              <p:cNvSpPr/>
              <p:nvPr/>
            </p:nvSpPr>
            <p:spPr>
              <a:xfrm flipV="1">
                <a:off x="381000" y="1676400"/>
                <a:ext cx="2514600" cy="4267200"/>
              </a:xfrm>
              <a:prstGeom prst="round2DiagRect">
                <a:avLst>
                  <a:gd name="adj1" fmla="val 7738"/>
                  <a:gd name="adj2" fmla="val 0"/>
                </a:avLst>
              </a:prstGeom>
              <a:blipFill>
                <a:blip r:embed="rId2" cstate="print">
                  <a:duotone>
                    <a:schemeClr val="bg2">
                      <a:shade val="45000"/>
                      <a:satMod val="135000"/>
                    </a:schemeClr>
                    <a:prstClr val="white"/>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814552" y="1905000"/>
                <a:ext cx="788846" cy="242374"/>
              </a:xfrm>
              <a:prstGeom prst="rect">
                <a:avLst/>
              </a:prstGeom>
              <a:noFill/>
            </p:spPr>
            <p:txBody>
              <a:bodyPr wrap="square" rtlCol="0">
                <a:spAutoFit/>
              </a:bodyPr>
              <a:lstStyle/>
              <a:p>
                <a:r>
                  <a:rPr lang="en-US" sz="1200" dirty="0" smtClean="0">
                    <a:solidFill>
                      <a:schemeClr val="bg1">
                        <a:lumMod val="75000"/>
                      </a:schemeClr>
                    </a:solidFill>
                    <a:latin typeface="Franklin Gothic Medium" pitchFamily="34" charset="0"/>
                  </a:rPr>
                  <a:t>Enterprise Data Management Council </a:t>
                </a:r>
                <a:endParaRPr lang="en-US" sz="1200" dirty="0">
                  <a:solidFill>
                    <a:schemeClr val="bg1">
                      <a:lumMod val="75000"/>
                    </a:schemeClr>
                  </a:solidFill>
                  <a:latin typeface="Franklin Gothic Medium" pitchFamily="34" charset="0"/>
                </a:endParaRPr>
              </a:p>
            </p:txBody>
          </p:sp>
        </p:grpSp>
        <p:sp>
          <p:nvSpPr>
            <p:cNvPr id="71" name="TextBox 70"/>
            <p:cNvSpPr txBox="1"/>
            <p:nvPr/>
          </p:nvSpPr>
          <p:spPr>
            <a:xfrm>
              <a:off x="362108" y="2495915"/>
              <a:ext cx="4572000" cy="707886"/>
            </a:xfrm>
            <a:prstGeom prst="rect">
              <a:avLst/>
            </a:prstGeom>
            <a:noFill/>
          </p:spPr>
          <p:txBody>
            <a:bodyPr wrap="square" rtlCol="0">
              <a:spAutoFit/>
            </a:bodyPr>
            <a:lstStyle/>
            <a:p>
              <a:r>
                <a:rPr lang="en-US" sz="2000" dirty="0" smtClean="0"/>
                <a:t>Develop New and Utilize Existing Standards, Frameworks &amp; Guidance</a:t>
              </a:r>
              <a:endParaRPr lang="en-US" sz="2000" dirty="0"/>
            </a:p>
          </p:txBody>
        </p:sp>
        <p:sp>
          <p:nvSpPr>
            <p:cNvPr id="72" name="TextBox 71"/>
            <p:cNvSpPr txBox="1"/>
            <p:nvPr/>
          </p:nvSpPr>
          <p:spPr>
            <a:xfrm>
              <a:off x="381000" y="3613346"/>
              <a:ext cx="4114800" cy="584775"/>
            </a:xfrm>
            <a:prstGeom prst="rect">
              <a:avLst/>
            </a:prstGeom>
            <a:noFill/>
          </p:spPr>
          <p:txBody>
            <a:bodyPr wrap="square" rtlCol="0">
              <a:spAutoFit/>
            </a:bodyPr>
            <a:lstStyle/>
            <a:p>
              <a:pPr marL="114300" indent="-114300">
                <a:buFont typeface="Arial" pitchFamily="34" charset="0"/>
                <a:buChar char="•"/>
              </a:pPr>
              <a:r>
                <a:rPr lang="en-US" sz="1600" dirty="0" smtClean="0"/>
                <a:t>Strong </a:t>
              </a:r>
              <a:r>
                <a:rPr lang="en-US" sz="1600" dirty="0"/>
                <a:t>FIBO Roadmap and Strategic Framework</a:t>
              </a:r>
            </a:p>
          </p:txBody>
        </p:sp>
        <p:sp>
          <p:nvSpPr>
            <p:cNvPr id="73" name="TextBox 72"/>
            <p:cNvSpPr txBox="1"/>
            <p:nvPr/>
          </p:nvSpPr>
          <p:spPr>
            <a:xfrm>
              <a:off x="367392" y="4103555"/>
              <a:ext cx="3733800" cy="338554"/>
            </a:xfrm>
            <a:prstGeom prst="rect">
              <a:avLst/>
            </a:prstGeom>
            <a:noFill/>
          </p:spPr>
          <p:txBody>
            <a:bodyPr wrap="square" rtlCol="0">
              <a:spAutoFit/>
            </a:bodyPr>
            <a:lstStyle/>
            <a:p>
              <a:pPr>
                <a:buFont typeface="Arial" pitchFamily="34" charset="0"/>
                <a:buChar char="•"/>
              </a:pPr>
              <a:r>
                <a:rPr lang="en-US" sz="1600" dirty="0" smtClean="0"/>
                <a:t> Public FIBO Methodology Document</a:t>
              </a:r>
              <a:endParaRPr lang="en-US" sz="1600" dirty="0"/>
            </a:p>
          </p:txBody>
        </p:sp>
        <p:sp>
          <p:nvSpPr>
            <p:cNvPr id="74" name="TextBox 73"/>
            <p:cNvSpPr txBox="1"/>
            <p:nvPr/>
          </p:nvSpPr>
          <p:spPr>
            <a:xfrm>
              <a:off x="362108" y="4398921"/>
              <a:ext cx="3886200" cy="584775"/>
            </a:xfrm>
            <a:prstGeom prst="rect">
              <a:avLst/>
            </a:prstGeom>
            <a:noFill/>
          </p:spPr>
          <p:txBody>
            <a:bodyPr wrap="square" rtlCol="0">
              <a:spAutoFit/>
            </a:bodyPr>
            <a:lstStyle/>
            <a:p>
              <a:pPr marL="114300" indent="-114300">
                <a:buFont typeface="Arial" pitchFamily="34" charset="0"/>
                <a:buChar char="•"/>
              </a:pPr>
              <a:r>
                <a:rPr lang="en-US" sz="1600" dirty="0"/>
                <a:t> Accessible Repository (RDF/OWL) for all stages of FIBO Release Packages</a:t>
              </a:r>
            </a:p>
          </p:txBody>
        </p:sp>
        <p:sp>
          <p:nvSpPr>
            <p:cNvPr id="75" name="TextBox 74"/>
            <p:cNvSpPr txBox="1"/>
            <p:nvPr/>
          </p:nvSpPr>
          <p:spPr>
            <a:xfrm>
              <a:off x="393246" y="5403670"/>
              <a:ext cx="4495800" cy="584775"/>
            </a:xfrm>
            <a:prstGeom prst="rect">
              <a:avLst/>
            </a:prstGeom>
            <a:noFill/>
          </p:spPr>
          <p:txBody>
            <a:bodyPr wrap="square" rtlCol="0">
              <a:spAutoFit/>
            </a:bodyPr>
            <a:lstStyle/>
            <a:p>
              <a:pPr marL="114300" indent="-114300">
                <a:buFont typeface="Arial" pitchFamily="34" charset="0"/>
                <a:buChar char="•"/>
              </a:pPr>
              <a:r>
                <a:rPr lang="en-US" sz="1600" dirty="0" smtClean="0"/>
                <a:t>Governance and Configuration Management through OMG Architecture Board</a:t>
              </a:r>
              <a:endParaRPr lang="en-US" sz="1600" dirty="0"/>
            </a:p>
          </p:txBody>
        </p:sp>
        <p:sp>
          <p:nvSpPr>
            <p:cNvPr id="76" name="TextBox 75"/>
            <p:cNvSpPr txBox="1"/>
            <p:nvPr/>
          </p:nvSpPr>
          <p:spPr>
            <a:xfrm>
              <a:off x="4812845" y="2000975"/>
              <a:ext cx="3581400" cy="707886"/>
            </a:xfrm>
            <a:prstGeom prst="rect">
              <a:avLst/>
            </a:prstGeom>
            <a:noFill/>
          </p:spPr>
          <p:txBody>
            <a:bodyPr wrap="square" rtlCol="0">
              <a:spAutoFit/>
            </a:bodyPr>
            <a:lstStyle/>
            <a:p>
              <a:r>
                <a:rPr lang="en-US" sz="2000" dirty="0" smtClean="0"/>
                <a:t>Adopt &amp; Adapt Current Research and Innovation</a:t>
              </a:r>
              <a:endParaRPr lang="en-US" sz="2000" dirty="0"/>
            </a:p>
          </p:txBody>
        </p:sp>
        <p:sp>
          <p:nvSpPr>
            <p:cNvPr id="77" name="TextBox 76"/>
            <p:cNvSpPr txBox="1"/>
            <p:nvPr/>
          </p:nvSpPr>
          <p:spPr>
            <a:xfrm>
              <a:off x="377810" y="5949146"/>
              <a:ext cx="3813189" cy="338554"/>
            </a:xfrm>
            <a:prstGeom prst="rect">
              <a:avLst/>
            </a:prstGeom>
            <a:noFill/>
          </p:spPr>
          <p:txBody>
            <a:bodyPr wrap="square" rtlCol="0">
              <a:spAutoFit/>
            </a:bodyPr>
            <a:lstStyle/>
            <a:p>
              <a:pPr marL="114300" indent="-114300">
                <a:buFont typeface="Arial" pitchFamily="34" charset="0"/>
                <a:buChar char="•"/>
              </a:pPr>
              <a:r>
                <a:rPr lang="en-US" sz="1600" dirty="0" smtClean="0"/>
                <a:t>OMG Public Comments and FIBO Changes</a:t>
              </a:r>
              <a:endParaRPr lang="en-US" sz="1600" dirty="0"/>
            </a:p>
          </p:txBody>
        </p:sp>
        <p:sp>
          <p:nvSpPr>
            <p:cNvPr id="78" name="TextBox 77"/>
            <p:cNvSpPr txBox="1"/>
            <p:nvPr/>
          </p:nvSpPr>
          <p:spPr>
            <a:xfrm>
              <a:off x="4736645" y="2610575"/>
              <a:ext cx="3276600" cy="369332"/>
            </a:xfrm>
            <a:prstGeom prst="rect">
              <a:avLst/>
            </a:prstGeom>
            <a:noFill/>
          </p:spPr>
          <p:txBody>
            <a:bodyPr wrap="square" rtlCol="0">
              <a:spAutoFit/>
            </a:bodyPr>
            <a:lstStyle/>
            <a:p>
              <a:pPr marL="114300" indent="-114300">
                <a:buFont typeface="Arial" pitchFamily="34" charset="0"/>
                <a:buChar char="•"/>
              </a:pPr>
              <a:r>
                <a:rPr lang="en-US" dirty="0" smtClean="0"/>
                <a:t>Build and Maintain FIBO BCO</a:t>
              </a:r>
              <a:endParaRPr lang="en-US" dirty="0"/>
            </a:p>
          </p:txBody>
        </p:sp>
        <p:sp>
          <p:nvSpPr>
            <p:cNvPr id="79" name="TextBox 78"/>
            <p:cNvSpPr txBox="1"/>
            <p:nvPr/>
          </p:nvSpPr>
          <p:spPr>
            <a:xfrm>
              <a:off x="4725757" y="3308003"/>
              <a:ext cx="3810001" cy="646331"/>
            </a:xfrm>
            <a:prstGeom prst="rect">
              <a:avLst/>
            </a:prstGeom>
            <a:noFill/>
          </p:spPr>
          <p:txBody>
            <a:bodyPr wrap="square" rtlCol="0">
              <a:spAutoFit/>
            </a:bodyPr>
            <a:lstStyle/>
            <a:p>
              <a:pPr marL="114300" indent="-114300">
                <a:buFont typeface="Arial" pitchFamily="34" charset="0"/>
                <a:buChar char="•"/>
              </a:pPr>
              <a:r>
                <a:rPr lang="en-US" dirty="0" smtClean="0"/>
                <a:t>Establish and Mentor a FIBO Content Team (FCT)</a:t>
              </a:r>
              <a:endParaRPr lang="en-US" dirty="0"/>
            </a:p>
          </p:txBody>
        </p:sp>
        <p:sp>
          <p:nvSpPr>
            <p:cNvPr id="80" name="TextBox 79"/>
            <p:cNvSpPr txBox="1"/>
            <p:nvPr/>
          </p:nvSpPr>
          <p:spPr>
            <a:xfrm>
              <a:off x="393246" y="3109235"/>
              <a:ext cx="3861707" cy="584775"/>
            </a:xfrm>
            <a:prstGeom prst="rect">
              <a:avLst/>
            </a:prstGeom>
            <a:noFill/>
          </p:spPr>
          <p:txBody>
            <a:bodyPr wrap="square" rtlCol="0">
              <a:spAutoFit/>
            </a:bodyPr>
            <a:lstStyle/>
            <a:p>
              <a:pPr marL="114300" indent="-114300">
                <a:buFont typeface="Arial" pitchFamily="34" charset="0"/>
                <a:buChar char="•"/>
              </a:pPr>
              <a:r>
                <a:rPr lang="en-US" sz="1600" dirty="0" smtClean="0"/>
                <a:t>Semantic Technology and Business Process Modeling – OMG/W3C</a:t>
              </a:r>
              <a:endParaRPr lang="en-US" sz="1600" dirty="0"/>
            </a:p>
          </p:txBody>
        </p:sp>
        <p:sp>
          <p:nvSpPr>
            <p:cNvPr id="81" name="TextBox 80"/>
            <p:cNvSpPr txBox="1"/>
            <p:nvPr/>
          </p:nvSpPr>
          <p:spPr>
            <a:xfrm>
              <a:off x="4731315" y="4681139"/>
              <a:ext cx="3861707" cy="646331"/>
            </a:xfrm>
            <a:prstGeom prst="rect">
              <a:avLst/>
            </a:prstGeom>
            <a:noFill/>
          </p:spPr>
          <p:txBody>
            <a:bodyPr wrap="square" rtlCol="0">
              <a:spAutoFit/>
            </a:bodyPr>
            <a:lstStyle/>
            <a:p>
              <a:pPr marL="114300" indent="-114300">
                <a:buFont typeface="Arial" pitchFamily="34" charset="0"/>
                <a:buChar char="•"/>
              </a:pPr>
              <a:r>
                <a:rPr lang="en-US" dirty="0" smtClean="0"/>
                <a:t>Perform FIBO Change Final SME Review</a:t>
              </a:r>
              <a:endParaRPr lang="en-US" dirty="0"/>
            </a:p>
          </p:txBody>
        </p:sp>
        <p:sp>
          <p:nvSpPr>
            <p:cNvPr id="82" name="TextBox 81"/>
            <p:cNvSpPr txBox="1"/>
            <p:nvPr/>
          </p:nvSpPr>
          <p:spPr>
            <a:xfrm>
              <a:off x="4723040" y="3835771"/>
              <a:ext cx="3861707" cy="923330"/>
            </a:xfrm>
            <a:prstGeom prst="rect">
              <a:avLst/>
            </a:prstGeom>
            <a:noFill/>
          </p:spPr>
          <p:txBody>
            <a:bodyPr wrap="square" rtlCol="0">
              <a:spAutoFit/>
            </a:bodyPr>
            <a:lstStyle/>
            <a:p>
              <a:pPr marL="114300" indent="-114300">
                <a:buFont typeface="Arial" pitchFamily="34" charset="0"/>
                <a:buChar char="•"/>
              </a:pPr>
              <a:r>
                <a:rPr lang="en-US" dirty="0" smtClean="0"/>
                <a:t>Equip the FCT to support targeted industry partnerships in  implementing FIBO</a:t>
              </a:r>
              <a:endParaRPr lang="en-US" dirty="0"/>
            </a:p>
          </p:txBody>
        </p:sp>
        <p:pic>
          <p:nvPicPr>
            <p:cNvPr id="61" name="Picture 60"/>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4958" y="1820759"/>
              <a:ext cx="1102895" cy="709506"/>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blip>
            <a:srcRect l="41217" r="39621" b="34000"/>
            <a:stretch/>
          </p:blipFill>
          <p:spPr>
            <a:xfrm>
              <a:off x="326883" y="4958376"/>
              <a:ext cx="1349376" cy="463848"/>
            </a:xfrm>
            <a:prstGeom prst="rect">
              <a:avLst/>
            </a:prstGeom>
          </p:spPr>
        </p:pic>
        <p:sp>
          <p:nvSpPr>
            <p:cNvPr id="63" name="TextBox 62"/>
            <p:cNvSpPr txBox="1"/>
            <p:nvPr/>
          </p:nvSpPr>
          <p:spPr>
            <a:xfrm>
              <a:off x="1729802" y="4973417"/>
              <a:ext cx="2772913" cy="276999"/>
            </a:xfrm>
            <a:prstGeom prst="rect">
              <a:avLst/>
            </a:prstGeom>
            <a:noFill/>
          </p:spPr>
          <p:txBody>
            <a:bodyPr wrap="square" rtlCol="0">
              <a:spAutoFit/>
            </a:bodyPr>
            <a:lstStyle/>
            <a:p>
              <a:r>
                <a:rPr lang="en-US" sz="1200" dirty="0" smtClean="0">
                  <a:latin typeface="Franklin Gothic Medium" pitchFamily="34" charset="0"/>
                </a:rPr>
                <a:t>Object Management Group</a:t>
              </a:r>
              <a:endParaRPr lang="en-US" sz="1200" dirty="0">
                <a:latin typeface="Franklin Gothic Medium" pitchFamily="34" charset="0"/>
              </a:endParaRPr>
            </a:p>
          </p:txBody>
        </p:sp>
        <p:sp>
          <p:nvSpPr>
            <p:cNvPr id="64" name="TextBox 63"/>
            <p:cNvSpPr txBox="1"/>
            <p:nvPr/>
          </p:nvSpPr>
          <p:spPr>
            <a:xfrm>
              <a:off x="4736644" y="2935934"/>
              <a:ext cx="3416755" cy="369332"/>
            </a:xfrm>
            <a:prstGeom prst="rect">
              <a:avLst/>
            </a:prstGeom>
            <a:noFill/>
          </p:spPr>
          <p:txBody>
            <a:bodyPr wrap="square" rtlCol="0">
              <a:spAutoFit/>
            </a:bodyPr>
            <a:lstStyle/>
            <a:p>
              <a:pPr marL="114300" indent="-114300">
                <a:buFont typeface="Arial" pitchFamily="34" charset="0"/>
                <a:buChar char="•"/>
              </a:pPr>
              <a:r>
                <a:rPr lang="en-US" dirty="0" smtClean="0"/>
                <a:t>Build and Test OMG Submissions</a:t>
              </a:r>
              <a:endParaRPr lang="en-US" dirty="0"/>
            </a:p>
          </p:txBody>
        </p:sp>
        <p:sp>
          <p:nvSpPr>
            <p:cNvPr id="65" name="Flowchart: Preparation 64"/>
            <p:cNvSpPr/>
            <p:nvPr/>
          </p:nvSpPr>
          <p:spPr>
            <a:xfrm>
              <a:off x="8218713" y="3692228"/>
              <a:ext cx="446316" cy="332206"/>
            </a:xfrm>
            <a:prstGeom prst="flowChartPreparat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196506" y="3687760"/>
              <a:ext cx="466794" cy="307777"/>
            </a:xfrm>
            <a:prstGeom prst="rect">
              <a:avLst/>
            </a:prstGeom>
          </p:spPr>
          <p:txBody>
            <a:bodyPr wrap="none">
              <a:spAutoFit/>
            </a:bodyPr>
            <a:lstStyle/>
            <a:p>
              <a:r>
                <a:rPr lang="en-US" sz="1400" dirty="0">
                  <a:solidFill>
                    <a:schemeClr val="bg1"/>
                  </a:solidFill>
                  <a:latin typeface="Franklin Gothic Medium" pitchFamily="34" charset="0"/>
                </a:rPr>
                <a:t>FCT</a:t>
              </a:r>
            </a:p>
          </p:txBody>
        </p:sp>
      </p:grpSp>
      <p:sp>
        <p:nvSpPr>
          <p:cNvPr id="67" name="Date Placeholder 66"/>
          <p:cNvSpPr>
            <a:spLocks noGrp="1"/>
          </p:cNvSpPr>
          <p:nvPr>
            <p:ph type="dt" sz="half" idx="10"/>
          </p:nvPr>
        </p:nvSpPr>
        <p:spPr/>
        <p:txBody>
          <a:bodyPr/>
          <a:lstStyle/>
          <a:p>
            <a:fld id="{D585482D-EB8A-814F-8AAE-1D0C5F0CD6E4}" type="datetime1">
              <a:rPr lang="en-US" smtClean="0"/>
              <a:pPr/>
              <a:t>7/2/2014</a:t>
            </a:fld>
            <a:endParaRPr lang="en-US"/>
          </a:p>
        </p:txBody>
      </p:sp>
      <p:sp>
        <p:nvSpPr>
          <p:cNvPr id="69" name="Footer Placeholder 68"/>
          <p:cNvSpPr>
            <a:spLocks noGrp="1"/>
          </p:cNvSpPr>
          <p:nvPr>
            <p:ph type="ftr" sz="quarter" idx="11"/>
          </p:nvPr>
        </p:nvSpPr>
        <p:spPr/>
        <p:txBody>
          <a:bodyPr/>
          <a:lstStyle/>
          <a:p>
            <a:r>
              <a:rPr lang="en-US" smtClean="0"/>
              <a:t>© 2014 EDMC   FIBO </a:t>
            </a:r>
            <a:endParaRPr lang="en-US"/>
          </a:p>
        </p:txBody>
      </p:sp>
      <p:sp>
        <p:nvSpPr>
          <p:cNvPr id="84" name="Slide Number Placeholder 83"/>
          <p:cNvSpPr>
            <a:spLocks noGrp="1"/>
          </p:cNvSpPr>
          <p:nvPr>
            <p:ph type="sldNum" sz="quarter" idx="12"/>
          </p:nvPr>
        </p:nvSpPr>
        <p:spPr/>
        <p:txBody>
          <a:bodyPr/>
          <a:lstStyle/>
          <a:p>
            <a:fld id="{A9EF402B-C8A5-5445-AD78-AAE8EACFDC0E}" type="slidenum">
              <a:rPr lang="en-US" smtClean="0"/>
              <a:pPr/>
              <a:t>22</a:t>
            </a:fld>
            <a:endParaRPr lang="en-US"/>
          </a:p>
        </p:txBody>
      </p:sp>
      <p:sp>
        <p:nvSpPr>
          <p:cNvPr id="85"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Build the </a:t>
            </a:r>
            <a:r>
              <a:rPr lang="en-US" sz="2400" dirty="0" err="1" smtClean="0">
                <a:latin typeface="+mj-lt"/>
                <a:ea typeface="+mj-ea"/>
                <a:cs typeface="+mj-cs"/>
              </a:rPr>
              <a:t>FIBOs</a:t>
            </a:r>
            <a:r>
              <a:rPr lang="en-US" sz="2400" dirty="0" smtClean="0">
                <a:latin typeface="+mj-lt"/>
                <a:ea typeface="+mj-ea"/>
                <a:cs typeface="+mj-cs"/>
              </a:rPr>
              <a:t> and the Process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5152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0" name="Down Arrow 49"/>
          <p:cNvSpPr/>
          <p:nvPr/>
        </p:nvSpPr>
        <p:spPr>
          <a:xfrm>
            <a:off x="4419600" y="762000"/>
            <a:ext cx="609600" cy="457200"/>
          </a:xfrm>
          <a:prstGeom prst="downArrow">
            <a:avLst/>
          </a:prstGeom>
          <a:gradFill>
            <a:gsLst>
              <a:gs pos="0">
                <a:schemeClr val="accent6">
                  <a:lumMod val="40000"/>
                  <a:lumOff val="60000"/>
                </a:schemeClr>
              </a:gs>
              <a:gs pos="25000">
                <a:schemeClr val="accent6">
                  <a:lumMod val="60000"/>
                  <a:lumOff val="40000"/>
                </a:schemeClr>
              </a:gs>
              <a:gs pos="75000">
                <a:schemeClr val="accent6">
                  <a:lumMod val="75000"/>
                </a:schemeClr>
              </a:gs>
              <a:gs pos="100000">
                <a:srgbClr val="005CBF"/>
              </a:gs>
            </a:gsLst>
            <a:lin ang="5400000" scaled="0"/>
          </a:gradFill>
          <a:ln>
            <a:solidFill>
              <a:schemeClr val="accent6">
                <a:lumMod val="60000"/>
                <a:lumOff val="4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2400" y="1676400"/>
            <a:ext cx="8892894" cy="4800600"/>
            <a:chOff x="152400" y="1676400"/>
            <a:chExt cx="8892894" cy="4800600"/>
          </a:xfrm>
        </p:grpSpPr>
        <p:sp>
          <p:nvSpPr>
            <p:cNvPr id="20" name="Round Diagonal Corner Rectangle 19"/>
            <p:cNvSpPr/>
            <p:nvPr/>
          </p:nvSpPr>
          <p:spPr>
            <a:xfrm flipV="1">
              <a:off x="6248400" y="1752600"/>
              <a:ext cx="2587752" cy="4495800"/>
            </a:xfrm>
            <a:prstGeom prst="round2DiagRect">
              <a:avLst/>
            </a:prstGeom>
            <a:blipFill>
              <a:blip r:embed="rId2" cstate="print">
                <a:duotone>
                  <a:prstClr val="black"/>
                  <a:schemeClr val="accent3">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flipV="1">
              <a:off x="60960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4343400"/>
              <a:ext cx="1524000" cy="1200329"/>
            </a:xfrm>
            <a:prstGeom prst="rect">
              <a:avLst/>
            </a:prstGeom>
            <a:noFill/>
          </p:spPr>
          <p:txBody>
            <a:bodyPr wrap="square" rtlCol="0">
              <a:spAutoFit/>
            </a:bodyPr>
            <a:lstStyle/>
            <a:p>
              <a:r>
                <a:rPr lang="en-US" dirty="0" smtClean="0">
                  <a:effectLst/>
                  <a:latin typeface="Franklin Gothic Book" pitchFamily="34" charset="0"/>
                </a:rPr>
                <a:t>Transition </a:t>
              </a:r>
            </a:p>
            <a:p>
              <a:r>
                <a:rPr lang="en-US" dirty="0" smtClean="0">
                  <a:effectLst/>
                  <a:latin typeface="Franklin Gothic Book" pitchFamily="34" charset="0"/>
                </a:rPr>
                <a:t>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pic>
          <p:nvPicPr>
            <p:cNvPr id="35" name="Picture 34" descr="Hexagon Amplification image with gradiant DCMO hex.png"/>
            <p:cNvPicPr>
              <a:picLocks noChangeAspect="1"/>
            </p:cNvPicPr>
            <p:nvPr/>
          </p:nvPicPr>
          <p:blipFill>
            <a:blip r:embed="rId4" cstate="print"/>
            <a:stretch>
              <a:fillRect/>
            </a:stretch>
          </p:blipFill>
          <p:spPr>
            <a:xfrm>
              <a:off x="6629400" y="1828801"/>
              <a:ext cx="1752600" cy="1086574"/>
            </a:xfrm>
            <a:prstGeom prst="rect">
              <a:avLst/>
            </a:prstGeom>
          </p:spPr>
        </p:pic>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prstClr val="black"/>
                  <a:schemeClr val="accent6">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hexagon APPLY  image with gradiant colors.png"/>
            <p:cNvPicPr>
              <a:picLocks noChangeAspect="1"/>
            </p:cNvPicPr>
            <p:nvPr/>
          </p:nvPicPr>
          <p:blipFill>
            <a:blip r:embed="rId5" cstate="print"/>
            <a:stretch>
              <a:fillRect/>
            </a:stretch>
          </p:blipFill>
          <p:spPr>
            <a:xfrm>
              <a:off x="3810000" y="1752599"/>
              <a:ext cx="1524000" cy="1066801"/>
            </a:xfrm>
            <a:prstGeom prst="rect">
              <a:avLst/>
            </a:prstGeom>
          </p:spPr>
        </p:pic>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flipV="1">
              <a:off x="381000" y="1676400"/>
              <a:ext cx="2514600" cy="4267200"/>
            </a:xfrm>
            <a:prstGeom prst="round2DiagRect">
              <a:avLst/>
            </a:prstGeom>
            <a:blipFill>
              <a:blip r:embed="rId2" cstate="print">
                <a:duotone>
                  <a:prstClr val="black"/>
                  <a:schemeClr val="accent2">
                    <a:tint val="45000"/>
                    <a:satMod val="400000"/>
                  </a:schemeClr>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Emblem_Color_Small.png"/>
            <p:cNvPicPr>
              <a:picLocks noChangeAspect="1"/>
            </p:cNvPicPr>
            <p:nvPr/>
          </p:nvPicPr>
          <p:blipFill>
            <a:blip r:embed="rId6" cstate="print"/>
            <a:stretch>
              <a:fillRect/>
            </a:stretch>
          </p:blipFill>
          <p:spPr>
            <a:xfrm>
              <a:off x="457200" y="1752600"/>
              <a:ext cx="762000" cy="762000"/>
            </a:xfrm>
            <a:prstGeom prst="rect">
              <a:avLst/>
            </a:prstGeom>
          </p:spPr>
        </p:pic>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solidFill>
                    <a:schemeClr val="bg1">
                      <a:lumMod val="75000"/>
                    </a:schemeClr>
                  </a:solidFill>
                  <a:latin typeface="Franklin Gothic Medium" pitchFamily="34" charset="0"/>
                </a:rPr>
                <a:t>Office of the</a:t>
              </a:r>
            </a:p>
            <a:p>
              <a:r>
                <a:rPr lang="en-US" sz="1000" dirty="0" smtClean="0">
                  <a:solidFill>
                    <a:schemeClr val="bg1">
                      <a:lumMod val="75000"/>
                    </a:schemeClr>
                  </a:solidFill>
                  <a:latin typeface="Franklin Gothic Medium" pitchFamily="34" charset="0"/>
                </a:rPr>
                <a:t>Deputy Chief Management Officer </a:t>
              </a:r>
              <a:endParaRPr lang="en-US" sz="1000" dirty="0">
                <a:solidFill>
                  <a:schemeClr val="bg1">
                    <a:lumMod val="75000"/>
                  </a:schemeClr>
                </a:solidFill>
                <a:latin typeface="Franklin Gothic Medium" pitchFamily="34" charset="0"/>
              </a:endParaRPr>
            </a:p>
          </p:txBody>
        </p:sp>
        <p:grpSp>
          <p:nvGrpSpPr>
            <p:cNvPr id="3"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rountel color no bkgrd.png"/>
              <p:cNvPicPr>
                <a:picLocks noChangeAspect="1"/>
              </p:cNvPicPr>
              <p:nvPr/>
            </p:nvPicPr>
            <p:blipFill>
              <a:blip r:embed="rId7" cstate="print">
                <a:duotone>
                  <a:prstClr val="black"/>
                  <a:schemeClr val="accent6">
                    <a:tint val="45000"/>
                    <a:satMod val="400000"/>
                  </a:schemeClr>
                </a:duotone>
              </a:blip>
              <a:stretch>
                <a:fillRect/>
              </a:stretch>
            </p:blipFill>
            <p:spPr>
              <a:xfrm>
                <a:off x="533400" y="4419600"/>
                <a:ext cx="1752600" cy="1752600"/>
              </a:xfrm>
              <a:prstGeom prst="rect">
                <a:avLst/>
              </a:prstGeom>
            </p:spPr>
          </p:pic>
          <p:sp>
            <p:nvSpPr>
              <p:cNvPr id="9" name="TextBox 8"/>
              <p:cNvSpPr txBox="1"/>
              <p:nvPr/>
            </p:nvSpPr>
            <p:spPr>
              <a:xfrm>
                <a:off x="152400" y="3048000"/>
                <a:ext cx="12954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Standards and Frameworks</a:t>
                </a:r>
                <a:endParaRPr lang="en-US" sz="1400" dirty="0">
                  <a:solidFill>
                    <a:srgbClr val="FFC000"/>
                  </a:solidFill>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Research </a:t>
                </a:r>
              </a:p>
              <a:p>
                <a:pPr algn="ctr"/>
                <a:r>
                  <a:rPr lang="en-US" sz="1400" dirty="0" smtClean="0">
                    <a:solidFill>
                      <a:srgbClr val="FFC000"/>
                    </a:solidFill>
                    <a:latin typeface="Franklin Gothic Medium" pitchFamily="34" charset="0"/>
                  </a:rPr>
                  <a:t>and </a:t>
                </a:r>
              </a:p>
              <a:p>
                <a:pPr algn="ctr"/>
                <a:r>
                  <a:rPr lang="en-US" sz="1400" dirty="0" smtClean="0">
                    <a:solidFill>
                      <a:srgbClr val="FFC000"/>
                    </a:solidFill>
                    <a:latin typeface="Franklin Gothic Medium" pitchFamily="34" charset="0"/>
                  </a:rPr>
                  <a:t>Innovation</a:t>
                </a:r>
                <a:endParaRPr lang="en-US" sz="1400" dirty="0">
                  <a:solidFill>
                    <a:srgbClr val="FFC000"/>
                  </a:solidFill>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oD Strategic Management Plan cover letter image.png"/>
            <p:cNvPicPr>
              <a:picLocks noChangeAspect="1"/>
            </p:cNvPicPr>
            <p:nvPr/>
          </p:nvPicPr>
          <p:blipFill>
            <a:blip r:embed="rId8" cstate="print"/>
            <a:stretch>
              <a:fillRect/>
            </a:stretch>
          </p:blipFill>
          <p:spPr>
            <a:xfrm>
              <a:off x="4520452" y="3124200"/>
              <a:ext cx="889748" cy="1143000"/>
            </a:xfrm>
            <a:prstGeom prst="rect">
              <a:avLst/>
            </a:prstGeom>
            <a:ln w="15875">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pic>
        <p:sp>
          <p:nvSpPr>
            <p:cNvPr id="11" name="TextBox 10"/>
            <p:cNvSpPr txBox="1"/>
            <p:nvPr/>
          </p:nvSpPr>
          <p:spPr>
            <a:xfrm>
              <a:off x="3352800" y="3124200"/>
              <a:ext cx="1676400" cy="923330"/>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DoD DCMO </a:t>
              </a:r>
            </a:p>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Strategic Framework</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9" cstate="print"/>
            <a:stretch>
              <a:fillRect/>
            </a:stretch>
          </p:blipFill>
          <p:spPr>
            <a:xfrm>
              <a:off x="4191000" y="4267200"/>
              <a:ext cx="1045910" cy="1139839"/>
            </a:xfrm>
            <a:prstGeom prst="rect">
              <a:avLst/>
            </a:prstGeom>
          </p:spPr>
        </p:pic>
        <p:sp>
          <p:nvSpPr>
            <p:cNvPr id="41" name="TextBox 40"/>
            <p:cNvSpPr txBox="1"/>
            <p:nvPr/>
          </p:nvSpPr>
          <p:spPr>
            <a:xfrm>
              <a:off x="3276600" y="4927193"/>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Team/Organization </a:t>
              </a:r>
            </a:p>
            <a:p>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Adaptation</a:t>
              </a:r>
            </a:p>
          </p:txBody>
        </p:sp>
        <p:sp>
          <p:nvSpPr>
            <p:cNvPr id="12" name="TextBox 11"/>
            <p:cNvSpPr txBox="1"/>
            <p:nvPr/>
          </p:nvSpPr>
          <p:spPr>
            <a:xfrm>
              <a:off x="3276600" y="4343400"/>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endParaRPr>
            </a:p>
          </p:txBody>
        </p:sp>
        <p:pic>
          <p:nvPicPr>
            <p:cNvPr id="48" name="Picture 47" descr="SPAWAR_Logo.gif"/>
            <p:cNvPicPr>
              <a:picLocks noChangeAspect="1"/>
            </p:cNvPicPr>
            <p:nvPr/>
          </p:nvPicPr>
          <p:blipFill>
            <a:blip r:embed="rId10" cstate="print"/>
            <a:srcRect t="-5424"/>
            <a:stretch>
              <a:fillRect/>
            </a:stretch>
          </p:blipFill>
          <p:spPr>
            <a:xfrm>
              <a:off x="7924800" y="5235928"/>
              <a:ext cx="685800" cy="425150"/>
            </a:xfrm>
            <a:prstGeom prst="rect">
              <a:avLst/>
            </a:prstGeom>
            <a:solidFill>
              <a:schemeClr val="bg1">
                <a:alpha val="32000"/>
              </a:schemeClr>
            </a:solidFill>
          </p:spPr>
        </p:pic>
        <p:pic>
          <p:nvPicPr>
            <p:cNvPr id="49" name="Picture 48" descr="Navy no bkgrd.png"/>
            <p:cNvPicPr>
              <a:picLocks noChangeAspect="1"/>
            </p:cNvPicPr>
            <p:nvPr/>
          </p:nvPicPr>
          <p:blipFill>
            <a:blip r:embed="rId11" cstate="print"/>
            <a:srcRect l="21134" t="1322" r="11888" b="31729"/>
            <a:stretch>
              <a:fillRect/>
            </a:stretch>
          </p:blipFill>
          <p:spPr>
            <a:xfrm>
              <a:off x="7902294" y="4343400"/>
              <a:ext cx="555906" cy="555665"/>
            </a:xfrm>
            <a:prstGeom prst="rect">
              <a:avLst/>
            </a:prstGeom>
          </p:spPr>
        </p:pic>
        <p:pic>
          <p:nvPicPr>
            <p:cNvPr id="53" name="Picture 52" descr="Air Force seal.png"/>
            <p:cNvPicPr>
              <a:picLocks noChangeAspect="1"/>
            </p:cNvPicPr>
            <p:nvPr/>
          </p:nvPicPr>
          <p:blipFill>
            <a:blip r:embed="rId12" cstate="print"/>
            <a:srcRect l="19813" r="14530" b="34374"/>
            <a:stretch>
              <a:fillRect/>
            </a:stretch>
          </p:blipFill>
          <p:spPr>
            <a:xfrm>
              <a:off x="7771657" y="4495800"/>
              <a:ext cx="534143" cy="533400"/>
            </a:xfrm>
            <a:prstGeom prst="rect">
              <a:avLst/>
            </a:prstGeom>
          </p:spPr>
        </p:pic>
        <p:pic>
          <p:nvPicPr>
            <p:cNvPr id="54" name="Picture 53" descr="United_States_Army_logo.png"/>
            <p:cNvPicPr>
              <a:picLocks noChangeAspect="1"/>
            </p:cNvPicPr>
            <p:nvPr/>
          </p:nvPicPr>
          <p:blipFill>
            <a:blip r:embed="rId13" cstate="print"/>
            <a:stretch>
              <a:fillRect/>
            </a:stretch>
          </p:blipFill>
          <p:spPr>
            <a:xfrm>
              <a:off x="7620000" y="4648200"/>
              <a:ext cx="533400" cy="533400"/>
            </a:xfrm>
            <a:prstGeom prst="rect">
              <a:avLst/>
            </a:prstGeom>
          </p:spPr>
        </p:pic>
        <p:pic>
          <p:nvPicPr>
            <p:cNvPr id="55" name="Picture 54" descr="DoD logo no bkgrd.png"/>
            <p:cNvPicPr>
              <a:picLocks noChangeAspect="1"/>
            </p:cNvPicPr>
            <p:nvPr/>
          </p:nvPicPr>
          <p:blipFill>
            <a:blip r:embed="rId14" cstate="print"/>
            <a:srcRect l="14530" t="1322" r="14530" b="26441"/>
            <a:stretch>
              <a:fillRect/>
            </a:stretch>
          </p:blipFill>
          <p:spPr>
            <a:xfrm>
              <a:off x="7467600" y="4800600"/>
              <a:ext cx="524298" cy="533400"/>
            </a:xfrm>
            <a:prstGeom prst="rect">
              <a:avLst/>
            </a:prstGeom>
          </p:spPr>
        </p:pic>
        <p:pic>
          <p:nvPicPr>
            <p:cNvPr id="47" name="Picture 46" descr="communities on a pentagon shape.jpg"/>
            <p:cNvPicPr>
              <a:picLocks noChangeAspect="1"/>
            </p:cNvPicPr>
            <p:nvPr/>
          </p:nvPicPr>
          <p:blipFill>
            <a:blip r:embed="rId15" cstate="print"/>
            <a:stretch>
              <a:fillRect/>
            </a:stretch>
          </p:blipFill>
          <p:spPr>
            <a:xfrm>
              <a:off x="7239000" y="3048000"/>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solidFill>
                    <a:srgbClr val="FFD13F"/>
                  </a:solidFill>
                  <a:latin typeface="Franklin Gothic Book" pitchFamily="34" charset="0"/>
                </a:rPr>
                <a:t>Monitor </a:t>
              </a:r>
            </a:p>
            <a:p>
              <a:r>
                <a:rPr lang="en-US" b="1" dirty="0" err="1" smtClean="0">
                  <a:ln>
                    <a:solidFill>
                      <a:schemeClr val="tx2"/>
                    </a:solidFill>
                  </a:ln>
                  <a:solidFill>
                    <a:srgbClr val="FFD13F"/>
                  </a:solidFill>
                  <a:latin typeface="Franklin Gothic Book" pitchFamily="34" charset="0"/>
                </a:rPr>
                <a:t>DoD</a:t>
              </a:r>
              <a:r>
                <a:rPr lang="en-US" b="1" dirty="0" smtClean="0">
                  <a:ln>
                    <a:solidFill>
                      <a:schemeClr val="tx2"/>
                    </a:solidFill>
                  </a:ln>
                  <a:solidFill>
                    <a:srgbClr val="FFD13F"/>
                  </a:solidFill>
                  <a:latin typeface="Franklin Gothic Book" pitchFamily="34" charset="0"/>
                </a:rPr>
                <a:t> Communities</a:t>
              </a:r>
              <a:endParaRPr lang="en-US" b="1" dirty="0">
                <a:ln>
                  <a:solidFill>
                    <a:schemeClr val="tx2"/>
                  </a:solidFill>
                </a:ln>
                <a:solidFill>
                  <a:srgbClr val="FFD13F"/>
                </a:solidFill>
                <a:latin typeface="Franklin Gothic Book" pitchFamily="34" charset="0"/>
              </a:endParaRPr>
            </a:p>
          </p:txBody>
        </p:sp>
        <p:sp>
          <p:nvSpPr>
            <p:cNvPr id="51" name="Round Diagonal Corner Rectangle 50"/>
            <p:cNvSpPr/>
            <p:nvPr/>
          </p:nvSpPr>
          <p:spPr>
            <a:xfrm flipV="1">
              <a:off x="152400" y="1676400"/>
              <a:ext cx="8763000" cy="4800600"/>
            </a:xfrm>
            <a:prstGeom prst="round2DiagRect">
              <a:avLst>
                <a:gd name="adj1" fmla="val 9306"/>
                <a:gd name="adj2" fmla="val 0"/>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867400" y="2474893"/>
              <a:ext cx="2590800" cy="646331"/>
            </a:xfrm>
            <a:prstGeom prst="rect">
              <a:avLst/>
            </a:prstGeom>
            <a:noFill/>
          </p:spPr>
          <p:txBody>
            <a:bodyPr wrap="square" rtlCol="0">
              <a:spAutoFit/>
            </a:bodyPr>
            <a:lstStyle/>
            <a:p>
              <a:pPr algn="ctr"/>
              <a:r>
                <a:rPr lang="en-US" dirty="0" smtClean="0"/>
                <a:t>Required Activities</a:t>
              </a:r>
            </a:p>
            <a:p>
              <a:pPr algn="ctr"/>
              <a:r>
                <a:rPr lang="en-US" dirty="0" smtClean="0"/>
                <a:t>FIBO Strategic Framework</a:t>
              </a:r>
              <a:endParaRPr lang="en-US" dirty="0"/>
            </a:p>
          </p:txBody>
        </p:sp>
        <p:sp>
          <p:nvSpPr>
            <p:cNvPr id="57" name="TextBox 56"/>
            <p:cNvSpPr txBox="1"/>
            <p:nvPr/>
          </p:nvSpPr>
          <p:spPr>
            <a:xfrm>
              <a:off x="5235294" y="3073569"/>
              <a:ext cx="3810000" cy="1384995"/>
            </a:xfrm>
            <a:prstGeom prst="rect">
              <a:avLst/>
            </a:prstGeom>
            <a:noFill/>
          </p:spPr>
          <p:txBody>
            <a:bodyPr wrap="square" rtlCol="0">
              <a:spAutoFit/>
            </a:bodyPr>
            <a:lstStyle/>
            <a:p>
              <a:pPr>
                <a:buFont typeface="Arial" pitchFamily="34" charset="0"/>
                <a:buChar char="•"/>
              </a:pPr>
              <a:r>
                <a:rPr lang="en-US" sz="1400" dirty="0" smtClean="0"/>
                <a:t> Develop an Agile Change Process that involves the parallel building and maintenance of FIBOs</a:t>
              </a:r>
            </a:p>
            <a:p>
              <a:pPr>
                <a:buFont typeface="Arial" pitchFamily="34" charset="0"/>
                <a:buChar char="•"/>
              </a:pPr>
              <a:r>
                <a:rPr lang="en-US" sz="1400" dirty="0"/>
                <a:t> </a:t>
              </a:r>
              <a:r>
                <a:rPr lang="en-US" sz="1400" dirty="0" smtClean="0"/>
                <a:t>Maintain the Roadmap and Repository</a:t>
              </a:r>
            </a:p>
            <a:p>
              <a:pPr>
                <a:buFont typeface="Arial" pitchFamily="34" charset="0"/>
                <a:buChar char="•"/>
              </a:pPr>
              <a:r>
                <a:rPr lang="en-US" sz="1400" dirty="0" smtClean="0"/>
                <a:t> Define FIBO Competency and Conformance</a:t>
              </a:r>
            </a:p>
            <a:p>
              <a:pPr>
                <a:buFont typeface="Arial" pitchFamily="34" charset="0"/>
                <a:buChar char="•"/>
              </a:pPr>
              <a:r>
                <a:rPr lang="en-US" sz="1400" dirty="0"/>
                <a:t> </a:t>
              </a:r>
              <a:r>
                <a:rPr lang="en-US" sz="1400" dirty="0" smtClean="0"/>
                <a:t>Develop and Support a self and independent assessment capability of conformance to FIBO</a:t>
              </a:r>
              <a:endParaRPr lang="en-US" sz="1400" dirty="0"/>
            </a:p>
          </p:txBody>
        </p:sp>
        <p:sp>
          <p:nvSpPr>
            <p:cNvPr id="60" name="TextBox 59"/>
            <p:cNvSpPr txBox="1"/>
            <p:nvPr/>
          </p:nvSpPr>
          <p:spPr>
            <a:xfrm>
              <a:off x="293914" y="4838581"/>
              <a:ext cx="7924801" cy="523220"/>
            </a:xfrm>
            <a:prstGeom prst="rect">
              <a:avLst/>
            </a:prstGeom>
            <a:noFill/>
          </p:spPr>
          <p:txBody>
            <a:bodyPr wrap="square" rtlCol="0">
              <a:spAutoFit/>
            </a:bodyPr>
            <a:lstStyle/>
            <a:p>
              <a:pPr>
                <a:buFont typeface="Arial" pitchFamily="34" charset="0"/>
                <a:buChar char="•"/>
              </a:pPr>
              <a:r>
                <a:rPr lang="en-US" sz="1400" dirty="0" smtClean="0"/>
                <a:t> Develop </a:t>
              </a:r>
              <a:r>
                <a:rPr lang="en-US" sz="1400" dirty="0" err="1" smtClean="0"/>
                <a:t>FCT’s</a:t>
              </a:r>
              <a:r>
                <a:rPr lang="en-US" sz="1400" dirty="0" smtClean="0"/>
                <a:t> that support the roadmap and industry priorities, i.e. Financial Instruments Common Concepts FCT</a:t>
              </a:r>
              <a:endParaRPr lang="en-US" sz="1400" dirty="0"/>
            </a:p>
          </p:txBody>
        </p:sp>
        <p:sp>
          <p:nvSpPr>
            <p:cNvPr id="61" name="TextBox 60"/>
            <p:cNvSpPr txBox="1"/>
            <p:nvPr/>
          </p:nvSpPr>
          <p:spPr>
            <a:xfrm>
              <a:off x="304800" y="5298877"/>
              <a:ext cx="6858000" cy="307777"/>
            </a:xfrm>
            <a:prstGeom prst="rect">
              <a:avLst/>
            </a:prstGeom>
            <a:noFill/>
          </p:spPr>
          <p:txBody>
            <a:bodyPr wrap="square" rtlCol="0">
              <a:spAutoFit/>
            </a:bodyPr>
            <a:lstStyle/>
            <a:p>
              <a:pPr>
                <a:buFont typeface="Arial" pitchFamily="34" charset="0"/>
                <a:buChar char="•"/>
              </a:pPr>
              <a:r>
                <a:rPr lang="en-US" sz="1400" dirty="0" smtClean="0"/>
                <a:t> Ensure the FIBO BCO Repository and Process supports FCT</a:t>
              </a:r>
              <a:endParaRPr lang="en-US" sz="1400" dirty="0"/>
            </a:p>
          </p:txBody>
        </p:sp>
        <p:sp>
          <p:nvSpPr>
            <p:cNvPr id="62" name="TextBox 61"/>
            <p:cNvSpPr txBox="1"/>
            <p:nvPr/>
          </p:nvSpPr>
          <p:spPr>
            <a:xfrm>
              <a:off x="293914" y="5560705"/>
              <a:ext cx="6858000" cy="523220"/>
            </a:xfrm>
            <a:prstGeom prst="rect">
              <a:avLst/>
            </a:prstGeom>
            <a:noFill/>
          </p:spPr>
          <p:txBody>
            <a:bodyPr wrap="square" rtlCol="0">
              <a:spAutoFit/>
            </a:bodyPr>
            <a:lstStyle/>
            <a:p>
              <a:pPr marL="114300" indent="-114300">
                <a:buFont typeface="Arial" pitchFamily="34" charset="0"/>
                <a:buChar char="•"/>
              </a:pPr>
              <a:r>
                <a:rPr lang="en-US" sz="1400" dirty="0" smtClean="0"/>
                <a:t>Mentor the FCT to ensure success and</a:t>
              </a:r>
              <a:r>
                <a:rPr lang="en-US" sz="1400" dirty="0"/>
                <a:t> </a:t>
              </a:r>
              <a:r>
                <a:rPr lang="en-US" sz="1400" dirty="0" smtClean="0"/>
                <a:t>utilize feedback to improve the Agile Change Process</a:t>
              </a:r>
              <a:endParaRPr lang="en-US" sz="1400" dirty="0"/>
            </a:p>
          </p:txBody>
        </p:sp>
        <p:sp>
          <p:nvSpPr>
            <p:cNvPr id="63" name="TextBox 62"/>
            <p:cNvSpPr txBox="1"/>
            <p:nvPr/>
          </p:nvSpPr>
          <p:spPr>
            <a:xfrm>
              <a:off x="381000" y="4583668"/>
              <a:ext cx="2438400" cy="369332"/>
            </a:xfrm>
            <a:prstGeom prst="rect">
              <a:avLst/>
            </a:prstGeom>
            <a:noFill/>
          </p:spPr>
          <p:txBody>
            <a:bodyPr wrap="square" rtlCol="0">
              <a:spAutoFit/>
            </a:bodyPr>
            <a:lstStyle/>
            <a:p>
              <a:r>
                <a:rPr lang="en-US" dirty="0" smtClean="0"/>
                <a:t>EDMC Involvement</a:t>
              </a:r>
              <a:endParaRPr lang="en-US" dirty="0"/>
            </a:p>
          </p:txBody>
        </p:sp>
        <p:sp>
          <p:nvSpPr>
            <p:cNvPr id="64" name="TextBox 63"/>
            <p:cNvSpPr txBox="1"/>
            <p:nvPr/>
          </p:nvSpPr>
          <p:spPr>
            <a:xfrm>
              <a:off x="2623031" y="3406599"/>
              <a:ext cx="2057400" cy="369332"/>
            </a:xfrm>
            <a:prstGeom prst="rect">
              <a:avLst/>
            </a:prstGeom>
            <a:noFill/>
          </p:spPr>
          <p:txBody>
            <a:bodyPr wrap="square" rtlCol="0">
              <a:spAutoFit/>
            </a:bodyPr>
            <a:lstStyle/>
            <a:p>
              <a:r>
                <a:rPr lang="en-US" dirty="0" smtClean="0"/>
                <a:t>Immediate Impacts</a:t>
              </a:r>
              <a:endParaRPr lang="en-US" dirty="0"/>
            </a:p>
          </p:txBody>
        </p:sp>
        <p:sp>
          <p:nvSpPr>
            <p:cNvPr id="65" name="TextBox 64"/>
            <p:cNvSpPr txBox="1"/>
            <p:nvPr/>
          </p:nvSpPr>
          <p:spPr>
            <a:xfrm>
              <a:off x="2546831" y="3711714"/>
              <a:ext cx="2749877" cy="1015663"/>
            </a:xfrm>
            <a:prstGeom prst="rect">
              <a:avLst/>
            </a:prstGeom>
            <a:noFill/>
          </p:spPr>
          <p:txBody>
            <a:bodyPr wrap="square" rtlCol="0">
              <a:spAutoFit/>
            </a:bodyPr>
            <a:lstStyle/>
            <a:p>
              <a:pPr>
                <a:buFont typeface="Arial" pitchFamily="34" charset="0"/>
                <a:buChar char="•"/>
              </a:pPr>
              <a:r>
                <a:rPr lang="en-US" sz="1200" dirty="0" smtClean="0"/>
                <a:t> Industry acceptance of FIBO</a:t>
              </a:r>
            </a:p>
            <a:p>
              <a:pPr>
                <a:buFont typeface="Arial" pitchFamily="34" charset="0"/>
                <a:buChar char="•"/>
              </a:pPr>
              <a:r>
                <a:rPr lang="en-US" sz="1200" dirty="0"/>
                <a:t> </a:t>
              </a:r>
              <a:r>
                <a:rPr lang="en-US" sz="1200" dirty="0" smtClean="0"/>
                <a:t>Reduced time to deployment</a:t>
              </a:r>
            </a:p>
            <a:p>
              <a:pPr>
                <a:buFont typeface="Arial" pitchFamily="34" charset="0"/>
                <a:buChar char="•"/>
              </a:pPr>
              <a:r>
                <a:rPr lang="en-US" sz="1200" dirty="0"/>
                <a:t> </a:t>
              </a:r>
              <a:r>
                <a:rPr lang="en-US" sz="1200" dirty="0" smtClean="0"/>
                <a:t>Accelerated FIBO development</a:t>
              </a:r>
            </a:p>
            <a:p>
              <a:pPr>
                <a:buFont typeface="Arial" pitchFamily="34" charset="0"/>
                <a:buChar char="•"/>
              </a:pPr>
              <a:r>
                <a:rPr lang="en-US" sz="1200" dirty="0" smtClean="0"/>
                <a:t> Improved Financial Data Management due to FIBO Network effect</a:t>
              </a:r>
              <a:endParaRPr lang="en-US" sz="1200" dirty="0"/>
            </a:p>
          </p:txBody>
        </p:sp>
        <p:sp>
          <p:nvSpPr>
            <p:cNvPr id="58" name="TextBox 57"/>
            <p:cNvSpPr txBox="1"/>
            <p:nvPr/>
          </p:nvSpPr>
          <p:spPr>
            <a:xfrm>
              <a:off x="304800" y="1828800"/>
              <a:ext cx="7543800" cy="707886"/>
            </a:xfrm>
            <a:prstGeom prst="rect">
              <a:avLst/>
            </a:prstGeom>
            <a:noFill/>
          </p:spPr>
          <p:txBody>
            <a:bodyPr wrap="square" rtlCol="0">
              <a:spAutoFit/>
            </a:bodyPr>
            <a:lstStyle/>
            <a:p>
              <a:pPr algn="ctr"/>
              <a:r>
                <a:rPr lang="en-US" sz="2000" dirty="0" smtClean="0"/>
                <a:t>Support the application of FIBO to Pilot Projects through the deployment of the </a:t>
              </a:r>
              <a:r>
                <a:rPr lang="en-US" sz="2000" dirty="0" err="1" smtClean="0"/>
                <a:t>FCT(s</a:t>
              </a:r>
              <a:r>
                <a:rPr lang="en-US" sz="2000" dirty="0" smtClean="0"/>
                <a:t>)</a:t>
              </a:r>
              <a:endParaRPr lang="en-US" sz="2000" dirty="0"/>
            </a:p>
          </p:txBody>
        </p:sp>
        <p:pic>
          <p:nvPicPr>
            <p:cNvPr id="59" name="Picture 5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3154" y="2586335"/>
              <a:ext cx="2220152" cy="1796615"/>
            </a:xfrm>
            <a:prstGeom prst="rect">
              <a:avLst/>
            </a:prstGeom>
          </p:spPr>
        </p:pic>
      </p:grpSp>
      <p:sp>
        <p:nvSpPr>
          <p:cNvPr id="66" name="Date Placeholder 65"/>
          <p:cNvSpPr>
            <a:spLocks noGrp="1"/>
          </p:cNvSpPr>
          <p:nvPr>
            <p:ph type="dt" sz="half" idx="10"/>
          </p:nvPr>
        </p:nvSpPr>
        <p:spPr/>
        <p:txBody>
          <a:bodyPr/>
          <a:lstStyle/>
          <a:p>
            <a:fld id="{84DE24E9-88AF-9846-B773-BC893D17E027}" type="datetime1">
              <a:rPr lang="en-US" smtClean="0"/>
              <a:pPr/>
              <a:t>7/2/2014</a:t>
            </a:fld>
            <a:endParaRPr lang="en-US"/>
          </a:p>
        </p:txBody>
      </p:sp>
      <p:sp>
        <p:nvSpPr>
          <p:cNvPr id="67" name="Footer Placeholder 66"/>
          <p:cNvSpPr>
            <a:spLocks noGrp="1"/>
          </p:cNvSpPr>
          <p:nvPr>
            <p:ph type="ftr" sz="quarter" idx="11"/>
          </p:nvPr>
        </p:nvSpPr>
        <p:spPr/>
        <p:txBody>
          <a:bodyPr/>
          <a:lstStyle/>
          <a:p>
            <a:r>
              <a:rPr lang="en-US" smtClean="0"/>
              <a:t>© 2014 EDMC   FIBO </a:t>
            </a:r>
            <a:endParaRPr lang="en-US"/>
          </a:p>
        </p:txBody>
      </p:sp>
      <p:sp>
        <p:nvSpPr>
          <p:cNvPr id="68" name="Slide Number Placeholder 67"/>
          <p:cNvSpPr>
            <a:spLocks noGrp="1"/>
          </p:cNvSpPr>
          <p:nvPr>
            <p:ph type="sldNum" sz="quarter" idx="12"/>
          </p:nvPr>
        </p:nvSpPr>
        <p:spPr/>
        <p:txBody>
          <a:bodyPr/>
          <a:lstStyle/>
          <a:p>
            <a:fld id="{A9EF402B-C8A5-5445-AD78-AAE8EACFDC0E}" type="slidenum">
              <a:rPr lang="en-US" smtClean="0"/>
              <a:pPr/>
              <a:t>23</a:t>
            </a:fld>
            <a:endParaRPr lang="en-US"/>
          </a:p>
        </p:txBody>
      </p:sp>
      <p:sp>
        <p:nvSpPr>
          <p:cNvPr id="69"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noProof="0" dirty="0" smtClean="0">
                <a:latin typeface="+mj-lt"/>
                <a:ea typeface="+mj-ea"/>
                <a:cs typeface="+mj-cs"/>
              </a:rPr>
              <a:t>Deploy FIBO Change Teams (FCT)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08996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a:bodyPr>
          <a:lstStyle/>
          <a:p>
            <a:r>
              <a:rPr lang="en-US" sz="3200" dirty="0" smtClean="0"/>
              <a:t>Extending the Competency</a:t>
            </a:r>
            <a:endParaRPr lang="en-US" sz="3200" dirty="0"/>
          </a:p>
        </p:txBody>
      </p:sp>
      <p:sp>
        <p:nvSpPr>
          <p:cNvPr id="3" name="Date Placeholder 2"/>
          <p:cNvSpPr>
            <a:spLocks noGrp="1"/>
          </p:cNvSpPr>
          <p:nvPr>
            <p:ph type="dt" sz="half" idx="10"/>
          </p:nvPr>
        </p:nvSpPr>
        <p:spPr/>
        <p:txBody>
          <a:bodyPr/>
          <a:lstStyle/>
          <a:p>
            <a:fld id="{A7D7A2FE-4C8B-524E-BDAC-AD6790D4FC56}" type="datetime1">
              <a:rPr lang="en-US" smtClean="0"/>
              <a:pPr/>
              <a:t>7/2/2014</a:t>
            </a:fld>
            <a:endParaRPr lang="en-US"/>
          </a:p>
        </p:txBody>
      </p:sp>
      <p:sp>
        <p:nvSpPr>
          <p:cNvPr id="4" name="Footer Placeholder 3"/>
          <p:cNvSpPr>
            <a:spLocks noGrp="1"/>
          </p:cNvSpPr>
          <p:nvPr>
            <p:ph type="ftr" sz="quarter" idx="11"/>
          </p:nvPr>
        </p:nvSpPr>
        <p:spPr/>
        <p:txBody>
          <a:bodyPr/>
          <a:lstStyle/>
          <a:p>
            <a:r>
              <a:rPr lang="en-US" smtClean="0"/>
              <a:t>© 2014 EDMC   FIBO </a:t>
            </a:r>
            <a:endParaRPr lang="en-US"/>
          </a:p>
        </p:txBody>
      </p:sp>
      <p:sp>
        <p:nvSpPr>
          <p:cNvPr id="5" name="Slide Number Placeholder 4"/>
          <p:cNvSpPr>
            <a:spLocks noGrp="1"/>
          </p:cNvSpPr>
          <p:nvPr>
            <p:ph type="sldNum" sz="quarter" idx="12"/>
          </p:nvPr>
        </p:nvSpPr>
        <p:spPr/>
        <p:txBody>
          <a:bodyPr/>
          <a:lstStyle/>
          <a:p>
            <a:fld id="{A9EF402B-C8A5-5445-AD78-AAE8EACFDC0E}" type="slidenum">
              <a:rPr lang="en-US" smtClean="0"/>
              <a:pPr/>
              <a:t>24</a:t>
            </a:fld>
            <a:endParaRPr lang="en-US"/>
          </a:p>
        </p:txBody>
      </p:sp>
      <p:sp>
        <p:nvSpPr>
          <p:cNvPr id="7" name="TextBox 6"/>
          <p:cNvSpPr txBox="1"/>
          <p:nvPr/>
        </p:nvSpPr>
        <p:spPr>
          <a:xfrm>
            <a:off x="292100" y="1087438"/>
            <a:ext cx="8851900" cy="5262979"/>
          </a:xfrm>
          <a:prstGeom prst="rect">
            <a:avLst/>
          </a:prstGeom>
          <a:noFill/>
        </p:spPr>
        <p:txBody>
          <a:bodyPr wrap="square" rtlCol="0">
            <a:spAutoFit/>
          </a:bodyPr>
          <a:lstStyle/>
          <a:p>
            <a:pPr>
              <a:buFont typeface="Arial"/>
              <a:buChar char="•"/>
            </a:pPr>
            <a:r>
              <a:rPr lang="en-US" sz="2400" dirty="0" smtClean="0"/>
              <a:t>Institute parallel FIBO Content Teams (FCT), to roll out multiple </a:t>
            </a:r>
            <a:r>
              <a:rPr lang="en-US" sz="2400" dirty="0" err="1" smtClean="0"/>
              <a:t>FIBO’s</a:t>
            </a:r>
            <a:r>
              <a:rPr lang="en-US" sz="2400" dirty="0" smtClean="0"/>
              <a:t> in parallel. </a:t>
            </a:r>
          </a:p>
          <a:p>
            <a:r>
              <a:rPr lang="en-US" sz="2400" dirty="0" smtClean="0"/>
              <a:t> </a:t>
            </a:r>
          </a:p>
          <a:p>
            <a:pPr>
              <a:buFont typeface="Arial"/>
              <a:buChar char="•"/>
            </a:pPr>
            <a:r>
              <a:rPr lang="en-US" sz="2400" dirty="0" smtClean="0"/>
              <a:t>Implement a Pilot at the beginning of the FIBO Q2 process.  </a:t>
            </a:r>
          </a:p>
          <a:p>
            <a:endParaRPr lang="en-US" sz="2400" dirty="0" smtClean="0"/>
          </a:p>
          <a:p>
            <a:pPr>
              <a:buFont typeface="Arial"/>
              <a:buChar char="•"/>
            </a:pPr>
            <a:r>
              <a:rPr lang="en-US" sz="2400" dirty="0" smtClean="0"/>
              <a:t>In addition to completing FIBO-IND, The FIBO Core Team (PEM)  will work as mentors to this FCT and advance the FIBO Build/Maintenance process in parallel.</a:t>
            </a:r>
          </a:p>
          <a:p>
            <a:r>
              <a:rPr lang="en-US" sz="2400" dirty="0" smtClean="0"/>
              <a:t> </a:t>
            </a:r>
          </a:p>
          <a:p>
            <a:pPr>
              <a:buFont typeface="Arial"/>
              <a:buChar char="•"/>
            </a:pPr>
            <a:r>
              <a:rPr lang="en-US" sz="2400" dirty="0" smtClean="0"/>
              <a:t>Because the FIBO Architecture will be constantly changing, as </a:t>
            </a:r>
            <a:r>
              <a:rPr lang="en-US" sz="2400" dirty="0" err="1" smtClean="0"/>
              <a:t>FIBO’s</a:t>
            </a:r>
            <a:r>
              <a:rPr lang="en-US" sz="2400" dirty="0" smtClean="0"/>
              <a:t> are built in parallel, it must be reviewed and modified within the Externality Review process.</a:t>
            </a:r>
          </a:p>
          <a:p>
            <a:r>
              <a:rPr lang="en-US" sz="2400" dirty="0" smtClean="0"/>
              <a:t> </a:t>
            </a:r>
          </a:p>
          <a:p>
            <a:pPr>
              <a:buFont typeface="Arial"/>
              <a:buChar char="•"/>
            </a:pPr>
            <a:r>
              <a:rPr lang="en-US" sz="2400" dirty="0" smtClean="0"/>
              <a:t>Write  A FIBO methodology document that will be used by every FCT.    </a:t>
            </a:r>
            <a:endParaRPr lang="en-US" sz="2400" dirty="0"/>
          </a:p>
        </p:txBody>
      </p:sp>
    </p:spTree>
    <p:extLst>
      <p:ext uri="{BB962C8B-B14F-4D97-AF65-F5344CB8AC3E}">
        <p14:creationId xmlns:p14="http://schemas.microsoft.com/office/powerpoint/2010/main" val="432816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 Content Team (FCT)</a:t>
            </a:r>
            <a:endParaRPr lang="en-US" dirty="0"/>
          </a:p>
        </p:txBody>
      </p:sp>
      <p:sp>
        <p:nvSpPr>
          <p:cNvPr id="3" name="Content Placeholder 2"/>
          <p:cNvSpPr>
            <a:spLocks noGrp="1"/>
          </p:cNvSpPr>
          <p:nvPr>
            <p:ph idx="1"/>
          </p:nvPr>
        </p:nvSpPr>
        <p:spPr>
          <a:xfrm>
            <a:off x="457200" y="2195512"/>
            <a:ext cx="8229600" cy="4525963"/>
          </a:xfrm>
        </p:spPr>
        <p:txBody>
          <a:bodyPr/>
          <a:lstStyle/>
          <a:p>
            <a:r>
              <a:rPr lang="en-US" dirty="0" smtClean="0"/>
              <a:t>3-5 People mentored by a PEM</a:t>
            </a:r>
          </a:p>
          <a:p>
            <a:r>
              <a:rPr lang="en-US" dirty="0" smtClean="0"/>
              <a:t>Team leader from within the Finance Domain</a:t>
            </a:r>
          </a:p>
          <a:p>
            <a:pPr lvl="1"/>
            <a:r>
              <a:rPr lang="en-US" dirty="0" smtClean="0"/>
              <a:t>An SME who understands the idea of Ontology</a:t>
            </a:r>
          </a:p>
          <a:p>
            <a:pPr lvl="1"/>
            <a:r>
              <a:rPr lang="en-US" dirty="0" smtClean="0"/>
              <a:t>An </a:t>
            </a:r>
            <a:r>
              <a:rPr lang="en-US" dirty="0" err="1" smtClean="0"/>
              <a:t>Ontologist</a:t>
            </a:r>
            <a:r>
              <a:rPr lang="en-US" dirty="0" smtClean="0"/>
              <a:t> who understands a Finance </a:t>
            </a:r>
            <a:r>
              <a:rPr lang="en-US" dirty="0" err="1" smtClean="0"/>
              <a:t>Subdomain</a:t>
            </a:r>
            <a:endParaRPr lang="en-US" dirty="0" smtClean="0"/>
          </a:p>
          <a:p>
            <a:pPr lvl="1"/>
            <a:r>
              <a:rPr lang="en-US" dirty="0" smtClean="0"/>
              <a:t>A qualified super </a:t>
            </a:r>
            <a:r>
              <a:rPr lang="en-US" dirty="0" err="1" smtClean="0"/>
              <a:t>Ontologist</a:t>
            </a:r>
            <a:endParaRPr lang="en-US" dirty="0" smtClean="0"/>
          </a:p>
          <a:p>
            <a:r>
              <a:rPr lang="en-US" dirty="0" err="1" smtClean="0"/>
              <a:t>SME’s</a:t>
            </a:r>
            <a:r>
              <a:rPr lang="en-US" dirty="0" smtClean="0"/>
              <a:t> from within the </a:t>
            </a:r>
            <a:r>
              <a:rPr lang="en-US" dirty="0" err="1" smtClean="0"/>
              <a:t>Subdomain</a:t>
            </a:r>
            <a:endParaRPr lang="en-US" dirty="0" smtClean="0"/>
          </a:p>
          <a:p>
            <a:pPr>
              <a:buNone/>
            </a:pP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DA59F2F2-ED52-8A45-BD4B-E1BCF3D05E4D}" type="datetime1">
              <a:rPr lang="en-US" smtClean="0"/>
              <a:pPr/>
              <a:t>7/2/2014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smtClean="0"/>
              <a:t>© 2014 EDMC   FIBO </a:t>
            </a:r>
            <a:endParaRPr lang="en-US"/>
          </a:p>
        </p:txBody>
      </p:sp>
      <p:sp>
        <p:nvSpPr>
          <p:cNvPr id="7" name="Slide Number Placeholder 6"/>
          <p:cNvSpPr>
            <a:spLocks noGrp="1"/>
          </p:cNvSpPr>
          <p:nvPr>
            <p:ph type="sldNum" sz="quarter" idx="12"/>
          </p:nvPr>
        </p:nvSpPr>
        <p:spPr/>
        <p:txBody>
          <a:bodyPr/>
          <a:lstStyle/>
          <a:p>
            <a:fld id="{A9EF402B-C8A5-5445-AD78-AAE8EACFDC0E}" type="slidenum">
              <a:rPr lang="en-US" smtClean="0"/>
              <a:pPr/>
              <a:t>25</a:t>
            </a:fld>
            <a:endParaRPr lang="en-US"/>
          </a:p>
        </p:txBody>
      </p:sp>
    </p:spTree>
    <p:extLst>
      <p:ext uri="{BB962C8B-B14F-4D97-AF65-F5344CB8AC3E}">
        <p14:creationId xmlns:p14="http://schemas.microsoft.com/office/powerpoint/2010/main" val="1009920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flipV="1">
            <a:off x="609600" y="1295400"/>
            <a:ext cx="2514600" cy="42672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flipV="1">
            <a:off x="6477000" y="1295400"/>
            <a:ext cx="2514600" cy="41148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flipV="1">
            <a:off x="3505200" y="1295400"/>
            <a:ext cx="2590800" cy="4191000"/>
          </a:xfrm>
          <a:prstGeom prst="round2DiagRect">
            <a:avLst/>
          </a:prstGeom>
          <a:blipFill>
            <a:blip r:embed="rId2" cstate="print"/>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86600" y="1219200"/>
            <a:ext cx="1219200" cy="461665"/>
          </a:xfrm>
          <a:prstGeom prst="rect">
            <a:avLst/>
          </a:prstGeom>
          <a:noFill/>
        </p:spPr>
        <p:txBody>
          <a:bodyPr wrap="square" rtlCol="0">
            <a:spAutoFit/>
          </a:bodyPr>
          <a:lstStyle/>
          <a:p>
            <a:r>
              <a:rPr lang="en-US" sz="2400" dirty="0" smtClean="0">
                <a:solidFill>
                  <a:schemeClr val="accent3">
                    <a:lumMod val="60000"/>
                    <a:lumOff val="40000"/>
                  </a:schemeClr>
                </a:solidFill>
                <a:latin typeface="Franklin Gothic Medium" pitchFamily="34" charset="0"/>
              </a:rPr>
              <a:t>Amplify</a:t>
            </a:r>
            <a:endParaRPr lang="en-US" sz="2400" dirty="0">
              <a:solidFill>
                <a:schemeClr val="accent3">
                  <a:lumMod val="60000"/>
                  <a:lumOff val="40000"/>
                </a:schemeClr>
              </a:solidFill>
              <a:latin typeface="Franklin Gothic Medium" pitchFamily="34" charset="0"/>
            </a:endParaRPr>
          </a:p>
        </p:txBody>
      </p:sp>
      <p:sp>
        <p:nvSpPr>
          <p:cNvPr id="4" name="TextBox 3"/>
          <p:cNvSpPr txBox="1"/>
          <p:nvPr/>
        </p:nvSpPr>
        <p:spPr>
          <a:xfrm>
            <a:off x="1219200" y="1219200"/>
            <a:ext cx="1143000" cy="461665"/>
          </a:xfrm>
          <a:prstGeom prst="rect">
            <a:avLst/>
          </a:prstGeom>
          <a:noFill/>
        </p:spPr>
        <p:txBody>
          <a:bodyPr wrap="square" rtlCol="0">
            <a:spAutoFit/>
          </a:bodyPr>
          <a:lstStyle/>
          <a:p>
            <a:r>
              <a:rPr lang="en-US" sz="2400" dirty="0" smtClean="0">
                <a:solidFill>
                  <a:schemeClr val="accent2">
                    <a:lumMod val="60000"/>
                    <a:lumOff val="40000"/>
                  </a:schemeClr>
                </a:solidFill>
                <a:latin typeface="Franklin Gothic Medium" pitchFamily="34" charset="0"/>
              </a:rPr>
              <a:t>Build</a:t>
            </a:r>
            <a:endParaRPr lang="en-US" sz="2400" dirty="0">
              <a:solidFill>
                <a:schemeClr val="accent2">
                  <a:lumMod val="60000"/>
                  <a:lumOff val="40000"/>
                </a:schemeClr>
              </a:solidFill>
              <a:latin typeface="Franklin Gothic Medium" pitchFamily="34" charset="0"/>
            </a:endParaRPr>
          </a:p>
        </p:txBody>
      </p:sp>
      <p:sp>
        <p:nvSpPr>
          <p:cNvPr id="5" name="TextBox 4"/>
          <p:cNvSpPr txBox="1"/>
          <p:nvPr/>
        </p:nvSpPr>
        <p:spPr>
          <a:xfrm>
            <a:off x="4267200" y="1219200"/>
            <a:ext cx="1066800" cy="461665"/>
          </a:xfrm>
          <a:prstGeom prst="rect">
            <a:avLst/>
          </a:prstGeom>
          <a:noFill/>
        </p:spPr>
        <p:txBody>
          <a:bodyPr wrap="square" rtlCol="0">
            <a:spAutoFit/>
          </a:bodyPr>
          <a:lstStyle/>
          <a:p>
            <a:r>
              <a:rPr lang="en-US" sz="2400" dirty="0" smtClean="0">
                <a:solidFill>
                  <a:schemeClr val="accent6">
                    <a:lumMod val="60000"/>
                    <a:lumOff val="40000"/>
                  </a:schemeClr>
                </a:solidFill>
                <a:latin typeface="Franklin Gothic Medium" pitchFamily="34" charset="0"/>
              </a:rPr>
              <a:t>Apply</a:t>
            </a:r>
            <a:endParaRPr lang="en-US" sz="2400" dirty="0">
              <a:solidFill>
                <a:schemeClr val="accent6">
                  <a:lumMod val="60000"/>
                  <a:lumOff val="40000"/>
                </a:schemeClr>
              </a:solidFill>
              <a:latin typeface="Franklin Gothic Medium" pitchFamily="34" charset="0"/>
            </a:endParaRPr>
          </a:p>
        </p:txBody>
      </p:sp>
      <p:sp>
        <p:nvSpPr>
          <p:cNvPr id="42" name="Regular Pentagon 41"/>
          <p:cNvSpPr/>
          <p:nvPr/>
        </p:nvSpPr>
        <p:spPr>
          <a:xfrm>
            <a:off x="2590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3" name="Regular Pentagon 42"/>
          <p:cNvSpPr/>
          <p:nvPr/>
        </p:nvSpPr>
        <p:spPr>
          <a:xfrm>
            <a:off x="56388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4" name="Regular Pentagon 43"/>
          <p:cNvSpPr/>
          <p:nvPr/>
        </p:nvSpPr>
        <p:spPr>
          <a:xfrm>
            <a:off x="8534400" y="1371600"/>
            <a:ext cx="228600" cy="228600"/>
          </a:xfrm>
          <a:prstGeom prst="pentagon">
            <a:avLst/>
          </a:prstGeom>
          <a:blipFill>
            <a:blip r:embed="rId3" cstate="print"/>
            <a:stretch>
              <a:fillRect/>
            </a:stretch>
          </a:blipFill>
          <a:ln w="952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0" name="Down Arrow 49"/>
          <p:cNvSpPr/>
          <p:nvPr/>
        </p:nvSpPr>
        <p:spPr>
          <a:xfrm>
            <a:off x="7239000" y="762000"/>
            <a:ext cx="609600" cy="457200"/>
          </a:xfrm>
          <a:prstGeom prst="downArrow">
            <a:avLst/>
          </a:prstGeom>
          <a:gradFill>
            <a:gsLst>
              <a:gs pos="0">
                <a:srgbClr val="DDEBCF"/>
              </a:gs>
              <a:gs pos="50000">
                <a:srgbClr val="9CB86E"/>
              </a:gs>
              <a:gs pos="100000">
                <a:srgbClr val="156B13"/>
              </a:gs>
            </a:gsLst>
            <a:lin ang="5400000" scaled="0"/>
          </a:gradFill>
          <a:ln>
            <a:solidFill>
              <a:schemeClr val="accent3">
                <a:lumMod val="60000"/>
                <a:lumOff val="4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52400" y="1676400"/>
            <a:ext cx="8763000" cy="4876800"/>
            <a:chOff x="152400" y="1676400"/>
            <a:chExt cx="8763000" cy="4876800"/>
          </a:xfrm>
        </p:grpSpPr>
        <p:sp>
          <p:nvSpPr>
            <p:cNvPr id="20" name="Round Diagonal Corner Rectangle 19"/>
            <p:cNvSpPr/>
            <p:nvPr/>
          </p:nvSpPr>
          <p:spPr>
            <a:xfrm flipV="1">
              <a:off x="6248400" y="1752600"/>
              <a:ext cx="2587752" cy="4495800"/>
            </a:xfrm>
            <a:prstGeom prst="round2DiagRect">
              <a:avLst/>
            </a:prstGeom>
            <a:blipFill>
              <a:blip r:embed="rId2" cstate="print">
                <a:duotone>
                  <a:prstClr val="black"/>
                  <a:schemeClr val="accent3">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flipV="1">
              <a:off x="60960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4343400"/>
              <a:ext cx="1524000" cy="1200329"/>
            </a:xfrm>
            <a:prstGeom prst="rect">
              <a:avLst/>
            </a:prstGeom>
            <a:noFill/>
          </p:spPr>
          <p:txBody>
            <a:bodyPr wrap="square" rtlCol="0">
              <a:spAutoFit/>
            </a:bodyPr>
            <a:lstStyle/>
            <a:p>
              <a:r>
                <a:rPr lang="en-US" dirty="0" smtClean="0">
                  <a:effectLst/>
                  <a:latin typeface="Franklin Gothic Book" pitchFamily="34" charset="0"/>
                </a:rPr>
                <a:t>Transition </a:t>
              </a:r>
            </a:p>
            <a:p>
              <a:r>
                <a:rPr lang="en-US" dirty="0" smtClean="0">
                  <a:effectLst/>
                  <a:latin typeface="Franklin Gothic Book" pitchFamily="34" charset="0"/>
                </a:rPr>
                <a:t>via </a:t>
              </a:r>
            </a:p>
            <a:p>
              <a:r>
                <a:rPr lang="en-US" dirty="0" smtClean="0">
                  <a:effectLst/>
                  <a:latin typeface="Franklin Gothic Book" pitchFamily="34" charset="0"/>
                </a:rPr>
                <a:t>Enterprise Partnerships </a:t>
              </a:r>
              <a:endParaRPr lang="en-US" dirty="0">
                <a:effectLst/>
                <a:latin typeface="Franklin Gothic Book" pitchFamily="34" charset="0"/>
              </a:endParaRPr>
            </a:p>
          </p:txBody>
        </p:sp>
        <p:pic>
          <p:nvPicPr>
            <p:cNvPr id="35" name="Picture 34" descr="Hexagon Amplification image with gradiant DCMO hex.png"/>
            <p:cNvPicPr>
              <a:picLocks noChangeAspect="1"/>
            </p:cNvPicPr>
            <p:nvPr/>
          </p:nvPicPr>
          <p:blipFill>
            <a:blip r:embed="rId4" cstate="print"/>
            <a:stretch>
              <a:fillRect/>
            </a:stretch>
          </p:blipFill>
          <p:spPr>
            <a:xfrm>
              <a:off x="6629400" y="1828801"/>
              <a:ext cx="1752600" cy="1086574"/>
            </a:xfrm>
            <a:prstGeom prst="rect">
              <a:avLst/>
            </a:prstGeom>
          </p:spPr>
        </p:pic>
        <p:sp>
          <p:nvSpPr>
            <p:cNvPr id="40" name="Striped Right Arrow 39"/>
            <p:cNvSpPr/>
            <p:nvPr/>
          </p:nvSpPr>
          <p:spPr>
            <a:xfrm>
              <a:off x="5638800" y="21336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flipV="1">
              <a:off x="3279648" y="1676400"/>
              <a:ext cx="2587752" cy="4270248"/>
            </a:xfrm>
            <a:prstGeom prst="round2DiagRect">
              <a:avLst/>
            </a:prstGeom>
            <a:blipFill>
              <a:blip r:embed="rId2" cstate="print">
                <a:duotone>
                  <a:prstClr val="black"/>
                  <a:schemeClr val="accent6">
                    <a:tint val="45000"/>
                    <a:satMod val="400000"/>
                  </a:schemeClr>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hexagon APPLY  image with gradiant colors.png"/>
            <p:cNvPicPr>
              <a:picLocks noChangeAspect="1"/>
            </p:cNvPicPr>
            <p:nvPr/>
          </p:nvPicPr>
          <p:blipFill>
            <a:blip r:embed="rId5" cstate="print"/>
            <a:stretch>
              <a:fillRect/>
            </a:stretch>
          </p:blipFill>
          <p:spPr>
            <a:xfrm>
              <a:off x="3810000" y="1752599"/>
              <a:ext cx="1524000" cy="1066801"/>
            </a:xfrm>
            <a:prstGeom prst="rect">
              <a:avLst/>
            </a:prstGeom>
          </p:spPr>
        </p:pic>
        <p:sp>
          <p:nvSpPr>
            <p:cNvPr id="36" name="Striped Right Arrow 35"/>
            <p:cNvSpPr/>
            <p:nvPr/>
          </p:nvSpPr>
          <p:spPr>
            <a:xfrm>
              <a:off x="2667000" y="2209800"/>
              <a:ext cx="914400" cy="609600"/>
            </a:xfrm>
            <a:prstGeom prst="stripedRightArrow">
              <a:avLst/>
            </a:prstGeom>
            <a:gradFill>
              <a:gsLst>
                <a:gs pos="0">
                  <a:srgbClr val="FFF200"/>
                </a:gs>
                <a:gs pos="45000">
                  <a:srgbClr val="FF7A00">
                    <a:alpha val="31000"/>
                  </a:srgbClr>
                </a:gs>
                <a:gs pos="70000">
                  <a:srgbClr val="FF0300">
                    <a:alpha val="42000"/>
                  </a:srgbClr>
                </a:gs>
                <a:gs pos="100000">
                  <a:srgbClr val="4D0808"/>
                </a:gs>
              </a:gsLst>
              <a:lin ang="2700000" scaled="1"/>
            </a:gradFill>
            <a:ln>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flipV="1">
              <a:off x="381000" y="1676400"/>
              <a:ext cx="2514600" cy="4267200"/>
            </a:xfrm>
            <a:prstGeom prst="round2DiagRect">
              <a:avLst/>
            </a:prstGeom>
            <a:blipFill>
              <a:blip r:embed="rId2" cstate="print">
                <a:duotone>
                  <a:prstClr val="black"/>
                  <a:schemeClr val="accent2">
                    <a:tint val="45000"/>
                    <a:satMod val="400000"/>
                  </a:schemeClr>
                </a:duotone>
              </a:blip>
              <a:stretch>
                <a:fillRect/>
              </a:stretch>
            </a:blipFill>
            <a:ln w="57150">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Emblem_Color_Small.png"/>
            <p:cNvPicPr>
              <a:picLocks noChangeAspect="1"/>
            </p:cNvPicPr>
            <p:nvPr/>
          </p:nvPicPr>
          <p:blipFill>
            <a:blip r:embed="rId6" cstate="print"/>
            <a:stretch>
              <a:fillRect/>
            </a:stretch>
          </p:blipFill>
          <p:spPr>
            <a:xfrm>
              <a:off x="457200" y="1752600"/>
              <a:ext cx="762000" cy="762000"/>
            </a:xfrm>
            <a:prstGeom prst="rect">
              <a:avLst/>
            </a:prstGeom>
          </p:spPr>
        </p:pic>
        <p:sp>
          <p:nvSpPr>
            <p:cNvPr id="31" name="TextBox 30"/>
            <p:cNvSpPr txBox="1"/>
            <p:nvPr/>
          </p:nvSpPr>
          <p:spPr>
            <a:xfrm>
              <a:off x="457200" y="2438400"/>
              <a:ext cx="2209800" cy="400110"/>
            </a:xfrm>
            <a:prstGeom prst="rect">
              <a:avLst/>
            </a:prstGeom>
            <a:noFill/>
          </p:spPr>
          <p:txBody>
            <a:bodyPr wrap="square" rtlCol="0">
              <a:spAutoFit/>
            </a:bodyPr>
            <a:lstStyle/>
            <a:p>
              <a:r>
                <a:rPr lang="en-US" sz="1000" dirty="0" smtClean="0">
                  <a:solidFill>
                    <a:schemeClr val="bg1">
                      <a:lumMod val="75000"/>
                    </a:schemeClr>
                  </a:solidFill>
                  <a:latin typeface="Franklin Gothic Medium" pitchFamily="34" charset="0"/>
                </a:rPr>
                <a:t>Office of the</a:t>
              </a:r>
            </a:p>
            <a:p>
              <a:r>
                <a:rPr lang="en-US" sz="1000" dirty="0" smtClean="0">
                  <a:solidFill>
                    <a:schemeClr val="bg1">
                      <a:lumMod val="75000"/>
                    </a:schemeClr>
                  </a:solidFill>
                  <a:latin typeface="Franklin Gothic Medium" pitchFamily="34" charset="0"/>
                </a:rPr>
                <a:t>Deputy Chief Management Officer </a:t>
              </a:r>
              <a:endParaRPr lang="en-US" sz="1000" dirty="0">
                <a:solidFill>
                  <a:schemeClr val="bg1">
                    <a:lumMod val="75000"/>
                  </a:schemeClr>
                </a:solidFill>
                <a:latin typeface="Franklin Gothic Medium" pitchFamily="34" charset="0"/>
              </a:endParaRPr>
            </a:p>
          </p:txBody>
        </p:sp>
        <p:grpSp>
          <p:nvGrpSpPr>
            <p:cNvPr id="3" name="Group 38"/>
            <p:cNvGrpSpPr/>
            <p:nvPr/>
          </p:nvGrpSpPr>
          <p:grpSpPr>
            <a:xfrm>
              <a:off x="152400" y="2971800"/>
              <a:ext cx="2590800" cy="3352800"/>
              <a:chOff x="152400" y="2895600"/>
              <a:chExt cx="2590800" cy="3352800"/>
            </a:xfrm>
          </p:grpSpPr>
          <p:sp>
            <p:nvSpPr>
              <p:cNvPr id="18" name="Round Diagonal Corner Rectangle 17"/>
              <p:cNvSpPr/>
              <p:nvPr/>
            </p:nvSpPr>
            <p:spPr>
              <a:xfrm flipV="1">
                <a:off x="152400" y="28956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rountel color no bkgrd.png"/>
              <p:cNvPicPr>
                <a:picLocks noChangeAspect="1"/>
              </p:cNvPicPr>
              <p:nvPr/>
            </p:nvPicPr>
            <p:blipFill>
              <a:blip r:embed="rId7" cstate="print">
                <a:duotone>
                  <a:prstClr val="black"/>
                  <a:schemeClr val="accent6">
                    <a:tint val="45000"/>
                    <a:satMod val="400000"/>
                  </a:schemeClr>
                </a:duotone>
              </a:blip>
              <a:stretch>
                <a:fillRect/>
              </a:stretch>
            </p:blipFill>
            <p:spPr>
              <a:xfrm>
                <a:off x="533400" y="4419600"/>
                <a:ext cx="1752600" cy="1752600"/>
              </a:xfrm>
              <a:prstGeom prst="rect">
                <a:avLst/>
              </a:prstGeom>
            </p:spPr>
          </p:pic>
          <p:sp>
            <p:nvSpPr>
              <p:cNvPr id="9" name="TextBox 8"/>
              <p:cNvSpPr txBox="1"/>
              <p:nvPr/>
            </p:nvSpPr>
            <p:spPr>
              <a:xfrm>
                <a:off x="152400" y="3048000"/>
                <a:ext cx="12954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Standards and Frameworks</a:t>
                </a:r>
                <a:endParaRPr lang="en-US" sz="1400" dirty="0">
                  <a:solidFill>
                    <a:srgbClr val="FFC000"/>
                  </a:solidFill>
                  <a:latin typeface="Franklin Gothic Medium" pitchFamily="34" charset="0"/>
                </a:endParaRPr>
              </a:p>
            </p:txBody>
          </p:sp>
          <p:sp>
            <p:nvSpPr>
              <p:cNvPr id="10" name="TextBox 9"/>
              <p:cNvSpPr txBox="1"/>
              <p:nvPr/>
            </p:nvSpPr>
            <p:spPr>
              <a:xfrm>
                <a:off x="1524000" y="3048000"/>
                <a:ext cx="990600" cy="738664"/>
              </a:xfrm>
              <a:prstGeom prst="rect">
                <a:avLst/>
              </a:prstGeom>
              <a:noFill/>
            </p:spPr>
            <p:txBody>
              <a:bodyPr wrap="square" rtlCol="0">
                <a:spAutoFit/>
              </a:bodyPr>
              <a:lstStyle/>
              <a:p>
                <a:pPr algn="ctr"/>
                <a:r>
                  <a:rPr lang="en-US" sz="1400" dirty="0" smtClean="0">
                    <a:solidFill>
                      <a:srgbClr val="FFC000"/>
                    </a:solidFill>
                    <a:latin typeface="Franklin Gothic Medium" pitchFamily="34" charset="0"/>
                  </a:rPr>
                  <a:t>Research </a:t>
                </a:r>
              </a:p>
              <a:p>
                <a:pPr algn="ctr"/>
                <a:r>
                  <a:rPr lang="en-US" sz="1400" dirty="0" smtClean="0">
                    <a:solidFill>
                      <a:srgbClr val="FFC000"/>
                    </a:solidFill>
                    <a:latin typeface="Franklin Gothic Medium" pitchFamily="34" charset="0"/>
                  </a:rPr>
                  <a:t>and </a:t>
                </a:r>
              </a:p>
              <a:p>
                <a:pPr algn="ctr"/>
                <a:r>
                  <a:rPr lang="en-US" sz="1400" dirty="0" smtClean="0">
                    <a:solidFill>
                      <a:srgbClr val="FFC000"/>
                    </a:solidFill>
                    <a:latin typeface="Franklin Gothic Medium" pitchFamily="34" charset="0"/>
                  </a:rPr>
                  <a:t>Innovation</a:t>
                </a:r>
                <a:endParaRPr lang="en-US" sz="1400" dirty="0">
                  <a:solidFill>
                    <a:srgbClr val="FFC000"/>
                  </a:solidFill>
                  <a:latin typeface="Franklin Gothic Medium" pitchFamily="34" charset="0"/>
                </a:endParaRPr>
              </a:p>
            </p:txBody>
          </p:sp>
          <p:sp>
            <p:nvSpPr>
              <p:cNvPr id="38" name="TextBox 37"/>
              <p:cNvSpPr txBox="1"/>
              <p:nvPr/>
            </p:nvSpPr>
            <p:spPr>
              <a:xfrm>
                <a:off x="228600" y="3810000"/>
                <a:ext cx="2286000" cy="646331"/>
              </a:xfrm>
              <a:prstGeom prst="rect">
                <a:avLst/>
              </a:prstGeom>
              <a:noFill/>
            </p:spPr>
            <p:txBody>
              <a:bodyPr wrap="square" rtlCol="0">
                <a:spAutoFit/>
              </a:bodyPr>
              <a:lstStyle/>
              <a:p>
                <a:pPr algn="ct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Current &amp; Emerging Technology</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32" name="Round Diagonal Corner Rectangle 31"/>
            <p:cNvSpPr/>
            <p:nvPr/>
          </p:nvSpPr>
          <p:spPr>
            <a:xfrm flipV="1">
              <a:off x="3124200" y="2971800"/>
              <a:ext cx="2590800" cy="3352800"/>
            </a:xfrm>
            <a:prstGeom prst="round2DiagRect">
              <a:avLst/>
            </a:prstGeom>
            <a:blipFill>
              <a:blip r:embed="rId2" cstate="print"/>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oD Strategic Management Plan cover letter image.png"/>
            <p:cNvPicPr>
              <a:picLocks noChangeAspect="1"/>
            </p:cNvPicPr>
            <p:nvPr/>
          </p:nvPicPr>
          <p:blipFill>
            <a:blip r:embed="rId8" cstate="print"/>
            <a:stretch>
              <a:fillRect/>
            </a:stretch>
          </p:blipFill>
          <p:spPr>
            <a:xfrm>
              <a:off x="4520452" y="3124200"/>
              <a:ext cx="889748" cy="1143000"/>
            </a:xfrm>
            <a:prstGeom prst="rect">
              <a:avLst/>
            </a:prstGeom>
            <a:ln w="15875">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pic>
        <p:sp>
          <p:nvSpPr>
            <p:cNvPr id="11" name="TextBox 10"/>
            <p:cNvSpPr txBox="1"/>
            <p:nvPr/>
          </p:nvSpPr>
          <p:spPr>
            <a:xfrm>
              <a:off x="3276600" y="3886200"/>
              <a:ext cx="2362200" cy="646331"/>
            </a:xfrm>
            <a:prstGeom prst="rect">
              <a:avLst/>
            </a:prstGeom>
            <a:solidFill>
              <a:schemeClr val="bg2">
                <a:lumMod val="90000"/>
                <a:alpha val="71000"/>
              </a:schemeClr>
            </a:solidFill>
            <a:effectLst>
              <a:outerShdw blurRad="76200" dist="12700" dir="2700000" sy="-23000" kx="-800400" algn="bl" rotWithShape="0">
                <a:prstClr val="black">
                  <a:alpha val="20000"/>
                </a:prstClr>
              </a:outerShdw>
            </a:effectLst>
          </p:spPr>
          <p:txBody>
            <a:bodyPr wrap="square" rtlCol="0">
              <a:spAutoFit/>
            </a:bodyPr>
            <a:lstStyle/>
            <a:p>
              <a:pPr>
                <a:buFont typeface="Arial" pitchFamily="34" charset="0"/>
                <a:buChar char="•"/>
              </a:pPr>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DoD DCMO </a:t>
              </a:r>
            </a:p>
            <a:p>
              <a:pPr>
                <a:buFont typeface="Arial" pitchFamily="34" charset="0"/>
                <a:buChar char="•"/>
              </a:pPr>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rPr>
                <a:t>Strategic Framework</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latin typeface="Franklin Gothic Medium" pitchFamily="34" charset="0"/>
              </a:endParaRPr>
            </a:p>
          </p:txBody>
        </p:sp>
        <p:pic>
          <p:nvPicPr>
            <p:cNvPr id="46" name="Picture 45" descr="Agile image (gears).png"/>
            <p:cNvPicPr>
              <a:picLocks noChangeAspect="1"/>
            </p:cNvPicPr>
            <p:nvPr/>
          </p:nvPicPr>
          <p:blipFill>
            <a:blip r:embed="rId9" cstate="print"/>
            <a:stretch>
              <a:fillRect/>
            </a:stretch>
          </p:blipFill>
          <p:spPr>
            <a:xfrm>
              <a:off x="4191000" y="4267200"/>
              <a:ext cx="1045910" cy="1139839"/>
            </a:xfrm>
            <a:prstGeom prst="rect">
              <a:avLst/>
            </a:prstGeom>
          </p:spPr>
        </p:pic>
        <p:sp>
          <p:nvSpPr>
            <p:cNvPr id="41" name="TextBox 40"/>
            <p:cNvSpPr txBox="1"/>
            <p:nvPr/>
          </p:nvSpPr>
          <p:spPr>
            <a:xfrm>
              <a:off x="3276600" y="4927193"/>
              <a:ext cx="1752600" cy="1169551"/>
            </a:xfrm>
            <a:prstGeom prst="rect">
              <a:avLst/>
            </a:prstGeom>
            <a:noFill/>
          </p:spPr>
          <p:txBody>
            <a:bodyPr wrap="square" rtlCol="0">
              <a:spAutoFit/>
            </a:bodyPr>
            <a:lstStyle/>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Feasibility</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Planning</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Development</a:t>
              </a:r>
            </a:p>
            <a:p>
              <a:pPr>
                <a:buFont typeface="Arial" pitchFamily="34" charset="0"/>
                <a:buChar char="•"/>
              </a:pPr>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Team/Organization </a:t>
              </a:r>
            </a:p>
            <a:p>
              <a:r>
                <a:rPr lang="en-US" sz="14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   Adaptation</a:t>
              </a:r>
            </a:p>
          </p:txBody>
        </p:sp>
        <p:sp>
          <p:nvSpPr>
            <p:cNvPr id="12" name="TextBox 11"/>
            <p:cNvSpPr txBox="1"/>
            <p:nvPr/>
          </p:nvSpPr>
          <p:spPr>
            <a:xfrm>
              <a:off x="3276600" y="4343400"/>
              <a:ext cx="1524000"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rPr>
                <a:t>Agile Change Strategy</a:t>
              </a:r>
              <a:endParaRPr lang="en-US" b="1" dirty="0">
                <a:ln w="12700">
                  <a:solidFill>
                    <a:schemeClr val="tx2">
                      <a:satMod val="155000"/>
                    </a:schemeClr>
                  </a:solidFill>
                  <a:prstDash val="solid"/>
                </a:ln>
                <a:solidFill>
                  <a:srgbClr val="FFD13F"/>
                </a:solidFill>
                <a:effectLst>
                  <a:outerShdw blurRad="41275" dist="20320" dir="1800000" algn="tl" rotWithShape="0">
                    <a:srgbClr val="000000">
                      <a:alpha val="40000"/>
                    </a:srgbClr>
                  </a:outerShdw>
                </a:effectLst>
              </a:endParaRPr>
            </a:p>
          </p:txBody>
        </p:sp>
        <p:pic>
          <p:nvPicPr>
            <p:cNvPr id="48" name="Picture 47" descr="SPAWAR_Logo.gif"/>
            <p:cNvPicPr>
              <a:picLocks noChangeAspect="1"/>
            </p:cNvPicPr>
            <p:nvPr/>
          </p:nvPicPr>
          <p:blipFill>
            <a:blip r:embed="rId10" cstate="print"/>
            <a:srcRect t="-5424"/>
            <a:stretch>
              <a:fillRect/>
            </a:stretch>
          </p:blipFill>
          <p:spPr>
            <a:xfrm>
              <a:off x="7924800" y="5235928"/>
              <a:ext cx="685800" cy="425150"/>
            </a:xfrm>
            <a:prstGeom prst="rect">
              <a:avLst/>
            </a:prstGeom>
            <a:solidFill>
              <a:schemeClr val="bg1">
                <a:alpha val="32000"/>
              </a:schemeClr>
            </a:solidFill>
          </p:spPr>
        </p:pic>
        <p:pic>
          <p:nvPicPr>
            <p:cNvPr id="49" name="Picture 48" descr="Navy no bkgrd.png"/>
            <p:cNvPicPr>
              <a:picLocks noChangeAspect="1"/>
            </p:cNvPicPr>
            <p:nvPr/>
          </p:nvPicPr>
          <p:blipFill>
            <a:blip r:embed="rId11" cstate="print"/>
            <a:srcRect l="21134" t="1322" r="11888" b="31729"/>
            <a:stretch>
              <a:fillRect/>
            </a:stretch>
          </p:blipFill>
          <p:spPr>
            <a:xfrm>
              <a:off x="7902294" y="4343400"/>
              <a:ext cx="555906" cy="555665"/>
            </a:xfrm>
            <a:prstGeom prst="rect">
              <a:avLst/>
            </a:prstGeom>
          </p:spPr>
        </p:pic>
        <p:pic>
          <p:nvPicPr>
            <p:cNvPr id="53" name="Picture 52" descr="Air Force seal.png"/>
            <p:cNvPicPr>
              <a:picLocks noChangeAspect="1"/>
            </p:cNvPicPr>
            <p:nvPr/>
          </p:nvPicPr>
          <p:blipFill>
            <a:blip r:embed="rId12" cstate="print"/>
            <a:srcRect l="19813" r="14530" b="34374"/>
            <a:stretch>
              <a:fillRect/>
            </a:stretch>
          </p:blipFill>
          <p:spPr>
            <a:xfrm>
              <a:off x="7771657" y="4495800"/>
              <a:ext cx="534143" cy="533400"/>
            </a:xfrm>
            <a:prstGeom prst="rect">
              <a:avLst/>
            </a:prstGeom>
          </p:spPr>
        </p:pic>
        <p:pic>
          <p:nvPicPr>
            <p:cNvPr id="54" name="Picture 53" descr="United_States_Army_logo.png"/>
            <p:cNvPicPr>
              <a:picLocks noChangeAspect="1"/>
            </p:cNvPicPr>
            <p:nvPr/>
          </p:nvPicPr>
          <p:blipFill>
            <a:blip r:embed="rId13" cstate="print"/>
            <a:stretch>
              <a:fillRect/>
            </a:stretch>
          </p:blipFill>
          <p:spPr>
            <a:xfrm>
              <a:off x="7620000" y="4648200"/>
              <a:ext cx="533400" cy="533400"/>
            </a:xfrm>
            <a:prstGeom prst="rect">
              <a:avLst/>
            </a:prstGeom>
          </p:spPr>
        </p:pic>
        <p:pic>
          <p:nvPicPr>
            <p:cNvPr id="55" name="Picture 54" descr="DoD logo no bkgrd.png"/>
            <p:cNvPicPr>
              <a:picLocks noChangeAspect="1"/>
            </p:cNvPicPr>
            <p:nvPr/>
          </p:nvPicPr>
          <p:blipFill>
            <a:blip r:embed="rId14" cstate="print"/>
            <a:srcRect l="14530" t="1322" r="14530" b="26441"/>
            <a:stretch>
              <a:fillRect/>
            </a:stretch>
          </p:blipFill>
          <p:spPr>
            <a:xfrm>
              <a:off x="7467600" y="4800600"/>
              <a:ext cx="524298" cy="533400"/>
            </a:xfrm>
            <a:prstGeom prst="rect">
              <a:avLst/>
            </a:prstGeom>
          </p:spPr>
        </p:pic>
        <p:pic>
          <p:nvPicPr>
            <p:cNvPr id="47" name="Picture 46" descr="communities on a pentagon shape.jpg"/>
            <p:cNvPicPr>
              <a:picLocks noChangeAspect="1"/>
            </p:cNvPicPr>
            <p:nvPr/>
          </p:nvPicPr>
          <p:blipFill>
            <a:blip r:embed="rId15" cstate="print"/>
            <a:stretch>
              <a:fillRect/>
            </a:stretch>
          </p:blipFill>
          <p:spPr>
            <a:xfrm>
              <a:off x="7239000" y="3048000"/>
              <a:ext cx="1418617" cy="1066800"/>
            </a:xfrm>
            <a:prstGeom prst="ellipse">
              <a:avLst/>
            </a:prstGeom>
            <a:ln>
              <a:noFill/>
            </a:ln>
            <a:effectLst>
              <a:softEdge rad="112500"/>
            </a:effectLst>
          </p:spPr>
        </p:pic>
        <p:sp>
          <p:nvSpPr>
            <p:cNvPr id="13" name="TextBox 12"/>
            <p:cNvSpPr txBox="1"/>
            <p:nvPr/>
          </p:nvSpPr>
          <p:spPr>
            <a:xfrm>
              <a:off x="6248400" y="3200400"/>
              <a:ext cx="1676400" cy="923330"/>
            </a:xfrm>
            <a:prstGeom prst="rect">
              <a:avLst/>
            </a:prstGeom>
            <a:noFill/>
            <a:ln>
              <a:noFill/>
            </a:ln>
          </p:spPr>
          <p:txBody>
            <a:bodyPr wrap="square" rtlCol="0">
              <a:spAutoFit/>
            </a:bodyPr>
            <a:lstStyle/>
            <a:p>
              <a:r>
                <a:rPr lang="en-US" b="1" dirty="0" smtClean="0">
                  <a:ln>
                    <a:solidFill>
                      <a:schemeClr val="tx2"/>
                    </a:solidFill>
                  </a:ln>
                  <a:solidFill>
                    <a:srgbClr val="FFD13F"/>
                  </a:solidFill>
                  <a:latin typeface="Franklin Gothic Book" pitchFamily="34" charset="0"/>
                </a:rPr>
                <a:t>Monitor </a:t>
              </a:r>
            </a:p>
            <a:p>
              <a:r>
                <a:rPr lang="en-US" b="1" dirty="0" err="1" smtClean="0">
                  <a:ln>
                    <a:solidFill>
                      <a:schemeClr val="tx2"/>
                    </a:solidFill>
                  </a:ln>
                  <a:solidFill>
                    <a:srgbClr val="FFD13F"/>
                  </a:solidFill>
                  <a:latin typeface="Franklin Gothic Book" pitchFamily="34" charset="0"/>
                </a:rPr>
                <a:t>DoD</a:t>
              </a:r>
              <a:r>
                <a:rPr lang="en-US" b="1" dirty="0" smtClean="0">
                  <a:ln>
                    <a:solidFill>
                      <a:schemeClr val="tx2"/>
                    </a:solidFill>
                  </a:ln>
                  <a:solidFill>
                    <a:srgbClr val="FFD13F"/>
                  </a:solidFill>
                  <a:latin typeface="Franklin Gothic Book" pitchFamily="34" charset="0"/>
                </a:rPr>
                <a:t> Communities</a:t>
              </a:r>
              <a:endParaRPr lang="en-US" b="1" dirty="0">
                <a:ln>
                  <a:solidFill>
                    <a:schemeClr val="tx2"/>
                  </a:solidFill>
                </a:ln>
                <a:solidFill>
                  <a:srgbClr val="FFD13F"/>
                </a:solidFill>
                <a:latin typeface="Franklin Gothic Book" pitchFamily="34" charset="0"/>
              </a:endParaRPr>
            </a:p>
          </p:txBody>
        </p:sp>
        <p:sp>
          <p:nvSpPr>
            <p:cNvPr id="51" name="Round Diagonal Corner Rectangle 50"/>
            <p:cNvSpPr/>
            <p:nvPr/>
          </p:nvSpPr>
          <p:spPr>
            <a:xfrm flipV="1">
              <a:off x="152400" y="1676400"/>
              <a:ext cx="8763000" cy="4876800"/>
            </a:xfrm>
            <a:prstGeom prst="round2DiagRect">
              <a:avLst>
                <a:gd name="adj1" fmla="val 9306"/>
                <a:gd name="adj2" fmla="val 0"/>
              </a:avLst>
            </a:prstGeom>
            <a:blipFill>
              <a:blip r:embed="rId2" cstate="print">
                <a:duotone>
                  <a:schemeClr val="bg2">
                    <a:shade val="45000"/>
                    <a:satMod val="135000"/>
                  </a:schemeClr>
                  <a:prstClr val="white"/>
                </a:duotone>
              </a:blip>
              <a:stretch>
                <a:fillRect/>
              </a:stretch>
            </a:blipFill>
            <a:ln w="47625">
              <a:gradFill>
                <a:gsLst>
                  <a:gs pos="0">
                    <a:srgbClr val="FFFFFF"/>
                  </a:gs>
                  <a:gs pos="7001">
                    <a:srgbClr val="E6E6E6"/>
                  </a:gs>
                  <a:gs pos="32001">
                    <a:srgbClr val="7D8496"/>
                  </a:gs>
                  <a:gs pos="47000">
                    <a:srgbClr val="E6E6E6"/>
                  </a:gs>
                  <a:gs pos="85001">
                    <a:srgbClr val="7D8496"/>
                  </a:gs>
                  <a:gs pos="100000">
                    <a:srgbClr val="E6E6E6"/>
                  </a:gs>
                </a:gsLst>
                <a:lin ang="5400000" scaled="0"/>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56" name="TextBox 55"/>
            <p:cNvSpPr txBox="1"/>
            <p:nvPr/>
          </p:nvSpPr>
          <p:spPr>
            <a:xfrm>
              <a:off x="2647623" y="2557790"/>
              <a:ext cx="3124200" cy="523220"/>
            </a:xfrm>
            <a:prstGeom prst="rect">
              <a:avLst/>
            </a:prstGeom>
            <a:noFill/>
          </p:spPr>
          <p:txBody>
            <a:bodyPr wrap="square" rtlCol="0">
              <a:spAutoFit/>
            </a:bodyPr>
            <a:lstStyle/>
            <a:p>
              <a:pPr marL="114300" indent="-114300">
                <a:buFont typeface="Arial" pitchFamily="34" charset="0"/>
                <a:buChar char="•"/>
              </a:pPr>
              <a:r>
                <a:rPr lang="en-US" sz="1400" dirty="0" smtClean="0"/>
                <a:t>Encourage graduation of  an FCT into a Pilot Project</a:t>
              </a:r>
              <a:endParaRPr lang="en-US" sz="1400" dirty="0"/>
            </a:p>
          </p:txBody>
        </p:sp>
        <p:sp>
          <p:nvSpPr>
            <p:cNvPr id="58" name="TextBox 57"/>
            <p:cNvSpPr txBox="1"/>
            <p:nvPr/>
          </p:nvSpPr>
          <p:spPr>
            <a:xfrm>
              <a:off x="5219700" y="4037112"/>
              <a:ext cx="3124200" cy="646331"/>
            </a:xfrm>
            <a:prstGeom prst="rect">
              <a:avLst/>
            </a:prstGeom>
            <a:noFill/>
          </p:spPr>
          <p:txBody>
            <a:bodyPr wrap="square" rtlCol="0">
              <a:spAutoFit/>
            </a:bodyPr>
            <a:lstStyle/>
            <a:p>
              <a:pPr algn="ctr"/>
              <a:r>
                <a:rPr lang="en-US" dirty="0" smtClean="0"/>
                <a:t>Employ Proven Research and Development  Implementation</a:t>
              </a:r>
              <a:endParaRPr lang="en-US" dirty="0"/>
            </a:p>
          </p:txBody>
        </p:sp>
        <p:sp>
          <p:nvSpPr>
            <p:cNvPr id="59" name="TextBox 58"/>
            <p:cNvSpPr txBox="1"/>
            <p:nvPr/>
          </p:nvSpPr>
          <p:spPr>
            <a:xfrm>
              <a:off x="5451576" y="4658848"/>
              <a:ext cx="3006624" cy="738664"/>
            </a:xfrm>
            <a:prstGeom prst="rect">
              <a:avLst/>
            </a:prstGeom>
            <a:noFill/>
          </p:spPr>
          <p:txBody>
            <a:bodyPr wrap="square" rtlCol="0">
              <a:spAutoFit/>
            </a:bodyPr>
            <a:lstStyle/>
            <a:p>
              <a:pPr>
                <a:buFont typeface="Arial" pitchFamily="34" charset="0"/>
                <a:buChar char="•"/>
              </a:pPr>
              <a:r>
                <a:rPr lang="en-US" sz="1400" dirty="0" smtClean="0"/>
                <a:t> Industry Proof of Concepts</a:t>
              </a:r>
            </a:p>
            <a:p>
              <a:pPr>
                <a:buFont typeface="Arial" pitchFamily="34" charset="0"/>
                <a:buChar char="•"/>
              </a:pPr>
              <a:r>
                <a:rPr lang="en-US" sz="1400" dirty="0" smtClean="0"/>
                <a:t> OMG Technical sessions </a:t>
              </a:r>
            </a:p>
            <a:p>
              <a:pPr>
                <a:buFont typeface="Arial" pitchFamily="34" charset="0"/>
                <a:buChar char="•"/>
              </a:pPr>
              <a:r>
                <a:rPr lang="en-US" sz="1400" dirty="0" smtClean="0"/>
                <a:t> Bootstrap application of FCT Services</a:t>
              </a:r>
            </a:p>
          </p:txBody>
        </p:sp>
        <p:sp>
          <p:nvSpPr>
            <p:cNvPr id="67" name="TextBox 66"/>
            <p:cNvSpPr txBox="1"/>
            <p:nvPr/>
          </p:nvSpPr>
          <p:spPr>
            <a:xfrm>
              <a:off x="2729384" y="2219980"/>
              <a:ext cx="2057400" cy="369332"/>
            </a:xfrm>
            <a:prstGeom prst="rect">
              <a:avLst/>
            </a:prstGeom>
            <a:noFill/>
          </p:spPr>
          <p:txBody>
            <a:bodyPr wrap="square" rtlCol="0">
              <a:spAutoFit/>
            </a:bodyPr>
            <a:lstStyle/>
            <a:p>
              <a:r>
                <a:rPr lang="en-US" dirty="0" smtClean="0"/>
                <a:t>Amplification Plan</a:t>
              </a:r>
              <a:endParaRPr lang="en-US" dirty="0"/>
            </a:p>
          </p:txBody>
        </p:sp>
        <p:sp>
          <p:nvSpPr>
            <p:cNvPr id="68" name="TextBox 67"/>
            <p:cNvSpPr txBox="1"/>
            <p:nvPr/>
          </p:nvSpPr>
          <p:spPr>
            <a:xfrm>
              <a:off x="2623339" y="2993648"/>
              <a:ext cx="3124200" cy="523220"/>
            </a:xfrm>
            <a:prstGeom prst="rect">
              <a:avLst/>
            </a:prstGeom>
            <a:noFill/>
          </p:spPr>
          <p:txBody>
            <a:bodyPr wrap="square" rtlCol="0">
              <a:spAutoFit/>
            </a:bodyPr>
            <a:lstStyle/>
            <a:p>
              <a:pPr marL="114300" indent="-114300">
                <a:buFont typeface="Arial" pitchFamily="34" charset="0"/>
                <a:buChar char="•"/>
              </a:pPr>
              <a:r>
                <a:rPr lang="en-US" sz="1400" dirty="0" smtClean="0"/>
                <a:t>Proactively monitor industries that are implementing FIBO</a:t>
              </a:r>
              <a:endParaRPr lang="en-US" sz="1400" dirty="0"/>
            </a:p>
          </p:txBody>
        </p:sp>
        <p:sp>
          <p:nvSpPr>
            <p:cNvPr id="69" name="TextBox 68"/>
            <p:cNvSpPr txBox="1"/>
            <p:nvPr/>
          </p:nvSpPr>
          <p:spPr>
            <a:xfrm>
              <a:off x="2612571" y="3406170"/>
              <a:ext cx="3200400" cy="523220"/>
            </a:xfrm>
            <a:prstGeom prst="rect">
              <a:avLst/>
            </a:prstGeom>
            <a:noFill/>
          </p:spPr>
          <p:txBody>
            <a:bodyPr wrap="square" rtlCol="0">
              <a:spAutoFit/>
            </a:bodyPr>
            <a:lstStyle/>
            <a:p>
              <a:pPr marL="114300" indent="-114300">
                <a:buFont typeface="Arial" pitchFamily="34" charset="0"/>
                <a:buChar char="•"/>
              </a:pPr>
              <a:r>
                <a:rPr lang="en-US" sz="1400" dirty="0" smtClean="0"/>
                <a:t>Measure and record industry ROI after FIBO transition</a:t>
              </a:r>
              <a:endParaRPr lang="en-US" sz="1400" dirty="0"/>
            </a:p>
          </p:txBody>
        </p:sp>
        <p:sp>
          <p:nvSpPr>
            <p:cNvPr id="70" name="TextBox 69"/>
            <p:cNvSpPr txBox="1"/>
            <p:nvPr/>
          </p:nvSpPr>
          <p:spPr>
            <a:xfrm>
              <a:off x="5578276" y="3231922"/>
              <a:ext cx="3200400" cy="523220"/>
            </a:xfrm>
            <a:prstGeom prst="rect">
              <a:avLst/>
            </a:prstGeom>
            <a:noFill/>
          </p:spPr>
          <p:txBody>
            <a:bodyPr wrap="square" rtlCol="0">
              <a:spAutoFit/>
            </a:bodyPr>
            <a:lstStyle/>
            <a:p>
              <a:pPr marL="114300" indent="-114300">
                <a:buFont typeface="Arial" pitchFamily="34" charset="0"/>
                <a:buChar char="•"/>
              </a:pPr>
              <a:r>
                <a:rPr lang="en-US" sz="1400" dirty="0" smtClean="0"/>
                <a:t>Partner with internal and external OMG and Financial Education Services</a:t>
              </a:r>
            </a:p>
          </p:txBody>
        </p:sp>
        <p:sp>
          <p:nvSpPr>
            <p:cNvPr id="71" name="TextBox 70"/>
            <p:cNvSpPr txBox="1"/>
            <p:nvPr/>
          </p:nvSpPr>
          <p:spPr>
            <a:xfrm>
              <a:off x="294032" y="4334003"/>
              <a:ext cx="4495800" cy="523220"/>
            </a:xfrm>
            <a:prstGeom prst="rect">
              <a:avLst/>
            </a:prstGeom>
            <a:noFill/>
          </p:spPr>
          <p:txBody>
            <a:bodyPr wrap="square" rtlCol="0">
              <a:spAutoFit/>
            </a:bodyPr>
            <a:lstStyle/>
            <a:p>
              <a:pPr marL="114300" indent="-114300">
                <a:buFont typeface="Arial" pitchFamily="34" charset="0"/>
                <a:buChar char="•"/>
              </a:pPr>
              <a:r>
                <a:rPr lang="en-US" sz="1400" dirty="0" smtClean="0"/>
                <a:t>Provide information and messaging that supports cultural adaptation </a:t>
              </a:r>
              <a:endParaRPr lang="en-US" sz="1400" dirty="0"/>
            </a:p>
          </p:txBody>
        </p:sp>
        <p:sp>
          <p:nvSpPr>
            <p:cNvPr id="72" name="TextBox 71"/>
            <p:cNvSpPr txBox="1"/>
            <p:nvPr/>
          </p:nvSpPr>
          <p:spPr>
            <a:xfrm>
              <a:off x="419100" y="4038600"/>
              <a:ext cx="2057400" cy="369332"/>
            </a:xfrm>
            <a:prstGeom prst="rect">
              <a:avLst/>
            </a:prstGeom>
            <a:noFill/>
          </p:spPr>
          <p:txBody>
            <a:bodyPr wrap="square" rtlCol="0">
              <a:spAutoFit/>
            </a:bodyPr>
            <a:lstStyle/>
            <a:p>
              <a:r>
                <a:rPr lang="en-US" dirty="0" smtClean="0"/>
                <a:t>EDMC Efforts</a:t>
              </a:r>
              <a:endParaRPr lang="en-US" dirty="0"/>
            </a:p>
          </p:txBody>
        </p:sp>
        <p:sp>
          <p:nvSpPr>
            <p:cNvPr id="73" name="TextBox 72"/>
            <p:cNvSpPr txBox="1"/>
            <p:nvPr/>
          </p:nvSpPr>
          <p:spPr>
            <a:xfrm>
              <a:off x="283264" y="4845531"/>
              <a:ext cx="4191000" cy="954107"/>
            </a:xfrm>
            <a:prstGeom prst="rect">
              <a:avLst/>
            </a:prstGeom>
            <a:noFill/>
          </p:spPr>
          <p:txBody>
            <a:bodyPr wrap="square" rtlCol="0">
              <a:spAutoFit/>
            </a:bodyPr>
            <a:lstStyle/>
            <a:p>
              <a:pPr marL="114300" indent="-114300">
                <a:buFont typeface="Arial" pitchFamily="34" charset="0"/>
                <a:buChar char="•"/>
              </a:pPr>
              <a:r>
                <a:rPr lang="en-US" sz="1400" dirty="0" smtClean="0"/>
                <a:t>Continue to refine an implementation methodology both for the advancement of the FIBO Standard and the change to industry Financial Data Management and Reporting</a:t>
              </a:r>
              <a:endParaRPr lang="en-US" sz="1400" dirty="0"/>
            </a:p>
          </p:txBody>
        </p:sp>
        <p:sp>
          <p:nvSpPr>
            <p:cNvPr id="74" name="TextBox 73"/>
            <p:cNvSpPr txBox="1"/>
            <p:nvPr/>
          </p:nvSpPr>
          <p:spPr>
            <a:xfrm>
              <a:off x="304800" y="5707067"/>
              <a:ext cx="4191000" cy="738664"/>
            </a:xfrm>
            <a:prstGeom prst="rect">
              <a:avLst/>
            </a:prstGeom>
            <a:noFill/>
          </p:spPr>
          <p:txBody>
            <a:bodyPr wrap="square" rtlCol="0">
              <a:spAutoFit/>
            </a:bodyPr>
            <a:lstStyle/>
            <a:p>
              <a:pPr marL="114300" indent="-114300">
                <a:buFont typeface="Arial" pitchFamily="34" charset="0"/>
                <a:buChar char="•"/>
              </a:pPr>
              <a:r>
                <a:rPr lang="en-US" sz="1400" dirty="0" smtClean="0"/>
                <a:t>Develop strategy for FIBO data technologies and methodologies to transform interoperable business services industry wide</a:t>
              </a:r>
              <a:endParaRPr lang="en-US" sz="1400" dirty="0"/>
            </a:p>
          </p:txBody>
        </p:sp>
        <p:sp>
          <p:nvSpPr>
            <p:cNvPr id="75" name="TextBox 74"/>
            <p:cNvSpPr txBox="1"/>
            <p:nvPr/>
          </p:nvSpPr>
          <p:spPr>
            <a:xfrm>
              <a:off x="5570438" y="2556843"/>
              <a:ext cx="3048000" cy="738664"/>
            </a:xfrm>
            <a:prstGeom prst="rect">
              <a:avLst/>
            </a:prstGeom>
            <a:noFill/>
          </p:spPr>
          <p:txBody>
            <a:bodyPr wrap="square" rtlCol="0">
              <a:spAutoFit/>
            </a:bodyPr>
            <a:lstStyle/>
            <a:p>
              <a:pPr marL="114300" indent="-114300">
                <a:buFont typeface="Arial" pitchFamily="34" charset="0"/>
                <a:buChar char="•"/>
              </a:pPr>
              <a:r>
                <a:rPr lang="en-US" sz="1400" dirty="0" smtClean="0"/>
                <a:t>Support the self and independent assessment process and consolidate results</a:t>
              </a:r>
              <a:endParaRPr lang="en-US" sz="1400" dirty="0"/>
            </a:p>
          </p:txBody>
        </p:sp>
        <p:sp>
          <p:nvSpPr>
            <p:cNvPr id="57" name="TextBox 56"/>
            <p:cNvSpPr txBox="1"/>
            <p:nvPr/>
          </p:nvSpPr>
          <p:spPr>
            <a:xfrm>
              <a:off x="609600" y="1809690"/>
              <a:ext cx="7772400" cy="400110"/>
            </a:xfrm>
            <a:prstGeom prst="rect">
              <a:avLst/>
            </a:prstGeom>
            <a:noFill/>
          </p:spPr>
          <p:txBody>
            <a:bodyPr wrap="square" rtlCol="0">
              <a:spAutoFit/>
            </a:bodyPr>
            <a:lstStyle/>
            <a:p>
              <a:pPr algn="ctr"/>
              <a:r>
                <a:rPr lang="en-US" sz="2000" dirty="0" smtClean="0"/>
                <a:t>Amplify Change Introduction, monitor and adjust change transfer</a:t>
              </a:r>
              <a:endParaRPr lang="en-US" sz="2000" dirty="0"/>
            </a:p>
          </p:txBody>
        </p:sp>
      </p:grpSp>
      <p:sp>
        <p:nvSpPr>
          <p:cNvPr id="61" name="Date Placeholder 60"/>
          <p:cNvSpPr>
            <a:spLocks noGrp="1"/>
          </p:cNvSpPr>
          <p:nvPr>
            <p:ph type="dt" sz="half" idx="10"/>
          </p:nvPr>
        </p:nvSpPr>
        <p:spPr/>
        <p:txBody>
          <a:bodyPr/>
          <a:lstStyle/>
          <a:p>
            <a:fld id="{34F06738-8278-B047-95DB-3440E73678DE}" type="datetime1">
              <a:rPr lang="en-US" smtClean="0"/>
              <a:pPr/>
              <a:t>7/2/2014</a:t>
            </a:fld>
            <a:endParaRPr lang="en-US"/>
          </a:p>
        </p:txBody>
      </p:sp>
      <p:sp>
        <p:nvSpPr>
          <p:cNvPr id="62" name="Footer Placeholder 61"/>
          <p:cNvSpPr>
            <a:spLocks noGrp="1"/>
          </p:cNvSpPr>
          <p:nvPr>
            <p:ph type="ftr" sz="quarter" idx="11"/>
          </p:nvPr>
        </p:nvSpPr>
        <p:spPr/>
        <p:txBody>
          <a:bodyPr/>
          <a:lstStyle/>
          <a:p>
            <a:r>
              <a:rPr lang="en-US" smtClean="0"/>
              <a:t>© 2014 EDMC   FIBO </a:t>
            </a:r>
            <a:endParaRPr lang="en-US"/>
          </a:p>
        </p:txBody>
      </p:sp>
      <p:sp>
        <p:nvSpPr>
          <p:cNvPr id="63" name="Slide Number Placeholder 62"/>
          <p:cNvSpPr>
            <a:spLocks noGrp="1"/>
          </p:cNvSpPr>
          <p:nvPr>
            <p:ph type="sldNum" sz="quarter" idx="12"/>
          </p:nvPr>
        </p:nvSpPr>
        <p:spPr/>
        <p:txBody>
          <a:bodyPr/>
          <a:lstStyle/>
          <a:p>
            <a:fld id="{A9EF402B-C8A5-5445-AD78-AAE8EACFDC0E}" type="slidenum">
              <a:rPr lang="en-US" smtClean="0"/>
              <a:pPr/>
              <a:t>26</a:t>
            </a:fld>
            <a:endParaRPr lang="en-US"/>
          </a:p>
        </p:txBody>
      </p:sp>
      <p:sp>
        <p:nvSpPr>
          <p:cNvPr id="64"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noProof="0" dirty="0" smtClean="0">
                <a:latin typeface="+mj-lt"/>
                <a:ea typeface="+mj-ea"/>
                <a:cs typeface="+mj-cs"/>
              </a:rPr>
              <a:t>Interact with FIBO Use and Extension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7" name="Group 64"/>
          <p:cNvGrpSpPr/>
          <p:nvPr/>
        </p:nvGrpSpPr>
        <p:grpSpPr>
          <a:xfrm>
            <a:off x="280216" y="2322513"/>
            <a:ext cx="2310584" cy="1450974"/>
            <a:chOff x="2496367" y="2793970"/>
            <a:chExt cx="2310584" cy="1450974"/>
          </a:xfrm>
        </p:grpSpPr>
        <p:pic>
          <p:nvPicPr>
            <p:cNvPr id="66" name="Picture 6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96367" y="2793970"/>
              <a:ext cx="2310584" cy="1450974"/>
            </a:xfrm>
            <a:prstGeom prst="rect">
              <a:avLst/>
            </a:prstGeom>
          </p:spPr>
        </p:pic>
        <p:sp>
          <p:nvSpPr>
            <p:cNvPr id="76" name="Flowchart: Preparation 10"/>
            <p:cNvSpPr/>
            <p:nvPr/>
          </p:nvSpPr>
          <p:spPr>
            <a:xfrm>
              <a:off x="3354478" y="3256566"/>
              <a:ext cx="600301" cy="503903"/>
            </a:xfrm>
            <a:prstGeom prst="flowChartPreparation">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714063" y="3340675"/>
              <a:ext cx="1957767" cy="338554"/>
            </a:xfrm>
            <a:prstGeom prst="rect">
              <a:avLst/>
            </a:prstGeom>
            <a:noFill/>
          </p:spPr>
          <p:txBody>
            <a:bodyPr wrap="square" rtlCol="0">
              <a:spAutoFit/>
            </a:bodyPr>
            <a:lstStyle/>
            <a:p>
              <a:pPr algn="ctr"/>
              <a:r>
                <a:rPr lang="en-US" sz="1600" dirty="0" smtClean="0">
                  <a:latin typeface="Franklin Gothic Medium" pitchFamily="34" charset="0"/>
                </a:rPr>
                <a:t>Implementations</a:t>
              </a:r>
              <a:endParaRPr lang="en-US" sz="1600" dirty="0">
                <a:latin typeface="Franklin Gothic Medium" pitchFamily="34" charset="0"/>
              </a:endParaRPr>
            </a:p>
          </p:txBody>
        </p:sp>
      </p:grpSp>
    </p:spTree>
    <p:extLst>
      <p:ext uri="{BB962C8B-B14F-4D97-AF65-F5344CB8AC3E}">
        <p14:creationId xmlns:p14="http://schemas.microsoft.com/office/powerpoint/2010/main" val="2679956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95400"/>
            <a:ext cx="9144000" cy="5562600"/>
          </a:xfrm>
          <a:prstGeom prst="rect">
            <a:avLst/>
          </a:prstGeom>
          <a:gradFill>
            <a:gsLst>
              <a:gs pos="0">
                <a:schemeClr val="accent5">
                  <a:lumMod val="60000"/>
                  <a:lumOff val="40000"/>
                </a:schemeClr>
              </a:gs>
              <a:gs pos="25000">
                <a:schemeClr val="accent5">
                  <a:lumMod val="50000"/>
                </a:schemeClr>
              </a:gs>
              <a:gs pos="75000">
                <a:schemeClr val="accent5">
                  <a:lumMod val="60000"/>
                  <a:lumOff val="40000"/>
                </a:schemeClr>
              </a:gs>
              <a:gs pos="100000">
                <a:srgbClr val="005CBF"/>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52400" y="1828800"/>
            <a:ext cx="2587752" cy="3581400"/>
          </a:xfrm>
          <a:prstGeom prst="roundRect">
            <a:avLst/>
          </a:prstGeom>
          <a:solidFill>
            <a:schemeClr val="bg1">
              <a:lumMod val="85000"/>
            </a:schemeClr>
          </a:solidFill>
          <a:ln w="34925">
            <a:solidFill>
              <a:schemeClr val="accent6">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276600" y="1828800"/>
            <a:ext cx="2590800" cy="3581400"/>
          </a:xfrm>
          <a:prstGeom prst="roundRect">
            <a:avLst/>
          </a:prstGeom>
          <a:solidFill>
            <a:schemeClr val="accent6">
              <a:lumMod val="40000"/>
              <a:lumOff val="60000"/>
            </a:schemeClr>
          </a:solidFill>
          <a:ln w="38100">
            <a:solidFill>
              <a:schemeClr val="tx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6400800" y="1828800"/>
            <a:ext cx="2514600" cy="3581400"/>
          </a:xfrm>
          <a:prstGeom prst="roundRect">
            <a:avLst/>
          </a:prstGeom>
          <a:solidFill>
            <a:schemeClr val="accent6">
              <a:lumMod val="20000"/>
              <a:lumOff val="80000"/>
            </a:schemeClr>
          </a:solidFill>
          <a:ln w="38100">
            <a:solidFill>
              <a:schemeClr val="accent3">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514600" y="3581400"/>
            <a:ext cx="990600" cy="838200"/>
          </a:xfrm>
          <a:prstGeom prst="rightArrow">
            <a:avLst/>
          </a:prstGeom>
          <a:solidFill>
            <a:schemeClr val="accent6">
              <a:alpha val="66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ight Arrow 6"/>
          <p:cNvSpPr/>
          <p:nvPr/>
        </p:nvSpPr>
        <p:spPr>
          <a:xfrm>
            <a:off x="5638800" y="3581400"/>
            <a:ext cx="990600" cy="838200"/>
          </a:xfrm>
          <a:prstGeom prst="rightArrow">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1219200"/>
            <a:ext cx="1676400" cy="584775"/>
          </a:xfrm>
          <a:prstGeom prst="rect">
            <a:avLst/>
          </a:prstGeom>
          <a:noFill/>
        </p:spPr>
        <p:txBody>
          <a:bodyPr wrap="square" rtlCol="0">
            <a:spAutoFit/>
          </a:bodyPr>
          <a:lstStyle/>
          <a:p>
            <a:r>
              <a:rPr lang="en-US" sz="3200" dirty="0" smtClean="0">
                <a:latin typeface="Franklin Gothic Book"/>
              </a:rPr>
              <a:t>Build</a:t>
            </a:r>
            <a:endParaRPr lang="en-US" sz="3200" dirty="0">
              <a:latin typeface="Franklin Gothic Book"/>
            </a:endParaRPr>
          </a:p>
        </p:txBody>
      </p:sp>
      <p:sp>
        <p:nvSpPr>
          <p:cNvPr id="9" name="TextBox 8"/>
          <p:cNvSpPr txBox="1"/>
          <p:nvPr/>
        </p:nvSpPr>
        <p:spPr>
          <a:xfrm>
            <a:off x="3933091" y="1219200"/>
            <a:ext cx="1418493" cy="584775"/>
          </a:xfrm>
          <a:prstGeom prst="rect">
            <a:avLst/>
          </a:prstGeom>
          <a:noFill/>
        </p:spPr>
        <p:txBody>
          <a:bodyPr wrap="square" rtlCol="0">
            <a:spAutoFit/>
          </a:bodyPr>
          <a:lstStyle/>
          <a:p>
            <a:r>
              <a:rPr lang="en-US" sz="3200" dirty="0" smtClean="0">
                <a:latin typeface="Franklin Gothic Book"/>
              </a:rPr>
              <a:t>Apply</a:t>
            </a:r>
            <a:endParaRPr lang="en-US" sz="3200" dirty="0">
              <a:latin typeface="Franklin Gothic Book"/>
            </a:endParaRPr>
          </a:p>
        </p:txBody>
      </p:sp>
      <p:sp>
        <p:nvSpPr>
          <p:cNvPr id="10" name="TextBox 9"/>
          <p:cNvSpPr txBox="1"/>
          <p:nvPr/>
        </p:nvSpPr>
        <p:spPr>
          <a:xfrm>
            <a:off x="6858000" y="1219200"/>
            <a:ext cx="1676400" cy="584775"/>
          </a:xfrm>
          <a:prstGeom prst="rect">
            <a:avLst/>
          </a:prstGeom>
          <a:noFill/>
        </p:spPr>
        <p:txBody>
          <a:bodyPr wrap="square" rtlCol="0">
            <a:spAutoFit/>
          </a:bodyPr>
          <a:lstStyle/>
          <a:p>
            <a:r>
              <a:rPr lang="en-US" sz="3200" dirty="0" smtClean="0">
                <a:latin typeface="Franklin Gothic Book"/>
              </a:rPr>
              <a:t>Amplify</a:t>
            </a:r>
            <a:endParaRPr lang="en-US" sz="3200" dirty="0">
              <a:latin typeface="Franklin Gothic Book"/>
            </a:endParaRPr>
          </a:p>
        </p:txBody>
      </p:sp>
      <p:sp>
        <p:nvSpPr>
          <p:cNvPr id="15" name="TextBox 14"/>
          <p:cNvSpPr txBox="1"/>
          <p:nvPr/>
        </p:nvSpPr>
        <p:spPr>
          <a:xfrm>
            <a:off x="152400" y="4648200"/>
            <a:ext cx="2514600" cy="646331"/>
          </a:xfrm>
          <a:prstGeom prst="rect">
            <a:avLst/>
          </a:prstGeom>
          <a:noFill/>
        </p:spPr>
        <p:txBody>
          <a:bodyPr wrap="square" rtlCol="0">
            <a:spAutoFit/>
          </a:bodyPr>
          <a:lstStyle/>
          <a:p>
            <a:pPr algn="ctr"/>
            <a:r>
              <a:rPr lang="en-US" sz="1200" dirty="0" smtClean="0">
                <a:latin typeface="Franklin Gothic Medium" pitchFamily="34" charset="0"/>
              </a:rPr>
              <a:t>Enterprise Data Management Council (EDMC) working with the Object Management Group (OMG)</a:t>
            </a:r>
            <a:endParaRPr lang="en-US" sz="1200" dirty="0">
              <a:latin typeface="Franklin Gothic Medium" pitchFamily="34" charset="0"/>
            </a:endParaRPr>
          </a:p>
        </p:txBody>
      </p:sp>
      <p:sp>
        <p:nvSpPr>
          <p:cNvPr id="16" name="TextBox 15"/>
          <p:cNvSpPr txBox="1"/>
          <p:nvPr/>
        </p:nvSpPr>
        <p:spPr>
          <a:xfrm>
            <a:off x="219110" y="2133600"/>
            <a:ext cx="1295400" cy="738664"/>
          </a:xfrm>
          <a:prstGeom prst="rect">
            <a:avLst/>
          </a:prstGeom>
          <a:noFill/>
        </p:spPr>
        <p:txBody>
          <a:bodyPr wrap="square" rtlCol="0">
            <a:spAutoFit/>
          </a:bodyPr>
          <a:lstStyle/>
          <a:p>
            <a:pPr algn="ctr"/>
            <a:r>
              <a:rPr lang="en-US" sz="1400" dirty="0" smtClean="0">
                <a:latin typeface="Franklin Gothic Medium" pitchFamily="34" charset="0"/>
              </a:rPr>
              <a:t>Standards and Frameworks</a:t>
            </a:r>
            <a:endParaRPr lang="en-US" sz="1400" dirty="0">
              <a:latin typeface="Franklin Gothic Medium" pitchFamily="34" charset="0"/>
            </a:endParaRPr>
          </a:p>
        </p:txBody>
      </p:sp>
      <p:sp>
        <p:nvSpPr>
          <p:cNvPr id="17" name="TextBox 16"/>
          <p:cNvSpPr txBox="1"/>
          <p:nvPr/>
        </p:nvSpPr>
        <p:spPr>
          <a:xfrm>
            <a:off x="1485900" y="2133600"/>
            <a:ext cx="990600" cy="738664"/>
          </a:xfrm>
          <a:prstGeom prst="rect">
            <a:avLst/>
          </a:prstGeom>
          <a:noFill/>
        </p:spPr>
        <p:txBody>
          <a:bodyPr wrap="square" rtlCol="0">
            <a:spAutoFit/>
          </a:bodyPr>
          <a:lstStyle/>
          <a:p>
            <a:pPr algn="ctr"/>
            <a:r>
              <a:rPr lang="en-US" sz="1400" dirty="0" smtClean="0">
                <a:latin typeface="Franklin Gothic Medium" pitchFamily="34" charset="0"/>
              </a:rPr>
              <a:t>Research </a:t>
            </a:r>
          </a:p>
          <a:p>
            <a:pPr algn="ctr"/>
            <a:r>
              <a:rPr lang="en-US" sz="1400" dirty="0" smtClean="0">
                <a:latin typeface="Franklin Gothic Medium" pitchFamily="34" charset="0"/>
              </a:rPr>
              <a:t>and </a:t>
            </a:r>
          </a:p>
          <a:p>
            <a:pPr algn="ctr"/>
            <a:r>
              <a:rPr lang="en-US" sz="1400" dirty="0" smtClean="0">
                <a:latin typeface="Franklin Gothic Medium" pitchFamily="34" charset="0"/>
              </a:rPr>
              <a:t>Innovation</a:t>
            </a:r>
            <a:endParaRPr lang="en-US" sz="1400" dirty="0">
              <a:latin typeface="Franklin Gothic Medium" pitchFamily="34" charset="0"/>
            </a:endParaRPr>
          </a:p>
        </p:txBody>
      </p:sp>
      <p:sp>
        <p:nvSpPr>
          <p:cNvPr id="18" name="TextBox 17"/>
          <p:cNvSpPr txBox="1"/>
          <p:nvPr/>
        </p:nvSpPr>
        <p:spPr>
          <a:xfrm>
            <a:off x="3505200" y="2715397"/>
            <a:ext cx="2286000" cy="307777"/>
          </a:xfrm>
          <a:prstGeom prst="rect">
            <a:avLst/>
          </a:prstGeom>
          <a:noFill/>
        </p:spPr>
        <p:txBody>
          <a:bodyPr wrap="square" rtlCol="0">
            <a:spAutoFit/>
          </a:bodyPr>
          <a:lstStyle/>
          <a:p>
            <a:r>
              <a:rPr lang="en-US" sz="1400" dirty="0" smtClean="0">
                <a:latin typeface="Franklin Gothic Medium" pitchFamily="34" charset="0"/>
              </a:rPr>
              <a:t>FIBO Strategic Framework</a:t>
            </a:r>
            <a:endParaRPr lang="en-US" sz="1400" dirty="0">
              <a:latin typeface="Franklin Gothic Medium" pitchFamily="34" charset="0"/>
            </a:endParaRPr>
          </a:p>
        </p:txBody>
      </p:sp>
      <p:sp>
        <p:nvSpPr>
          <p:cNvPr id="19" name="TextBox 18"/>
          <p:cNvSpPr txBox="1"/>
          <p:nvPr/>
        </p:nvSpPr>
        <p:spPr>
          <a:xfrm>
            <a:off x="3962400" y="4749850"/>
            <a:ext cx="1219200" cy="523220"/>
          </a:xfrm>
          <a:prstGeom prst="rect">
            <a:avLst/>
          </a:prstGeom>
          <a:noFill/>
        </p:spPr>
        <p:txBody>
          <a:bodyPr wrap="square" rtlCol="0">
            <a:spAutoFit/>
          </a:bodyPr>
          <a:lstStyle/>
          <a:p>
            <a:pPr algn="ctr"/>
            <a:r>
              <a:rPr lang="en-US" sz="1400" dirty="0" smtClean="0">
                <a:latin typeface="Franklin Gothic Medium" pitchFamily="34" charset="0"/>
              </a:rPr>
              <a:t>Agile Change Strategy</a:t>
            </a:r>
            <a:endParaRPr lang="en-US" sz="1400" dirty="0">
              <a:latin typeface="Franklin Gothic Medium" pitchFamily="34" charset="0"/>
            </a:endParaRPr>
          </a:p>
        </p:txBody>
      </p:sp>
      <p:sp>
        <p:nvSpPr>
          <p:cNvPr id="21" name="TextBox 20"/>
          <p:cNvSpPr txBox="1"/>
          <p:nvPr/>
        </p:nvSpPr>
        <p:spPr>
          <a:xfrm>
            <a:off x="6543449" y="2709289"/>
            <a:ext cx="2286000" cy="307777"/>
          </a:xfrm>
          <a:prstGeom prst="rect">
            <a:avLst/>
          </a:prstGeom>
          <a:noFill/>
        </p:spPr>
        <p:txBody>
          <a:bodyPr wrap="square" rtlCol="0">
            <a:spAutoFit/>
          </a:bodyPr>
          <a:lstStyle/>
          <a:p>
            <a:r>
              <a:rPr lang="en-US" sz="1400" dirty="0" smtClean="0">
                <a:latin typeface="Franklin Gothic Medium" pitchFamily="34" charset="0"/>
              </a:rPr>
              <a:t>Monitor FIBO Communities</a:t>
            </a:r>
            <a:endParaRPr lang="en-US" sz="1400" dirty="0">
              <a:latin typeface="Franklin Gothic Medium" pitchFamily="34" charset="0"/>
            </a:endParaRPr>
          </a:p>
        </p:txBody>
      </p:sp>
      <p:sp>
        <p:nvSpPr>
          <p:cNvPr id="23" name="TextBox 22"/>
          <p:cNvSpPr txBox="1"/>
          <p:nvPr/>
        </p:nvSpPr>
        <p:spPr>
          <a:xfrm>
            <a:off x="6487886" y="4744054"/>
            <a:ext cx="2286000" cy="523220"/>
          </a:xfrm>
          <a:prstGeom prst="rect">
            <a:avLst/>
          </a:prstGeom>
          <a:noFill/>
        </p:spPr>
        <p:txBody>
          <a:bodyPr wrap="square" rtlCol="0">
            <a:spAutoFit/>
          </a:bodyPr>
          <a:lstStyle/>
          <a:p>
            <a:pPr algn="ctr"/>
            <a:r>
              <a:rPr lang="en-US" sz="1400" dirty="0" smtClean="0">
                <a:latin typeface="Franklin Gothic Medium" pitchFamily="34" charset="0"/>
              </a:rPr>
              <a:t>Transition via Enterprise Partnerships</a:t>
            </a:r>
            <a:endParaRPr lang="en-US" sz="1400" dirty="0">
              <a:latin typeface="Franklin Gothic Medium" pitchFamily="34" charset="0"/>
            </a:endParaRPr>
          </a:p>
        </p:txBody>
      </p:sp>
      <p:sp>
        <p:nvSpPr>
          <p:cNvPr id="24" name="TextBox 23"/>
          <p:cNvSpPr txBox="1"/>
          <p:nvPr/>
        </p:nvSpPr>
        <p:spPr>
          <a:xfrm>
            <a:off x="228600" y="5562600"/>
            <a:ext cx="2514600" cy="276999"/>
          </a:xfrm>
          <a:prstGeom prst="rect">
            <a:avLst/>
          </a:prstGeom>
          <a:noFill/>
        </p:spPr>
        <p:txBody>
          <a:bodyPr wrap="square" rtlCol="0">
            <a:spAutoFit/>
          </a:bodyPr>
          <a:lstStyle/>
          <a:p>
            <a:r>
              <a:rPr lang="en-US" sz="1200" dirty="0" smtClean="0">
                <a:latin typeface="Franklin Gothic Medium" pitchFamily="34" charset="0"/>
              </a:rPr>
              <a:t>Current and Emerging Technologies</a:t>
            </a:r>
            <a:endParaRPr lang="en-US" sz="1200" dirty="0">
              <a:latin typeface="Franklin Gothic Medium" pitchFamily="34" charset="0"/>
            </a:endParaRPr>
          </a:p>
        </p:txBody>
      </p:sp>
      <p:sp>
        <p:nvSpPr>
          <p:cNvPr id="25" name="TextBox 24"/>
          <p:cNvSpPr txBox="1"/>
          <p:nvPr/>
        </p:nvSpPr>
        <p:spPr>
          <a:xfrm>
            <a:off x="3352800" y="5562600"/>
            <a:ext cx="2514600" cy="461665"/>
          </a:xfrm>
          <a:prstGeom prst="rect">
            <a:avLst/>
          </a:prstGeom>
          <a:noFill/>
        </p:spPr>
        <p:txBody>
          <a:bodyPr wrap="square" rtlCol="0">
            <a:spAutoFit/>
          </a:bodyPr>
          <a:lstStyle/>
          <a:p>
            <a:pPr algn="ctr"/>
            <a:r>
              <a:rPr lang="en-US" sz="1200" dirty="0" smtClean="0">
                <a:latin typeface="Franklin Gothic Medium" pitchFamily="34" charset="0"/>
              </a:rPr>
              <a:t>Change Data Management Methodologies and Policies</a:t>
            </a:r>
            <a:endParaRPr lang="en-US" sz="1200" dirty="0">
              <a:latin typeface="Franklin Gothic Medium" pitchFamily="34" charset="0"/>
            </a:endParaRPr>
          </a:p>
        </p:txBody>
      </p:sp>
      <p:sp>
        <p:nvSpPr>
          <p:cNvPr id="32" name="TextBox 31"/>
          <p:cNvSpPr txBox="1"/>
          <p:nvPr/>
        </p:nvSpPr>
        <p:spPr>
          <a:xfrm>
            <a:off x="6248400" y="5562600"/>
            <a:ext cx="2514600" cy="461665"/>
          </a:xfrm>
          <a:prstGeom prst="rect">
            <a:avLst/>
          </a:prstGeom>
          <a:noFill/>
        </p:spPr>
        <p:txBody>
          <a:bodyPr wrap="square" rtlCol="0">
            <a:spAutoFit/>
          </a:bodyPr>
          <a:lstStyle/>
          <a:p>
            <a:pPr algn="ctr"/>
            <a:r>
              <a:rPr lang="en-US" sz="1200" dirty="0" smtClean="0">
                <a:latin typeface="Franklin Gothic Medium" pitchFamily="34" charset="0"/>
              </a:rPr>
              <a:t>Growth through industry relationships</a:t>
            </a:r>
            <a:endParaRPr lang="en-US" sz="1200" dirty="0">
              <a:latin typeface="Franklin Gothic Medium" pitchFamily="34" charset="0"/>
            </a:endParaRPr>
          </a:p>
        </p:txBody>
      </p:sp>
      <p:pic>
        <p:nvPicPr>
          <p:cNvPr id="22" name="Picture 21"/>
          <p:cNvPicPr>
            <a:picLocks noChangeAspect="1"/>
          </p:cNvPicPr>
          <p:nvPr/>
        </p:nvPicPr>
        <p:blipFill>
          <a:blip r:embed="rId2"/>
          <a:stretch>
            <a:fillRect/>
          </a:stretch>
        </p:blipFill>
        <p:spPr>
          <a:xfrm>
            <a:off x="1177053" y="3963531"/>
            <a:ext cx="1299447" cy="595313"/>
          </a:xfrm>
          <a:prstGeom prst="rect">
            <a:avLst/>
          </a:prstGeom>
        </p:spPr>
      </p:pic>
      <p:sp>
        <p:nvSpPr>
          <p:cNvPr id="26" name="Right Arrow 25"/>
          <p:cNvSpPr/>
          <p:nvPr/>
        </p:nvSpPr>
        <p:spPr>
          <a:xfrm rot="10800000">
            <a:off x="2381250" y="2304965"/>
            <a:ext cx="5391150" cy="540735"/>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p:cNvSpPr txBox="1"/>
          <p:nvPr/>
        </p:nvSpPr>
        <p:spPr>
          <a:xfrm>
            <a:off x="2865398" y="2423267"/>
            <a:ext cx="4449801" cy="307777"/>
          </a:xfrm>
          <a:prstGeom prst="rect">
            <a:avLst/>
          </a:prstGeom>
          <a:noFill/>
        </p:spPr>
        <p:txBody>
          <a:bodyPr wrap="square" rtlCol="0">
            <a:spAutoFit/>
          </a:bodyPr>
          <a:lstStyle/>
          <a:p>
            <a:pPr algn="ctr"/>
            <a:r>
              <a:rPr lang="en-US" sz="1400" b="1" dirty="0" smtClean="0"/>
              <a:t>FIBO Changes Based on Implementation Experience  </a:t>
            </a:r>
            <a:endParaRPr lang="en-US" sz="1400" b="1" dirty="0"/>
          </a:p>
        </p:txBody>
      </p:sp>
      <p:sp>
        <p:nvSpPr>
          <p:cNvPr id="29" name="TextBox 28"/>
          <p:cNvSpPr txBox="1"/>
          <p:nvPr/>
        </p:nvSpPr>
        <p:spPr>
          <a:xfrm>
            <a:off x="6651171" y="2102914"/>
            <a:ext cx="1970314" cy="307777"/>
          </a:xfrm>
          <a:prstGeom prst="rect">
            <a:avLst/>
          </a:prstGeom>
          <a:noFill/>
        </p:spPr>
        <p:txBody>
          <a:bodyPr wrap="square" rtlCol="0">
            <a:spAutoFit/>
          </a:bodyPr>
          <a:lstStyle/>
          <a:p>
            <a:r>
              <a:rPr lang="en-US" sz="1400" dirty="0" smtClean="0">
                <a:latin typeface="Franklin Gothic Medium" pitchFamily="34" charset="0"/>
              </a:rPr>
              <a:t>FIBO Externality Review</a:t>
            </a:r>
            <a:endParaRPr lang="en-US" sz="1400" dirty="0">
              <a:latin typeface="Franklin Gothic Medium" pitchFamily="34" charset="0"/>
            </a:endParaRPr>
          </a:p>
        </p:txBody>
      </p:sp>
      <p:pic>
        <p:nvPicPr>
          <p:cNvPr id="27" name="Picture 26"/>
          <p:cNvPicPr>
            <a:picLocks noChangeAspect="1"/>
          </p:cNvPicPr>
          <p:nvPr/>
        </p:nvPicPr>
        <p:blipFill rotWithShape="1">
          <a:blip r:embed="rId3"/>
          <a:srcRect l="41217" r="39621" b="34000"/>
          <a:stretch/>
        </p:blipFill>
        <p:spPr>
          <a:xfrm>
            <a:off x="719136" y="3557023"/>
            <a:ext cx="1349376" cy="46384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46" y="2883747"/>
            <a:ext cx="1102895" cy="709506"/>
          </a:xfrm>
          <a:prstGeom prst="rect">
            <a:avLst/>
          </a:prstGeom>
        </p:spPr>
      </p:pic>
      <p:sp>
        <p:nvSpPr>
          <p:cNvPr id="43" name="Rectangle 42"/>
          <p:cNvSpPr/>
          <p:nvPr/>
        </p:nvSpPr>
        <p:spPr>
          <a:xfrm>
            <a:off x="2600945" y="3809412"/>
            <a:ext cx="673043" cy="307777"/>
          </a:xfrm>
          <a:prstGeom prst="rect">
            <a:avLst/>
          </a:prstGeom>
        </p:spPr>
        <p:txBody>
          <a:bodyPr wrap="none">
            <a:spAutoFit/>
          </a:bodyPr>
          <a:lstStyle/>
          <a:p>
            <a:r>
              <a:rPr lang="en-US" sz="1400" dirty="0" err="1" smtClean="0">
                <a:solidFill>
                  <a:srgbClr val="FF0000"/>
                </a:solidFill>
                <a:latin typeface="Franklin Gothic Medium" pitchFamily="34" charset="0"/>
              </a:rPr>
              <a:t>FIBO’s</a:t>
            </a:r>
            <a:endParaRPr lang="en-US" sz="1400" dirty="0">
              <a:solidFill>
                <a:srgbClr val="FF0000"/>
              </a:solidFill>
              <a:latin typeface="Franklin Gothic Medium" pitchFamily="34" charset="0"/>
            </a:endParaRPr>
          </a:p>
        </p:txBody>
      </p:sp>
      <p:sp>
        <p:nvSpPr>
          <p:cNvPr id="48" name="Flowchart: Preparation 47"/>
          <p:cNvSpPr/>
          <p:nvPr/>
        </p:nvSpPr>
        <p:spPr>
          <a:xfrm>
            <a:off x="1198858" y="6200057"/>
            <a:ext cx="446316" cy="332206"/>
          </a:xfrm>
          <a:prstGeom prst="flowChartPreparat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76651" y="6195589"/>
            <a:ext cx="466794" cy="307777"/>
          </a:xfrm>
          <a:prstGeom prst="rect">
            <a:avLst/>
          </a:prstGeom>
        </p:spPr>
        <p:txBody>
          <a:bodyPr wrap="none">
            <a:spAutoFit/>
          </a:bodyPr>
          <a:lstStyle/>
          <a:p>
            <a:r>
              <a:rPr lang="en-US" sz="1400" dirty="0">
                <a:solidFill>
                  <a:schemeClr val="bg1"/>
                </a:solidFill>
                <a:latin typeface="Franklin Gothic Medium" pitchFamily="34" charset="0"/>
              </a:rPr>
              <a:t>FCT</a:t>
            </a:r>
          </a:p>
        </p:txBody>
      </p:sp>
      <p:sp>
        <p:nvSpPr>
          <p:cNvPr id="50" name="TextBox 49"/>
          <p:cNvSpPr txBox="1"/>
          <p:nvPr/>
        </p:nvSpPr>
        <p:spPr>
          <a:xfrm>
            <a:off x="1611086" y="6207454"/>
            <a:ext cx="6618514" cy="307777"/>
          </a:xfrm>
          <a:prstGeom prst="rect">
            <a:avLst/>
          </a:prstGeom>
          <a:noFill/>
        </p:spPr>
        <p:txBody>
          <a:bodyPr wrap="square" rtlCol="0">
            <a:spAutoFit/>
          </a:bodyPr>
          <a:lstStyle/>
          <a:p>
            <a:r>
              <a:rPr lang="en-US" sz="1400" dirty="0" smtClean="0">
                <a:latin typeface="Franklin Gothic Medium" pitchFamily="34" charset="0"/>
              </a:rPr>
              <a:t>FIBO Content Team – Supported by a Methodology </a:t>
            </a:r>
            <a:r>
              <a:rPr lang="en-US" sz="1400" dirty="0">
                <a:latin typeface="Franklin Gothic Medium" pitchFamily="34" charset="0"/>
              </a:rPr>
              <a:t>D</a:t>
            </a:r>
            <a:r>
              <a:rPr lang="en-US" sz="1400" dirty="0" smtClean="0">
                <a:latin typeface="Franklin Gothic Medium" pitchFamily="34" charset="0"/>
              </a:rPr>
              <a:t>ocument and the EDMC/PEM</a:t>
            </a:r>
            <a:endParaRPr lang="en-US" sz="1400" dirty="0">
              <a:latin typeface="Franklin Gothic Medium" pitchFamily="34" charset="0"/>
            </a:endParaRPr>
          </a:p>
        </p:txBody>
      </p:sp>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314" y="3184244"/>
            <a:ext cx="1981372" cy="1603387"/>
          </a:xfrm>
          <a:prstGeom prst="rect">
            <a:avLst/>
          </a:prstGeom>
        </p:spPr>
      </p:pic>
      <p:sp>
        <p:nvSpPr>
          <p:cNvPr id="39" name="Date Placeholder 38"/>
          <p:cNvSpPr>
            <a:spLocks noGrp="1"/>
          </p:cNvSpPr>
          <p:nvPr>
            <p:ph type="dt" sz="half" idx="10"/>
          </p:nvPr>
        </p:nvSpPr>
        <p:spPr/>
        <p:txBody>
          <a:bodyPr/>
          <a:lstStyle/>
          <a:p>
            <a:fld id="{6C23DB48-5233-BA49-B55D-B70DF8458901}" type="datetime1">
              <a:rPr lang="en-US" smtClean="0"/>
              <a:pPr/>
              <a:t>7/2/2014</a:t>
            </a:fld>
            <a:endParaRPr lang="en-US"/>
          </a:p>
        </p:txBody>
      </p:sp>
      <p:sp>
        <p:nvSpPr>
          <p:cNvPr id="40" name="Footer Placeholder 39"/>
          <p:cNvSpPr>
            <a:spLocks noGrp="1"/>
          </p:cNvSpPr>
          <p:nvPr>
            <p:ph type="ftr" sz="quarter" idx="11"/>
          </p:nvPr>
        </p:nvSpPr>
        <p:spPr/>
        <p:txBody>
          <a:bodyPr/>
          <a:lstStyle/>
          <a:p>
            <a:r>
              <a:rPr lang="en-US" smtClean="0"/>
              <a:t>© 2014 EDMC   FIBO </a:t>
            </a:r>
            <a:endParaRPr lang="en-US"/>
          </a:p>
        </p:txBody>
      </p:sp>
      <p:sp>
        <p:nvSpPr>
          <p:cNvPr id="41" name="Slide Number Placeholder 40"/>
          <p:cNvSpPr>
            <a:spLocks noGrp="1"/>
          </p:cNvSpPr>
          <p:nvPr>
            <p:ph type="sldNum" sz="quarter" idx="12"/>
          </p:nvPr>
        </p:nvSpPr>
        <p:spPr/>
        <p:txBody>
          <a:bodyPr/>
          <a:lstStyle/>
          <a:p>
            <a:fld id="{A9EF402B-C8A5-5445-AD78-AAE8EACFDC0E}" type="slidenum">
              <a:rPr lang="en-US" smtClean="0"/>
              <a:pPr/>
              <a:t>27</a:t>
            </a:fld>
            <a:endParaRPr lang="en-US"/>
          </a:p>
        </p:txBody>
      </p:sp>
      <p:sp>
        <p:nvSpPr>
          <p:cNvPr id="51" name="Title 1"/>
          <p:cNvSpPr txBox="1">
            <a:spLocks/>
          </p:cNvSpPr>
          <p:nvPr/>
        </p:nvSpPr>
        <p:spPr>
          <a:xfrm>
            <a:off x="457200" y="-27146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Extending the Competency</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Build – Apply Amplify</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1" name="Group 53"/>
          <p:cNvGrpSpPr/>
          <p:nvPr/>
        </p:nvGrpSpPr>
        <p:grpSpPr>
          <a:xfrm>
            <a:off x="6553200" y="3222676"/>
            <a:ext cx="2310584" cy="1450974"/>
            <a:chOff x="2496367" y="2793970"/>
            <a:chExt cx="2310584" cy="1450974"/>
          </a:xfrm>
        </p:grpSpPr>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367" y="2793970"/>
              <a:ext cx="2310584" cy="1450974"/>
            </a:xfrm>
            <a:prstGeom prst="rect">
              <a:avLst/>
            </a:prstGeom>
          </p:spPr>
        </p:pic>
        <p:sp>
          <p:nvSpPr>
            <p:cNvPr id="56" name="Flowchart: Preparation 10"/>
            <p:cNvSpPr/>
            <p:nvPr/>
          </p:nvSpPr>
          <p:spPr>
            <a:xfrm>
              <a:off x="3354478" y="3256566"/>
              <a:ext cx="600301" cy="503903"/>
            </a:xfrm>
            <a:prstGeom prst="flowChartPreparation">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714063" y="3340675"/>
              <a:ext cx="1957767" cy="338554"/>
            </a:xfrm>
            <a:prstGeom prst="rect">
              <a:avLst/>
            </a:prstGeom>
            <a:noFill/>
          </p:spPr>
          <p:txBody>
            <a:bodyPr wrap="square" rtlCol="0">
              <a:spAutoFit/>
            </a:bodyPr>
            <a:lstStyle/>
            <a:p>
              <a:pPr algn="ctr"/>
              <a:r>
                <a:rPr lang="en-US" sz="1600" dirty="0" smtClean="0">
                  <a:latin typeface="Franklin Gothic Medium" pitchFamily="34" charset="0"/>
                </a:rPr>
                <a:t>Implementations</a:t>
              </a:r>
              <a:endParaRPr lang="en-US" sz="1600" dirty="0">
                <a:latin typeface="Franklin Gothic Medium" pitchFamily="34" charset="0"/>
              </a:endParaRPr>
            </a:p>
          </p:txBody>
        </p:sp>
      </p:grpSp>
      <p:sp>
        <p:nvSpPr>
          <p:cNvPr id="58" name="Rectangle 57"/>
          <p:cNvSpPr/>
          <p:nvPr/>
        </p:nvSpPr>
        <p:spPr>
          <a:xfrm>
            <a:off x="5727757" y="3803482"/>
            <a:ext cx="673043" cy="307777"/>
          </a:xfrm>
          <a:prstGeom prst="rect">
            <a:avLst/>
          </a:prstGeom>
        </p:spPr>
        <p:txBody>
          <a:bodyPr wrap="none">
            <a:spAutoFit/>
          </a:bodyPr>
          <a:lstStyle/>
          <a:p>
            <a:r>
              <a:rPr lang="en-US" sz="1400" dirty="0" err="1" smtClean="0">
                <a:solidFill>
                  <a:srgbClr val="08FF14"/>
                </a:solidFill>
                <a:latin typeface="Franklin Gothic Medium" pitchFamily="34" charset="0"/>
              </a:rPr>
              <a:t>FIBO’s</a:t>
            </a:r>
            <a:endParaRPr lang="en-US" sz="1400" dirty="0">
              <a:solidFill>
                <a:srgbClr val="08FF14"/>
              </a:solidFill>
              <a:latin typeface="Franklin Gothic Medium" pitchFamily="34" charset="0"/>
            </a:endParaRPr>
          </a:p>
        </p:txBody>
      </p:sp>
      <p:sp>
        <p:nvSpPr>
          <p:cNvPr id="59" name="Right Arrow 58"/>
          <p:cNvSpPr/>
          <p:nvPr/>
        </p:nvSpPr>
        <p:spPr>
          <a:xfrm rot="10800000">
            <a:off x="2068512" y="3023171"/>
            <a:ext cx="3113088" cy="540736"/>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p:cNvSpPr txBox="1"/>
          <p:nvPr/>
        </p:nvSpPr>
        <p:spPr>
          <a:xfrm>
            <a:off x="1438310" y="3106555"/>
            <a:ext cx="4449801" cy="307777"/>
          </a:xfrm>
          <a:prstGeom prst="rect">
            <a:avLst/>
          </a:prstGeom>
          <a:noFill/>
        </p:spPr>
        <p:txBody>
          <a:bodyPr wrap="square" rtlCol="0">
            <a:spAutoFit/>
          </a:bodyPr>
          <a:lstStyle/>
          <a:p>
            <a:pPr algn="ctr"/>
            <a:r>
              <a:rPr lang="en-US" sz="1400" b="1" dirty="0" smtClean="0"/>
              <a:t>FIBO Changes Based on FCT Experience</a:t>
            </a:r>
            <a:endParaRPr lang="en-US" sz="1400" b="1" dirty="0"/>
          </a:p>
        </p:txBody>
      </p:sp>
    </p:spTree>
    <p:extLst>
      <p:ext uri="{BB962C8B-B14F-4D97-AF65-F5344CB8AC3E}">
        <p14:creationId xmlns:p14="http://schemas.microsoft.com/office/powerpoint/2010/main" val="280359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 Process Details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28</a:t>
            </a:fld>
            <a:endParaRPr lang="en-US" dirty="0"/>
          </a:p>
        </p:txBody>
      </p:sp>
    </p:spTree>
    <p:extLst>
      <p:ext uri="{BB962C8B-B14F-4D97-AF65-F5344CB8AC3E}">
        <p14:creationId xmlns:p14="http://schemas.microsoft.com/office/powerpoint/2010/main" val="4201919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kern="1200" dirty="0" smtClean="0">
                <a:solidFill>
                  <a:schemeClr val="tx1"/>
                </a:solidFill>
                <a:effectLst/>
                <a:latin typeface="+mj-lt"/>
                <a:ea typeface="+mj-ea"/>
                <a:cs typeface="+mj-cs"/>
              </a:rPr>
              <a:t>FIBO/</a:t>
            </a:r>
            <a:r>
              <a:rPr lang="en-US" sz="4400" kern="1200" dirty="0" err="1" smtClean="0">
                <a:solidFill>
                  <a:schemeClr val="tx1"/>
                </a:solidFill>
                <a:effectLst/>
                <a:latin typeface="+mj-lt"/>
                <a:ea typeface="+mj-ea"/>
                <a:cs typeface="+mj-cs"/>
              </a:rPr>
              <a:t>GitHub</a:t>
            </a:r>
            <a:r>
              <a:rPr lang="en-US" sz="4400" kern="1200" dirty="0" smtClean="0">
                <a:solidFill>
                  <a:schemeClr val="tx1"/>
                </a:solidFill>
                <a:effectLst/>
                <a:latin typeface="+mj-lt"/>
                <a:ea typeface="+mj-ea"/>
                <a:cs typeface="+mj-cs"/>
              </a:rPr>
              <a:t>-Jenkins/JIRA process:</a:t>
            </a:r>
            <a:endParaRPr lang="en-US" dirty="0"/>
          </a:p>
        </p:txBody>
      </p:sp>
      <p:sp>
        <p:nvSpPr>
          <p:cNvPr id="3" name="Content Placeholder 2"/>
          <p:cNvSpPr>
            <a:spLocks noGrp="1"/>
          </p:cNvSpPr>
          <p:nvPr>
            <p:ph idx="1"/>
          </p:nvPr>
        </p:nvSpPr>
        <p:spPr/>
        <p:txBody>
          <a:bodyPr/>
          <a:lstStyle/>
          <a:p>
            <a:pPr lvl="0"/>
            <a:r>
              <a:rPr lang="en-US" sz="3200" kern="1200" dirty="0" smtClean="0">
                <a:solidFill>
                  <a:schemeClr val="tx1"/>
                </a:solidFill>
                <a:effectLst/>
                <a:latin typeface="+mj-lt"/>
                <a:ea typeface="+mj-ea"/>
                <a:cs typeface="+mj-cs"/>
              </a:rPr>
              <a:t>Jenkins functions as a kind of scheduler, and will enable "sprints" in the agile sense - pieces of development activity based on individual "user stories".</a:t>
            </a:r>
          </a:p>
          <a:p>
            <a:pPr lvl="0"/>
            <a:r>
              <a:rPr lang="en-US" sz="3200" kern="1200" dirty="0" smtClean="0">
                <a:solidFill>
                  <a:schemeClr val="tx1"/>
                </a:solidFill>
                <a:effectLst/>
                <a:latin typeface="+mj-lt"/>
                <a:ea typeface="+mj-ea"/>
                <a:cs typeface="+mj-cs"/>
              </a:rPr>
              <a:t>It could start with a job where it validates whether what was checked in is a valid OWL file. </a:t>
            </a:r>
          </a:p>
          <a:p>
            <a:pPr lvl="0"/>
            <a:r>
              <a:rPr lang="en-US" sz="3200" kern="1200" dirty="0" smtClean="0">
                <a:solidFill>
                  <a:schemeClr val="tx1"/>
                </a:solidFill>
                <a:effectLst/>
                <a:latin typeface="+mj-lt"/>
                <a:ea typeface="+mj-ea"/>
                <a:cs typeface="+mj-cs"/>
              </a:rPr>
              <a:t>We must have Automation including of Jenkins in the </a:t>
            </a:r>
            <a:r>
              <a:rPr lang="en-US" sz="3200" kern="1200" dirty="0" err="1" smtClean="0">
                <a:solidFill>
                  <a:schemeClr val="tx1"/>
                </a:solidFill>
                <a:effectLst/>
                <a:latin typeface="+mj-lt"/>
                <a:ea typeface="+mj-ea"/>
                <a:cs typeface="+mj-cs"/>
              </a:rPr>
              <a:t>GitHub</a:t>
            </a:r>
            <a:r>
              <a:rPr lang="en-US" sz="3200" kern="1200" dirty="0" smtClean="0">
                <a:solidFill>
                  <a:schemeClr val="tx1"/>
                </a:solidFill>
                <a:effectLst/>
                <a:latin typeface="+mj-lt"/>
                <a:ea typeface="+mj-ea"/>
                <a:cs typeface="+mj-cs"/>
              </a:rPr>
              <a:t> loop with sources of real test data.</a:t>
            </a:r>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29</a:t>
            </a:fld>
            <a:endParaRPr lang="en-US" dirty="0"/>
          </a:p>
        </p:txBody>
      </p:sp>
    </p:spTree>
    <p:extLst>
      <p:ext uri="{BB962C8B-B14F-4D97-AF65-F5344CB8AC3E}">
        <p14:creationId xmlns:p14="http://schemas.microsoft.com/office/powerpoint/2010/main" val="263262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FIGI – Current Status Update</a:t>
            </a:r>
            <a:endParaRPr lang="en-US" dirty="0"/>
          </a:p>
        </p:txBody>
      </p:sp>
      <p:sp>
        <p:nvSpPr>
          <p:cNvPr id="3" name="Content Placeholder 2"/>
          <p:cNvSpPr>
            <a:spLocks noGrp="1"/>
          </p:cNvSpPr>
          <p:nvPr>
            <p:ph idx="1"/>
          </p:nvPr>
        </p:nvSpPr>
        <p:spPr/>
        <p:txBody>
          <a:bodyPr/>
          <a:lstStyle/>
          <a:p>
            <a:pPr lvl="0"/>
            <a:r>
              <a:rPr lang="en-US" dirty="0" smtClean="0"/>
              <a:t>Passed “Second Reading” at OMG Boston meetings 17 June</a:t>
            </a:r>
          </a:p>
          <a:p>
            <a:pPr lvl="0"/>
            <a:r>
              <a:rPr lang="en-US" dirty="0" smtClean="0"/>
              <a:t>Finalization Task Force chartered</a:t>
            </a:r>
            <a:endParaRPr lang="en-US" dirty="0"/>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3</a:t>
            </a:fld>
            <a:endParaRPr lang="en-US" dirty="0"/>
          </a:p>
        </p:txBody>
      </p:sp>
    </p:spTree>
    <p:extLst>
      <p:ext uri="{BB962C8B-B14F-4D97-AF65-F5344CB8AC3E}">
        <p14:creationId xmlns:p14="http://schemas.microsoft.com/office/powerpoint/2010/main" val="2463199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Data</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30</a:t>
            </a:fld>
            <a:endParaRPr lang="en-US" dirty="0"/>
          </a:p>
        </p:txBody>
      </p:sp>
      <p:sp>
        <p:nvSpPr>
          <p:cNvPr id="4" name="Text Placeholder 3"/>
          <p:cNvSpPr>
            <a:spLocks noGrp="1"/>
          </p:cNvSpPr>
          <p:nvPr>
            <p:ph type="body" idx="4294967295"/>
          </p:nvPr>
        </p:nvSpPr>
        <p:spPr/>
        <p:txBody>
          <a:bodyPr/>
          <a:lstStyle/>
          <a:p>
            <a:r>
              <a:rPr lang="en-US" sz="2400" dirty="0" smtClean="0"/>
              <a:t>It is possible to set up multiple Jenkins servers with some kind of linkage between them.   </a:t>
            </a:r>
          </a:p>
          <a:p>
            <a:r>
              <a:rPr lang="en-US" sz="2400" dirty="0" smtClean="0"/>
              <a:t>These servers would have access to triple stores of test data.  </a:t>
            </a:r>
          </a:p>
          <a:p>
            <a:r>
              <a:rPr lang="en-US" sz="2400" dirty="0" smtClean="0"/>
              <a:t>The requirement is not testing at scale but covering the types of concepts that are in the ontologies.  </a:t>
            </a:r>
          </a:p>
          <a:p>
            <a:r>
              <a:rPr lang="en-US" sz="2400" dirty="0" smtClean="0"/>
              <a:t>Existing data or made-up instances of ontology elements?   </a:t>
            </a:r>
          </a:p>
          <a:p>
            <a:pPr lvl="1"/>
            <a:r>
              <a:rPr lang="en-US" sz="2000" dirty="0" smtClean="0"/>
              <a:t>They would be something the Council identifies as being a good reflection of reality in the industry.  </a:t>
            </a:r>
          </a:p>
          <a:p>
            <a:pPr lvl="1"/>
            <a:r>
              <a:rPr lang="en-US" sz="2000" dirty="0" smtClean="0"/>
              <a:t>The test data would be in </a:t>
            </a:r>
            <a:r>
              <a:rPr lang="en-US" sz="2000" dirty="0" err="1" smtClean="0"/>
              <a:t>GitHub</a:t>
            </a:r>
            <a:r>
              <a:rPr lang="en-US" sz="2000" dirty="0" smtClean="0"/>
              <a:t> as regression testing datasets</a:t>
            </a:r>
            <a:endParaRPr lang="en-US" sz="2000" dirty="0"/>
          </a:p>
        </p:txBody>
      </p:sp>
    </p:spTree>
    <p:extLst>
      <p:ext uri="{BB962C8B-B14F-4D97-AF65-F5344CB8AC3E}">
        <p14:creationId xmlns:p14="http://schemas.microsoft.com/office/powerpoint/2010/main" val="3544169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r>
              <a:rPr lang="en-US" baseline="0" dirty="0" smtClean="0"/>
              <a:t> Data Types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31</a:t>
            </a:fld>
            <a:endParaRPr lang="en-US" dirty="0"/>
          </a:p>
        </p:txBody>
      </p:sp>
      <p:sp>
        <p:nvSpPr>
          <p:cNvPr id="4" name="Text Placeholder 3"/>
          <p:cNvSpPr>
            <a:spLocks noGrp="1"/>
          </p:cNvSpPr>
          <p:nvPr>
            <p:ph type="body" idx="4294967295"/>
          </p:nvPr>
        </p:nvSpPr>
        <p:spPr/>
        <p:txBody>
          <a:bodyPr/>
          <a:lstStyle/>
          <a:p>
            <a:pPr marL="514350" indent="-514350">
              <a:buFont typeface="+mj-lt"/>
              <a:buAutoNum type="arabicPeriod"/>
            </a:pPr>
            <a:r>
              <a:rPr lang="en-US" sz="2800" kern="1200" dirty="0" smtClean="0">
                <a:solidFill>
                  <a:schemeClr val="tx1"/>
                </a:solidFill>
                <a:effectLst/>
                <a:latin typeface="+mn-lt"/>
                <a:ea typeface="+mn-ea"/>
                <a:cs typeface="+mn-cs"/>
              </a:rPr>
              <a:t>Test individuals that can be loaded into Protégé</a:t>
            </a:r>
          </a:p>
          <a:p>
            <a:pPr marL="914400" lvl="1" indent="-514350"/>
            <a:r>
              <a:rPr lang="en-US" sz="2400" kern="1200" dirty="0" smtClean="0">
                <a:solidFill>
                  <a:schemeClr val="tx1"/>
                </a:solidFill>
                <a:effectLst/>
                <a:latin typeface="+mn-lt"/>
                <a:ea typeface="+mn-ea"/>
                <a:cs typeface="+mn-cs"/>
              </a:rPr>
              <a:t>Including</a:t>
            </a:r>
            <a:r>
              <a:rPr lang="en-US" sz="2400" kern="1200" baseline="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instances/individuals of Abstract Classes (that otherwise would never be instantiated in operational systems)</a:t>
            </a:r>
          </a:p>
          <a:p>
            <a:pPr marL="514350" indent="-514350">
              <a:buFont typeface="+mj-lt"/>
              <a:buAutoNum type="arabicPeriod"/>
            </a:pPr>
            <a:r>
              <a:rPr lang="en-US" sz="2800" kern="1200" dirty="0" smtClean="0">
                <a:solidFill>
                  <a:schemeClr val="tx1"/>
                </a:solidFill>
                <a:effectLst/>
                <a:latin typeface="+mn-lt"/>
                <a:ea typeface="+mn-ea"/>
                <a:cs typeface="+mn-cs"/>
              </a:rPr>
              <a:t>Somewhat larger "operational datasets" that still can be loaded into Protégé </a:t>
            </a:r>
          </a:p>
          <a:p>
            <a:pPr marL="514350" indent="-514350">
              <a:buFont typeface="+mj-lt"/>
              <a:buAutoNum type="arabicPeriod"/>
            </a:pPr>
            <a:r>
              <a:rPr lang="en-US" sz="2800" kern="1200" dirty="0" smtClean="0">
                <a:solidFill>
                  <a:schemeClr val="tx1"/>
                </a:solidFill>
                <a:effectLst/>
                <a:latin typeface="+mn-lt"/>
                <a:ea typeface="+mn-ea"/>
                <a:cs typeface="+mn-cs"/>
              </a:rPr>
              <a:t>Serious datasets for volume testing </a:t>
            </a:r>
          </a:p>
          <a:p>
            <a:pPr marL="914400" lvl="1" indent="-514350"/>
            <a:r>
              <a:rPr lang="en-US" sz="2400" kern="1200" dirty="0" smtClean="0">
                <a:solidFill>
                  <a:schemeClr val="tx1"/>
                </a:solidFill>
                <a:effectLst/>
                <a:latin typeface="+mn-lt"/>
                <a:ea typeface="+mn-ea"/>
                <a:cs typeface="+mn-cs"/>
              </a:rPr>
              <a:t>to see whether the inference engine gets out of control or not</a:t>
            </a:r>
          </a:p>
        </p:txBody>
      </p:sp>
    </p:spTree>
    <p:extLst>
      <p:ext uri="{BB962C8B-B14F-4D97-AF65-F5344CB8AC3E}">
        <p14:creationId xmlns:p14="http://schemas.microsoft.com/office/powerpoint/2010/main" val="1251448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r>
              <a:rPr lang="en-US" baseline="0" dirty="0" smtClean="0"/>
              <a:t> Data Sources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32</a:t>
            </a:fld>
            <a:endParaRPr lang="en-US" dirty="0"/>
          </a:p>
        </p:txBody>
      </p:sp>
      <p:sp>
        <p:nvSpPr>
          <p:cNvPr id="4" name="Text Placeholder 3"/>
          <p:cNvSpPr>
            <a:spLocks noGrp="1"/>
          </p:cNvSpPr>
          <p:nvPr>
            <p:ph type="body" idx="4294967295"/>
          </p:nvPr>
        </p:nvSpPr>
        <p:spPr/>
        <p:txBody>
          <a:bodyPr/>
          <a:lstStyle/>
          <a:p>
            <a:r>
              <a:rPr lang="en-US" sz="2400" dirty="0" smtClean="0"/>
              <a:t>POC OO work</a:t>
            </a:r>
          </a:p>
          <a:p>
            <a:pPr lvl="1"/>
            <a:r>
              <a:rPr lang="en-US" sz="2000" dirty="0" smtClean="0"/>
              <a:t>Usable</a:t>
            </a:r>
            <a:r>
              <a:rPr lang="en-US" sz="2000" baseline="0" dirty="0" smtClean="0"/>
              <a:t> </a:t>
            </a:r>
            <a:r>
              <a:rPr lang="en-US" sz="2000" dirty="0" smtClean="0"/>
              <a:t>regression test data for BE types and relationships </a:t>
            </a:r>
          </a:p>
          <a:p>
            <a:r>
              <a:rPr lang="en-US" sz="2400" dirty="0" smtClean="0"/>
              <a:t>Vendors</a:t>
            </a:r>
            <a:r>
              <a:rPr lang="en-US" sz="2400" baseline="0" dirty="0" smtClean="0"/>
              <a:t> </a:t>
            </a:r>
            <a:r>
              <a:rPr lang="en-US" sz="2400" dirty="0" smtClean="0"/>
              <a:t>(Clark &amp; </a:t>
            </a:r>
            <a:r>
              <a:rPr lang="en-US" sz="2400" dirty="0" err="1" smtClean="0"/>
              <a:t>Parsia</a:t>
            </a:r>
            <a:r>
              <a:rPr lang="en-US" sz="2400" dirty="0" smtClean="0"/>
              <a:t>, </a:t>
            </a:r>
            <a:r>
              <a:rPr lang="en-US" sz="2400" dirty="0" err="1" smtClean="0"/>
              <a:t>Ontotext</a:t>
            </a:r>
            <a:r>
              <a:rPr lang="en-US" sz="2400" dirty="0" smtClean="0"/>
              <a:t>,</a:t>
            </a:r>
            <a:r>
              <a:rPr lang="en-US" sz="2400" baseline="0" dirty="0" smtClean="0"/>
              <a:t> </a:t>
            </a:r>
            <a:r>
              <a:rPr lang="en-US" sz="2400" dirty="0" smtClean="0"/>
              <a:t>and others) might be able to come up with test-data</a:t>
            </a:r>
          </a:p>
          <a:p>
            <a:r>
              <a:rPr lang="en-US" sz="2400" dirty="0" smtClean="0"/>
              <a:t>Extensional</a:t>
            </a:r>
            <a:r>
              <a:rPr lang="en-US" sz="2400" baseline="0" dirty="0" smtClean="0"/>
              <a:t> </a:t>
            </a:r>
            <a:r>
              <a:rPr lang="en-US" sz="2400" dirty="0" smtClean="0"/>
              <a:t>standards </a:t>
            </a:r>
          </a:p>
          <a:p>
            <a:pPr lvl="1"/>
            <a:r>
              <a:rPr lang="en-US" sz="2000" dirty="0" smtClean="0"/>
              <a:t>Language</a:t>
            </a:r>
            <a:r>
              <a:rPr lang="en-US" sz="2000" baseline="0" dirty="0" smtClean="0"/>
              <a:t> </a:t>
            </a:r>
            <a:r>
              <a:rPr lang="en-US" sz="2000" dirty="0" smtClean="0"/>
              <a:t>codes, currency codes (ISO 3166 etc.)</a:t>
            </a:r>
          </a:p>
          <a:p>
            <a:r>
              <a:rPr lang="en-US" sz="2400" kern="1200" dirty="0" smtClean="0">
                <a:solidFill>
                  <a:schemeClr val="tx1"/>
                </a:solidFill>
                <a:effectLst/>
                <a:latin typeface="+mn-lt"/>
                <a:ea typeface="+mn-ea"/>
                <a:cs typeface="+mn-cs"/>
              </a:rPr>
              <a:t>ISO 1087</a:t>
            </a:r>
            <a:r>
              <a:rPr lang="en-US" sz="2400" kern="1200" baseline="0" dirty="0" smtClean="0">
                <a:solidFill>
                  <a:schemeClr val="tx1"/>
                </a:solidFill>
                <a:effectLst/>
                <a:latin typeface="+mn-lt"/>
                <a:ea typeface="+mn-ea"/>
                <a:cs typeface="+mn-cs"/>
              </a:rPr>
              <a:t> </a:t>
            </a:r>
            <a:r>
              <a:rPr lang="en-US" sz="2400" dirty="0" smtClean="0"/>
              <a:t>and ISO 11179 MDR work could be relevant or made relevant</a:t>
            </a:r>
          </a:p>
          <a:p>
            <a:r>
              <a:rPr lang="en-US" sz="2400" dirty="0" smtClean="0"/>
              <a:t>We would end up with lots of RDF files from all sorts of sources that can be mapped and/or transformed into FIBO individuals</a:t>
            </a:r>
            <a:endParaRPr lang="en-US" sz="2400" dirty="0"/>
          </a:p>
        </p:txBody>
      </p:sp>
    </p:spTree>
    <p:extLst>
      <p:ext uri="{BB962C8B-B14F-4D97-AF65-F5344CB8AC3E}">
        <p14:creationId xmlns:p14="http://schemas.microsoft.com/office/powerpoint/2010/main" val="2312896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a:t>
            </a:r>
            <a:r>
              <a:rPr lang="en-US" dirty="0" err="1" smtClean="0"/>
              <a:t>GitHub</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33</a:t>
            </a:fld>
            <a:endParaRPr lang="en-US" dirty="0"/>
          </a:p>
        </p:txBody>
      </p:sp>
      <p:sp>
        <p:nvSpPr>
          <p:cNvPr id="4" name="Text Placeholder 3"/>
          <p:cNvSpPr>
            <a:spLocks noGrp="1"/>
          </p:cNvSpPr>
          <p:nvPr>
            <p:ph type="body" idx="4294967295"/>
          </p:nvPr>
        </p:nvSpPr>
        <p:spPr/>
        <p:txBody>
          <a:bodyPr/>
          <a:lstStyle/>
          <a:p>
            <a:r>
              <a:rPr lang="en-US" dirty="0" smtClean="0"/>
              <a:t>Access to </a:t>
            </a:r>
            <a:r>
              <a:rPr lang="en-US" dirty="0" err="1" smtClean="0"/>
              <a:t>GitHub</a:t>
            </a:r>
            <a:r>
              <a:rPr lang="en-US" dirty="0" smtClean="0"/>
              <a:t> is available to</a:t>
            </a:r>
          </a:p>
          <a:p>
            <a:pPr lvl="1"/>
            <a:r>
              <a:rPr lang="en-US" dirty="0" smtClean="0"/>
              <a:t>Core Team</a:t>
            </a:r>
          </a:p>
          <a:p>
            <a:pPr lvl="1"/>
            <a:r>
              <a:rPr lang="en-US" dirty="0" smtClean="0"/>
              <a:t>FIBO Content Teams (FCTs) </a:t>
            </a:r>
          </a:p>
          <a:p>
            <a:r>
              <a:rPr lang="en-US" dirty="0" smtClean="0"/>
              <a:t>Provide access to FIBO re-usable content to other interested</a:t>
            </a:r>
            <a:r>
              <a:rPr lang="en-US" baseline="0" dirty="0" smtClean="0"/>
              <a:t> parties</a:t>
            </a:r>
            <a:endParaRPr lang="en-US" dirty="0"/>
          </a:p>
        </p:txBody>
      </p:sp>
    </p:spTree>
    <p:extLst>
      <p:ext uri="{BB962C8B-B14F-4D97-AF65-F5344CB8AC3E}">
        <p14:creationId xmlns:p14="http://schemas.microsoft.com/office/powerpoint/2010/main" val="416353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Contributors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34</a:t>
            </a:fld>
            <a:endParaRPr lang="en-US" dirty="0"/>
          </a:p>
        </p:txBody>
      </p:sp>
      <p:sp>
        <p:nvSpPr>
          <p:cNvPr id="4" name="Text Placeholder 3"/>
          <p:cNvSpPr>
            <a:spLocks noGrp="1"/>
          </p:cNvSpPr>
          <p:nvPr>
            <p:ph type="body" idx="4294967295"/>
          </p:nvPr>
        </p:nvSpPr>
        <p:spPr/>
        <p:txBody>
          <a:bodyPr/>
          <a:lstStyle/>
          <a:p>
            <a:r>
              <a:rPr lang="en-US" sz="2400" dirty="0" err="1" smtClean="0"/>
              <a:t>Ontotext</a:t>
            </a:r>
            <a:r>
              <a:rPr lang="en-US" sz="2400" dirty="0" smtClean="0"/>
              <a:t> </a:t>
            </a:r>
          </a:p>
          <a:p>
            <a:pPr lvl="1"/>
            <a:r>
              <a:rPr lang="en-US" sz="2000" dirty="0" smtClean="0"/>
              <a:t>Would</a:t>
            </a:r>
            <a:r>
              <a:rPr lang="en-US" sz="2000" baseline="0" dirty="0" smtClean="0"/>
              <a:t> </a:t>
            </a:r>
            <a:r>
              <a:rPr lang="en-US" sz="2000" dirty="0" smtClean="0"/>
              <a:t>like to contribute to FIBO and participate in calls like this. </a:t>
            </a:r>
          </a:p>
          <a:p>
            <a:pPr lvl="1"/>
            <a:r>
              <a:rPr lang="en-US" sz="2000" dirty="0" smtClean="0"/>
              <a:t>Have</a:t>
            </a:r>
            <a:r>
              <a:rPr lang="en-US" sz="2000" baseline="0" dirty="0" smtClean="0"/>
              <a:t> </a:t>
            </a:r>
            <a:r>
              <a:rPr lang="en-US" sz="2000" dirty="0" smtClean="0"/>
              <a:t>tremendous knowledge around OWL and triple stores </a:t>
            </a:r>
          </a:p>
          <a:p>
            <a:pPr lvl="1"/>
            <a:r>
              <a:rPr lang="en-US" sz="2000" dirty="0" smtClean="0"/>
              <a:t>Could</a:t>
            </a:r>
            <a:r>
              <a:rPr lang="en-US" sz="2000" baseline="0" dirty="0" smtClean="0"/>
              <a:t> </a:t>
            </a:r>
            <a:r>
              <a:rPr lang="en-US" sz="2000" dirty="0" smtClean="0"/>
              <a:t>add a lot of value.  </a:t>
            </a:r>
          </a:p>
          <a:p>
            <a:r>
              <a:rPr lang="en-US" sz="2400" dirty="0" smtClean="0"/>
              <a:t>Clark &amp; </a:t>
            </a:r>
            <a:r>
              <a:rPr lang="en-US" sz="2400" dirty="0" err="1" smtClean="0"/>
              <a:t>Parsia</a:t>
            </a:r>
            <a:r>
              <a:rPr lang="en-US" sz="2400" dirty="0" smtClean="0"/>
              <a:t> </a:t>
            </a:r>
          </a:p>
          <a:p>
            <a:pPr lvl="1"/>
            <a:r>
              <a:rPr lang="en-US" sz="2000" dirty="0" smtClean="0"/>
              <a:t>working on building a "FIBO Archetype" for their flagship product </a:t>
            </a:r>
            <a:r>
              <a:rPr lang="en-US" sz="2000" dirty="0" err="1" smtClean="0"/>
              <a:t>Stardog</a:t>
            </a:r>
            <a:r>
              <a:rPr lang="en-US" sz="2000" dirty="0" smtClean="0"/>
              <a:t>.  </a:t>
            </a:r>
          </a:p>
          <a:p>
            <a:r>
              <a:rPr lang="en-US" sz="2400" dirty="0" smtClean="0"/>
              <a:t>First San Francisco Partners </a:t>
            </a:r>
          </a:p>
          <a:p>
            <a:pPr lvl="1"/>
            <a:r>
              <a:rPr lang="en-US" sz="2000" dirty="0" smtClean="0"/>
              <a:t>Talking</a:t>
            </a:r>
            <a:r>
              <a:rPr lang="en-US" sz="2000" baseline="0" dirty="0" smtClean="0"/>
              <a:t> </a:t>
            </a:r>
            <a:r>
              <a:rPr lang="en-US" sz="2000" dirty="0" smtClean="0"/>
              <a:t>with John Bottega about supporting FIBO</a:t>
            </a:r>
          </a:p>
          <a:p>
            <a:r>
              <a:rPr lang="en-US" sz="2400" dirty="0" smtClean="0"/>
              <a:t>Cambridge Semantics</a:t>
            </a:r>
          </a:p>
          <a:p>
            <a:pPr lvl="1"/>
            <a:r>
              <a:rPr lang="en-US" sz="2000" dirty="0" smtClean="0"/>
              <a:t>Involvement with OFR POC</a:t>
            </a:r>
          </a:p>
          <a:p>
            <a:pPr lvl="1"/>
            <a:r>
              <a:rPr lang="en-US" sz="2000" dirty="0" smtClean="0"/>
              <a:t>Explore use of the tool for FIBO Conceptual / Patterns material</a:t>
            </a:r>
          </a:p>
        </p:txBody>
      </p:sp>
    </p:spTree>
    <p:extLst>
      <p:ext uri="{BB962C8B-B14F-4D97-AF65-F5344CB8AC3E}">
        <p14:creationId xmlns:p14="http://schemas.microsoft.com/office/powerpoint/2010/main" val="2002089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Quarter</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35</a:t>
            </a:fld>
            <a:endParaRPr lang="en-US" dirty="0"/>
          </a:p>
        </p:txBody>
      </p:sp>
      <p:sp>
        <p:nvSpPr>
          <p:cNvPr id="4" name="Text Placeholder 3"/>
          <p:cNvSpPr>
            <a:spLocks noGrp="1"/>
          </p:cNvSpPr>
          <p:nvPr>
            <p:ph type="body" idx="4294967295"/>
          </p:nvPr>
        </p:nvSpPr>
        <p:spPr/>
        <p:txBody>
          <a:bodyPr/>
          <a:lstStyle/>
          <a:p>
            <a:r>
              <a:rPr lang="en-US" dirty="0" smtClean="0"/>
              <a:t>Focus is on tooling</a:t>
            </a:r>
          </a:p>
          <a:p>
            <a:r>
              <a:rPr lang="en-US" dirty="0" smtClean="0"/>
              <a:t>Deadlines</a:t>
            </a:r>
            <a:r>
              <a:rPr lang="en-US" baseline="0" dirty="0" smtClean="0"/>
              <a:t> into the September OMG meetings</a:t>
            </a:r>
          </a:p>
          <a:p>
            <a:r>
              <a:rPr lang="en-US" baseline="0" dirty="0" smtClean="0"/>
              <a:t>First FIBO Content Team:</a:t>
            </a:r>
          </a:p>
          <a:p>
            <a:pPr lvl="1"/>
            <a:r>
              <a:rPr lang="en-US" dirty="0" smtClean="0"/>
              <a:t>FIBO Securities Common Terms</a:t>
            </a:r>
          </a:p>
          <a:p>
            <a:pPr lvl="1"/>
            <a:r>
              <a:rPr lang="en-US" dirty="0" smtClean="0"/>
              <a:t>Headed up by Bloomberg</a:t>
            </a:r>
          </a:p>
          <a:p>
            <a:pPr lvl="1"/>
            <a:r>
              <a:rPr lang="en-US" dirty="0" err="1" smtClean="0"/>
              <a:t>Guniea</a:t>
            </a:r>
            <a:r>
              <a:rPr lang="en-US" dirty="0" smtClean="0"/>
              <a:t> Pigs for FIBO Tooling</a:t>
            </a:r>
          </a:p>
        </p:txBody>
      </p:sp>
    </p:spTree>
    <p:extLst>
      <p:ext uri="{BB962C8B-B14F-4D97-AF65-F5344CB8AC3E}">
        <p14:creationId xmlns:p14="http://schemas.microsoft.com/office/powerpoint/2010/main" val="313623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Quarter Details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36</a:t>
            </a:fld>
            <a:endParaRPr lang="en-US" dirty="0"/>
          </a:p>
        </p:txBody>
      </p:sp>
      <p:sp>
        <p:nvSpPr>
          <p:cNvPr id="4" name="Text Placeholder 3"/>
          <p:cNvSpPr>
            <a:spLocks noGrp="1"/>
          </p:cNvSpPr>
          <p:nvPr>
            <p:ph type="body" idx="4294967295"/>
          </p:nvPr>
        </p:nvSpPr>
        <p:spPr/>
        <p:txBody>
          <a:bodyPr/>
          <a:lstStyle/>
          <a:p>
            <a:r>
              <a:rPr lang="en-US" sz="2800" dirty="0" smtClean="0"/>
              <a:t>From</a:t>
            </a:r>
            <a:r>
              <a:rPr lang="en-US" sz="2800" baseline="0" dirty="0" smtClean="0"/>
              <a:t> </a:t>
            </a:r>
            <a:r>
              <a:rPr lang="en-US" sz="2800" dirty="0" smtClean="0"/>
              <a:t>June OMG meeting (Boston)</a:t>
            </a:r>
            <a:r>
              <a:rPr lang="en-US" sz="2800" baseline="0" dirty="0" smtClean="0"/>
              <a:t> </a:t>
            </a:r>
            <a:r>
              <a:rPr lang="en-US" sz="2800" dirty="0" smtClean="0"/>
              <a:t>to September OMG meeting (Austin):</a:t>
            </a:r>
          </a:p>
          <a:p>
            <a:pPr lvl="1"/>
            <a:r>
              <a:rPr lang="en-US" sz="2400" dirty="0" smtClean="0"/>
              <a:t>Support</a:t>
            </a:r>
            <a:r>
              <a:rPr lang="en-US" sz="2400" baseline="0" dirty="0" smtClean="0"/>
              <a:t> </a:t>
            </a:r>
            <a:r>
              <a:rPr lang="en-US" sz="2400" dirty="0" smtClean="0"/>
              <a:t>Richard and his team on FIBO Securities</a:t>
            </a:r>
          </a:p>
          <a:p>
            <a:pPr lvl="1"/>
            <a:r>
              <a:rPr lang="en-US" sz="2400" dirty="0" smtClean="0"/>
              <a:t>focus on tooling to support multiple FCT’s working in parallel through the complete EDMC/OMG build/test/deploy process.</a:t>
            </a:r>
          </a:p>
          <a:p>
            <a:r>
              <a:rPr lang="en-US" sz="2800" dirty="0" smtClean="0"/>
              <a:t>Revisit</a:t>
            </a:r>
            <a:r>
              <a:rPr lang="en-US" sz="2800" baseline="0" dirty="0" smtClean="0"/>
              <a:t> </a:t>
            </a:r>
            <a:r>
              <a:rPr lang="en-US" sz="2800" dirty="0" smtClean="0"/>
              <a:t>previously published requirements, </a:t>
            </a:r>
          </a:p>
          <a:p>
            <a:pPr lvl="1"/>
            <a:r>
              <a:rPr lang="en-US" sz="2400" dirty="0" smtClean="0"/>
              <a:t>update these based upon our recent experiences with Cameo, VOM, </a:t>
            </a:r>
            <a:r>
              <a:rPr lang="en-US" sz="2400" dirty="0" err="1" smtClean="0"/>
              <a:t>GitHub</a:t>
            </a:r>
            <a:r>
              <a:rPr lang="en-US" sz="2400" dirty="0" smtClean="0"/>
              <a:t>, Jenkins and JIRA.  </a:t>
            </a:r>
          </a:p>
        </p:txBody>
      </p:sp>
    </p:spTree>
    <p:extLst>
      <p:ext uri="{BB962C8B-B14F-4D97-AF65-F5344CB8AC3E}">
        <p14:creationId xmlns:p14="http://schemas.microsoft.com/office/powerpoint/2010/main" val="2554650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Quarter Tooling Requirements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37</a:t>
            </a:fld>
            <a:endParaRPr lang="en-US" dirty="0"/>
          </a:p>
        </p:txBody>
      </p:sp>
      <p:sp>
        <p:nvSpPr>
          <p:cNvPr id="4" name="Text Placeholder 3"/>
          <p:cNvSpPr>
            <a:spLocks noGrp="1"/>
          </p:cNvSpPr>
          <p:nvPr>
            <p:ph type="body" idx="4294967295"/>
          </p:nvPr>
        </p:nvSpPr>
        <p:spPr/>
        <p:txBody>
          <a:bodyPr/>
          <a:lstStyle/>
          <a:p>
            <a:r>
              <a:rPr lang="en-US" sz="2000" dirty="0" smtClean="0"/>
              <a:t>Update and refine the process; for example:</a:t>
            </a:r>
          </a:p>
          <a:p>
            <a:pPr lvl="1"/>
            <a:r>
              <a:rPr lang="en-US" sz="1800" dirty="0" smtClean="0"/>
              <a:t>Jenkins is not just for testing, </a:t>
            </a:r>
          </a:p>
          <a:p>
            <a:pPr lvl="1"/>
            <a:r>
              <a:rPr lang="en-US" sz="1800" dirty="0" smtClean="0"/>
              <a:t>Can</a:t>
            </a:r>
            <a:r>
              <a:rPr lang="en-US" sz="1800" baseline="0" dirty="0" smtClean="0"/>
              <a:t> </a:t>
            </a:r>
            <a:r>
              <a:rPr lang="en-US" sz="1800" dirty="0" smtClean="0"/>
              <a:t>also be used to generate other outcome/deliverables from the original UML or OWL models such as online documentation.  </a:t>
            </a:r>
          </a:p>
          <a:p>
            <a:r>
              <a:rPr lang="en-US" sz="2000" dirty="0" smtClean="0"/>
              <a:t>Other Requirements to be met:</a:t>
            </a:r>
          </a:p>
          <a:p>
            <a:pPr lvl="1"/>
            <a:r>
              <a:rPr lang="en-US" sz="1800" dirty="0" smtClean="0"/>
              <a:t>Business-readabl</a:t>
            </a:r>
            <a:r>
              <a:rPr lang="en-US" sz="1800" baseline="0" dirty="0" smtClean="0"/>
              <a:t>e </a:t>
            </a:r>
            <a:r>
              <a:rPr lang="en-US" sz="1800" dirty="0" smtClean="0"/>
              <a:t>web pages with lists of concepts, their relationships and graphics, and more</a:t>
            </a:r>
          </a:p>
          <a:p>
            <a:pPr lvl="1"/>
            <a:r>
              <a:rPr lang="en-US" sz="1800" dirty="0" smtClean="0"/>
              <a:t>Interactive</a:t>
            </a:r>
            <a:r>
              <a:rPr lang="en-US" sz="1800" baseline="0" dirty="0" smtClean="0"/>
              <a:t> editing (SME Review)</a:t>
            </a:r>
            <a:endParaRPr lang="en-US" sz="1800" dirty="0" smtClean="0"/>
          </a:p>
          <a:p>
            <a:pPr lvl="0"/>
            <a:r>
              <a:rPr lang="en-US" sz="2000" dirty="0" smtClean="0"/>
              <a:t>New</a:t>
            </a:r>
            <a:r>
              <a:rPr lang="en-US" sz="2000" baseline="0" dirty="0" smtClean="0"/>
              <a:t> </a:t>
            </a:r>
            <a:r>
              <a:rPr lang="en-US" sz="2000" dirty="0" err="1" smtClean="0"/>
              <a:t>GitHub</a:t>
            </a:r>
            <a:r>
              <a:rPr lang="en-US" sz="2000" dirty="0" smtClean="0"/>
              <a:t> folder structure for FIBO Design Pattern ontologies </a:t>
            </a:r>
          </a:p>
          <a:p>
            <a:pPr lvl="1"/>
            <a:r>
              <a:rPr lang="en-US" sz="1800" dirty="0" smtClean="0"/>
              <a:t>would be managed likely in RDF OWL</a:t>
            </a:r>
          </a:p>
          <a:p>
            <a:r>
              <a:rPr lang="en-US" sz="2000" dirty="0" smtClean="0"/>
              <a:t>We have conducted successful experiments with newer versions of </a:t>
            </a:r>
            <a:r>
              <a:rPr lang="en-US" sz="2000" dirty="0" err="1" smtClean="0"/>
              <a:t>NoMagic</a:t>
            </a:r>
            <a:r>
              <a:rPr lang="en-US" sz="2000" dirty="0" smtClean="0"/>
              <a:t> and VOM and will continue to use this tooling while being constantly aware that FIBO must rely only on open standards and open source when possible.</a:t>
            </a:r>
          </a:p>
          <a:p>
            <a:endParaRPr lang="en-US" dirty="0"/>
          </a:p>
        </p:txBody>
      </p:sp>
    </p:spTree>
    <p:extLst>
      <p:ext uri="{BB962C8B-B14F-4D97-AF65-F5344CB8AC3E}">
        <p14:creationId xmlns:p14="http://schemas.microsoft.com/office/powerpoint/2010/main" val="1176550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Tooling</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38</a:t>
            </a:fld>
            <a:endParaRPr lang="en-US" dirty="0"/>
          </a:p>
        </p:txBody>
      </p:sp>
      <p:sp>
        <p:nvSpPr>
          <p:cNvPr id="4" name="Text Placeholder 3"/>
          <p:cNvSpPr>
            <a:spLocks noGrp="1"/>
          </p:cNvSpPr>
          <p:nvPr>
            <p:ph type="body" idx="4294967295"/>
          </p:nvPr>
        </p:nvSpPr>
        <p:spPr/>
        <p:txBody>
          <a:bodyPr/>
          <a:lstStyle/>
          <a:p>
            <a:r>
              <a:rPr lang="en-US" dirty="0" smtClean="0"/>
              <a:t>OWL Editing</a:t>
            </a:r>
          </a:p>
          <a:p>
            <a:pPr lvl="1"/>
            <a:r>
              <a:rPr lang="en-US" dirty="0" smtClean="0"/>
              <a:t>Protégé</a:t>
            </a:r>
          </a:p>
          <a:p>
            <a:pPr lvl="1"/>
            <a:r>
              <a:rPr lang="en-US" dirty="0" smtClean="0"/>
              <a:t>Others?</a:t>
            </a:r>
          </a:p>
          <a:p>
            <a:pPr lvl="0"/>
            <a:r>
              <a:rPr lang="en-US" dirty="0" err="1" smtClean="0"/>
              <a:t>GitHub</a:t>
            </a:r>
            <a:r>
              <a:rPr lang="en-US" dirty="0" smtClean="0"/>
              <a:t> Clients</a:t>
            </a:r>
          </a:p>
          <a:p>
            <a:pPr lvl="1"/>
            <a:r>
              <a:rPr lang="en-US" dirty="0" err="1" smtClean="0"/>
              <a:t>Atlassian</a:t>
            </a:r>
            <a:r>
              <a:rPr lang="en-US" dirty="0" smtClean="0"/>
              <a:t> </a:t>
            </a:r>
            <a:r>
              <a:rPr lang="en-US" dirty="0" err="1" smtClean="0"/>
              <a:t>SourceTree</a:t>
            </a:r>
            <a:endParaRPr lang="en-US" dirty="0" smtClean="0"/>
          </a:p>
          <a:p>
            <a:pPr lvl="2"/>
            <a:r>
              <a:rPr lang="en-US" dirty="0" smtClean="0"/>
              <a:t>Free</a:t>
            </a:r>
            <a:r>
              <a:rPr lang="en-US" baseline="0" dirty="0" smtClean="0"/>
              <a:t> </a:t>
            </a:r>
            <a:r>
              <a:rPr lang="en-US" baseline="0" dirty="0" err="1" smtClean="0"/>
              <a:t>GitHub</a:t>
            </a:r>
            <a:r>
              <a:rPr lang="en-US" baseline="0" dirty="0" smtClean="0"/>
              <a:t> client with strong collaboration support</a:t>
            </a:r>
          </a:p>
          <a:p>
            <a:pPr lvl="2"/>
            <a:r>
              <a:rPr lang="en-US" baseline="0" dirty="0" smtClean="0"/>
              <a:t>Core Team will standardize on use of this</a:t>
            </a:r>
          </a:p>
          <a:p>
            <a:pPr lvl="2"/>
            <a:r>
              <a:rPr lang="en-US" baseline="0" dirty="0" smtClean="0"/>
              <a:t>Others may use clients as they prefer or follow our recommendation to use </a:t>
            </a:r>
            <a:r>
              <a:rPr lang="en-US" baseline="0" dirty="0" err="1" smtClean="0"/>
              <a:t>SourceTree</a:t>
            </a:r>
            <a:endParaRPr lang="en-US" dirty="0"/>
          </a:p>
        </p:txBody>
      </p:sp>
    </p:spTree>
    <p:extLst>
      <p:ext uri="{BB962C8B-B14F-4D97-AF65-F5344CB8AC3E}">
        <p14:creationId xmlns:p14="http://schemas.microsoft.com/office/powerpoint/2010/main" val="2326532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Actions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39</a:t>
            </a:fld>
            <a:endParaRPr lang="en-US" dirty="0"/>
          </a:p>
        </p:txBody>
      </p:sp>
      <p:sp>
        <p:nvSpPr>
          <p:cNvPr id="4" name="Text Placeholder 3"/>
          <p:cNvSpPr>
            <a:spLocks noGrp="1"/>
          </p:cNvSpPr>
          <p:nvPr>
            <p:ph type="body" idx="4294967295"/>
          </p:nvPr>
        </p:nvSpPr>
        <p:spPr/>
        <p:txBody>
          <a:bodyPr/>
          <a:lstStyle/>
          <a:p>
            <a:r>
              <a:rPr lang="en-US" sz="2000" b="1" kern="1200" dirty="0" smtClean="0">
                <a:solidFill>
                  <a:schemeClr val="tx1"/>
                </a:solidFill>
                <a:effectLst/>
                <a:latin typeface="+mn-lt"/>
                <a:ea typeface="+mn-ea"/>
                <a:cs typeface="+mn-cs"/>
              </a:rPr>
              <a:t>ACTION ITEM -  </a:t>
            </a:r>
            <a:r>
              <a:rPr lang="en-US" sz="2000" kern="1200" dirty="0" smtClean="0">
                <a:solidFill>
                  <a:schemeClr val="tx1"/>
                </a:solidFill>
                <a:effectLst/>
                <a:latin typeface="+mn-lt"/>
                <a:ea typeface="+mn-ea"/>
                <a:cs typeface="+mn-cs"/>
              </a:rPr>
              <a:t>Set a demo so that those unfamiliar with Jenkins can see what it does and learn how it would fit into the FIBO Process.</a:t>
            </a:r>
          </a:p>
          <a:p>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ACTION ITEM -  </a:t>
            </a:r>
            <a:r>
              <a:rPr lang="en-US" sz="2000" kern="1200" dirty="0" smtClean="0">
                <a:solidFill>
                  <a:schemeClr val="tx1"/>
                </a:solidFill>
                <a:effectLst/>
                <a:latin typeface="+mn-lt"/>
                <a:ea typeface="+mn-ea"/>
                <a:cs typeface="+mn-cs"/>
              </a:rPr>
              <a:t>Set up a plan to build the necessary test data sets.</a:t>
            </a:r>
          </a:p>
          <a:p>
            <a:pPr marL="0" indent="0">
              <a:buNone/>
            </a:pPr>
            <a:endParaRPr lang="en-US" sz="2000" kern="1200" dirty="0" smtClean="0">
              <a:solidFill>
                <a:schemeClr val="tx1"/>
              </a:solidFill>
              <a:effectLst/>
              <a:latin typeface="+mn-lt"/>
              <a:ea typeface="+mn-ea"/>
              <a:cs typeface="+mn-cs"/>
            </a:endParaRPr>
          </a:p>
          <a:p>
            <a:r>
              <a:rPr lang="en-US" sz="2000" b="1" kern="1200" dirty="0" smtClean="0">
                <a:solidFill>
                  <a:schemeClr val="tx1"/>
                </a:solidFill>
                <a:effectLst/>
                <a:latin typeface="+mn-lt"/>
                <a:ea typeface="+mn-ea"/>
                <a:cs typeface="+mn-cs"/>
              </a:rPr>
              <a:t>ACTION ITEM – </a:t>
            </a:r>
            <a:r>
              <a:rPr lang="en-US" sz="2000" kern="1200" dirty="0" smtClean="0">
                <a:solidFill>
                  <a:schemeClr val="tx1"/>
                </a:solidFill>
                <a:effectLst/>
                <a:latin typeface="+mn-lt"/>
                <a:ea typeface="+mn-ea"/>
                <a:cs typeface="+mn-cs"/>
              </a:rPr>
              <a:t>Work with </a:t>
            </a:r>
            <a:r>
              <a:rPr lang="en-US" sz="2000" kern="1200" dirty="0" err="1" smtClean="0">
                <a:solidFill>
                  <a:schemeClr val="tx1"/>
                </a:solidFill>
                <a:effectLst/>
                <a:latin typeface="+mn-lt"/>
                <a:ea typeface="+mn-ea"/>
                <a:cs typeface="+mn-cs"/>
              </a:rPr>
              <a:t>NoMagic</a:t>
            </a:r>
            <a:r>
              <a:rPr lang="en-US" sz="2000" kern="1200" dirty="0" smtClean="0">
                <a:solidFill>
                  <a:schemeClr val="tx1"/>
                </a:solidFill>
                <a:effectLst/>
                <a:latin typeface="+mn-lt"/>
                <a:ea typeface="+mn-ea"/>
                <a:cs typeface="+mn-cs"/>
              </a:rPr>
              <a:t> on a “mock up” of our September targeted tooling stack to be presented at the June OMG meeting.</a:t>
            </a:r>
          </a:p>
          <a:p>
            <a:endParaRPr lang="en-US" dirty="0"/>
          </a:p>
        </p:txBody>
      </p:sp>
    </p:spTree>
    <p:extLst>
      <p:ext uri="{BB962C8B-B14F-4D97-AF65-F5344CB8AC3E}">
        <p14:creationId xmlns:p14="http://schemas.microsoft.com/office/powerpoint/2010/main" val="243398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FDTF at last OMG Quarterly Meeting</a:t>
            </a:r>
            <a:endParaRPr lang="en-US" dirty="0"/>
          </a:p>
        </p:txBody>
      </p:sp>
      <p:sp>
        <p:nvSpPr>
          <p:cNvPr id="3" name="Content Placeholder 2"/>
          <p:cNvSpPr>
            <a:spLocks noGrp="1"/>
          </p:cNvSpPr>
          <p:nvPr>
            <p:ph idx="1"/>
          </p:nvPr>
        </p:nvSpPr>
        <p:spPr/>
        <p:txBody>
          <a:bodyPr/>
          <a:lstStyle/>
          <a:p>
            <a:r>
              <a:rPr lang="en-US" dirty="0" smtClean="0"/>
              <a:t>Boston,</a:t>
            </a:r>
            <a:r>
              <a:rPr lang="en-US" baseline="0" dirty="0" smtClean="0"/>
              <a:t> MA June 17 and 18</a:t>
            </a:r>
          </a:p>
          <a:p>
            <a:r>
              <a:rPr lang="en-US" baseline="0" dirty="0" smtClean="0"/>
              <a:t>Tuesday June 17:</a:t>
            </a:r>
          </a:p>
          <a:p>
            <a:pPr lvl="1"/>
            <a:r>
              <a:rPr lang="en-US" baseline="0" dirty="0" smtClean="0"/>
              <a:t>FIGI Second Reading: PASSED</a:t>
            </a:r>
          </a:p>
          <a:p>
            <a:pPr lvl="1"/>
            <a:r>
              <a:rPr lang="en-US" baseline="0" dirty="0" smtClean="0"/>
              <a:t>FIBO Indices and Indicators First Reading: PASSED</a:t>
            </a:r>
          </a:p>
          <a:p>
            <a:pPr lvl="0"/>
            <a:r>
              <a:rPr lang="en-US" dirty="0" smtClean="0"/>
              <a:t>Wednesday June 18:</a:t>
            </a:r>
          </a:p>
          <a:p>
            <a:pPr lvl="1"/>
            <a:r>
              <a:rPr lang="en-US" dirty="0" smtClean="0"/>
              <a:t>FIBO Methodology discussion points</a:t>
            </a:r>
          </a:p>
          <a:p>
            <a:pPr lvl="1"/>
            <a:r>
              <a:rPr lang="en-US" dirty="0" smtClean="0"/>
              <a:t>Use of Terminology / SBVR in regulations; for FIBO</a:t>
            </a:r>
          </a:p>
          <a:p>
            <a:pPr lvl="1"/>
            <a:r>
              <a:rPr lang="en-US" dirty="0" smtClean="0"/>
              <a:t>Data Strategy requirements</a:t>
            </a:r>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4</a:t>
            </a:fld>
            <a:endParaRPr lang="en-US" dirty="0"/>
          </a:p>
        </p:txBody>
      </p:sp>
    </p:spTree>
    <p:extLst>
      <p:ext uri="{BB962C8B-B14F-4D97-AF65-F5344CB8AC3E}">
        <p14:creationId xmlns:p14="http://schemas.microsoft.com/office/powerpoint/2010/main" val="428379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40</a:t>
            </a:fld>
            <a:endParaRPr lang="en-US" dirty="0"/>
          </a:p>
        </p:txBody>
      </p:sp>
    </p:spTree>
    <p:extLst>
      <p:ext uri="{BB962C8B-B14F-4D97-AF65-F5344CB8AC3E}">
        <p14:creationId xmlns:p14="http://schemas.microsoft.com/office/powerpoint/2010/main" val="3510967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 Design Patterns Ontologies</a:t>
            </a:r>
            <a:endParaRPr lang="en-US" dirty="0"/>
          </a:p>
        </p:txBody>
      </p:sp>
      <p:sp>
        <p:nvSpPr>
          <p:cNvPr id="3" name="Slide Number Placeholder 2"/>
          <p:cNvSpPr>
            <a:spLocks noGrp="1"/>
          </p:cNvSpPr>
          <p:nvPr>
            <p:ph type="sldNum" sz="quarter" idx="12"/>
          </p:nvPr>
        </p:nvSpPr>
        <p:spPr/>
        <p:txBody>
          <a:bodyPr/>
          <a:lstStyle/>
          <a:p>
            <a:pPr>
              <a:defRPr/>
            </a:pPr>
            <a:fld id="{594868DC-D813-47B4-BCA0-5910B6BA0424}" type="slidenum">
              <a:rPr lang="en-US" smtClean="0"/>
              <a:pPr>
                <a:defRPr/>
              </a:pPr>
              <a:t>5</a:t>
            </a:fld>
            <a:endParaRPr lang="en-US" dirty="0"/>
          </a:p>
        </p:txBody>
      </p:sp>
      <p:sp>
        <p:nvSpPr>
          <p:cNvPr id="4" name="Text Placeholder 3"/>
          <p:cNvSpPr>
            <a:spLocks noGrp="1"/>
          </p:cNvSpPr>
          <p:nvPr>
            <p:ph type="body" idx="4294967295"/>
          </p:nvPr>
        </p:nvSpPr>
        <p:spPr/>
        <p:txBody>
          <a:bodyPr/>
          <a:lstStyle/>
          <a:p>
            <a:r>
              <a:rPr lang="en-US" sz="2800" dirty="0" smtClean="0"/>
              <a:t>Lattice and other high level abstractions</a:t>
            </a:r>
          </a:p>
          <a:p>
            <a:pPr lvl="1"/>
            <a:r>
              <a:rPr lang="en-US" sz="2400" dirty="0" smtClean="0"/>
              <a:t>Provide the conceptual “glue” for business meaning </a:t>
            </a:r>
          </a:p>
          <a:p>
            <a:pPr lvl="1"/>
            <a:r>
              <a:rPr lang="en-US" sz="2400" dirty="0" smtClean="0"/>
              <a:t>Few</a:t>
            </a:r>
            <a:r>
              <a:rPr lang="en-US" sz="2400" baseline="0" dirty="0" smtClean="0"/>
              <a:t> </a:t>
            </a:r>
            <a:r>
              <a:rPr lang="en-US" sz="2400" dirty="0" smtClean="0"/>
              <a:t>practical applications would use directly</a:t>
            </a:r>
          </a:p>
          <a:p>
            <a:pPr lvl="1"/>
            <a:r>
              <a:rPr lang="en-US" sz="2400" dirty="0" smtClean="0"/>
              <a:t>To</a:t>
            </a:r>
            <a:r>
              <a:rPr lang="en-US" sz="2400" baseline="0" dirty="0" smtClean="0"/>
              <a:t> be maintained in separate EDM Council namespace</a:t>
            </a:r>
          </a:p>
          <a:p>
            <a:pPr lvl="2"/>
            <a:r>
              <a:rPr lang="en-US" sz="2000" baseline="0" dirty="0" smtClean="0"/>
              <a:t>Available for reference </a:t>
            </a:r>
          </a:p>
          <a:p>
            <a:pPr lvl="2"/>
            <a:r>
              <a:rPr lang="en-US" sz="2000" baseline="0" dirty="0" smtClean="0"/>
              <a:t>Maintained in RDF/OWL</a:t>
            </a:r>
          </a:p>
          <a:p>
            <a:r>
              <a:rPr lang="en-US" sz="2800" baseline="0" dirty="0" smtClean="0"/>
              <a:t>Initial OMG specifications </a:t>
            </a:r>
          </a:p>
          <a:p>
            <a:pPr lvl="1"/>
            <a:r>
              <a:rPr lang="en-US" sz="2400" baseline="0" dirty="0" smtClean="0"/>
              <a:t>To reflect but not include a variant of these patterns</a:t>
            </a:r>
          </a:p>
          <a:p>
            <a:pPr lvl="2"/>
            <a:r>
              <a:rPr lang="en-US" sz="2000" dirty="0" smtClean="0"/>
              <a:t>Ownership and Control: simpler “associative” relations</a:t>
            </a:r>
          </a:p>
          <a:p>
            <a:pPr lvl="2"/>
            <a:r>
              <a:rPr lang="en-US" sz="2000" dirty="0" smtClean="0"/>
              <a:t>Other model elements remain as seen</a:t>
            </a:r>
          </a:p>
          <a:p>
            <a:pPr lvl="0"/>
            <a:r>
              <a:rPr lang="en-US" sz="2800" dirty="0" smtClean="0"/>
              <a:t>Future</a:t>
            </a:r>
            <a:r>
              <a:rPr lang="en-US" sz="2800" baseline="0" dirty="0" smtClean="0"/>
              <a:t> OMG submissions to include this material</a:t>
            </a:r>
          </a:p>
        </p:txBody>
      </p:sp>
    </p:spTree>
    <p:extLst>
      <p:ext uri="{BB962C8B-B14F-4D97-AF65-F5344CB8AC3E}">
        <p14:creationId xmlns:p14="http://schemas.microsoft.com/office/powerpoint/2010/main" val="386980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aseline="0" dirty="0" smtClean="0"/>
              <a:t>FIBO Specifications Status Overview</a:t>
            </a:r>
            <a:endParaRPr lang="en-US" sz="2800" dirty="0"/>
          </a:p>
        </p:txBody>
      </p:sp>
      <p:sp>
        <p:nvSpPr>
          <p:cNvPr id="3" name="Content Placeholder 2"/>
          <p:cNvSpPr>
            <a:spLocks noGrp="1"/>
          </p:cNvSpPr>
          <p:nvPr>
            <p:ph idx="1"/>
          </p:nvPr>
        </p:nvSpPr>
        <p:spPr/>
        <p:txBody>
          <a:bodyPr/>
          <a:lstStyle/>
          <a:p>
            <a:pPr lvl="0"/>
            <a:r>
              <a:rPr lang="en-US" sz="2400" baseline="0" dirty="0" smtClean="0"/>
              <a:t>FIBO Foundations </a:t>
            </a:r>
          </a:p>
          <a:p>
            <a:pPr lvl="1"/>
            <a:r>
              <a:rPr lang="en-US" sz="2000" baseline="0" dirty="0" smtClean="0"/>
              <a:t>Approved for Finalization (Dec)</a:t>
            </a:r>
          </a:p>
          <a:p>
            <a:pPr lvl="1"/>
            <a:r>
              <a:rPr lang="en-US" sz="2000" baseline="0" dirty="0" smtClean="0"/>
              <a:t>FTF chartered, meets regularly</a:t>
            </a:r>
          </a:p>
          <a:p>
            <a:pPr lvl="1"/>
            <a:r>
              <a:rPr lang="en-US" sz="2000" baseline="0" dirty="0" smtClean="0"/>
              <a:t>Completion scheduled for Sept 2014</a:t>
            </a:r>
          </a:p>
          <a:p>
            <a:pPr lvl="0"/>
            <a:r>
              <a:rPr lang="en-US" sz="2400" baseline="0" dirty="0" smtClean="0"/>
              <a:t>FIBO Business Entities</a:t>
            </a:r>
          </a:p>
          <a:p>
            <a:pPr lvl="1" rtl="0" fontAlgn="base"/>
            <a:r>
              <a:rPr lang="en-US" sz="2000" kern="1200" baseline="0" dirty="0" smtClean="0">
                <a:solidFill>
                  <a:schemeClr val="tx1"/>
                </a:solidFill>
                <a:effectLst/>
                <a:latin typeface="+mn-lt"/>
                <a:ea typeface="+mn-ea"/>
                <a:cs typeface="+mn-cs"/>
              </a:rPr>
              <a:t>Approved for Finalization (March)</a:t>
            </a:r>
            <a:endParaRPr lang="en-US" sz="2000" dirty="0" smtClean="0">
              <a:effectLst/>
            </a:endParaRPr>
          </a:p>
          <a:p>
            <a:pPr lvl="1" rtl="0" fontAlgn="base"/>
            <a:r>
              <a:rPr lang="en-US" sz="2000" kern="1200" baseline="0" dirty="0" smtClean="0">
                <a:solidFill>
                  <a:schemeClr val="tx1"/>
                </a:solidFill>
                <a:effectLst/>
                <a:latin typeface="+mn-lt"/>
                <a:ea typeface="+mn-ea"/>
                <a:cs typeface="+mn-cs"/>
              </a:rPr>
              <a:t>FTF chartered, awaiting Beta</a:t>
            </a:r>
            <a:r>
              <a:rPr lang="en-US" sz="2000" kern="1200" dirty="0" smtClean="0">
                <a:solidFill>
                  <a:schemeClr val="tx1"/>
                </a:solidFill>
                <a:effectLst/>
                <a:latin typeface="+mn-lt"/>
                <a:ea typeface="+mn-ea"/>
                <a:cs typeface="+mn-cs"/>
              </a:rPr>
              <a:t> 1 spec</a:t>
            </a:r>
            <a:endParaRPr lang="en-US" sz="2000" dirty="0" smtClean="0">
              <a:effectLst/>
            </a:endParaRPr>
          </a:p>
          <a:p>
            <a:pPr lvl="1"/>
            <a:r>
              <a:rPr lang="en-US" sz="2000" kern="1200" baseline="0" dirty="0" smtClean="0">
                <a:solidFill>
                  <a:schemeClr val="tx1"/>
                </a:solidFill>
                <a:effectLst/>
                <a:latin typeface="+mn-lt"/>
                <a:ea typeface="+mn-ea"/>
                <a:cs typeface="+mn-cs"/>
              </a:rPr>
              <a:t>Completion scheduled for Dec 2014</a:t>
            </a:r>
          </a:p>
          <a:p>
            <a:r>
              <a:rPr lang="en-US" sz="2400" dirty="0" smtClean="0"/>
              <a:t>FIBO Indices and Indicators</a:t>
            </a:r>
          </a:p>
          <a:p>
            <a:pPr lvl="1"/>
            <a:r>
              <a:rPr lang="en-US" sz="2000" baseline="0" dirty="0" smtClean="0"/>
              <a:t>Approved</a:t>
            </a:r>
            <a:r>
              <a:rPr lang="en-US" sz="2000" dirty="0" smtClean="0"/>
              <a:t> for Submission</a:t>
            </a:r>
          </a:p>
          <a:p>
            <a:pPr lvl="1"/>
            <a:r>
              <a:rPr lang="en-US" sz="2000" baseline="0" dirty="0" smtClean="0"/>
              <a:t>Public</a:t>
            </a:r>
            <a:r>
              <a:rPr lang="en-US" sz="2000" dirty="0" smtClean="0"/>
              <a:t> commenting period open to 18 August</a:t>
            </a:r>
            <a:endParaRPr lang="en-US" sz="2000" baseline="0" dirty="0" smtClean="0"/>
          </a:p>
          <a:p>
            <a:pPr lvl="0"/>
            <a:r>
              <a:rPr lang="en-US" sz="2400" baseline="0" dirty="0" smtClean="0"/>
              <a:t>FIBO Securities </a:t>
            </a:r>
            <a:r>
              <a:rPr lang="en-US" sz="2400" baseline="0" dirty="0" smtClean="0"/>
              <a:t>Common and Equities</a:t>
            </a:r>
            <a:endParaRPr lang="en-US" sz="2400" baseline="0" dirty="0" smtClean="0"/>
          </a:p>
          <a:p>
            <a:pPr lvl="1"/>
            <a:r>
              <a:rPr lang="en-US" sz="2000" baseline="0" dirty="0" smtClean="0"/>
              <a:t>FIBO Content Team in place unde</a:t>
            </a:r>
            <a:r>
              <a:rPr lang="en-US" sz="2000" dirty="0" smtClean="0"/>
              <a:t>r Richard </a:t>
            </a:r>
            <a:r>
              <a:rPr lang="en-US" sz="2000" dirty="0" err="1" smtClean="0"/>
              <a:t>Beatch</a:t>
            </a:r>
            <a:r>
              <a:rPr lang="en-US" sz="2000" dirty="0" smtClean="0"/>
              <a:t> (Bloomberg)</a:t>
            </a:r>
            <a:endParaRPr lang="en-US" sz="2000" baseline="0" dirty="0" smtClean="0"/>
          </a:p>
          <a:p>
            <a:pPr lvl="1"/>
            <a:r>
              <a:rPr lang="en-US" sz="2000" baseline="0" dirty="0" smtClean="0"/>
              <a:t>Started the OMG migration process</a:t>
            </a:r>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6</a:t>
            </a:fld>
            <a:endParaRPr lang="en-US" dirty="0"/>
          </a:p>
        </p:txBody>
      </p:sp>
    </p:spTree>
    <p:extLst>
      <p:ext uri="{BB962C8B-B14F-4D97-AF65-F5344CB8AC3E}">
        <p14:creationId xmlns:p14="http://schemas.microsoft.com/office/powerpoint/2010/main" val="219117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5532437" y="4495800"/>
            <a:ext cx="1913731"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Loans</a:t>
            </a:r>
            <a:endParaRPr lang="en-US" sz="1200" b="1" dirty="0">
              <a:solidFill>
                <a:schemeClr val="bg1"/>
              </a:solidFill>
            </a:endParaRPr>
          </a:p>
        </p:txBody>
      </p:sp>
      <p:cxnSp>
        <p:nvCxnSpPr>
          <p:cNvPr id="59394" name="Straight Connector 11"/>
          <p:cNvCxnSpPr>
            <a:cxnSpLocks noChangeShapeType="1"/>
          </p:cNvCxnSpPr>
          <p:nvPr/>
        </p:nvCxnSpPr>
        <p:spPr bwMode="auto">
          <a:xfrm>
            <a:off x="6326188" y="1295400"/>
            <a:ext cx="0" cy="4664075"/>
          </a:xfrm>
          <a:prstGeom prst="line">
            <a:avLst/>
          </a:prstGeom>
          <a:noFill/>
          <a:ln w="9525" algn="ctr">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395" name="Title 1"/>
          <p:cNvSpPr>
            <a:spLocks noGrp="1"/>
          </p:cNvSpPr>
          <p:nvPr>
            <p:ph type="title"/>
          </p:nvPr>
        </p:nvSpPr>
        <p:spPr/>
        <p:txBody>
          <a:bodyPr/>
          <a:lstStyle/>
          <a:p>
            <a:r>
              <a:rPr lang="en-US" dirty="0" smtClean="0"/>
              <a:t>Current Roadmap</a:t>
            </a:r>
          </a:p>
        </p:txBody>
      </p:sp>
      <p:sp>
        <p:nvSpPr>
          <p:cNvPr id="4" name="Slide Number Placeholder 3"/>
          <p:cNvSpPr>
            <a:spLocks noGrp="1"/>
          </p:cNvSpPr>
          <p:nvPr>
            <p:ph type="sldNum" sz="quarter" idx="4294967295"/>
          </p:nvPr>
        </p:nvSpPr>
        <p:spPr>
          <a:xfrm>
            <a:off x="6248400" y="6553200"/>
            <a:ext cx="1905000" cy="457200"/>
          </a:xfrm>
          <a:prstGeom prst="rect">
            <a:avLst/>
          </a:prstGeom>
        </p:spPr>
        <p:txBody>
          <a:bodyPr/>
          <a:lstStyle/>
          <a:p>
            <a:pPr>
              <a:defRPr/>
            </a:pPr>
            <a:fld id="{AB741BF8-7313-40CF-99F4-EF55CB009342}" type="slidenum">
              <a:rPr lang="en-US" smtClean="0"/>
              <a:pPr>
                <a:defRPr/>
              </a:pPr>
              <a:t>7</a:t>
            </a:fld>
            <a:endParaRPr lang="en-US"/>
          </a:p>
        </p:txBody>
      </p:sp>
      <p:sp>
        <p:nvSpPr>
          <p:cNvPr id="6" name="Rounded Rectangle 5"/>
          <p:cNvSpPr/>
          <p:nvPr/>
        </p:nvSpPr>
        <p:spPr>
          <a:xfrm>
            <a:off x="5837237" y="5502275"/>
            <a:ext cx="3449638"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FIBO Market Data, CAE, </a:t>
            </a:r>
            <a:r>
              <a:rPr lang="en-US" sz="1200" b="1" dirty="0" smtClean="0">
                <a:solidFill>
                  <a:schemeClr val="bg1"/>
                </a:solidFill>
              </a:rPr>
              <a:t>Risk/Reporting</a:t>
            </a:r>
            <a:endParaRPr lang="en-US" sz="1200" b="1" dirty="0">
              <a:solidFill>
                <a:schemeClr val="bg1"/>
              </a:solidFill>
            </a:endParaRPr>
          </a:p>
        </p:txBody>
      </p:sp>
      <p:sp>
        <p:nvSpPr>
          <p:cNvPr id="7" name="Rounded Rectangle 6"/>
          <p:cNvSpPr/>
          <p:nvPr/>
        </p:nvSpPr>
        <p:spPr>
          <a:xfrm>
            <a:off x="5686425" y="5349875"/>
            <a:ext cx="351948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FIBO Market Data, CAE, </a:t>
            </a:r>
            <a:r>
              <a:rPr lang="en-US" sz="1200" b="1" dirty="0" smtClean="0">
                <a:solidFill>
                  <a:schemeClr val="bg1"/>
                </a:solidFill>
              </a:rPr>
              <a:t>Risk/Reporting</a:t>
            </a:r>
            <a:endParaRPr lang="en-US" sz="1200" b="1" dirty="0">
              <a:solidFill>
                <a:schemeClr val="bg1"/>
              </a:solidFill>
            </a:endParaRPr>
          </a:p>
        </p:txBody>
      </p:sp>
      <p:sp>
        <p:nvSpPr>
          <p:cNvPr id="8" name="Rounded Rectangle 7"/>
          <p:cNvSpPr/>
          <p:nvPr/>
        </p:nvSpPr>
        <p:spPr>
          <a:xfrm>
            <a:off x="5534025" y="5197475"/>
            <a:ext cx="351948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FIBO Market Data, CAE, </a:t>
            </a:r>
            <a:r>
              <a:rPr lang="en-US" sz="1200" b="1" dirty="0" smtClean="0">
                <a:solidFill>
                  <a:schemeClr val="bg1"/>
                </a:solidFill>
              </a:rPr>
              <a:t>Risk/Reporting</a:t>
            </a:r>
            <a:endParaRPr lang="en-US" sz="1200" b="1" dirty="0">
              <a:solidFill>
                <a:schemeClr val="bg1"/>
              </a:solidFill>
            </a:endParaRPr>
          </a:p>
        </p:txBody>
      </p:sp>
      <p:cxnSp>
        <p:nvCxnSpPr>
          <p:cNvPr id="59401" name="Straight Connector 8"/>
          <p:cNvCxnSpPr>
            <a:cxnSpLocks noChangeShapeType="1"/>
          </p:cNvCxnSpPr>
          <p:nvPr/>
        </p:nvCxnSpPr>
        <p:spPr bwMode="auto">
          <a:xfrm>
            <a:off x="1635125" y="1295400"/>
            <a:ext cx="0" cy="46640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02" name="TextBox 4"/>
          <p:cNvSpPr txBox="1">
            <a:spLocks noChangeArrowheads="1"/>
          </p:cNvSpPr>
          <p:nvPr/>
        </p:nvSpPr>
        <p:spPr bwMode="auto">
          <a:xfrm>
            <a:off x="285750" y="898525"/>
            <a:ext cx="813043"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2200" dirty="0" smtClean="0"/>
              <a:t>2013</a:t>
            </a:r>
            <a:endParaRPr lang="en-US" sz="2200" dirty="0"/>
          </a:p>
        </p:txBody>
      </p:sp>
      <p:sp>
        <p:nvSpPr>
          <p:cNvPr id="59403" name="TextBox 5"/>
          <p:cNvSpPr txBox="1">
            <a:spLocks noChangeArrowheads="1"/>
          </p:cNvSpPr>
          <p:nvPr/>
        </p:nvSpPr>
        <p:spPr bwMode="auto">
          <a:xfrm>
            <a:off x="3548063" y="898525"/>
            <a:ext cx="813043"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2200" dirty="0" smtClean="0"/>
              <a:t>2014</a:t>
            </a:r>
            <a:endParaRPr lang="en-US" sz="2200" dirty="0"/>
          </a:p>
        </p:txBody>
      </p:sp>
      <p:sp>
        <p:nvSpPr>
          <p:cNvPr id="59404" name="TextBox 6"/>
          <p:cNvSpPr txBox="1">
            <a:spLocks noChangeArrowheads="1"/>
          </p:cNvSpPr>
          <p:nvPr/>
        </p:nvSpPr>
        <p:spPr bwMode="auto">
          <a:xfrm>
            <a:off x="6554788" y="898525"/>
            <a:ext cx="813043"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2200" dirty="0" smtClean="0"/>
              <a:t>2015</a:t>
            </a:r>
            <a:endParaRPr lang="en-US" sz="2200" dirty="0"/>
          </a:p>
        </p:txBody>
      </p:sp>
      <p:sp>
        <p:nvSpPr>
          <p:cNvPr id="14" name="Rounded Rectangle 13"/>
          <p:cNvSpPr/>
          <p:nvPr/>
        </p:nvSpPr>
        <p:spPr>
          <a:xfrm>
            <a:off x="-1219200" y="1798638"/>
            <a:ext cx="1524000"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Foundations</a:t>
            </a:r>
            <a:endParaRPr lang="en-US" sz="1200" b="1" dirty="0">
              <a:solidFill>
                <a:schemeClr val="bg1"/>
              </a:solidFill>
            </a:endParaRPr>
          </a:p>
        </p:txBody>
      </p:sp>
      <p:sp>
        <p:nvSpPr>
          <p:cNvPr id="15" name="Rounded Rectangle 14"/>
          <p:cNvSpPr/>
          <p:nvPr/>
        </p:nvSpPr>
        <p:spPr>
          <a:xfrm>
            <a:off x="-1219200" y="2438400"/>
            <a:ext cx="2819400"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Business Entities</a:t>
            </a:r>
            <a:endParaRPr lang="en-US" sz="1200" b="1" dirty="0">
              <a:solidFill>
                <a:schemeClr val="bg1"/>
              </a:solidFill>
            </a:endParaRPr>
          </a:p>
        </p:txBody>
      </p:sp>
      <p:sp>
        <p:nvSpPr>
          <p:cNvPr id="16" name="Rounded Rectangle 15"/>
          <p:cNvSpPr/>
          <p:nvPr/>
        </p:nvSpPr>
        <p:spPr>
          <a:xfrm>
            <a:off x="3779134" y="3706363"/>
            <a:ext cx="2547054"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Securities </a:t>
            </a:r>
            <a:r>
              <a:rPr lang="en-US" sz="1200" b="1" dirty="0" smtClean="0">
                <a:solidFill>
                  <a:schemeClr val="bg1"/>
                </a:solidFill>
              </a:rPr>
              <a:t>Common and Equities</a:t>
            </a:r>
            <a:endParaRPr lang="en-US" sz="1200" b="1" dirty="0">
              <a:solidFill>
                <a:schemeClr val="bg1"/>
              </a:solidFill>
            </a:endParaRPr>
          </a:p>
        </p:txBody>
      </p:sp>
      <p:sp>
        <p:nvSpPr>
          <p:cNvPr id="17" name="Rounded Rectangle 16"/>
          <p:cNvSpPr/>
          <p:nvPr/>
        </p:nvSpPr>
        <p:spPr>
          <a:xfrm>
            <a:off x="2930524" y="3078163"/>
            <a:ext cx="1205031"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Indices  &amp; Indicators</a:t>
            </a:r>
            <a:endParaRPr lang="en-US" sz="1200" b="1" dirty="0">
              <a:solidFill>
                <a:schemeClr val="bg1"/>
              </a:solidFill>
            </a:endParaRPr>
          </a:p>
        </p:txBody>
      </p:sp>
      <p:sp>
        <p:nvSpPr>
          <p:cNvPr id="18" name="Rounded Rectangle 17"/>
          <p:cNvSpPr/>
          <p:nvPr/>
        </p:nvSpPr>
        <p:spPr>
          <a:xfrm>
            <a:off x="5381625" y="4359275"/>
            <a:ext cx="1914525"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Loans common</a:t>
            </a:r>
            <a:endParaRPr lang="en-US" sz="1200" b="1" dirty="0">
              <a:solidFill>
                <a:schemeClr val="bg1"/>
              </a:solidFill>
            </a:endParaRPr>
          </a:p>
        </p:txBody>
      </p:sp>
      <p:sp>
        <p:nvSpPr>
          <p:cNvPr id="19" name="Rounded Rectangle 18"/>
          <p:cNvSpPr/>
          <p:nvPr/>
        </p:nvSpPr>
        <p:spPr>
          <a:xfrm>
            <a:off x="5381625" y="5045075"/>
            <a:ext cx="351948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smtClean="0">
                <a:solidFill>
                  <a:schemeClr val="bg1"/>
                </a:solidFill>
              </a:rPr>
              <a:t>Other FIBO Components</a:t>
            </a:r>
            <a:endParaRPr lang="en-US" sz="1200" b="1" dirty="0">
              <a:solidFill>
                <a:schemeClr val="bg1"/>
              </a:solidFill>
            </a:endParaRPr>
          </a:p>
        </p:txBody>
      </p:sp>
      <p:sp>
        <p:nvSpPr>
          <p:cNvPr id="20" name="Chevron 19"/>
          <p:cNvSpPr/>
          <p:nvPr/>
        </p:nvSpPr>
        <p:spPr bwMode="auto">
          <a:xfrm>
            <a:off x="381000" y="1798638"/>
            <a:ext cx="1181100" cy="457200"/>
          </a:xfrm>
          <a:prstGeom prst="chevron">
            <a:avLst>
              <a:gd name="adj" fmla="val 2777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US"/>
            </a:defPPr>
            <a:lvl1pPr algn="l" rtl="0" fontAlgn="base">
              <a:lnSpc>
                <a:spcPct val="90000"/>
              </a:lnSpc>
              <a:spcBef>
                <a:spcPct val="0"/>
              </a:spcBef>
              <a:spcAft>
                <a:spcPct val="0"/>
              </a:spcAft>
              <a:defRPr sz="2200" kern="1200">
                <a:solidFill>
                  <a:schemeClr val="hlink"/>
                </a:solidFill>
                <a:latin typeface="Arial"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charset="0"/>
                <a:ea typeface="+mn-ea"/>
                <a:cs typeface="+mn-cs"/>
              </a:defRPr>
            </a:lvl5pPr>
            <a:lvl6pPr marL="2286000" algn="l" defTabSz="914400" rtl="0" eaLnBrk="1" latinLnBrk="0" hangingPunct="1">
              <a:defRPr sz="2200" kern="1200">
                <a:solidFill>
                  <a:schemeClr val="hlink"/>
                </a:solidFill>
                <a:latin typeface="Arial" charset="0"/>
                <a:ea typeface="+mn-ea"/>
                <a:cs typeface="+mn-cs"/>
              </a:defRPr>
            </a:lvl6pPr>
            <a:lvl7pPr marL="2743200" algn="l" defTabSz="914400" rtl="0" eaLnBrk="1" latinLnBrk="0" hangingPunct="1">
              <a:defRPr sz="2200" kern="1200">
                <a:solidFill>
                  <a:schemeClr val="hlink"/>
                </a:solidFill>
                <a:latin typeface="Arial" charset="0"/>
                <a:ea typeface="+mn-ea"/>
                <a:cs typeface="+mn-cs"/>
              </a:defRPr>
            </a:lvl7pPr>
            <a:lvl8pPr marL="3200400" algn="l" defTabSz="914400" rtl="0" eaLnBrk="1" latinLnBrk="0" hangingPunct="1">
              <a:defRPr sz="2200" kern="1200">
                <a:solidFill>
                  <a:schemeClr val="hlink"/>
                </a:solidFill>
                <a:latin typeface="Arial" charset="0"/>
                <a:ea typeface="+mn-ea"/>
                <a:cs typeface="+mn-cs"/>
              </a:defRPr>
            </a:lvl8pPr>
            <a:lvl9pPr marL="3657600" algn="l" defTabSz="914400" rtl="0" eaLnBrk="1" latinLnBrk="0" hangingPunct="1">
              <a:defRPr sz="2200" kern="1200">
                <a:solidFill>
                  <a:schemeClr val="hlink"/>
                </a:solidFill>
                <a:latin typeface="Arial" charset="0"/>
                <a:ea typeface="+mn-ea"/>
                <a:cs typeface="+mn-cs"/>
              </a:defRPr>
            </a:lvl9pPr>
          </a:lstStyle>
          <a:p>
            <a:pPr algn="ctr">
              <a:defRPr/>
            </a:pPr>
            <a:r>
              <a:rPr lang="en-US" sz="1200" dirty="0" smtClean="0">
                <a:solidFill>
                  <a:srgbClr val="002060"/>
                </a:solidFill>
              </a:rPr>
              <a:t>Public review</a:t>
            </a:r>
            <a:endParaRPr lang="en-US" dirty="0">
              <a:solidFill>
                <a:srgbClr val="002060"/>
              </a:solidFill>
            </a:endParaRPr>
          </a:p>
        </p:txBody>
      </p:sp>
      <p:cxnSp>
        <p:nvCxnSpPr>
          <p:cNvPr id="59412" name="Straight Connector 20"/>
          <p:cNvCxnSpPr>
            <a:cxnSpLocks noChangeShapeType="1"/>
          </p:cNvCxnSpPr>
          <p:nvPr/>
        </p:nvCxnSpPr>
        <p:spPr bwMode="auto">
          <a:xfrm flipH="1">
            <a:off x="3949700" y="1387475"/>
            <a:ext cx="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13" name="Straight Connector 21"/>
          <p:cNvCxnSpPr>
            <a:cxnSpLocks noChangeShapeType="1"/>
          </p:cNvCxnSpPr>
          <p:nvPr/>
        </p:nvCxnSpPr>
        <p:spPr bwMode="auto">
          <a:xfrm flipH="1">
            <a:off x="5092700" y="1387475"/>
            <a:ext cx="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14" name="Straight Connector 22"/>
          <p:cNvCxnSpPr>
            <a:cxnSpLocks noChangeShapeType="1"/>
          </p:cNvCxnSpPr>
          <p:nvPr/>
        </p:nvCxnSpPr>
        <p:spPr bwMode="auto">
          <a:xfrm flipH="1">
            <a:off x="2851150" y="1387475"/>
            <a:ext cx="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15" name="Chevron 23"/>
          <p:cNvSpPr>
            <a:spLocks noChangeArrowheads="1"/>
          </p:cNvSpPr>
          <p:nvPr/>
        </p:nvSpPr>
        <p:spPr bwMode="auto">
          <a:xfrm>
            <a:off x="1752600" y="2438400"/>
            <a:ext cx="1181100" cy="457200"/>
          </a:xfrm>
          <a:prstGeom prst="chevron">
            <a:avLst>
              <a:gd name="adj" fmla="val 27783"/>
            </a:avLst>
          </a:prstGeom>
          <a:solidFill>
            <a:srgbClr val="C9C9D5"/>
          </a:solidFill>
          <a:ln w="9525" algn="ctr">
            <a:solidFill>
              <a:schemeClr val="tx1"/>
            </a:solidFill>
            <a:round/>
            <a:headEnd/>
            <a:tailEnd/>
          </a:ln>
        </p:spPr>
        <p:txBody>
          <a:bodyPr/>
          <a:lstStyle/>
          <a:p>
            <a:pPr algn="ctr">
              <a:lnSpc>
                <a:spcPct val="90000"/>
              </a:lnSpc>
            </a:pPr>
            <a:r>
              <a:rPr lang="en-US" sz="1200" dirty="0" smtClean="0">
                <a:solidFill>
                  <a:srgbClr val="002060"/>
                </a:solidFill>
              </a:rPr>
              <a:t>Public review</a:t>
            </a:r>
            <a:endParaRPr lang="en-US" sz="2200" dirty="0">
              <a:solidFill>
                <a:srgbClr val="002060"/>
              </a:solidFill>
            </a:endParaRPr>
          </a:p>
        </p:txBody>
      </p:sp>
      <p:sp>
        <p:nvSpPr>
          <p:cNvPr id="59416" name="Chevron 24"/>
          <p:cNvSpPr>
            <a:spLocks noChangeArrowheads="1"/>
          </p:cNvSpPr>
          <p:nvPr/>
        </p:nvSpPr>
        <p:spPr bwMode="auto">
          <a:xfrm>
            <a:off x="4223982" y="3078163"/>
            <a:ext cx="1181100" cy="457200"/>
          </a:xfrm>
          <a:prstGeom prst="chevron">
            <a:avLst>
              <a:gd name="adj" fmla="val 27783"/>
            </a:avLst>
          </a:prstGeom>
          <a:solidFill>
            <a:srgbClr val="C9C9D5"/>
          </a:solidFill>
          <a:ln w="9525" algn="ctr">
            <a:solidFill>
              <a:schemeClr val="tx1"/>
            </a:solidFill>
            <a:round/>
            <a:headEnd/>
            <a:tailEnd/>
          </a:ln>
        </p:spPr>
        <p:txBody>
          <a:bodyPr/>
          <a:lstStyle/>
          <a:p>
            <a:pPr algn="ctr">
              <a:lnSpc>
                <a:spcPct val="90000"/>
              </a:lnSpc>
            </a:pPr>
            <a:r>
              <a:rPr lang="en-US" sz="1200" dirty="0" smtClean="0">
                <a:solidFill>
                  <a:srgbClr val="002060"/>
                </a:solidFill>
              </a:rPr>
              <a:t>Public review</a:t>
            </a:r>
            <a:endParaRPr lang="en-US" sz="2200" dirty="0">
              <a:solidFill>
                <a:srgbClr val="002060"/>
              </a:solidFill>
            </a:endParaRPr>
          </a:p>
        </p:txBody>
      </p:sp>
      <p:sp>
        <p:nvSpPr>
          <p:cNvPr id="59417" name="Chevron 25"/>
          <p:cNvSpPr>
            <a:spLocks noChangeArrowheads="1"/>
          </p:cNvSpPr>
          <p:nvPr/>
        </p:nvSpPr>
        <p:spPr bwMode="auto">
          <a:xfrm>
            <a:off x="6429520" y="3733800"/>
            <a:ext cx="1181100" cy="457200"/>
          </a:xfrm>
          <a:prstGeom prst="chevron">
            <a:avLst>
              <a:gd name="adj" fmla="val 27783"/>
            </a:avLst>
          </a:prstGeom>
          <a:solidFill>
            <a:srgbClr val="C9C9D5"/>
          </a:solidFill>
          <a:ln w="9525" algn="ctr">
            <a:solidFill>
              <a:schemeClr val="tx1"/>
            </a:solidFill>
            <a:round/>
            <a:headEnd/>
            <a:tailEnd/>
          </a:ln>
        </p:spPr>
        <p:txBody>
          <a:bodyPr/>
          <a:lstStyle/>
          <a:p>
            <a:pPr algn="ctr">
              <a:lnSpc>
                <a:spcPct val="90000"/>
              </a:lnSpc>
            </a:pPr>
            <a:r>
              <a:rPr lang="en-US" sz="1200" dirty="0" smtClean="0">
                <a:solidFill>
                  <a:srgbClr val="002060"/>
                </a:solidFill>
              </a:rPr>
              <a:t>Public review</a:t>
            </a:r>
            <a:endParaRPr lang="en-US" sz="2200" dirty="0">
              <a:solidFill>
                <a:srgbClr val="002060"/>
              </a:solidFill>
            </a:endParaRPr>
          </a:p>
        </p:txBody>
      </p:sp>
      <p:sp>
        <p:nvSpPr>
          <p:cNvPr id="59418" name="Chevron 26"/>
          <p:cNvSpPr>
            <a:spLocks noChangeArrowheads="1"/>
          </p:cNvSpPr>
          <p:nvPr/>
        </p:nvSpPr>
        <p:spPr bwMode="auto">
          <a:xfrm>
            <a:off x="7292686" y="4381012"/>
            <a:ext cx="1181100" cy="457200"/>
          </a:xfrm>
          <a:prstGeom prst="chevron">
            <a:avLst>
              <a:gd name="adj" fmla="val 27783"/>
            </a:avLst>
          </a:prstGeom>
          <a:solidFill>
            <a:srgbClr val="C9C9D5"/>
          </a:solidFill>
          <a:ln w="9525" algn="ctr">
            <a:solidFill>
              <a:schemeClr val="tx1"/>
            </a:solidFill>
            <a:round/>
            <a:headEnd/>
            <a:tailEnd/>
          </a:ln>
        </p:spPr>
        <p:txBody>
          <a:bodyPr/>
          <a:lstStyle/>
          <a:p>
            <a:pPr algn="ctr">
              <a:lnSpc>
                <a:spcPct val="90000"/>
              </a:lnSpc>
            </a:pPr>
            <a:r>
              <a:rPr lang="en-US" sz="1200" dirty="0">
                <a:solidFill>
                  <a:srgbClr val="002060"/>
                </a:solidFill>
              </a:rPr>
              <a:t>Industry review</a:t>
            </a:r>
            <a:endParaRPr lang="en-US" sz="2200" dirty="0">
              <a:solidFill>
                <a:srgbClr val="002060"/>
              </a:solidFill>
            </a:endParaRPr>
          </a:p>
        </p:txBody>
      </p:sp>
      <p:sp>
        <p:nvSpPr>
          <p:cNvPr id="59419" name="Chevron 27"/>
          <p:cNvSpPr>
            <a:spLocks noChangeArrowheads="1"/>
          </p:cNvSpPr>
          <p:nvPr/>
        </p:nvSpPr>
        <p:spPr bwMode="auto">
          <a:xfrm>
            <a:off x="1752600" y="1798638"/>
            <a:ext cx="2308225" cy="457200"/>
          </a:xfrm>
          <a:prstGeom prst="chevron">
            <a:avLst>
              <a:gd name="adj" fmla="val 27783"/>
            </a:avLst>
          </a:prstGeom>
          <a:solidFill>
            <a:srgbClr val="FCB6FC"/>
          </a:solidFill>
          <a:ln w="9525" algn="ctr">
            <a:solidFill>
              <a:schemeClr val="tx1"/>
            </a:solidFill>
            <a:round/>
            <a:headEnd/>
            <a:tailEnd/>
          </a:ln>
        </p:spPr>
        <p:txBody>
          <a:bodyPr/>
          <a:lstStyle/>
          <a:p>
            <a:pPr algn="ctr">
              <a:lnSpc>
                <a:spcPct val="90000"/>
              </a:lnSpc>
            </a:pPr>
            <a:r>
              <a:rPr lang="en-US" sz="1200" dirty="0"/>
              <a:t>OMG </a:t>
            </a:r>
            <a:r>
              <a:rPr lang="en-US" sz="1200" dirty="0" smtClean="0"/>
              <a:t>finalization TF</a:t>
            </a:r>
          </a:p>
          <a:p>
            <a:pPr algn="ctr">
              <a:lnSpc>
                <a:spcPct val="90000"/>
              </a:lnSpc>
            </a:pPr>
            <a:r>
              <a:rPr lang="en-US" sz="1200" dirty="0" smtClean="0"/>
              <a:t>(FTF)</a:t>
            </a:r>
            <a:endParaRPr lang="en-US" sz="2200" dirty="0"/>
          </a:p>
        </p:txBody>
      </p:sp>
      <p:sp>
        <p:nvSpPr>
          <p:cNvPr id="59420" name="Chevron 28"/>
          <p:cNvSpPr>
            <a:spLocks noChangeArrowheads="1"/>
          </p:cNvSpPr>
          <p:nvPr/>
        </p:nvSpPr>
        <p:spPr bwMode="auto">
          <a:xfrm>
            <a:off x="2895600" y="2438400"/>
            <a:ext cx="2197100" cy="457200"/>
          </a:xfrm>
          <a:prstGeom prst="chevron">
            <a:avLst>
              <a:gd name="adj" fmla="val 27783"/>
            </a:avLst>
          </a:prstGeom>
          <a:solidFill>
            <a:srgbClr val="FCB6FC"/>
          </a:solidFill>
          <a:ln w="9525" algn="ctr">
            <a:solidFill>
              <a:schemeClr val="tx1"/>
            </a:solidFill>
            <a:round/>
            <a:headEnd/>
            <a:tailEnd/>
          </a:ln>
        </p:spPr>
        <p:txBody>
          <a:bodyPr/>
          <a:lstStyle/>
          <a:p>
            <a:pPr algn="ctr">
              <a:lnSpc>
                <a:spcPct val="90000"/>
              </a:lnSpc>
            </a:pPr>
            <a:r>
              <a:rPr lang="en-US" sz="1200"/>
              <a:t>OMG finalization</a:t>
            </a:r>
            <a:endParaRPr lang="en-US" sz="2200"/>
          </a:p>
        </p:txBody>
      </p:sp>
      <p:sp>
        <p:nvSpPr>
          <p:cNvPr id="59421" name="Chevron 29"/>
          <p:cNvSpPr>
            <a:spLocks noChangeArrowheads="1"/>
          </p:cNvSpPr>
          <p:nvPr/>
        </p:nvSpPr>
        <p:spPr bwMode="auto">
          <a:xfrm>
            <a:off x="5405082" y="3078163"/>
            <a:ext cx="2216506" cy="457200"/>
          </a:xfrm>
          <a:prstGeom prst="chevron">
            <a:avLst>
              <a:gd name="adj" fmla="val 27783"/>
            </a:avLst>
          </a:prstGeom>
          <a:solidFill>
            <a:srgbClr val="FCB6FC"/>
          </a:solidFill>
          <a:ln w="9525" algn="ctr">
            <a:solidFill>
              <a:schemeClr val="tx1"/>
            </a:solidFill>
            <a:round/>
            <a:headEnd/>
            <a:tailEnd/>
          </a:ln>
        </p:spPr>
        <p:txBody>
          <a:bodyPr/>
          <a:lstStyle/>
          <a:p>
            <a:pPr algn="ctr">
              <a:lnSpc>
                <a:spcPct val="90000"/>
              </a:lnSpc>
            </a:pPr>
            <a:r>
              <a:rPr lang="en-US" sz="1200" dirty="0"/>
              <a:t>OMG finalization</a:t>
            </a:r>
            <a:endParaRPr lang="en-US" sz="2200" dirty="0"/>
          </a:p>
        </p:txBody>
      </p:sp>
      <p:sp>
        <p:nvSpPr>
          <p:cNvPr id="59422" name="Chevron 30"/>
          <p:cNvSpPr>
            <a:spLocks noChangeArrowheads="1"/>
          </p:cNvSpPr>
          <p:nvPr/>
        </p:nvSpPr>
        <p:spPr bwMode="auto">
          <a:xfrm>
            <a:off x="7608743" y="3733800"/>
            <a:ext cx="2197100" cy="457200"/>
          </a:xfrm>
          <a:prstGeom prst="chevron">
            <a:avLst>
              <a:gd name="adj" fmla="val 27783"/>
            </a:avLst>
          </a:prstGeom>
          <a:solidFill>
            <a:srgbClr val="FCB6FC"/>
          </a:solidFill>
          <a:ln w="9525" algn="ctr">
            <a:solidFill>
              <a:schemeClr val="tx1"/>
            </a:solidFill>
            <a:round/>
            <a:headEnd/>
            <a:tailEnd/>
          </a:ln>
        </p:spPr>
        <p:txBody>
          <a:bodyPr/>
          <a:lstStyle/>
          <a:p>
            <a:pPr algn="ctr">
              <a:lnSpc>
                <a:spcPct val="90000"/>
              </a:lnSpc>
            </a:pPr>
            <a:r>
              <a:rPr lang="en-US" sz="1200" dirty="0"/>
              <a:t>OMG finalization</a:t>
            </a:r>
            <a:endParaRPr lang="en-US" sz="2200" dirty="0"/>
          </a:p>
        </p:txBody>
      </p:sp>
      <p:sp>
        <p:nvSpPr>
          <p:cNvPr id="59423" name="Chevron 31"/>
          <p:cNvSpPr>
            <a:spLocks noChangeArrowheads="1"/>
          </p:cNvSpPr>
          <p:nvPr/>
        </p:nvSpPr>
        <p:spPr bwMode="auto">
          <a:xfrm>
            <a:off x="8393113" y="4387451"/>
            <a:ext cx="1971675" cy="457200"/>
          </a:xfrm>
          <a:prstGeom prst="chevron">
            <a:avLst>
              <a:gd name="adj" fmla="val 27783"/>
            </a:avLst>
          </a:prstGeom>
          <a:solidFill>
            <a:srgbClr val="FCB6FC"/>
          </a:solidFill>
          <a:ln w="9525" algn="ctr">
            <a:solidFill>
              <a:schemeClr val="tx1"/>
            </a:solidFill>
            <a:round/>
            <a:headEnd/>
            <a:tailEnd/>
          </a:ln>
        </p:spPr>
        <p:txBody>
          <a:bodyPr/>
          <a:lstStyle/>
          <a:p>
            <a:pPr algn="ctr">
              <a:lnSpc>
                <a:spcPct val="90000"/>
              </a:lnSpc>
            </a:pPr>
            <a:r>
              <a:rPr lang="en-US" sz="1200" dirty="0"/>
              <a:t>OMG finalization</a:t>
            </a:r>
            <a:endParaRPr lang="en-US" sz="2200" dirty="0"/>
          </a:p>
        </p:txBody>
      </p:sp>
      <p:sp>
        <p:nvSpPr>
          <p:cNvPr id="33" name="Rounded Rectangle 32"/>
          <p:cNvSpPr/>
          <p:nvPr/>
        </p:nvSpPr>
        <p:spPr>
          <a:xfrm>
            <a:off x="4068763" y="1798638"/>
            <a:ext cx="65563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Final</a:t>
            </a:r>
          </a:p>
        </p:txBody>
      </p:sp>
      <p:sp>
        <p:nvSpPr>
          <p:cNvPr id="34" name="Rounded Rectangle 33"/>
          <p:cNvSpPr/>
          <p:nvPr/>
        </p:nvSpPr>
        <p:spPr>
          <a:xfrm>
            <a:off x="5105400" y="2438400"/>
            <a:ext cx="65563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Final</a:t>
            </a:r>
          </a:p>
        </p:txBody>
      </p:sp>
      <p:sp>
        <p:nvSpPr>
          <p:cNvPr id="35" name="Rounded Rectangle 34"/>
          <p:cNvSpPr/>
          <p:nvPr/>
        </p:nvSpPr>
        <p:spPr>
          <a:xfrm>
            <a:off x="7696200" y="3078163"/>
            <a:ext cx="65563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Final</a:t>
            </a:r>
          </a:p>
        </p:txBody>
      </p:sp>
      <p:sp>
        <p:nvSpPr>
          <p:cNvPr id="36" name="Rounded Rectangle 35"/>
          <p:cNvSpPr/>
          <p:nvPr/>
        </p:nvSpPr>
        <p:spPr>
          <a:xfrm>
            <a:off x="8945563" y="3719513"/>
            <a:ext cx="655637" cy="457200"/>
          </a:xfrm>
          <a:prstGeom prst="roundRect">
            <a:avLst/>
          </a:prstGeom>
          <a:solidFill>
            <a:srgbClr val="29759B"/>
          </a:solidFill>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algn="l" rtl="0" fontAlgn="base">
              <a:lnSpc>
                <a:spcPct val="90000"/>
              </a:lnSpc>
              <a:spcBef>
                <a:spcPct val="0"/>
              </a:spcBef>
              <a:spcAft>
                <a:spcPct val="0"/>
              </a:spcAft>
              <a:defRPr sz="2200" kern="1200">
                <a:solidFill>
                  <a:schemeClr val="dk1"/>
                </a:solidFill>
                <a:latin typeface="+mn-lt"/>
                <a:ea typeface="+mn-ea"/>
                <a:cs typeface="+mn-cs"/>
              </a:defRPr>
            </a:lvl1pPr>
            <a:lvl2pPr marL="457200" algn="l" rtl="0" fontAlgn="base">
              <a:lnSpc>
                <a:spcPct val="90000"/>
              </a:lnSpc>
              <a:spcBef>
                <a:spcPct val="0"/>
              </a:spcBef>
              <a:spcAft>
                <a:spcPct val="0"/>
              </a:spcAft>
              <a:defRPr sz="2200" kern="1200">
                <a:solidFill>
                  <a:schemeClr val="dk1"/>
                </a:solidFill>
                <a:latin typeface="+mn-lt"/>
                <a:ea typeface="+mn-ea"/>
                <a:cs typeface="+mn-cs"/>
              </a:defRPr>
            </a:lvl2pPr>
            <a:lvl3pPr marL="914400" algn="l" rtl="0" fontAlgn="base">
              <a:lnSpc>
                <a:spcPct val="90000"/>
              </a:lnSpc>
              <a:spcBef>
                <a:spcPct val="0"/>
              </a:spcBef>
              <a:spcAft>
                <a:spcPct val="0"/>
              </a:spcAft>
              <a:defRPr sz="2200" kern="1200">
                <a:solidFill>
                  <a:schemeClr val="dk1"/>
                </a:solidFill>
                <a:latin typeface="+mn-lt"/>
                <a:ea typeface="+mn-ea"/>
                <a:cs typeface="+mn-cs"/>
              </a:defRPr>
            </a:lvl3pPr>
            <a:lvl4pPr marL="1371600" algn="l" rtl="0" fontAlgn="base">
              <a:lnSpc>
                <a:spcPct val="90000"/>
              </a:lnSpc>
              <a:spcBef>
                <a:spcPct val="0"/>
              </a:spcBef>
              <a:spcAft>
                <a:spcPct val="0"/>
              </a:spcAft>
              <a:defRPr sz="2200" kern="1200">
                <a:solidFill>
                  <a:schemeClr val="dk1"/>
                </a:solidFill>
                <a:latin typeface="+mn-lt"/>
                <a:ea typeface="+mn-ea"/>
                <a:cs typeface="+mn-cs"/>
              </a:defRPr>
            </a:lvl4pPr>
            <a:lvl5pPr marL="1828800" algn="l" rtl="0" fontAlgn="base">
              <a:lnSpc>
                <a:spcPct val="90000"/>
              </a:lnSpc>
              <a:spcBef>
                <a:spcPct val="0"/>
              </a:spcBef>
              <a:spcAft>
                <a:spcPct val="0"/>
              </a:spcAft>
              <a:defRPr sz="2200" kern="1200">
                <a:solidFill>
                  <a:schemeClr val="dk1"/>
                </a:solidFill>
                <a:latin typeface="+mn-lt"/>
                <a:ea typeface="+mn-ea"/>
                <a:cs typeface="+mn-cs"/>
              </a:defRPr>
            </a:lvl5pPr>
            <a:lvl6pPr marL="2286000" algn="l" defTabSz="914400" rtl="0" eaLnBrk="1" latinLnBrk="0" hangingPunct="1">
              <a:defRPr sz="2200" kern="1200">
                <a:solidFill>
                  <a:schemeClr val="dk1"/>
                </a:solidFill>
                <a:latin typeface="+mn-lt"/>
                <a:ea typeface="+mn-ea"/>
                <a:cs typeface="+mn-cs"/>
              </a:defRPr>
            </a:lvl6pPr>
            <a:lvl7pPr marL="2743200" algn="l" defTabSz="914400" rtl="0" eaLnBrk="1" latinLnBrk="0" hangingPunct="1">
              <a:defRPr sz="2200" kern="1200">
                <a:solidFill>
                  <a:schemeClr val="dk1"/>
                </a:solidFill>
                <a:latin typeface="+mn-lt"/>
                <a:ea typeface="+mn-ea"/>
                <a:cs typeface="+mn-cs"/>
              </a:defRPr>
            </a:lvl7pPr>
            <a:lvl8pPr marL="3200400" algn="l" defTabSz="914400" rtl="0" eaLnBrk="1" latinLnBrk="0" hangingPunct="1">
              <a:defRPr sz="2200" kern="1200">
                <a:solidFill>
                  <a:schemeClr val="dk1"/>
                </a:solidFill>
                <a:latin typeface="+mn-lt"/>
                <a:ea typeface="+mn-ea"/>
                <a:cs typeface="+mn-cs"/>
              </a:defRPr>
            </a:lvl8pPr>
            <a:lvl9pPr marL="3657600" algn="l" defTabSz="914400" rtl="0" eaLnBrk="1" latinLnBrk="0" hangingPunct="1">
              <a:defRPr sz="2200" kern="1200">
                <a:solidFill>
                  <a:schemeClr val="dk1"/>
                </a:solidFill>
                <a:latin typeface="+mn-lt"/>
                <a:ea typeface="+mn-ea"/>
                <a:cs typeface="+mn-cs"/>
              </a:defRPr>
            </a:lvl9pPr>
          </a:lstStyle>
          <a:p>
            <a:pPr algn="ctr">
              <a:defRPr/>
            </a:pPr>
            <a:r>
              <a:rPr lang="en-US" sz="1200" b="1" dirty="0">
                <a:solidFill>
                  <a:schemeClr val="bg1"/>
                </a:solidFill>
              </a:rPr>
              <a:t>Final</a:t>
            </a:r>
          </a:p>
        </p:txBody>
      </p:sp>
      <p:sp>
        <p:nvSpPr>
          <p:cNvPr id="59429" name="TextBox 11"/>
          <p:cNvSpPr txBox="1">
            <a:spLocks noChangeArrowheads="1"/>
          </p:cNvSpPr>
          <p:nvPr/>
        </p:nvSpPr>
        <p:spPr bwMode="auto">
          <a:xfrm>
            <a:off x="2074863" y="1387475"/>
            <a:ext cx="4079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a:t>Q1</a:t>
            </a:r>
            <a:endParaRPr lang="en-US" sz="2200" b="1"/>
          </a:p>
        </p:txBody>
      </p:sp>
      <p:sp>
        <p:nvSpPr>
          <p:cNvPr id="59430" name="TextBox 42"/>
          <p:cNvSpPr txBox="1">
            <a:spLocks noChangeArrowheads="1"/>
          </p:cNvSpPr>
          <p:nvPr/>
        </p:nvSpPr>
        <p:spPr bwMode="auto">
          <a:xfrm>
            <a:off x="3171825" y="1387475"/>
            <a:ext cx="407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a:t>Q2</a:t>
            </a:r>
            <a:endParaRPr lang="en-US" sz="2200" b="1"/>
          </a:p>
        </p:txBody>
      </p:sp>
      <p:sp>
        <p:nvSpPr>
          <p:cNvPr id="59431" name="TextBox 43"/>
          <p:cNvSpPr txBox="1">
            <a:spLocks noChangeArrowheads="1"/>
          </p:cNvSpPr>
          <p:nvPr/>
        </p:nvSpPr>
        <p:spPr bwMode="auto">
          <a:xfrm>
            <a:off x="4318000" y="1387475"/>
            <a:ext cx="407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a:t>Q3</a:t>
            </a:r>
            <a:endParaRPr lang="en-US" sz="2200" b="1"/>
          </a:p>
        </p:txBody>
      </p:sp>
      <p:sp>
        <p:nvSpPr>
          <p:cNvPr id="59432" name="TextBox 44"/>
          <p:cNvSpPr txBox="1">
            <a:spLocks noChangeArrowheads="1"/>
          </p:cNvSpPr>
          <p:nvPr/>
        </p:nvSpPr>
        <p:spPr bwMode="auto">
          <a:xfrm>
            <a:off x="5507038" y="1387475"/>
            <a:ext cx="4079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dirty="0"/>
              <a:t>Q4</a:t>
            </a:r>
            <a:endParaRPr lang="en-US" sz="2200" b="1" dirty="0"/>
          </a:p>
        </p:txBody>
      </p:sp>
      <p:sp>
        <p:nvSpPr>
          <p:cNvPr id="41" name="Chevron 27"/>
          <p:cNvSpPr>
            <a:spLocks noChangeArrowheads="1"/>
          </p:cNvSpPr>
          <p:nvPr/>
        </p:nvSpPr>
        <p:spPr bwMode="auto">
          <a:xfrm>
            <a:off x="4778375" y="1828800"/>
            <a:ext cx="2308225" cy="457200"/>
          </a:xfrm>
          <a:prstGeom prst="chevron">
            <a:avLst>
              <a:gd name="adj" fmla="val 27783"/>
            </a:avLst>
          </a:prstGeom>
          <a:solidFill>
            <a:srgbClr val="FCB6FC"/>
          </a:solidFill>
          <a:ln w="9525" algn="ctr">
            <a:solidFill>
              <a:schemeClr val="tx1"/>
            </a:solidFill>
            <a:round/>
            <a:headEnd/>
            <a:tailEnd/>
          </a:ln>
        </p:spPr>
        <p:txBody>
          <a:bodyPr/>
          <a:lstStyle/>
          <a:p>
            <a:pPr algn="ctr">
              <a:lnSpc>
                <a:spcPct val="90000"/>
              </a:lnSpc>
            </a:pPr>
            <a:r>
              <a:rPr lang="en-US" sz="1200" dirty="0"/>
              <a:t>OMG </a:t>
            </a:r>
            <a:r>
              <a:rPr lang="en-US" sz="1200" dirty="0" smtClean="0"/>
              <a:t>Revision TF</a:t>
            </a:r>
          </a:p>
          <a:p>
            <a:pPr algn="ctr">
              <a:lnSpc>
                <a:spcPct val="90000"/>
              </a:lnSpc>
            </a:pPr>
            <a:r>
              <a:rPr lang="en-US" sz="1200" dirty="0" smtClean="0"/>
              <a:t>(RTF)</a:t>
            </a:r>
            <a:endParaRPr lang="en-US" sz="2200" dirty="0"/>
          </a:p>
        </p:txBody>
      </p:sp>
      <p:sp>
        <p:nvSpPr>
          <p:cNvPr id="42" name="TextBox 44"/>
          <p:cNvSpPr txBox="1">
            <a:spLocks noChangeArrowheads="1"/>
          </p:cNvSpPr>
          <p:nvPr/>
        </p:nvSpPr>
        <p:spPr bwMode="auto">
          <a:xfrm>
            <a:off x="887413" y="1371600"/>
            <a:ext cx="4079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dirty="0"/>
              <a:t>Q4</a:t>
            </a:r>
            <a:endParaRPr lang="en-US" sz="2200" b="1" dirty="0"/>
          </a:p>
        </p:txBody>
      </p:sp>
      <p:cxnSp>
        <p:nvCxnSpPr>
          <p:cNvPr id="43" name="Straight Connector 21"/>
          <p:cNvCxnSpPr>
            <a:cxnSpLocks noChangeShapeType="1"/>
          </p:cNvCxnSpPr>
          <p:nvPr/>
        </p:nvCxnSpPr>
        <p:spPr bwMode="auto">
          <a:xfrm flipH="1">
            <a:off x="381000" y="1403350"/>
            <a:ext cx="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val 1"/>
          <p:cNvSpPr/>
          <p:nvPr/>
        </p:nvSpPr>
        <p:spPr>
          <a:xfrm>
            <a:off x="2667000" y="2971800"/>
            <a:ext cx="1724025" cy="747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68956" y="3962400"/>
            <a:ext cx="1482725" cy="1200329"/>
          </a:xfrm>
          <a:prstGeom prst="rect">
            <a:avLst/>
          </a:prstGeom>
          <a:noFill/>
        </p:spPr>
        <p:txBody>
          <a:bodyPr wrap="square" rtlCol="0">
            <a:spAutoFit/>
          </a:bodyPr>
          <a:lstStyle/>
          <a:p>
            <a:r>
              <a:rPr lang="en-US" sz="2400" b="1" dirty="0" smtClean="0"/>
              <a:t>FIBO Content Teams</a:t>
            </a:r>
            <a:endParaRPr lang="en-US" sz="2400" b="1" dirty="0"/>
          </a:p>
        </p:txBody>
      </p:sp>
      <p:sp>
        <p:nvSpPr>
          <p:cNvPr id="9" name="TextBox 8"/>
          <p:cNvSpPr txBox="1"/>
          <p:nvPr/>
        </p:nvSpPr>
        <p:spPr>
          <a:xfrm>
            <a:off x="2972503" y="3160990"/>
            <a:ext cx="806631" cy="3154710"/>
          </a:xfrm>
          <a:prstGeom prst="rect">
            <a:avLst/>
          </a:prstGeom>
          <a:noFill/>
        </p:spPr>
        <p:txBody>
          <a:bodyPr wrap="none" rtlCol="0">
            <a:spAutoFit/>
          </a:bodyPr>
          <a:lstStyle/>
          <a:p>
            <a:r>
              <a:rPr lang="en-US" sz="19900" dirty="0" smtClean="0">
                <a:latin typeface="Arabic Typesetting" panose="03020402040406030203" pitchFamily="66" charset="-78"/>
                <a:cs typeface="Arabic Typesetting" panose="03020402040406030203" pitchFamily="66" charset="-78"/>
              </a:rPr>
              <a:t>{</a:t>
            </a:r>
            <a:endParaRPr lang="en-US" sz="2800" dirty="0">
              <a:latin typeface="Arabic Typesetting" panose="03020402040406030203" pitchFamily="66" charset="-78"/>
              <a:cs typeface="Arabic Typesetting" panose="03020402040406030203" pitchFamily="66" charset="-78"/>
            </a:endParaRPr>
          </a:p>
        </p:txBody>
      </p:sp>
      <p:sp>
        <p:nvSpPr>
          <p:cNvPr id="10" name="TextBox 9"/>
          <p:cNvSpPr txBox="1"/>
          <p:nvPr/>
        </p:nvSpPr>
        <p:spPr>
          <a:xfrm>
            <a:off x="789907" y="3160990"/>
            <a:ext cx="1197764" cy="369332"/>
          </a:xfrm>
          <a:prstGeom prst="rect">
            <a:avLst/>
          </a:prstGeom>
          <a:noFill/>
        </p:spPr>
        <p:txBody>
          <a:bodyPr wrap="none" rtlCol="0">
            <a:spAutoFit/>
          </a:bodyPr>
          <a:lstStyle/>
          <a:p>
            <a:r>
              <a:rPr lang="en-US" b="1" dirty="0" smtClean="0">
                <a:solidFill>
                  <a:srgbClr val="FF0000"/>
                </a:solidFill>
              </a:rPr>
              <a:t>This time</a:t>
            </a:r>
            <a:endParaRPr lang="en-US" b="1" dirty="0">
              <a:solidFill>
                <a:srgbClr val="FF0000"/>
              </a:solidFill>
            </a:endParaRPr>
          </a:p>
        </p:txBody>
      </p:sp>
      <p:cxnSp>
        <p:nvCxnSpPr>
          <p:cNvPr id="12" name="Straight Connector 11"/>
          <p:cNvCxnSpPr/>
          <p:nvPr/>
        </p:nvCxnSpPr>
        <p:spPr>
          <a:xfrm flipV="1">
            <a:off x="1987671" y="3345656"/>
            <a:ext cx="67932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20"/>
          <p:cNvCxnSpPr>
            <a:cxnSpLocks noChangeShapeType="1"/>
          </p:cNvCxnSpPr>
          <p:nvPr/>
        </p:nvCxnSpPr>
        <p:spPr bwMode="auto">
          <a:xfrm flipH="1">
            <a:off x="8763000" y="1371600"/>
            <a:ext cx="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22"/>
          <p:cNvCxnSpPr>
            <a:cxnSpLocks noChangeShapeType="1"/>
          </p:cNvCxnSpPr>
          <p:nvPr/>
        </p:nvCxnSpPr>
        <p:spPr bwMode="auto">
          <a:xfrm flipH="1">
            <a:off x="7664450" y="1371600"/>
            <a:ext cx="0" cy="196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11"/>
          <p:cNvSpPr txBox="1">
            <a:spLocks noChangeArrowheads="1"/>
          </p:cNvSpPr>
          <p:nvPr/>
        </p:nvSpPr>
        <p:spPr bwMode="auto">
          <a:xfrm>
            <a:off x="6888163" y="1371600"/>
            <a:ext cx="4079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a:t>Q1</a:t>
            </a:r>
            <a:endParaRPr lang="en-US" sz="2200" b="1"/>
          </a:p>
        </p:txBody>
      </p:sp>
      <p:sp>
        <p:nvSpPr>
          <p:cNvPr id="50" name="TextBox 42"/>
          <p:cNvSpPr txBox="1">
            <a:spLocks noChangeArrowheads="1"/>
          </p:cNvSpPr>
          <p:nvPr/>
        </p:nvSpPr>
        <p:spPr bwMode="auto">
          <a:xfrm>
            <a:off x="7985125" y="1371600"/>
            <a:ext cx="407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lnSpc>
                <a:spcPct val="90000"/>
              </a:lnSpc>
            </a:pPr>
            <a:r>
              <a:rPr lang="en-US" sz="1200" b="1"/>
              <a:t>Q2</a:t>
            </a:r>
            <a:endParaRPr lang="en-US" sz="2200" b="1"/>
          </a:p>
        </p:txBody>
      </p:sp>
    </p:spTree>
    <p:extLst>
      <p:ext uri="{BB962C8B-B14F-4D97-AF65-F5344CB8AC3E}">
        <p14:creationId xmlns:p14="http://schemas.microsoft.com/office/powerpoint/2010/main" val="286336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 Development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8</a:t>
            </a:fld>
            <a:endParaRPr lang="en-US" dirty="0"/>
          </a:p>
        </p:txBody>
      </p:sp>
    </p:spTree>
    <p:extLst>
      <p:ext uri="{BB962C8B-B14F-4D97-AF65-F5344CB8AC3E}">
        <p14:creationId xmlns:p14="http://schemas.microsoft.com/office/powerpoint/2010/main" val="3565154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9</a:t>
            </a:fld>
            <a:endParaRPr lang="en-US" dirty="0"/>
          </a:p>
        </p:txBody>
      </p:sp>
    </p:spTree>
    <p:extLst>
      <p:ext uri="{BB962C8B-B14F-4D97-AF65-F5344CB8AC3E}">
        <p14:creationId xmlns:p14="http://schemas.microsoft.com/office/powerpoint/2010/main" val="807660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7835</TotalTime>
  <Words>3302</Words>
  <Application>Microsoft Office PowerPoint</Application>
  <PresentationFormat>On-screen Show (4:3)</PresentationFormat>
  <Paragraphs>855</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OMG Finance Domain Task Force (FDTF)</vt:lpstr>
      <vt:lpstr>Agenda</vt:lpstr>
      <vt:lpstr>FIGI – Current Status Update</vt:lpstr>
      <vt:lpstr>FDTF at last OMG Quarterly Meeting</vt:lpstr>
      <vt:lpstr>FIBO Design Patterns Ontologies</vt:lpstr>
      <vt:lpstr>FIBO Specifications Status Overview</vt:lpstr>
      <vt:lpstr>Current Roadmap</vt:lpstr>
      <vt:lpstr>FIBO Development</vt:lpstr>
      <vt:lpstr>PowerPoint Presentation</vt:lpstr>
      <vt:lpstr>FIBO Eco System</vt:lpstr>
      <vt:lpstr>  FIBO Development Process</vt:lpstr>
      <vt:lpstr>FIBO GitHub Jenkins JIRA Process</vt:lpstr>
      <vt:lpstr>PowerPoint Presentation</vt:lpstr>
      <vt:lpstr>  FIBO Development Process</vt:lpstr>
      <vt:lpstr>FIBO Development Scenario - 1</vt:lpstr>
      <vt:lpstr>FIBO Development Scenario - 2</vt:lpstr>
      <vt:lpstr>FIBO Development Scenario - 3</vt:lpstr>
      <vt:lpstr>FIBO Development Scenario - 4</vt:lpstr>
      <vt:lpstr>FIBO Development Process</vt:lpstr>
      <vt:lpstr>FIBO Development Process</vt:lpstr>
      <vt:lpstr>PowerPoint Presentation</vt:lpstr>
      <vt:lpstr>PowerPoint Presentation</vt:lpstr>
      <vt:lpstr>PowerPoint Presentation</vt:lpstr>
      <vt:lpstr>Extending the Competency</vt:lpstr>
      <vt:lpstr>FIBO Content Team (FCT)</vt:lpstr>
      <vt:lpstr>PowerPoint Presentation</vt:lpstr>
      <vt:lpstr>PowerPoint Presentation</vt:lpstr>
      <vt:lpstr>Annex: Process Details </vt:lpstr>
      <vt:lpstr>FIBO/GitHub-Jenkins/JIRA process:</vt:lpstr>
      <vt:lpstr>Test Data</vt:lpstr>
      <vt:lpstr>Test Data Types</vt:lpstr>
      <vt:lpstr>Test Data Sources</vt:lpstr>
      <vt:lpstr>Access to GitHub</vt:lpstr>
      <vt:lpstr>New Contributors</vt:lpstr>
      <vt:lpstr>This Quarter</vt:lpstr>
      <vt:lpstr>This Quarter Details</vt:lpstr>
      <vt:lpstr>This Quarter Tooling Requirements</vt:lpstr>
      <vt:lpstr>Open Source Tooling</vt:lpstr>
      <vt:lpstr>Expected Actions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EDM Council / Object Management Group Semantic Standards</dc:title>
  <dc:creator>Owner</dc:creator>
  <cp:lastModifiedBy>User</cp:lastModifiedBy>
  <cp:revision>376</cp:revision>
  <dcterms:created xsi:type="dcterms:W3CDTF">2011-04-19T19:19:23Z</dcterms:created>
  <dcterms:modified xsi:type="dcterms:W3CDTF">2014-07-02T18:51:08Z</dcterms:modified>
</cp:coreProperties>
</file>