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519" r:id="rId3"/>
    <p:sldId id="596" r:id="rId4"/>
    <p:sldId id="521" r:id="rId5"/>
    <p:sldId id="597" r:id="rId6"/>
    <p:sldId id="483" r:id="rId7"/>
    <p:sldId id="516" r:id="rId8"/>
    <p:sldId id="594" r:id="rId9"/>
    <p:sldId id="563" r:id="rId10"/>
    <p:sldId id="564" r:id="rId11"/>
    <p:sldId id="579" r:id="rId12"/>
    <p:sldId id="580" r:id="rId13"/>
    <p:sldId id="581" r:id="rId14"/>
    <p:sldId id="582" r:id="rId15"/>
    <p:sldId id="585" r:id="rId16"/>
    <p:sldId id="591" r:id="rId17"/>
    <p:sldId id="588" r:id="rId18"/>
    <p:sldId id="590" r:id="rId19"/>
    <p:sldId id="593" r:id="rId20"/>
    <p:sldId id="595" r:id="rId21"/>
    <p:sldId id="558" r:id="rId22"/>
    <p:sldId id="559" r:id="rId23"/>
    <p:sldId id="572" r:id="rId24"/>
    <p:sldId id="573" r:id="rId25"/>
    <p:sldId id="574" r:id="rId26"/>
    <p:sldId id="560" r:id="rId27"/>
    <p:sldId id="562" r:id="rId28"/>
    <p:sldId id="567" r:id="rId29"/>
    <p:sldId id="599" r:id="rId30"/>
    <p:sldId id="600" r:id="rId31"/>
    <p:sldId id="601" r:id="rId32"/>
    <p:sldId id="546" r:id="rId33"/>
    <p:sldId id="566" r:id="rId34"/>
    <p:sldId id="575" r:id="rId35"/>
    <p:sldId id="565" r:id="rId36"/>
    <p:sldId id="571" r:id="rId37"/>
    <p:sldId id="497" r:id="rId38"/>
    <p:sldId id="492" r:id="rId39"/>
    <p:sldId id="498" r:id="rId40"/>
    <p:sldId id="496" r:id="rId41"/>
    <p:sldId id="50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963"/>
    <a:srgbClr val="006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1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C723B-399F-4A90-8296-830E5DB4E765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2869B-921B-4CCE-897D-ADE41B506C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1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2D7D-49A3-EF4D-8A64-93BB31CD7F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2D7D-49A3-EF4D-8A64-93BB31CD7FA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7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E1B46-8ADD-4A2E-AB61-0E5BCC4C79AB}" type="datetime1">
              <a:rPr lang="en-US" smtClean="0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E282-EBFC-4412-8B3F-30C7B15CB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267C-5F63-43FB-953A-A976EF4E6229}" type="datetime1">
              <a:rPr lang="en-US" smtClean="0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74EC-37D6-44FE-8E84-6CFA0135B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5367-FC62-4735-BCA9-3DD46055D026}" type="datetime1">
              <a:rPr lang="en-US" smtClean="0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6DB0-F130-4CD7-BC01-EC8576530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8903-0092-42E3-817E-1D62A797690F}" type="datetime1">
              <a:rPr lang="en-US" smtClean="0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D8AD-8C41-461C-977C-39E1B6B65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4C57-850C-417E-9FAA-BE8D6A8DBE2C}" type="datetime1">
              <a:rPr lang="en-US" smtClean="0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7409-C3A8-4142-9020-BEC4CC158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8E2E-814B-4C22-851F-F0549AD7FC66}" type="datetime1">
              <a:rPr lang="en-US" smtClean="0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F763-BEBA-4E81-AB50-EEE533FC35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F742-F6A3-4DC9-AE0A-7277E31EA597}" type="datetime1">
              <a:rPr lang="en-US" smtClean="0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868DC-D813-47B4-BCA0-5910B6BA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C2E-9C88-463F-A988-4D5ECDDA207E}" type="datetime1">
              <a:rPr lang="en-US" smtClean="0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8CD7-FEF3-4495-AF79-015AD3D98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5F7E-86C8-48D4-AA60-B2BA6081090A}" type="datetime1">
              <a:rPr lang="en-US" smtClean="0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5A33-83E3-44CF-92E6-9E49D666A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98F2-689D-4729-A6BF-EDB64FFEC70D}" type="datetime1">
              <a:rPr lang="en-US" smtClean="0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ECB8-9F4C-4F27-840F-D7F2A3FA8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A79AE5-5F06-42A5-9C04-AB48C36DAE94}" type="datetime1">
              <a:rPr lang="en-US" smtClean="0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8EE3A-0931-4FF7-8196-554F4BA17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.org/techprocess/meetings/schedule/FIBO_Foundations_1.0_FTF.html#Beta_1_specification_publication" TargetMode="External"/><Relationship Id="rId2" Type="http://schemas.openxmlformats.org/officeDocument/2006/relationships/hyperlink" Target="http://www.omg.org/techprocess/meetings/schedule/FIBO_Foundations_1.0_FTF.html#Voting_List_Deadl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mg.org/techprocess/meetings/schedule/FIBO_Foundations_1.0_FTF.html#FTF_recommendation_and_report_deadline" TargetMode="External"/><Relationship Id="rId5" Type="http://schemas.openxmlformats.org/officeDocument/2006/relationships/hyperlink" Target="http://www.omg.org/techprocess/meetings/schedule/FIBO_Foundations_1.0_FTF.html#FTF_Report_due_date" TargetMode="External"/><Relationship Id="rId4" Type="http://schemas.openxmlformats.org/officeDocument/2006/relationships/hyperlink" Target="http://www.omg.org/techprocess/meetings/schedule/FIBO_Foundations_1.0_FTF.html#FTF_comments_du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.org/techprocess/meetings/schedule/FIBO_Foundations_1.0_FTF.html#Beta_1_specification_publication" TargetMode="External"/><Relationship Id="rId2" Type="http://schemas.openxmlformats.org/officeDocument/2006/relationships/hyperlink" Target="http://www.omg.org/techprocess/meetings/schedule/FIBO_Foundations_1.0_FTF.html#Voting_List_Deadl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mg.org/techprocess/meetings/schedule/FIBO_Foundations_1.0_FTF.html#FTF_recommendation_and_report_deadline" TargetMode="External"/><Relationship Id="rId5" Type="http://schemas.openxmlformats.org/officeDocument/2006/relationships/hyperlink" Target="http://www.omg.org/techprocess/meetings/schedule/FIBO_Foundations_1.0_FTF.html#FTF_Report_due_date" TargetMode="External"/><Relationship Id="rId4" Type="http://schemas.openxmlformats.org/officeDocument/2006/relationships/hyperlink" Target="http://www.omg.org/techprocess/meetings/schedule/FIBO_Foundations_1.0_FTF.html#FTF_comments_du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OMG Finance</a:t>
            </a:r>
            <a:r>
              <a:rPr lang="en-US" baseline="0" dirty="0" smtClean="0"/>
              <a:t> </a:t>
            </a:r>
            <a:r>
              <a:rPr lang="en-US" dirty="0" smtClean="0"/>
              <a:t>Domain Task Force (FDTF)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98989"/>
                </a:solidFill>
              </a:rPr>
              <a:t>Monthly Status/review call</a:t>
            </a:r>
          </a:p>
          <a:p>
            <a:r>
              <a:rPr lang="en-US" dirty="0" smtClean="0">
                <a:solidFill>
                  <a:srgbClr val="898989"/>
                </a:solidFill>
              </a:rPr>
              <a:t>Wednesday May 7</a:t>
            </a:r>
            <a:r>
              <a:rPr lang="en-US" baseline="30000" dirty="0" smtClean="0">
                <a:solidFill>
                  <a:srgbClr val="898989"/>
                </a:solidFill>
              </a:rPr>
              <a:t>th</a:t>
            </a:r>
            <a:r>
              <a:rPr lang="en-US" dirty="0" smtClean="0">
                <a:solidFill>
                  <a:srgbClr val="898989"/>
                </a:solidFill>
              </a:rPr>
              <a:t> 2014</a:t>
            </a:r>
          </a:p>
        </p:txBody>
      </p:sp>
      <p:pic>
        <p:nvPicPr>
          <p:cNvPr id="13315" name="Picture 3" descr="[OMG's 20th Anniversary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" y="76200"/>
            <a:ext cx="21859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ED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4925"/>
            <a:ext cx="16002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http://fdtf.omg.org/images/buttons-icons-lines/finan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04800"/>
            <a:ext cx="502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Issues and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aseline="0" dirty="0" smtClean="0"/>
              <a:t>Divided Indices and Indicators to remove the dependency</a:t>
            </a:r>
            <a:r>
              <a:rPr lang="en-US" sz="2400" dirty="0" smtClean="0"/>
              <a:t> on Securities Common (basket indices)</a:t>
            </a:r>
          </a:p>
          <a:p>
            <a:pPr lvl="0"/>
            <a:r>
              <a:rPr lang="en-US" sz="2400" dirty="0" smtClean="0"/>
              <a:t>Foreign Exchange included but was not very complete</a:t>
            </a:r>
          </a:p>
          <a:p>
            <a:pPr lvl="0"/>
            <a:r>
              <a:rPr lang="en-US" sz="2400" dirty="0" smtClean="0"/>
              <a:t>Removed </a:t>
            </a:r>
            <a:r>
              <a:rPr lang="en-US" sz="2400" dirty="0" smtClean="0"/>
              <a:t>dependencies on Date/Time</a:t>
            </a:r>
            <a:r>
              <a:rPr lang="en-US" sz="2400" baseline="0" dirty="0" smtClean="0"/>
              <a:t> (“Dated Value” concepts)</a:t>
            </a:r>
          </a:p>
          <a:p>
            <a:pPr lvl="0"/>
            <a:r>
              <a:rPr lang="en-US" sz="2400" baseline="0" dirty="0" smtClean="0"/>
              <a:t>Anticipate DTV alignment during FTF</a:t>
            </a:r>
          </a:p>
          <a:p>
            <a:pPr lvl="0"/>
            <a:r>
              <a:rPr lang="en-US" sz="2400" baseline="0" dirty="0" smtClean="0"/>
              <a:t>Will </a:t>
            </a:r>
            <a:r>
              <a:rPr lang="en-US" sz="2400" baseline="0" dirty="0" smtClean="0"/>
              <a:t>later need to resubmit a completed I&amp;I with securities-derived indices,</a:t>
            </a:r>
            <a:r>
              <a:rPr lang="en-US" sz="2400" dirty="0" smtClean="0"/>
              <a:t> after completing Securities Common, Equities, Bonds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229600" cy="563562"/>
          </a:xfrm>
        </p:spPr>
        <p:txBody>
          <a:bodyPr/>
          <a:lstStyle/>
          <a:p>
            <a:r>
              <a:rPr lang="en-US" dirty="0" smtClean="0"/>
              <a:t>Finalization Task Force (FTF)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Finalization Task </a:t>
            </a:r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one FTF per </a:t>
            </a:r>
            <a:r>
              <a:rPr lang="en-US" dirty="0" smtClean="0"/>
              <a:t>Adopted FIBO Specification</a:t>
            </a:r>
          </a:p>
          <a:p>
            <a:pPr lvl="1"/>
            <a:r>
              <a:rPr lang="en-US" dirty="0" smtClean="0"/>
              <a:t>FIBO Foundations</a:t>
            </a:r>
          </a:p>
          <a:p>
            <a:pPr lvl="1"/>
            <a:r>
              <a:rPr lang="en-US" dirty="0" smtClean="0"/>
              <a:t>FIBO Business</a:t>
            </a:r>
            <a:r>
              <a:rPr lang="en-US" baseline="0" dirty="0" smtClean="0"/>
              <a:t> Entities</a:t>
            </a:r>
            <a:endParaRPr lang="en-US" dirty="0" smtClean="0"/>
          </a:p>
          <a:p>
            <a:r>
              <a:rPr lang="en-US" dirty="0" smtClean="0"/>
              <a:t>Initiated </a:t>
            </a:r>
            <a:r>
              <a:rPr lang="en-US" dirty="0" smtClean="0"/>
              <a:t>after the specification is approved for Adoption</a:t>
            </a:r>
          </a:p>
          <a:p>
            <a:r>
              <a:rPr lang="en-US" dirty="0" smtClean="0"/>
              <a:t>Membership is finalized the day after the adoption</a:t>
            </a:r>
            <a:r>
              <a:rPr lang="en-US" baseline="0" dirty="0" smtClean="0"/>
              <a:t> vote but may be updated at the following quarterly meeting</a:t>
            </a:r>
          </a:p>
          <a:p>
            <a:r>
              <a:rPr lang="en-US" baseline="0" dirty="0" smtClean="0"/>
              <a:t>FTF Charter defines specific milestone dates</a:t>
            </a:r>
          </a:p>
          <a:p>
            <a:r>
              <a:rPr lang="en-US" baseline="0" dirty="0" smtClean="0"/>
              <a:t>All issues raised before the given date must be dealt with; other issues may continue to be raised and dealt </a:t>
            </a:r>
            <a:r>
              <a:rPr lang="en-US" baseline="0" dirty="0" smtClean="0"/>
              <a:t>with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FTF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Finalization Task Force</a:t>
            </a:r>
            <a:r>
              <a:rPr lang="en-US" sz="2400" baseline="0" dirty="0" smtClean="0"/>
              <a:t> is a group of OMG members who are assigned to deal with formal issues raised against a specification</a:t>
            </a:r>
          </a:p>
          <a:p>
            <a:r>
              <a:rPr lang="en-US" sz="2400" dirty="0" smtClean="0"/>
              <a:t>When it completes its work, the “Final” version of the spec  is published</a:t>
            </a:r>
          </a:p>
          <a:p>
            <a:pPr lvl="1"/>
            <a:r>
              <a:rPr lang="en-US" sz="2000" dirty="0" smtClean="0"/>
              <a:t>Listed members get a vote</a:t>
            </a:r>
          </a:p>
          <a:p>
            <a:pPr lvl="1"/>
            <a:r>
              <a:rPr lang="en-US" sz="2000" dirty="0" smtClean="0"/>
              <a:t>Other representatives</a:t>
            </a:r>
            <a:r>
              <a:rPr lang="en-US" sz="2000" baseline="0" dirty="0" smtClean="0"/>
              <a:t> may dial in, subject to the “non Assert” IP requirement</a:t>
            </a:r>
            <a:endParaRPr lang="en-US" sz="2000" dirty="0" smtClean="0"/>
          </a:p>
          <a:p>
            <a:r>
              <a:rPr lang="en-US" sz="2400" dirty="0" smtClean="0"/>
              <a:t>The FTF Charter covers:</a:t>
            </a:r>
          </a:p>
          <a:p>
            <a:pPr lvl="1"/>
            <a:r>
              <a:rPr lang="en-US" sz="2000" dirty="0" smtClean="0"/>
              <a:t>Documents</a:t>
            </a:r>
            <a:r>
              <a:rPr lang="en-US" sz="2000" baseline="0" dirty="0" smtClean="0"/>
              <a:t> which make up the standard </a:t>
            </a:r>
          </a:p>
          <a:p>
            <a:pPr lvl="2"/>
            <a:r>
              <a:rPr lang="en-US" sz="1800" baseline="0" dirty="0" smtClean="0"/>
              <a:t>(“Base Documents”)</a:t>
            </a:r>
            <a:endParaRPr lang="en-US" sz="1800" dirty="0" smtClean="0"/>
          </a:p>
          <a:p>
            <a:pPr lvl="1"/>
            <a:r>
              <a:rPr lang="en-US" sz="2000" dirty="0" smtClean="0"/>
              <a:t>Members</a:t>
            </a:r>
          </a:p>
          <a:p>
            <a:pPr lvl="1"/>
            <a:r>
              <a:rPr lang="en-US" sz="2000" dirty="0" smtClean="0"/>
              <a:t>Important dates</a:t>
            </a:r>
          </a:p>
          <a:p>
            <a:pPr lvl="0"/>
            <a:r>
              <a:rPr lang="en-US" sz="2400" dirty="0" smtClean="0"/>
              <a:t>Following Finalization, a similar body called a Revision Task Force may be constituted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FIBO-FND FTF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aseline="0" dirty="0" smtClean="0"/>
              <a:t>Raised </a:t>
            </a:r>
            <a:r>
              <a:rPr lang="en-US" sz="2400" baseline="0" dirty="0" smtClean="0"/>
              <a:t>Issues: </a:t>
            </a:r>
            <a:r>
              <a:rPr lang="en-US" sz="2400" baseline="0" dirty="0" smtClean="0"/>
              <a:t>JIRA</a:t>
            </a:r>
          </a:p>
          <a:p>
            <a:pPr lvl="0"/>
            <a:r>
              <a:rPr lang="en-US" sz="2400" baseline="0" dirty="0" smtClean="0"/>
              <a:t>Addressing these now</a:t>
            </a:r>
            <a:endParaRPr lang="en-US" sz="2400" baseline="0" dirty="0" smtClean="0"/>
          </a:p>
          <a:p>
            <a:pPr lvl="0"/>
            <a:r>
              <a:rPr lang="en-US" sz="2400" baseline="0" dirty="0" smtClean="0"/>
              <a:t>Issues </a:t>
            </a:r>
            <a:r>
              <a:rPr lang="en-US" sz="2400" baseline="0" dirty="0" smtClean="0"/>
              <a:t>include:</a:t>
            </a:r>
            <a:endParaRPr lang="en-US" sz="2400" baseline="0" dirty="0" smtClean="0"/>
          </a:p>
          <a:p>
            <a:pPr lvl="1"/>
            <a:r>
              <a:rPr lang="en-US" sz="2000" baseline="0" dirty="0" smtClean="0"/>
              <a:t>Formal issues raised against RFC during the public </a:t>
            </a:r>
            <a:r>
              <a:rPr lang="en-US" sz="2000" baseline="0" dirty="0" smtClean="0"/>
              <a:t>review</a:t>
            </a:r>
          </a:p>
          <a:p>
            <a:pPr lvl="1"/>
            <a:r>
              <a:rPr lang="en-US" sz="2000" baseline="0" dirty="0" smtClean="0"/>
              <a:t>Issues raised </a:t>
            </a:r>
            <a:r>
              <a:rPr lang="en-US" sz="2000" baseline="0" dirty="0" smtClean="0"/>
              <a:t>internally which were not addressed (e.g. vocabulary / definition issues)</a:t>
            </a:r>
          </a:p>
          <a:p>
            <a:pPr lvl="1"/>
            <a:r>
              <a:rPr lang="en-US" sz="2000" baseline="0" dirty="0" smtClean="0"/>
              <a:t>Issue with treatment of Role, </a:t>
            </a:r>
            <a:r>
              <a:rPr lang="en-US" sz="2000" baseline="0" dirty="0" err="1" smtClean="0"/>
              <a:t>PartyInRole</a:t>
            </a:r>
            <a:endParaRPr lang="en-US" sz="2000" baseline="0" dirty="0" smtClean="0"/>
          </a:p>
          <a:p>
            <a:pPr lvl="2"/>
            <a:r>
              <a:rPr lang="en-US" sz="1800" baseline="0" dirty="0" smtClean="0"/>
              <a:t>Identified on FIBO-BE but the building blocks are in </a:t>
            </a:r>
            <a:r>
              <a:rPr lang="en-US" sz="1800" baseline="0" dirty="0" smtClean="0"/>
              <a:t>FIBO-FND</a:t>
            </a:r>
          </a:p>
          <a:p>
            <a:pPr lvl="2"/>
            <a:r>
              <a:rPr lang="en-US" sz="1800" baseline="0" dirty="0" smtClean="0"/>
              <a:t>See separate note</a:t>
            </a:r>
            <a:endParaRPr lang="en-US" sz="1800" baseline="0" dirty="0" smtClean="0"/>
          </a:p>
          <a:p>
            <a:pPr lvl="1"/>
            <a:r>
              <a:rPr lang="en-US" sz="2000" baseline="0" dirty="0" smtClean="0"/>
              <a:t>Additional issues noted during POC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 Foundations FTF: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238621"/>
              </p:ext>
            </p:extLst>
          </p:nvPr>
        </p:nvGraphicFramePr>
        <p:xfrm>
          <a:off x="609600" y="2209802"/>
          <a:ext cx="7620000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3564"/>
                <a:gridCol w="2606436"/>
              </a:tblGrid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Voting List Deadline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December 13, 2013</a:t>
                      </a:r>
                      <a:endParaRPr lang="en-US" sz="3200" b="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Beta 1 specification publication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</a:rPr>
                        <a:t>January 14, 2014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FTF comments due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</a:rPr>
                        <a:t>February 28, 2014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FTF Report due date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August 2014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/>
                        </a:rPr>
                        <a:t>FTF recommendation and report deadline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September 2014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33550" y="3421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FIBO-BE Finalization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Beta1</a:t>
            </a:r>
            <a:r>
              <a:rPr lang="en-US" baseline="0" dirty="0" smtClean="0"/>
              <a:t> Specification </a:t>
            </a:r>
          </a:p>
          <a:p>
            <a:pPr lvl="1"/>
            <a:r>
              <a:rPr lang="en-US" dirty="0" smtClean="0"/>
              <a:t>Draft received from OMG</a:t>
            </a:r>
          </a:p>
          <a:p>
            <a:pPr lvl="1"/>
            <a:r>
              <a:rPr lang="en-US" dirty="0" smtClean="0"/>
              <a:t>Editing actions in progress</a:t>
            </a:r>
          </a:p>
          <a:p>
            <a:pPr lvl="1"/>
            <a:r>
              <a:rPr lang="en-US" dirty="0" smtClean="0"/>
              <a:t>FTF</a:t>
            </a:r>
            <a:r>
              <a:rPr lang="en-US" baseline="0" dirty="0" smtClean="0"/>
              <a:t> to begin work when completed</a:t>
            </a:r>
          </a:p>
          <a:p>
            <a:pPr lvl="0"/>
            <a:r>
              <a:rPr lang="en-US" dirty="0" smtClean="0"/>
              <a:t>Issues Management</a:t>
            </a:r>
          </a:p>
          <a:p>
            <a:pPr lvl="1"/>
            <a:r>
              <a:rPr lang="en-US" dirty="0" smtClean="0"/>
              <a:t>Hopefully JIRA</a:t>
            </a:r>
          </a:p>
          <a:p>
            <a:pPr lvl="1"/>
            <a:r>
              <a:rPr lang="en-US" dirty="0" smtClean="0"/>
              <a:t>Some cross-pollination of issues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 BE FTF: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04461"/>
              </p:ext>
            </p:extLst>
          </p:nvPr>
        </p:nvGraphicFramePr>
        <p:xfrm>
          <a:off x="609600" y="2209802"/>
          <a:ext cx="7620000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3564"/>
                <a:gridCol w="2606436"/>
              </a:tblGrid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Voting List Deadline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March 2014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Beta 1 specification publication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May 2014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FTF comments due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en-US" sz="2000" b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 May</a:t>
                      </a: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FTF Report due date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November 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/>
                        </a:rPr>
                        <a:t>FTF recommendation and report deadline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December 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3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33550" y="3421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2310108" y="343583"/>
            <a:ext cx="5267382" cy="181999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708" y="-293120"/>
            <a:ext cx="8229600" cy="862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FIBO Q2 2014 Development Process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F4B58B-1E71-4592-8100-6900A03FFE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048000" y="6477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 sz="900" dirty="0" smtClean="0">
                <a:latin typeface="Times New Roman" pitchFamily="18" charset="0"/>
              </a:rPr>
              <a:t>Copyright © 2013 EDM Council Inc</a:t>
            </a:r>
            <a:r>
              <a:rPr lang="en-US" sz="1600" dirty="0" smtClean="0">
                <a:latin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4006885" y="2784768"/>
            <a:ext cx="977232" cy="500910"/>
          </a:xfrm>
          <a:prstGeom prst="flowChartProcess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Semantic Enhancement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457200" y="5008040"/>
            <a:ext cx="1600200" cy="533400"/>
          </a:xfrm>
          <a:prstGeom prst="flowChartProcess">
            <a:avLst/>
          </a:prstGeom>
          <a:solidFill>
            <a:srgbClr val="05C0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Submission to OMG Architecture Board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533400" y="5846240"/>
            <a:ext cx="1371600" cy="60960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OMG Public comments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36" y="5724032"/>
            <a:ext cx="2760581" cy="8080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6941197" y="1142224"/>
            <a:ext cx="1905000" cy="457200"/>
          </a:xfrm>
          <a:prstGeom prst="flowChartProcess">
            <a:avLst/>
          </a:prstGeom>
          <a:solidFill>
            <a:srgbClr val="006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EDM Council Determines Next </a:t>
            </a:r>
            <a:r>
              <a:rPr lang="en-US" sz="1100" dirty="0" smtClean="0">
                <a:solidFill>
                  <a:srgbClr val="FFFFFF"/>
                </a:solidFill>
              </a:rPr>
              <a:t>FIBO </a:t>
            </a:r>
            <a:r>
              <a:rPr lang="en-US" sz="1100" dirty="0" err="1" smtClean="0">
                <a:solidFill>
                  <a:srgbClr val="FFFFFF"/>
                </a:solidFill>
              </a:rPr>
              <a:t>SubDomain</a:t>
            </a:r>
            <a:r>
              <a:rPr lang="en-US" sz="1100" dirty="0" smtClean="0">
                <a:solidFill>
                  <a:srgbClr val="FFFFFF"/>
                </a:solidFill>
              </a:rPr>
              <a:t> Release from the UML Model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042" name="TextBox 1041"/>
          <p:cNvSpPr txBox="1"/>
          <p:nvPr/>
        </p:nvSpPr>
        <p:spPr>
          <a:xfrm>
            <a:off x="6833121" y="557178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Happy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37" name="Straight Arrow Connector 36"/>
          <p:cNvCxnSpPr>
            <a:stCxn id="150" idx="1"/>
            <a:endCxn id="16" idx="3"/>
          </p:cNvCxnSpPr>
          <p:nvPr/>
        </p:nvCxnSpPr>
        <p:spPr>
          <a:xfrm flipH="1">
            <a:off x="2057400" y="5274740"/>
            <a:ext cx="4391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31900" y="554144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1" name="Elbow Connector 1060"/>
          <p:cNvCxnSpPr>
            <a:stCxn id="63" idx="3"/>
            <a:endCxn id="5" idx="0"/>
          </p:cNvCxnSpPr>
          <p:nvPr/>
        </p:nvCxnSpPr>
        <p:spPr>
          <a:xfrm>
            <a:off x="7226760" y="799324"/>
            <a:ext cx="666937" cy="342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43070" y="746309"/>
            <a:ext cx="1828800" cy="457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437" y="73988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Industry Requirements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3" name="Flowchart: Decision 12"/>
          <p:cNvSpPr/>
          <p:nvPr/>
        </p:nvSpPr>
        <p:spPr>
          <a:xfrm>
            <a:off x="5308603" y="456424"/>
            <a:ext cx="1918157" cy="6858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Review Readiness with SME Team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94786" y="1263102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Not Happy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58729" y="4813756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Yes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8" name="Flowchart: Decision 12"/>
          <p:cNvSpPr/>
          <p:nvPr/>
        </p:nvSpPr>
        <p:spPr>
          <a:xfrm>
            <a:off x="5728085" y="4444231"/>
            <a:ext cx="1371600" cy="6858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Change FIBO BCO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12" name="Elbow Connector 86"/>
          <p:cNvCxnSpPr>
            <a:stCxn id="108" idx="1"/>
            <a:endCxn id="102" idx="3"/>
          </p:cNvCxnSpPr>
          <p:nvPr/>
        </p:nvCxnSpPr>
        <p:spPr>
          <a:xfrm rot="10800000" flipV="1">
            <a:off x="5058729" y="4787130"/>
            <a:ext cx="669356" cy="1154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Elbow Connector 86"/>
          <p:cNvCxnSpPr>
            <a:stCxn id="108" idx="2"/>
            <a:endCxn id="150" idx="3"/>
          </p:cNvCxnSpPr>
          <p:nvPr/>
        </p:nvCxnSpPr>
        <p:spPr>
          <a:xfrm rot="5400000">
            <a:off x="5030564" y="3891418"/>
            <a:ext cx="144709" cy="26219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971800" y="50292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479449" y="2833757"/>
            <a:ext cx="971874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Consistency  Testing/Repairs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4" name="Flowchart: Decision 12"/>
          <p:cNvSpPr/>
          <p:nvPr/>
        </p:nvSpPr>
        <p:spPr>
          <a:xfrm>
            <a:off x="3708895" y="5808140"/>
            <a:ext cx="1289977" cy="6858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Changes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25" name="Elbow Connector 86"/>
          <p:cNvCxnSpPr>
            <a:stCxn id="17" idx="3"/>
            <a:endCxn id="124" idx="1"/>
          </p:cNvCxnSpPr>
          <p:nvPr/>
        </p:nvCxnSpPr>
        <p:spPr>
          <a:xfrm>
            <a:off x="1905000" y="6151040"/>
            <a:ext cx="1803895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Elbow Connector 86"/>
          <p:cNvCxnSpPr>
            <a:stCxn id="124" idx="3"/>
            <a:endCxn id="1026" idx="1"/>
          </p:cNvCxnSpPr>
          <p:nvPr/>
        </p:nvCxnSpPr>
        <p:spPr>
          <a:xfrm flipV="1">
            <a:off x="4998872" y="6128051"/>
            <a:ext cx="1163664" cy="229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775203" y="5991413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123936" y="5423356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Yes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496551" y="5046140"/>
            <a:ext cx="1295400" cy="457200"/>
          </a:xfrm>
          <a:prstGeom prst="rect">
            <a:avLst/>
          </a:prstGeom>
          <a:solidFill>
            <a:srgbClr val="A21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Build/Test OMG Submission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67" name="Elbow Connector 86"/>
          <p:cNvCxnSpPr>
            <a:stCxn id="124" idx="0"/>
          </p:cNvCxnSpPr>
          <p:nvPr/>
        </p:nvCxnSpPr>
        <p:spPr>
          <a:xfrm rot="5400000" flipH="1" flipV="1">
            <a:off x="4154937" y="5296505"/>
            <a:ext cx="710582" cy="3126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5602817" y="5271159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grpSp>
        <p:nvGrpSpPr>
          <p:cNvPr id="7" name="Group 102"/>
          <p:cNvGrpSpPr/>
          <p:nvPr/>
        </p:nvGrpSpPr>
        <p:grpSpPr>
          <a:xfrm>
            <a:off x="1861498" y="3833150"/>
            <a:ext cx="716449" cy="507999"/>
            <a:chOff x="6142119" y="4522692"/>
            <a:chExt cx="1219203" cy="533400"/>
          </a:xfrm>
        </p:grpSpPr>
        <p:sp>
          <p:nvSpPr>
            <p:cNvPr id="89" name="Flowchart: Process 11"/>
            <p:cNvSpPr/>
            <p:nvPr/>
          </p:nvSpPr>
          <p:spPr>
            <a:xfrm>
              <a:off x="6142119" y="4522692"/>
              <a:ext cx="1219200" cy="533400"/>
            </a:xfrm>
            <a:prstGeom prst="flowChartProcess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  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142122" y="4555181"/>
              <a:ext cx="1219200" cy="22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Refactoring</a:t>
              </a:r>
            </a:p>
          </p:txBody>
        </p:sp>
      </p:grpSp>
      <p:cxnSp>
        <p:nvCxnSpPr>
          <p:cNvPr id="95" name="Elbow Connector 1060"/>
          <p:cNvCxnSpPr>
            <a:stCxn id="89" idx="3"/>
            <a:endCxn id="142" idx="1"/>
          </p:cNvCxnSpPr>
          <p:nvPr/>
        </p:nvCxnSpPr>
        <p:spPr>
          <a:xfrm flipV="1">
            <a:off x="2577945" y="4076201"/>
            <a:ext cx="229002" cy="109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Elbow Connector 1060"/>
          <p:cNvCxnSpPr/>
          <p:nvPr/>
        </p:nvCxnSpPr>
        <p:spPr>
          <a:xfrm rot="10800000" flipV="1">
            <a:off x="2242499" y="4001873"/>
            <a:ext cx="6242337" cy="339275"/>
          </a:xfrm>
          <a:prstGeom prst="bentConnector4">
            <a:avLst>
              <a:gd name="adj1" fmla="val 46948"/>
              <a:gd name="adj2" fmla="val 16737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1060"/>
          <p:cNvCxnSpPr>
            <a:stCxn id="131" idx="0"/>
            <a:endCxn id="83" idx="1"/>
          </p:cNvCxnSpPr>
          <p:nvPr/>
        </p:nvCxnSpPr>
        <p:spPr>
          <a:xfrm rot="5400000" flipH="1" flipV="1">
            <a:off x="3642554" y="579220"/>
            <a:ext cx="283034" cy="73586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Elbow Connector 86"/>
          <p:cNvCxnSpPr>
            <a:stCxn id="47" idx="2"/>
            <a:endCxn id="131" idx="1"/>
          </p:cNvCxnSpPr>
          <p:nvPr/>
        </p:nvCxnSpPr>
        <p:spPr>
          <a:xfrm rot="16200000" flipH="1">
            <a:off x="1770976" y="401762"/>
            <a:ext cx="222444" cy="194512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59"/>
          <p:cNvGrpSpPr/>
          <p:nvPr/>
        </p:nvGrpSpPr>
        <p:grpSpPr>
          <a:xfrm>
            <a:off x="2806948" y="1075478"/>
            <a:ext cx="1355354" cy="1015663"/>
            <a:chOff x="8659938" y="2012457"/>
            <a:chExt cx="1031689" cy="1015663"/>
          </a:xfrm>
        </p:grpSpPr>
        <p:sp>
          <p:nvSpPr>
            <p:cNvPr id="131" name="Direct Access Storage 53"/>
            <p:cNvSpPr/>
            <p:nvPr/>
          </p:nvSpPr>
          <p:spPr>
            <a:xfrm>
              <a:off x="8696332" y="2025650"/>
              <a:ext cx="854635" cy="793750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659938" y="2012457"/>
              <a:ext cx="10316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FIBO BCO/UML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</a:rPr>
                <a:t>Model in Cameo/VOM</a:t>
              </a:r>
            </a:p>
            <a:p>
              <a:endParaRPr lang="en-US" sz="1200" dirty="0"/>
            </a:p>
          </p:txBody>
        </p:sp>
      </p:grpSp>
      <p:sp>
        <p:nvSpPr>
          <p:cNvPr id="142" name="Flowchart: Process 141"/>
          <p:cNvSpPr/>
          <p:nvPr/>
        </p:nvSpPr>
        <p:spPr>
          <a:xfrm>
            <a:off x="2806947" y="3825746"/>
            <a:ext cx="737273" cy="500910"/>
          </a:xfrm>
          <a:prstGeom prst="flowChartProcess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Semantic Issues Correction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153" name="Elbow Connector 1060"/>
          <p:cNvCxnSpPr>
            <a:stCxn id="5" idx="2"/>
          </p:cNvCxnSpPr>
          <p:nvPr/>
        </p:nvCxnSpPr>
        <p:spPr>
          <a:xfrm rot="5400000">
            <a:off x="4476394" y="-926979"/>
            <a:ext cx="890901" cy="594370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Elbow Connector 1060"/>
          <p:cNvCxnSpPr>
            <a:stCxn id="142" idx="3"/>
            <a:endCxn id="14" idx="1"/>
          </p:cNvCxnSpPr>
          <p:nvPr/>
        </p:nvCxnSpPr>
        <p:spPr>
          <a:xfrm flipV="1">
            <a:off x="3544220" y="3035223"/>
            <a:ext cx="462665" cy="10409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Elbow Connector 1060"/>
          <p:cNvCxnSpPr>
            <a:stCxn id="14" idx="3"/>
            <a:endCxn id="145" idx="1"/>
          </p:cNvCxnSpPr>
          <p:nvPr/>
        </p:nvCxnSpPr>
        <p:spPr>
          <a:xfrm>
            <a:off x="4984117" y="3035223"/>
            <a:ext cx="375001" cy="15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Elbow Connector 1060"/>
          <p:cNvCxnSpPr>
            <a:endCxn id="271" idx="0"/>
          </p:cNvCxnSpPr>
          <p:nvPr/>
        </p:nvCxnSpPr>
        <p:spPr>
          <a:xfrm rot="5400000">
            <a:off x="8246503" y="4243887"/>
            <a:ext cx="485210" cy="3992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Elbow Connector 1060"/>
          <p:cNvCxnSpPr/>
          <p:nvPr/>
        </p:nvCxnSpPr>
        <p:spPr>
          <a:xfrm rot="16200000" flipV="1">
            <a:off x="2619735" y="2841276"/>
            <a:ext cx="2829385" cy="1236582"/>
          </a:xfrm>
          <a:prstGeom prst="bentConnector3">
            <a:avLst>
              <a:gd name="adj1" fmla="val 4360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Flowchart: Decision 12"/>
          <p:cNvSpPr/>
          <p:nvPr/>
        </p:nvSpPr>
        <p:spPr>
          <a:xfrm>
            <a:off x="457200" y="3268901"/>
            <a:ext cx="1371600" cy="6858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Change or add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06" name="Elbow Connector 105"/>
          <p:cNvCxnSpPr>
            <a:stCxn id="96" idx="3"/>
            <a:endCxn id="132" idx="1"/>
          </p:cNvCxnSpPr>
          <p:nvPr/>
        </p:nvCxnSpPr>
        <p:spPr>
          <a:xfrm flipV="1">
            <a:off x="1828800" y="1583310"/>
            <a:ext cx="978148" cy="20284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Elbow Connector 1060"/>
          <p:cNvCxnSpPr>
            <a:stCxn id="86" idx="2"/>
            <a:endCxn id="96" idx="1"/>
          </p:cNvCxnSpPr>
          <p:nvPr/>
        </p:nvCxnSpPr>
        <p:spPr>
          <a:xfrm rot="5400000">
            <a:off x="413134" y="2793035"/>
            <a:ext cx="862832" cy="774700"/>
          </a:xfrm>
          <a:prstGeom prst="bentConnector4">
            <a:avLst>
              <a:gd name="adj1" fmla="val 30129"/>
              <a:gd name="adj2" fmla="val 129508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219200" y="3308913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yes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09600" y="4133674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133" name="Elbow Connector 1060"/>
          <p:cNvCxnSpPr>
            <a:stCxn id="96" idx="2"/>
            <a:endCxn id="89" idx="1"/>
          </p:cNvCxnSpPr>
          <p:nvPr/>
        </p:nvCxnSpPr>
        <p:spPr>
          <a:xfrm rot="16200000" flipH="1">
            <a:off x="1436025" y="3661676"/>
            <a:ext cx="132449" cy="7184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Flowchart: Process 144"/>
          <p:cNvSpPr/>
          <p:nvPr/>
        </p:nvSpPr>
        <p:spPr>
          <a:xfrm>
            <a:off x="5359118" y="2810169"/>
            <a:ext cx="893809" cy="453265"/>
          </a:xfrm>
          <a:prstGeom prst="flowChartProcess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Validation with Instance Data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148" name="Elbow Connector 1060"/>
          <p:cNvCxnSpPr>
            <a:stCxn id="121" idx="3"/>
            <a:endCxn id="100" idx="0"/>
          </p:cNvCxnSpPr>
          <p:nvPr/>
        </p:nvCxnSpPr>
        <p:spPr>
          <a:xfrm>
            <a:off x="8451323" y="3062357"/>
            <a:ext cx="235689" cy="73235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4767640" y="3555712"/>
            <a:ext cx="1920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Spiral implementation of enhancements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261" name="Elbow Connector 1060"/>
          <p:cNvCxnSpPr>
            <a:stCxn id="271" idx="1"/>
            <a:endCxn id="108" idx="3"/>
          </p:cNvCxnSpPr>
          <p:nvPr/>
        </p:nvCxnSpPr>
        <p:spPr>
          <a:xfrm rot="10800000">
            <a:off x="7099685" y="4787131"/>
            <a:ext cx="427788" cy="1656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1" name="Flowchart: Alternate Process 270"/>
          <p:cNvSpPr/>
          <p:nvPr/>
        </p:nvSpPr>
        <p:spPr>
          <a:xfrm>
            <a:off x="7527473" y="4686127"/>
            <a:ext cx="1524000" cy="5334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Final SME Review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80" name="Elbow Connector 1060"/>
          <p:cNvCxnSpPr>
            <a:stCxn id="63" idx="2"/>
            <a:endCxn id="132" idx="3"/>
          </p:cNvCxnSpPr>
          <p:nvPr/>
        </p:nvCxnSpPr>
        <p:spPr>
          <a:xfrm rot="5400000">
            <a:off x="4994449" y="310077"/>
            <a:ext cx="441086" cy="21053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Flowchart: Decision 12"/>
          <p:cNvSpPr/>
          <p:nvPr/>
        </p:nvSpPr>
        <p:spPr>
          <a:xfrm>
            <a:off x="6474616" y="2850847"/>
            <a:ext cx="762790" cy="406209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85" name="Elbow Connector 1060"/>
          <p:cNvCxnSpPr/>
          <p:nvPr/>
        </p:nvCxnSpPr>
        <p:spPr>
          <a:xfrm>
            <a:off x="6266941" y="3062357"/>
            <a:ext cx="230509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1060"/>
          <p:cNvCxnSpPr/>
          <p:nvPr/>
        </p:nvCxnSpPr>
        <p:spPr>
          <a:xfrm>
            <a:off x="7237406" y="3056932"/>
            <a:ext cx="25072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Elbow Connector 1060"/>
          <p:cNvCxnSpPr>
            <a:stCxn id="78" idx="2"/>
            <a:endCxn id="14" idx="2"/>
          </p:cNvCxnSpPr>
          <p:nvPr/>
        </p:nvCxnSpPr>
        <p:spPr>
          <a:xfrm rot="5400000">
            <a:off x="5661445" y="2091112"/>
            <a:ext cx="28622" cy="2360510"/>
          </a:xfrm>
          <a:prstGeom prst="bentConnector3">
            <a:avLst>
              <a:gd name="adj1" fmla="val 89868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Flowchart: Decision 12"/>
          <p:cNvSpPr/>
          <p:nvPr/>
        </p:nvSpPr>
        <p:spPr>
          <a:xfrm>
            <a:off x="8305617" y="3794708"/>
            <a:ext cx="762790" cy="406209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2" name="Flowchart: Decision 12"/>
          <p:cNvSpPr/>
          <p:nvPr/>
        </p:nvSpPr>
        <p:spPr>
          <a:xfrm>
            <a:off x="4295939" y="4699525"/>
            <a:ext cx="762790" cy="406209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534200" y="4776341"/>
            <a:ext cx="264946" cy="2443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TextBox 114"/>
          <p:cNvSpPr txBox="1"/>
          <p:nvPr/>
        </p:nvSpPr>
        <p:spPr>
          <a:xfrm>
            <a:off x="6580236" y="2930822"/>
            <a:ext cx="79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Enhance?</a:t>
            </a:r>
            <a:endParaRPr lang="en-US" sz="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807261" y="2805286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07797" y="3473815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Yes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500358" y="3883219"/>
            <a:ext cx="79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Pass?</a:t>
            </a:r>
            <a:endParaRPr lang="en-US" sz="800" dirty="0"/>
          </a:p>
        </p:txBody>
      </p:sp>
      <p:sp>
        <p:nvSpPr>
          <p:cNvPr id="134" name="TextBox 133"/>
          <p:cNvSpPr txBox="1"/>
          <p:nvPr/>
        </p:nvSpPr>
        <p:spPr>
          <a:xfrm>
            <a:off x="7965671" y="4200917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Yes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620212" y="4001873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27331" y="1861980"/>
            <a:ext cx="2450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FIBO Use and Maintenance</a:t>
            </a:r>
            <a:endParaRPr lang="en-US" sz="900" dirty="0" smtClean="0"/>
          </a:p>
        </p:txBody>
      </p:sp>
      <p:grpSp>
        <p:nvGrpSpPr>
          <p:cNvPr id="81" name="Group 102"/>
          <p:cNvGrpSpPr/>
          <p:nvPr/>
        </p:nvGrpSpPr>
        <p:grpSpPr>
          <a:xfrm>
            <a:off x="4123940" y="567479"/>
            <a:ext cx="744514" cy="507999"/>
            <a:chOff x="6151860" y="4596981"/>
            <a:chExt cx="1266961" cy="533400"/>
          </a:xfrm>
        </p:grpSpPr>
        <p:sp>
          <p:nvSpPr>
            <p:cNvPr id="82" name="Flowchart: Process 11"/>
            <p:cNvSpPr/>
            <p:nvPr/>
          </p:nvSpPr>
          <p:spPr>
            <a:xfrm>
              <a:off x="6151860" y="4596981"/>
              <a:ext cx="1219200" cy="533400"/>
            </a:xfrm>
            <a:prstGeom prst="flowChartProcess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  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99620" y="4669306"/>
              <a:ext cx="1219201" cy="35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Pre-factoring</a:t>
              </a:r>
              <a:endParaRPr lang="en-US" sz="800" dirty="0" smtClean="0"/>
            </a:p>
          </p:txBody>
        </p:sp>
      </p:grpSp>
      <p:cxnSp>
        <p:nvCxnSpPr>
          <p:cNvPr id="94" name="Elbow Connector 1060"/>
          <p:cNvCxnSpPr>
            <a:stCxn id="83" idx="3"/>
          </p:cNvCxnSpPr>
          <p:nvPr/>
        </p:nvCxnSpPr>
        <p:spPr>
          <a:xfrm flipV="1">
            <a:off x="4868454" y="799324"/>
            <a:ext cx="426445" cy="63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Flowchart: Alternate Process 85"/>
          <p:cNvSpPr/>
          <p:nvPr/>
        </p:nvSpPr>
        <p:spPr>
          <a:xfrm>
            <a:off x="469900" y="2215569"/>
            <a:ext cx="1524000" cy="5334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Perform Architecture and Externality Review 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Diagonal Corner Rectangle 20"/>
          <p:cNvSpPr/>
          <p:nvPr/>
        </p:nvSpPr>
        <p:spPr>
          <a:xfrm flipV="1">
            <a:off x="609600" y="1295400"/>
            <a:ext cx="2514600" cy="4267200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 w="57150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Diagonal Corner Rectangle 22"/>
          <p:cNvSpPr/>
          <p:nvPr/>
        </p:nvSpPr>
        <p:spPr>
          <a:xfrm flipV="1">
            <a:off x="6477000" y="1295400"/>
            <a:ext cx="2514600" cy="4114800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 w="57150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Diagonal Corner Rectangle 21"/>
          <p:cNvSpPr/>
          <p:nvPr/>
        </p:nvSpPr>
        <p:spPr>
          <a:xfrm flipV="1">
            <a:off x="3505200" y="1295400"/>
            <a:ext cx="2590800" cy="4191000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 w="57150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flipV="1">
            <a:off x="6248400" y="1752600"/>
            <a:ext cx="2587752" cy="4495800"/>
          </a:xfrm>
          <a:prstGeom prst="round2Diag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47625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121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Amplify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219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Build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219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Apply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3" name="Round Diagonal Corner Rectangle 32"/>
          <p:cNvSpPr/>
          <p:nvPr/>
        </p:nvSpPr>
        <p:spPr>
          <a:xfrm flipV="1">
            <a:off x="6096000" y="2971800"/>
            <a:ext cx="2590800" cy="3352800"/>
          </a:xfrm>
          <a:prstGeom prst="round2Diag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47625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gular Pentagon 41"/>
          <p:cNvSpPr/>
          <p:nvPr/>
        </p:nvSpPr>
        <p:spPr>
          <a:xfrm>
            <a:off x="2590800" y="1371600"/>
            <a:ext cx="228600" cy="228600"/>
          </a:xfrm>
          <a:prstGeom prst="pentagon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Regular Pentagon 42"/>
          <p:cNvSpPr/>
          <p:nvPr/>
        </p:nvSpPr>
        <p:spPr>
          <a:xfrm>
            <a:off x="5638800" y="1371600"/>
            <a:ext cx="228600" cy="228600"/>
          </a:xfrm>
          <a:prstGeom prst="pentagon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Regular Pentagon 43"/>
          <p:cNvSpPr/>
          <p:nvPr/>
        </p:nvSpPr>
        <p:spPr>
          <a:xfrm>
            <a:off x="8534400" y="1371600"/>
            <a:ext cx="228600" cy="228600"/>
          </a:xfrm>
          <a:prstGeom prst="pentagon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Striped Right Arrow 39"/>
          <p:cNvSpPr/>
          <p:nvPr/>
        </p:nvSpPr>
        <p:spPr>
          <a:xfrm>
            <a:off x="5638800" y="2133600"/>
            <a:ext cx="914400" cy="609600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31000"/>
                </a:srgbClr>
              </a:gs>
              <a:gs pos="70000">
                <a:srgbClr val="FF0300">
                  <a:alpha val="42000"/>
                </a:srgbClr>
              </a:gs>
              <a:gs pos="100000">
                <a:srgbClr val="4D0808"/>
              </a:gs>
            </a:gsLst>
            <a:lin ang="2700000" scaled="1"/>
          </a:gra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flipV="1">
            <a:off x="3279648" y="1676400"/>
            <a:ext cx="2587752" cy="4270248"/>
          </a:xfrm>
          <a:prstGeom prst="round2Diag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47625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riped Right Arrow 35"/>
          <p:cNvSpPr/>
          <p:nvPr/>
        </p:nvSpPr>
        <p:spPr>
          <a:xfrm>
            <a:off x="2667000" y="2209800"/>
            <a:ext cx="914400" cy="609600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31000"/>
                </a:srgbClr>
              </a:gs>
              <a:gs pos="70000">
                <a:srgbClr val="FF0300">
                  <a:alpha val="42000"/>
                </a:srgbClr>
              </a:gs>
              <a:gs pos="100000">
                <a:srgbClr val="4D0808"/>
              </a:gs>
            </a:gsLst>
            <a:lin ang="2700000" scaled="1"/>
          </a:gra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Diagonal Corner Rectangle 23"/>
          <p:cNvSpPr/>
          <p:nvPr/>
        </p:nvSpPr>
        <p:spPr>
          <a:xfrm flipV="1">
            <a:off x="381000" y="1676400"/>
            <a:ext cx="2514600" cy="4267200"/>
          </a:xfrm>
          <a:prstGeom prst="round2Diag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57150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7200" y="2438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Franklin Gothic Medium" pitchFamily="34" charset="0"/>
              </a:rPr>
              <a:t>Enterprise Data Management Council</a:t>
            </a:r>
            <a:endParaRPr lang="en-US" sz="1000" dirty="0">
              <a:latin typeface="Franklin Gothic Medium" pitchFamily="34" charset="0"/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152400" y="2971800"/>
            <a:ext cx="2590800" cy="3352800"/>
            <a:chOff x="152400" y="2895600"/>
            <a:chExt cx="2590800" cy="3352800"/>
          </a:xfrm>
        </p:grpSpPr>
        <p:sp>
          <p:nvSpPr>
            <p:cNvPr id="18" name="Round Diagonal Corner Rectangle 17"/>
            <p:cNvSpPr/>
            <p:nvPr/>
          </p:nvSpPr>
          <p:spPr>
            <a:xfrm flipV="1">
              <a:off x="152400" y="2895600"/>
              <a:ext cx="2590800" cy="3352800"/>
            </a:xfrm>
            <a:prstGeom prst="round2DiagRect">
              <a:avLst/>
            </a:prstGeom>
            <a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 w="47625"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3048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Franklin Gothic Medium" pitchFamily="34" charset="0"/>
                </a:rPr>
                <a:t>Standards and Frameworks</a:t>
              </a:r>
              <a:endParaRPr lang="en-US" sz="1400" dirty="0">
                <a:latin typeface="Franklin Gothic Medium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3048000"/>
              <a:ext cx="990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Franklin Gothic Medium" pitchFamily="34" charset="0"/>
                </a:rPr>
                <a:t>Research </a:t>
              </a:r>
            </a:p>
            <a:p>
              <a:pPr algn="ctr"/>
              <a:r>
                <a:rPr lang="en-US" sz="1400" dirty="0" smtClean="0">
                  <a:latin typeface="Franklin Gothic Medium" pitchFamily="34" charset="0"/>
                </a:rPr>
                <a:t>and </a:t>
              </a:r>
            </a:p>
            <a:p>
              <a:pPr algn="ctr"/>
              <a:r>
                <a:rPr lang="en-US" sz="1400" dirty="0" smtClean="0">
                  <a:latin typeface="Franklin Gothic Medium" pitchFamily="34" charset="0"/>
                </a:rPr>
                <a:t>Innovation</a:t>
              </a:r>
              <a:endParaRPr lang="en-US" sz="1400" dirty="0">
                <a:latin typeface="Franklin Gothic Medium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8600" y="38100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Current &amp; Emerging Technology</a:t>
              </a:r>
              <a:endPara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32" name="Round Diagonal Corner Rectangle 31"/>
          <p:cNvSpPr/>
          <p:nvPr/>
        </p:nvSpPr>
        <p:spPr>
          <a:xfrm flipV="1">
            <a:off x="3124200" y="2971800"/>
            <a:ext cx="2590800" cy="3352800"/>
          </a:xfrm>
          <a:prstGeom prst="round2Diag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47625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3124200"/>
            <a:ext cx="1676400" cy="923330"/>
          </a:xfrm>
          <a:prstGeom prst="rect">
            <a:avLst/>
          </a:prstGeom>
          <a:solidFill>
            <a:schemeClr val="bg2">
              <a:lumMod val="90000"/>
              <a:alpha val="71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</a:rPr>
              <a:t>EDMC FIBO Strategic Framework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6" name="Picture 45" descr="Agile image (gears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4075619"/>
            <a:ext cx="1045910" cy="11398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00400" y="4678799"/>
            <a:ext cx="175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Feasibility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Planning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Development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Team/Organization </a:t>
            </a:r>
          </a:p>
          <a:p>
            <a:r>
              <a:rPr lang="en-US" sz="1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Adaptation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67376" y="41161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Agile Change Strategy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7" name="Picture 46" descr="communities on a pentagon sha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8525" y="3550706"/>
            <a:ext cx="1418617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248400" y="3200400"/>
            <a:ext cx="1676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tx2"/>
                  </a:solidFill>
                </a:ln>
                <a:latin typeface="Franklin Gothic Book" pitchFamily="34" charset="0"/>
              </a:rPr>
              <a:t>Monitor </a:t>
            </a:r>
          </a:p>
          <a:p>
            <a:r>
              <a:rPr lang="en-US" b="1" dirty="0" smtClean="0">
                <a:ln>
                  <a:solidFill>
                    <a:schemeClr val="tx2"/>
                  </a:solidFill>
                </a:ln>
                <a:latin typeface="Franklin Gothic Book" pitchFamily="34" charset="0"/>
              </a:rPr>
              <a:t>FIBO Communities</a:t>
            </a:r>
            <a:endParaRPr lang="en-US" b="1" dirty="0">
              <a:ln>
                <a:solidFill>
                  <a:schemeClr val="tx2"/>
                </a:solidFill>
              </a:ln>
              <a:latin typeface="Franklin Gothic Book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1" y="1765625"/>
            <a:ext cx="1102895" cy="70950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789" y="5052047"/>
            <a:ext cx="1299447" cy="59531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/>
          <a:srcRect l="41217" r="39621" b="34000"/>
          <a:stretch/>
        </p:blipFill>
        <p:spPr>
          <a:xfrm>
            <a:off x="574872" y="4645539"/>
            <a:ext cx="1349376" cy="46384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62" y="1800960"/>
            <a:ext cx="1334348" cy="10797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5352" y="4050687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  <a:latin typeface="Franklin Gothic Book" pitchFamily="34" charset="0"/>
              </a:rPr>
              <a:t>Transition via </a:t>
            </a:r>
          </a:p>
          <a:p>
            <a:r>
              <a:rPr lang="en-US" dirty="0" smtClean="0">
                <a:effectLst/>
                <a:latin typeface="Franklin Gothic Book" pitchFamily="34" charset="0"/>
              </a:rPr>
              <a:t>Enterprise Partnerships </a:t>
            </a:r>
            <a:endParaRPr lang="en-US" dirty="0">
              <a:effectLst/>
              <a:latin typeface="Franklin Gothic Book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81799" y="5193687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  <a:latin typeface="Franklin Gothic Book" pitchFamily="34" charset="0"/>
              </a:rPr>
              <a:t>FIBO Externality Review</a:t>
            </a:r>
            <a:endParaRPr lang="en-US" dirty="0">
              <a:effectLst/>
              <a:latin typeface="Franklin Gothic Book" pitchFamily="34" charset="0"/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E654-2E9C-4A45-86AB-DDEECA02AD27}" type="datetime1">
              <a:rPr lang="en-US" smtClean="0"/>
              <a:t>5/7/2014</a:t>
            </a:fld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EDMC   FIBO </a:t>
            </a:r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402B-C8A5-5445-AD78-AAE8EACFDC0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457200" y="-271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Extending the Competency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477000" y="1673226"/>
            <a:ext cx="2310584" cy="1450974"/>
            <a:chOff x="2496367" y="2793970"/>
            <a:chExt cx="2310584" cy="145097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367" y="2793970"/>
              <a:ext cx="2310584" cy="1450974"/>
            </a:xfrm>
            <a:prstGeom prst="rect">
              <a:avLst/>
            </a:prstGeom>
          </p:spPr>
        </p:pic>
        <p:sp>
          <p:nvSpPr>
            <p:cNvPr id="62" name="Flowchart: Preparation 10"/>
            <p:cNvSpPr/>
            <p:nvPr/>
          </p:nvSpPr>
          <p:spPr>
            <a:xfrm>
              <a:off x="3354478" y="3256566"/>
              <a:ext cx="600301" cy="503903"/>
            </a:xfrm>
            <a:prstGeom prst="flowChartPreparati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14063" y="3340675"/>
              <a:ext cx="19577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Franklin Gothic Medium" pitchFamily="34" charset="0"/>
                </a:rPr>
                <a:t>Implementations</a:t>
              </a:r>
              <a:endParaRPr lang="en-US" sz="1600" dirty="0">
                <a:latin typeface="Franklin Gothic Medium" pitchFamily="34" charset="0"/>
              </a:endParaRPr>
            </a:p>
          </p:txBody>
        </p:sp>
      </p:grpSp>
      <p:sp>
        <p:nvSpPr>
          <p:cNvPr id="66" name="Bent Arrow 65"/>
          <p:cNvSpPr/>
          <p:nvPr/>
        </p:nvSpPr>
        <p:spPr>
          <a:xfrm rot="11815391">
            <a:off x="2185662" y="4863439"/>
            <a:ext cx="1419874" cy="1016748"/>
          </a:xfrm>
          <a:prstGeom prst="bentArrow">
            <a:avLst/>
          </a:prstGeom>
          <a:solidFill>
            <a:srgbClr val="08FF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Bent Arrow 66"/>
          <p:cNvSpPr/>
          <p:nvPr/>
        </p:nvSpPr>
        <p:spPr>
          <a:xfrm rot="11815391">
            <a:off x="2039114" y="4917292"/>
            <a:ext cx="4588317" cy="1144731"/>
          </a:xfrm>
          <a:prstGeom prst="bentArrow">
            <a:avLst>
              <a:gd name="adj1" fmla="val 25000"/>
              <a:gd name="adj2" fmla="val 17571"/>
              <a:gd name="adj3" fmla="val 25000"/>
              <a:gd name="adj4" fmla="val 43750"/>
            </a:avLst>
          </a:prstGeom>
          <a:solidFill>
            <a:srgbClr val="08FF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r>
              <a:rPr lang="en-US" baseline="0" dirty="0" smtClean="0"/>
              <a:t> of FIGI RFC, activities</a:t>
            </a:r>
          </a:p>
          <a:p>
            <a:r>
              <a:rPr lang="en-US" dirty="0" smtClean="0"/>
              <a:t>FIBO Status</a:t>
            </a:r>
          </a:p>
          <a:p>
            <a:pPr lvl="1"/>
            <a:r>
              <a:rPr lang="en-US" dirty="0" smtClean="0"/>
              <a:t>Status of Current Activities</a:t>
            </a:r>
          </a:p>
          <a:p>
            <a:pPr lvl="1"/>
            <a:r>
              <a:rPr lang="en-US" dirty="0" smtClean="0"/>
              <a:t>FIBO Indices and Indicators Status / Plans</a:t>
            </a:r>
          </a:p>
          <a:p>
            <a:pPr lvl="1"/>
            <a:r>
              <a:rPr lang="en-US" dirty="0" smtClean="0"/>
              <a:t>Roadmap and next steps</a:t>
            </a:r>
          </a:p>
          <a:p>
            <a:pPr lvl="0"/>
            <a:r>
              <a:rPr lang="en-US" dirty="0" smtClean="0"/>
              <a:t>FIBO Development Process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Finalization 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Forces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FIBO Foundations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FIBO-BE</a:t>
            </a:r>
            <a:endParaRPr lang="en-US" sz="24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D8CD7-FEF3-4495-AF79-015AD3D984E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Lattice and Other Patterns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dirty="0" smtClean="0"/>
              <a:t>There is a “healthy” tension between:</a:t>
            </a:r>
          </a:p>
          <a:p>
            <a:pPr lvl="1"/>
            <a:r>
              <a:rPr lang="en-US" sz="1800" dirty="0" smtClean="0"/>
              <a:t>Delivering OMG specification ontologies which work out of the box</a:t>
            </a:r>
          </a:p>
          <a:p>
            <a:pPr lvl="1"/>
            <a:r>
              <a:rPr lang="en-US" sz="1800" dirty="0" smtClean="0"/>
              <a:t>Framing the semantics of concepts according to strong semantic grounding, including Lattice </a:t>
            </a:r>
          </a:p>
          <a:p>
            <a:pPr lvl="0"/>
            <a:r>
              <a:rPr lang="en-US" sz="2000" dirty="0" smtClean="0"/>
              <a:t>New arrangement to support this:</a:t>
            </a:r>
          </a:p>
          <a:p>
            <a:pPr lvl="1"/>
            <a:r>
              <a:rPr lang="en-US" sz="1800" dirty="0" smtClean="0"/>
              <a:t>OMG FIBO</a:t>
            </a:r>
            <a:r>
              <a:rPr lang="en-US" sz="1800" baseline="0" dirty="0" smtClean="0"/>
              <a:t> ontologies do not include Lattice (and potentially other) patterns which may cause deployment issues </a:t>
            </a:r>
          </a:p>
          <a:p>
            <a:pPr lvl="1"/>
            <a:r>
              <a:rPr lang="en-US" sz="1800" baseline="0" dirty="0" smtClean="0"/>
              <a:t>OMG FIBO ontologies must reflect the higher level patterns</a:t>
            </a:r>
          </a:p>
          <a:p>
            <a:pPr lvl="1"/>
            <a:r>
              <a:rPr lang="en-US" sz="1800" baseline="0" dirty="0" smtClean="0"/>
              <a:t>Lattice etc. maintained by EDMC in separate namespace</a:t>
            </a:r>
          </a:p>
          <a:p>
            <a:pPr lvl="1"/>
            <a:r>
              <a:rPr lang="en-US" sz="1800" baseline="0" dirty="0" smtClean="0"/>
              <a:t>Use to validate integrity of OMG FIBO ontologies</a:t>
            </a:r>
          </a:p>
          <a:p>
            <a:pPr lvl="0"/>
            <a:r>
              <a:rPr lang="en-US" sz="2000" dirty="0" smtClean="0"/>
              <a:t>This is analogous to the relationship between conceptual and operational ontologies</a:t>
            </a:r>
          </a:p>
          <a:p>
            <a:pPr lvl="1"/>
            <a:r>
              <a:rPr lang="en-US" sz="1800" dirty="0" smtClean="0"/>
              <a:t>But the OMG FIBO specifications are still “conceptual”</a:t>
            </a:r>
          </a:p>
          <a:p>
            <a:pPr lvl="0"/>
            <a:r>
              <a:rPr lang="en-US" sz="2000" dirty="0" smtClean="0"/>
              <a:t>Details being worked out now</a:t>
            </a:r>
          </a:p>
          <a:p>
            <a:pPr lvl="0"/>
            <a:r>
              <a:rPr lang="en-US" sz="2000" dirty="0" smtClean="0"/>
              <a:t>Process for Externality etc. to be updated to reflect this</a:t>
            </a:r>
          </a:p>
        </p:txBody>
      </p:sp>
    </p:spTree>
    <p:extLst>
      <p:ext uri="{BB962C8B-B14F-4D97-AF65-F5344CB8AC3E}">
        <p14:creationId xmlns:p14="http://schemas.microsoft.com/office/powerpoint/2010/main" val="36215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r>
              <a:rPr lang="en-US" dirty="0" smtClean="0"/>
              <a:t>and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868DC-D813-47B4-BCA0-5910B6BA042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Pre-factoring</a:t>
            </a:r>
          </a:p>
          <a:p>
            <a:r>
              <a:rPr lang="en-US" dirty="0" smtClean="0"/>
              <a:t>Externality Review</a:t>
            </a:r>
          </a:p>
          <a:p>
            <a:r>
              <a:rPr lang="en-US" dirty="0" smtClean="0"/>
              <a:t>Refactoring, semantic enhancements etc.</a:t>
            </a:r>
          </a:p>
          <a:p>
            <a:r>
              <a:rPr lang="en-US" dirty="0" smtClean="0"/>
              <a:t>SME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868DC-D813-47B4-BCA0-5910B6BA042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New activity</a:t>
            </a:r>
          </a:p>
          <a:p>
            <a:r>
              <a:rPr lang="en-US" dirty="0" smtClean="0"/>
              <a:t>OMG Representative carries out initial technical activities as required before FIBO-in-Waiting OWL may be presented to </a:t>
            </a:r>
            <a:r>
              <a:rPr lang="en-US" dirty="0" smtClean="0"/>
              <a:t>FCTs</a:t>
            </a:r>
          </a:p>
          <a:p>
            <a:r>
              <a:rPr lang="en-US" dirty="0" smtClean="0"/>
              <a:t>Under way for Securities common Terms (FIBO-SEC)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Externality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and</a:t>
            </a:r>
            <a:r>
              <a:rPr lang="en-US" baseline="0" dirty="0" smtClean="0"/>
              <a:t> identify re-usable content semantics</a:t>
            </a:r>
          </a:p>
          <a:p>
            <a:pPr lvl="1"/>
            <a:r>
              <a:rPr lang="en-US" dirty="0" smtClean="0"/>
              <a:t>Formal</a:t>
            </a:r>
            <a:r>
              <a:rPr lang="en-US" baseline="0" dirty="0" smtClean="0"/>
              <a:t> </a:t>
            </a:r>
            <a:r>
              <a:rPr lang="en-US" dirty="0" smtClean="0"/>
              <a:t>published </a:t>
            </a:r>
            <a:r>
              <a:rPr lang="en-US" dirty="0" smtClean="0"/>
              <a:t>ontologies</a:t>
            </a:r>
          </a:p>
          <a:p>
            <a:pPr lvl="1"/>
            <a:r>
              <a:rPr lang="en-US" dirty="0" smtClean="0"/>
              <a:t>Business models in non ontological (non FOL) formats</a:t>
            </a:r>
          </a:p>
          <a:p>
            <a:pPr lvl="1"/>
            <a:r>
              <a:rPr lang="en-US" dirty="0" smtClean="0"/>
              <a:t>Technical / messaging</a:t>
            </a:r>
            <a:r>
              <a:rPr lang="en-US" baseline="0" dirty="0" smtClean="0"/>
              <a:t> standards to “reverse engineer” into semantics</a:t>
            </a:r>
          </a:p>
          <a:p>
            <a:pPr lvl="0"/>
            <a:r>
              <a:rPr lang="en-US" dirty="0" smtClean="0"/>
              <a:t>Pre-requisite: identify abstractions needed to support</a:t>
            </a:r>
            <a:r>
              <a:rPr lang="en-US" baseline="0" dirty="0" smtClean="0"/>
              <a:t> the specification </a:t>
            </a:r>
            <a:r>
              <a:rPr lang="en-US" baseline="0" dirty="0" smtClean="0"/>
              <a:t>concepts</a:t>
            </a:r>
          </a:p>
          <a:p>
            <a:pPr lvl="1"/>
            <a:r>
              <a:rPr lang="en-US" baseline="0" dirty="0" smtClean="0"/>
              <a:t>These include abstract patterns which would not go in the published OMG specification ontologies</a:t>
            </a:r>
          </a:p>
          <a:p>
            <a:pPr lvl="1"/>
            <a:r>
              <a:rPr lang="en-US" baseline="0" dirty="0" smtClean="0"/>
              <a:t>Everything is framed consistent with the Lattice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Externality Review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Derivatives:</a:t>
            </a:r>
            <a:r>
              <a:rPr lang="en-US" sz="2400" b="1" baseline="0" dirty="0" smtClean="0"/>
              <a:t> </a:t>
            </a:r>
          </a:p>
          <a:p>
            <a:pPr lvl="1"/>
            <a:r>
              <a:rPr lang="en-US" sz="2000" baseline="0" dirty="0" smtClean="0"/>
              <a:t>Needs </a:t>
            </a:r>
            <a:r>
              <a:rPr lang="en-US" sz="2000" b="1" baseline="0" dirty="0" smtClean="0"/>
              <a:t>Transaction</a:t>
            </a:r>
            <a:r>
              <a:rPr lang="en-US" sz="2000" baseline="0" dirty="0" smtClean="0"/>
              <a:t> Shared Semantics</a:t>
            </a:r>
          </a:p>
          <a:p>
            <a:pPr lvl="2"/>
            <a:r>
              <a:rPr lang="en-US" sz="1800" dirty="0" smtClean="0"/>
              <a:t>Extends Foundations model of commitments, agreements etc. </a:t>
            </a:r>
          </a:p>
          <a:p>
            <a:pPr lvl="2"/>
            <a:r>
              <a:rPr lang="en-US" sz="1800" dirty="0" smtClean="0"/>
              <a:t>In line with ISO 15944-4 (REA)</a:t>
            </a:r>
          </a:p>
          <a:p>
            <a:pPr lvl="1"/>
            <a:r>
              <a:rPr lang="en-US" sz="2000" dirty="0" smtClean="0"/>
              <a:t>Other e.g. </a:t>
            </a:r>
            <a:r>
              <a:rPr lang="en-US" sz="2000" b="1" dirty="0" smtClean="0"/>
              <a:t>Margining</a:t>
            </a:r>
            <a:r>
              <a:rPr lang="en-US" sz="2000" dirty="0" smtClean="0"/>
              <a:t>, </a:t>
            </a:r>
            <a:r>
              <a:rPr lang="en-US" sz="2000" b="1" dirty="0" smtClean="0"/>
              <a:t>Collateral</a:t>
            </a:r>
          </a:p>
          <a:p>
            <a:pPr lvl="0"/>
            <a:r>
              <a:rPr lang="en-US" sz="2400" dirty="0" smtClean="0"/>
              <a:t>Securities, Derivatives have </a:t>
            </a:r>
            <a:r>
              <a:rPr lang="en-US" sz="2400" b="1" dirty="0" smtClean="0"/>
              <a:t>Schedules</a:t>
            </a:r>
          </a:p>
          <a:p>
            <a:pPr lvl="1"/>
            <a:r>
              <a:rPr lang="en-US" sz="2000" dirty="0" smtClean="0"/>
              <a:t>Phase 1 of OMG Date Time Vocabulary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alignment </a:t>
            </a:r>
            <a:endParaRPr lang="en-US" sz="2000" dirty="0" smtClean="0"/>
          </a:p>
          <a:p>
            <a:pPr lvl="2"/>
            <a:r>
              <a:rPr lang="en-US" sz="1800" dirty="0" smtClean="0"/>
              <a:t>Now available in OWL</a:t>
            </a:r>
          </a:p>
          <a:p>
            <a:pPr lvl="2"/>
            <a:r>
              <a:rPr lang="en-US" sz="1800" dirty="0" smtClean="0"/>
              <a:t>Shared Semantics strategy</a:t>
            </a:r>
            <a:r>
              <a:rPr lang="en-US" sz="1800" baseline="0" dirty="0" smtClean="0"/>
              <a:t> </a:t>
            </a:r>
          </a:p>
          <a:p>
            <a:pPr lvl="0"/>
            <a:r>
              <a:rPr lang="en-US" sz="2400" b="1" dirty="0" smtClean="0"/>
              <a:t>Funds</a:t>
            </a:r>
            <a:r>
              <a:rPr lang="en-US" sz="2400" b="1" baseline="0" dirty="0" smtClean="0"/>
              <a:t> / CIV: </a:t>
            </a:r>
            <a:r>
              <a:rPr lang="en-US" sz="2400" baseline="0" dirty="0" smtClean="0"/>
              <a:t>FIBO-BEs update in Trusts, Entities</a:t>
            </a:r>
          </a:p>
          <a:p>
            <a:pPr lvl="0"/>
            <a:r>
              <a:rPr lang="en-US" sz="2400" b="1" dirty="0" smtClean="0"/>
              <a:t>SPVs: </a:t>
            </a:r>
            <a:r>
              <a:rPr lang="en-US" sz="2400" baseline="0" dirty="0" smtClean="0"/>
              <a:t>FIBO-BE update to add core SPV model</a:t>
            </a:r>
          </a:p>
          <a:p>
            <a:pPr lvl="0"/>
            <a:r>
              <a:rPr lang="en-US" sz="2400" baseline="0" dirty="0" smtClean="0"/>
              <a:t>Temporal Terms</a:t>
            </a:r>
          </a:p>
          <a:p>
            <a:pPr lvl="1"/>
            <a:r>
              <a:rPr lang="en-US" sz="2000" dirty="0" smtClean="0"/>
              <a:t>Phase 2 of OMG DTV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and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000" dirty="0" smtClean="0"/>
              <a:t>Green boxes on </a:t>
            </a:r>
            <a:r>
              <a:rPr lang="en-US" sz="2000" dirty="0" smtClean="0"/>
              <a:t>slide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Refactoring: replaces single-use properties with restrictions; other essential OWL changes</a:t>
            </a:r>
          </a:p>
          <a:p>
            <a:r>
              <a:rPr lang="en-US" sz="2400" dirty="0" smtClean="0"/>
              <a:t>Semantic Issues: identify / challenge assertions which seem incorrect</a:t>
            </a:r>
          </a:p>
          <a:p>
            <a:pPr lvl="1"/>
            <a:r>
              <a:rPr lang="en-US" sz="2000" dirty="0" smtClean="0"/>
              <a:t>To be filed as Issues</a:t>
            </a:r>
            <a:r>
              <a:rPr lang="en-US" sz="2000" baseline="0" dirty="0" smtClean="0"/>
              <a:t> on </a:t>
            </a:r>
            <a:r>
              <a:rPr lang="en-US" sz="2000" baseline="0" dirty="0" err="1" smtClean="0"/>
              <a:t>GitHub</a:t>
            </a:r>
            <a:endParaRPr lang="en-US" sz="2000" baseline="0" dirty="0" smtClean="0"/>
          </a:p>
          <a:p>
            <a:pPr lvl="0"/>
            <a:r>
              <a:rPr lang="en-US" sz="2400" dirty="0" smtClean="0"/>
              <a:t>Semantic Enhancement: things we were not able to say in legacy use of OWL</a:t>
            </a:r>
          </a:p>
          <a:p>
            <a:pPr lvl="1"/>
            <a:r>
              <a:rPr lang="en-US" sz="2000" dirty="0" smtClean="0"/>
              <a:t>New assertions</a:t>
            </a:r>
            <a:r>
              <a:rPr lang="en-US" sz="2000" baseline="0" dirty="0" smtClean="0"/>
              <a:t> should be validated by SMEs</a:t>
            </a:r>
          </a:p>
          <a:p>
            <a:pPr lvl="1"/>
            <a:r>
              <a:rPr lang="en-US" sz="2000" baseline="0" dirty="0" smtClean="0"/>
              <a:t>Spiral development: test once before deployment</a:t>
            </a:r>
          </a:p>
          <a:p>
            <a:pPr lvl="0"/>
            <a:r>
              <a:rPr lang="en-US" sz="2400" dirty="0" smtClean="0"/>
              <a:t>Consistency Checks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 Reviews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868DC-D813-47B4-BCA0-5910B6BA042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Legacy OWL (FIBOs in Waiting) </a:t>
            </a:r>
            <a:r>
              <a:rPr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 Review status:</a:t>
            </a:r>
            <a:endParaRPr lang="en-US" baseline="0" dirty="0" smtClean="0"/>
          </a:p>
          <a:p>
            <a:pPr lvl="1"/>
            <a:r>
              <a:rPr lang="en-US" baseline="0" dirty="0" smtClean="0"/>
              <a:t>In various stages of review completion</a:t>
            </a:r>
          </a:p>
          <a:p>
            <a:pPr lvl="1"/>
            <a:r>
              <a:rPr lang="en-US" baseline="0" dirty="0" smtClean="0"/>
              <a:t>Identified as Substantive v Draft on SR site</a:t>
            </a:r>
          </a:p>
          <a:p>
            <a:pPr lvl="0"/>
            <a:r>
              <a:rPr lang="en-US" dirty="0" smtClean="0"/>
              <a:t>SME Review of Completed OWL</a:t>
            </a:r>
          </a:p>
          <a:p>
            <a:pPr lvl="1"/>
            <a:r>
              <a:rPr lang="en-US" dirty="0" err="1" smtClean="0"/>
              <a:t>NoMagic</a:t>
            </a:r>
            <a:r>
              <a:rPr lang="en-US" dirty="0" smtClean="0"/>
              <a:t> helping with </a:t>
            </a:r>
            <a:r>
              <a:rPr lang="en-US" baseline="0" dirty="0" smtClean="0"/>
              <a:t>presentation tool for future SME Reviews</a:t>
            </a:r>
          </a:p>
          <a:p>
            <a:pPr lvl="2"/>
            <a:r>
              <a:rPr lang="en-US" baseline="0" dirty="0" smtClean="0"/>
              <a:t>Static: for final SME Review of completed submission</a:t>
            </a:r>
          </a:p>
          <a:p>
            <a:pPr lvl="2"/>
            <a:r>
              <a:rPr lang="en-US" baseline="0" dirty="0" smtClean="0"/>
              <a:t>Dynamic: for initial SME Review of “Draft”</a:t>
            </a:r>
          </a:p>
          <a:p>
            <a:pPr lvl="1"/>
            <a:r>
              <a:rPr lang="en-US" baseline="0" dirty="0" smtClean="0"/>
              <a:t>Restrictions present a novel problem</a:t>
            </a:r>
          </a:p>
        </p:txBody>
      </p:sp>
    </p:spTree>
    <p:extLst>
      <p:ext uri="{BB962C8B-B14F-4D97-AF65-F5344CB8AC3E}">
        <p14:creationId xmlns:p14="http://schemas.microsoft.com/office/powerpoint/2010/main" val="39925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SME Validation</a:t>
            </a:r>
            <a:r>
              <a:rPr lang="en-US" baseline="0" dirty="0" smtClean="0"/>
              <a:t>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868DC-D813-47B4-BCA0-5910B6BA042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 smtClean="0"/>
              <a:t>Business/ SME Presentation</a:t>
            </a:r>
          </a:p>
          <a:p>
            <a:r>
              <a:rPr lang="en-US" sz="2400" dirty="0" smtClean="0"/>
              <a:t>Written</a:t>
            </a:r>
            <a:r>
              <a:rPr lang="en-US" sz="2400" baseline="0" dirty="0" smtClean="0"/>
              <a:t> definitions reviews</a:t>
            </a:r>
          </a:p>
          <a:p>
            <a:r>
              <a:rPr lang="en-US" sz="2400" baseline="0" dirty="0" smtClean="0"/>
              <a:t>OWL Restrictions</a:t>
            </a:r>
          </a:p>
          <a:p>
            <a:pPr lvl="1"/>
            <a:r>
              <a:rPr lang="en-US" sz="2000" baseline="0" dirty="0" smtClean="0"/>
              <a:t>Were not used in previous business facing views. Need to be able to validate models with these</a:t>
            </a:r>
          </a:p>
          <a:p>
            <a:pPr lvl="2"/>
            <a:r>
              <a:rPr lang="en-US" sz="1800" baseline="0" dirty="0" smtClean="0"/>
              <a:t>Natural language expression using SBVR</a:t>
            </a:r>
          </a:p>
          <a:p>
            <a:pPr lvl="2"/>
            <a:r>
              <a:rPr lang="en-US" sz="1800" baseline="0" dirty="0" smtClean="0"/>
              <a:t>Graphical rendition </a:t>
            </a:r>
          </a:p>
          <a:p>
            <a:pPr lvl="0"/>
            <a:r>
              <a:rPr lang="en-US" sz="2400" baseline="0" dirty="0" smtClean="0"/>
              <a:t>OWL Object Property Types</a:t>
            </a:r>
          </a:p>
          <a:p>
            <a:pPr lvl="1"/>
            <a:r>
              <a:rPr lang="en-US" sz="2000" baseline="0" dirty="0" smtClean="0"/>
              <a:t>(transitive, functional, </a:t>
            </a:r>
            <a:r>
              <a:rPr lang="en-US" sz="2000" baseline="0" dirty="0" err="1" smtClean="0"/>
              <a:t>irrecursive</a:t>
            </a:r>
            <a:r>
              <a:rPr lang="en-US" sz="2000" baseline="0" dirty="0" smtClean="0"/>
              <a:t> etc.)</a:t>
            </a:r>
          </a:p>
          <a:p>
            <a:pPr lvl="1"/>
            <a:r>
              <a:rPr lang="en-US" sz="2000" baseline="0" dirty="0" smtClean="0"/>
              <a:t>Were used only minimally in previous SME views and were presented as tags only</a:t>
            </a:r>
          </a:p>
          <a:p>
            <a:pPr lvl="1"/>
            <a:r>
              <a:rPr lang="en-US" sz="2000" baseline="0" dirty="0" smtClean="0"/>
              <a:t>Exploring the use of SBVR to express implications of these in controlled natural language </a:t>
            </a:r>
          </a:p>
        </p:txBody>
      </p:sp>
    </p:spTree>
    <p:extLst>
      <p:ext uri="{BB962C8B-B14F-4D97-AF65-F5344CB8AC3E}">
        <p14:creationId xmlns:p14="http://schemas.microsoft.com/office/powerpoint/2010/main" val="32248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563562"/>
          </a:xfrm>
        </p:spPr>
        <p:txBody>
          <a:bodyPr/>
          <a:lstStyle/>
          <a:p>
            <a:r>
              <a:rPr lang="en-US" dirty="0" smtClean="0"/>
              <a:t>Configuration </a:t>
            </a:r>
            <a:r>
              <a:rPr lang="en-US" dirty="0" smtClean="0"/>
              <a:t>and Change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 </a:t>
            </a:r>
            <a:r>
              <a:rPr lang="en-US" dirty="0" err="1" smtClean="0"/>
              <a:t>GitHub</a:t>
            </a:r>
            <a:r>
              <a:rPr lang="en-US" dirty="0" smtClean="0"/>
              <a:t> Jenkins JIRA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5131" y="2687819"/>
            <a:ext cx="1166537" cy="461665"/>
          </a:xfrm>
          <a:prstGeom prst="rect">
            <a:avLst/>
          </a:prstGeom>
          <a:solidFill>
            <a:srgbClr val="FF939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GitHub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2421668" y="2918652"/>
            <a:ext cx="516818" cy="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64154" y="2696653"/>
            <a:ext cx="99937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JIRA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90461" y="2920240"/>
            <a:ext cx="444091" cy="3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8" idx="2"/>
          </p:cNvCxnSpPr>
          <p:nvPr/>
        </p:nvCxnSpPr>
        <p:spPr>
          <a:xfrm rot="16200000" flipH="1">
            <a:off x="7961370" y="2817658"/>
            <a:ext cx="1588" cy="201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95" idx="4"/>
            <a:endCxn id="30" idx="2"/>
          </p:cNvCxnSpPr>
          <p:nvPr/>
        </p:nvCxnSpPr>
        <p:spPr>
          <a:xfrm rot="5400000" flipH="1">
            <a:off x="3487569" y="97051"/>
            <a:ext cx="1112457" cy="6789267"/>
          </a:xfrm>
          <a:prstGeom prst="bentConnector4">
            <a:avLst>
              <a:gd name="adj1" fmla="val -157285"/>
              <a:gd name="adj2" fmla="val 10336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r 29"/>
          <p:cNvSpPr/>
          <p:nvPr/>
        </p:nvSpPr>
        <p:spPr>
          <a:xfrm>
            <a:off x="649164" y="2719837"/>
            <a:ext cx="379737" cy="431235"/>
          </a:xfrm>
          <a:prstGeom prst="flowChar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0" idx="6"/>
            <a:endCxn id="4" idx="1"/>
          </p:cNvCxnSpPr>
          <p:nvPr/>
        </p:nvCxnSpPr>
        <p:spPr>
          <a:xfrm flipV="1">
            <a:off x="1028901" y="2918652"/>
            <a:ext cx="226230" cy="16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30" idx="4"/>
          </p:cNvCxnSpPr>
          <p:nvPr/>
        </p:nvCxnSpPr>
        <p:spPr>
          <a:xfrm rot="16200000" flipV="1">
            <a:off x="699011" y="3291094"/>
            <a:ext cx="888106" cy="608062"/>
          </a:xfrm>
          <a:prstGeom prst="bentConnector3">
            <a:avLst>
              <a:gd name="adj1" fmla="val 17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88658" y="1417638"/>
            <a:ext cx="896005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FIBO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stCxn id="46" idx="2"/>
            <a:endCxn id="30" idx="0"/>
          </p:cNvCxnSpPr>
          <p:nvPr/>
        </p:nvCxnSpPr>
        <p:spPr>
          <a:xfrm rot="16200000" flipH="1">
            <a:off x="417580" y="2298384"/>
            <a:ext cx="840534" cy="2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1776" y="6165802"/>
            <a:ext cx="411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Dwiz</a:t>
            </a:r>
            <a:r>
              <a:rPr lang="en-US" dirty="0" smtClean="0"/>
              <a:t> May 6, 2014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792490" y="2612328"/>
            <a:ext cx="1150657" cy="612648"/>
            <a:chOff x="2969682" y="2612328"/>
            <a:chExt cx="1150657" cy="612648"/>
          </a:xfrm>
        </p:grpSpPr>
        <p:sp>
          <p:nvSpPr>
            <p:cNvPr id="9" name="Decision 8"/>
            <p:cNvSpPr/>
            <p:nvPr/>
          </p:nvSpPr>
          <p:spPr>
            <a:xfrm>
              <a:off x="3086147" y="2612328"/>
              <a:ext cx="914400" cy="612648"/>
            </a:xfrm>
            <a:prstGeom prst="flowChartDecis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69682" y="2718597"/>
              <a:ext cx="1150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Issues </a:t>
              </a:r>
            </a:p>
            <a:p>
              <a:pPr algn="ctr"/>
              <a:r>
                <a:rPr lang="en-US" sz="1000" b="1" dirty="0" smtClean="0"/>
                <a:t>Resolved?</a:t>
              </a:r>
              <a:endParaRPr lang="en-US" sz="10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285048" y="2672431"/>
            <a:ext cx="1150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Yes</a:t>
            </a:r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26675" y="3316523"/>
            <a:ext cx="1150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No</a:t>
            </a:r>
            <a:endParaRPr lang="en-US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938486" y="3286987"/>
            <a:ext cx="1150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No</a:t>
            </a:r>
            <a:endParaRPr lang="en-US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13494" y="2672431"/>
            <a:ext cx="1150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Yes</a:t>
            </a:r>
            <a:endParaRPr lang="en-US" sz="1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96006" y="2023250"/>
            <a:ext cx="418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Select from a FIBO in Waiting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04447" y="3647628"/>
            <a:ext cx="915638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Jenkins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051789" y="2687819"/>
            <a:ext cx="848799" cy="461665"/>
          </a:xfrm>
          <a:prstGeom prst="rect">
            <a:avLst/>
          </a:prstGeom>
          <a:solidFill>
            <a:srgbClr val="0A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FIBO</a:t>
            </a:r>
            <a:endParaRPr lang="en-US" sz="24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857379" y="2632754"/>
            <a:ext cx="1150657" cy="612648"/>
            <a:chOff x="2969682" y="2612328"/>
            <a:chExt cx="1150657" cy="612648"/>
          </a:xfrm>
        </p:grpSpPr>
        <p:sp>
          <p:nvSpPr>
            <p:cNvPr id="58" name="Decision 57"/>
            <p:cNvSpPr/>
            <p:nvPr/>
          </p:nvSpPr>
          <p:spPr>
            <a:xfrm>
              <a:off x="3086147" y="2612328"/>
              <a:ext cx="914400" cy="612648"/>
            </a:xfrm>
            <a:prstGeom prst="flowChartDecis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69682" y="2689061"/>
              <a:ext cx="1150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Issues </a:t>
              </a:r>
            </a:p>
            <a:p>
              <a:pPr algn="ctr"/>
              <a:r>
                <a:rPr lang="en-US" sz="1000" b="1" dirty="0" smtClean="0"/>
                <a:t>Resolved?</a:t>
              </a:r>
              <a:endParaRPr lang="en-US" sz="1000" b="1" dirty="0"/>
            </a:p>
          </p:txBody>
        </p:sp>
      </p:grpSp>
      <p:sp>
        <p:nvSpPr>
          <p:cNvPr id="63" name="Or 62"/>
          <p:cNvSpPr/>
          <p:nvPr/>
        </p:nvSpPr>
        <p:spPr>
          <a:xfrm>
            <a:off x="4101823" y="2717355"/>
            <a:ext cx="379737" cy="431235"/>
          </a:xfrm>
          <a:prstGeom prst="flowChar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63" idx="6"/>
            <a:endCxn id="17" idx="1"/>
          </p:cNvCxnSpPr>
          <p:nvPr/>
        </p:nvCxnSpPr>
        <p:spPr>
          <a:xfrm flipV="1">
            <a:off x="4481560" y="2927486"/>
            <a:ext cx="782594" cy="5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36" idx="1"/>
            <a:endCxn id="63" idx="4"/>
          </p:cNvCxnSpPr>
          <p:nvPr/>
        </p:nvCxnSpPr>
        <p:spPr>
          <a:xfrm rot="10800000">
            <a:off x="4291693" y="3148590"/>
            <a:ext cx="1112755" cy="6837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447094" y="3854513"/>
            <a:ext cx="990587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Jenkins</a:t>
            </a:r>
            <a:endParaRPr lang="en-US" dirty="0"/>
          </a:p>
        </p:txBody>
      </p:sp>
      <p:cxnSp>
        <p:nvCxnSpPr>
          <p:cNvPr id="87" name="Shape 86"/>
          <p:cNvCxnSpPr>
            <a:endCxn id="80" idx="3"/>
          </p:cNvCxnSpPr>
          <p:nvPr/>
        </p:nvCxnSpPr>
        <p:spPr>
          <a:xfrm rot="5400000">
            <a:off x="2413594" y="3086615"/>
            <a:ext cx="976651" cy="92847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7" idx="3"/>
            <a:endCxn id="58" idx="1"/>
          </p:cNvCxnSpPr>
          <p:nvPr/>
        </p:nvCxnSpPr>
        <p:spPr>
          <a:xfrm>
            <a:off x="6263525" y="2927486"/>
            <a:ext cx="710319" cy="11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8917770" y="2923416"/>
            <a:ext cx="226230" cy="16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r 94"/>
          <p:cNvSpPr/>
          <p:nvPr/>
        </p:nvSpPr>
        <p:spPr>
          <a:xfrm>
            <a:off x="7248562" y="3616677"/>
            <a:ext cx="379737" cy="431235"/>
          </a:xfrm>
          <a:prstGeom prst="flowChar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>
            <a:stCxn id="58" idx="2"/>
          </p:cNvCxnSpPr>
          <p:nvPr/>
        </p:nvCxnSpPr>
        <p:spPr>
          <a:xfrm rot="16200000" flipH="1">
            <a:off x="7229930" y="3446515"/>
            <a:ext cx="40222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5" idx="2"/>
            <a:endCxn id="36" idx="3"/>
          </p:cNvCxnSpPr>
          <p:nvPr/>
        </p:nvCxnSpPr>
        <p:spPr>
          <a:xfrm flipH="1" flipV="1">
            <a:off x="6320085" y="3832294"/>
            <a:ext cx="92847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49164" y="4210361"/>
            <a:ext cx="3439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Red FIBO becomes Pink as it enters the </a:t>
            </a:r>
            <a:r>
              <a:rPr lang="en-US" dirty="0" err="1" smtClean="0"/>
              <a:t>GitHub</a:t>
            </a:r>
            <a:r>
              <a:rPr lang="en-US" dirty="0" smtClean="0"/>
              <a:t>/Jenkins loop.  When it becomes Yellow it enters the OMG process through the FDTF and the AB.  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434883" y="4223845"/>
            <a:ext cx="2850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Yellow FIBO issues are resolved where possible in JIRA/Jenkins.  Else, back through </a:t>
            </a:r>
            <a:r>
              <a:rPr lang="en-US" dirty="0" err="1" smtClean="0"/>
              <a:t>GitHub</a:t>
            </a:r>
            <a:r>
              <a:rPr lang="en-US" dirty="0" smtClean="0"/>
              <a:t>/Jenkins, until it becomes Green.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9634429">
            <a:off x="4050190" y="1330589"/>
            <a:ext cx="3760162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FIGI – Current Status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 </a:t>
            </a:r>
            <a:r>
              <a:rPr lang="en-US" dirty="0" err="1" smtClean="0"/>
              <a:t>GitHub</a:t>
            </a:r>
            <a:r>
              <a:rPr lang="en-US" dirty="0" smtClean="0"/>
              <a:t> Jenkins JIRA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3099" y="3080066"/>
            <a:ext cx="1343729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GitHub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45873" y="3092041"/>
            <a:ext cx="974573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Jenkins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 flipV="1">
            <a:off x="2976828" y="3308484"/>
            <a:ext cx="2369045" cy="2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55389" y="1657376"/>
            <a:ext cx="1557132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JIRA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633100" y="1656582"/>
            <a:ext cx="1343729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FIBO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stCxn id="46" idx="2"/>
            <a:endCxn id="4" idx="0"/>
          </p:cNvCxnSpPr>
          <p:nvPr/>
        </p:nvCxnSpPr>
        <p:spPr>
          <a:xfrm flipH="1">
            <a:off x="2304964" y="2118247"/>
            <a:ext cx="1" cy="961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33894" y="4680729"/>
            <a:ext cx="134372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FIBO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949145" y="5981136"/>
            <a:ext cx="411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Dwiz</a:t>
            </a:r>
            <a:r>
              <a:rPr lang="en-US" dirty="0" smtClean="0"/>
              <a:t> May 3, 2014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46" idx="3"/>
            <a:endCxn id="17" idx="1"/>
          </p:cNvCxnSpPr>
          <p:nvPr/>
        </p:nvCxnSpPr>
        <p:spPr>
          <a:xfrm>
            <a:off x="2976829" y="1887415"/>
            <a:ext cx="20785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4835" y="1648603"/>
            <a:ext cx="2042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 New Issue (Epic or User Story)</a:t>
            </a:r>
            <a:endParaRPr lang="en-US" sz="1100" dirty="0"/>
          </a:p>
        </p:txBody>
      </p:sp>
      <p:cxnSp>
        <p:nvCxnSpPr>
          <p:cNvPr id="27" name="Straight Arrow Connector 26"/>
          <p:cNvCxnSpPr>
            <a:stCxn id="17" idx="2"/>
          </p:cNvCxnSpPr>
          <p:nvPr/>
        </p:nvCxnSpPr>
        <p:spPr>
          <a:xfrm rot="5400000">
            <a:off x="3859724" y="565076"/>
            <a:ext cx="420267" cy="35281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21896" y="2253714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2. JIRA Issue ID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779531" y="2460641"/>
            <a:ext cx="154401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3. Make a tentative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change to resolve issue</a:t>
            </a:r>
          </a:p>
          <a:p>
            <a:r>
              <a:rPr lang="en-US" sz="1100" dirty="0" smtClean="0"/>
              <a:t>(in a </a:t>
            </a:r>
            <a:r>
              <a:rPr lang="en-US" sz="1100" dirty="0"/>
              <a:t>branch</a:t>
            </a:r>
            <a:r>
              <a:rPr lang="en-US" sz="1100" dirty="0" smtClean="0"/>
              <a:t>) 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195265" y="3045661"/>
            <a:ext cx="1747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4. Run Tests and other Jobs</a:t>
            </a:r>
            <a:endParaRPr lang="en-US" sz="1100" dirty="0"/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5664733" y="2403635"/>
            <a:ext cx="1005418" cy="4038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20446" y="2576458"/>
            <a:ext cx="27975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5. If tests pass, finish documenting resolution </a:t>
            </a:r>
          </a:p>
          <a:p>
            <a:r>
              <a:rPr lang="en-US" sz="1100" dirty="0" smtClean="0"/>
              <a:t>and  mark JIRA</a:t>
            </a:r>
            <a:br>
              <a:rPr lang="en-US" sz="1100" dirty="0" smtClean="0"/>
            </a:br>
            <a:r>
              <a:rPr lang="en-US" sz="1100" dirty="0" smtClean="0"/>
              <a:t>issue as ready for ballot</a:t>
            </a:r>
            <a:endParaRPr lang="en-US" sz="1100" dirty="0"/>
          </a:p>
        </p:txBody>
      </p:sp>
      <p:cxnSp>
        <p:nvCxnSpPr>
          <p:cNvPr id="44" name="Straight Arrow Connector 43"/>
          <p:cNvCxnSpPr>
            <a:stCxn id="17" idx="3"/>
            <a:endCxn id="4" idx="2"/>
          </p:cNvCxnSpPr>
          <p:nvPr/>
        </p:nvCxnSpPr>
        <p:spPr>
          <a:xfrm flipH="1">
            <a:off x="2304964" y="1888209"/>
            <a:ext cx="4307557" cy="1653522"/>
          </a:xfrm>
          <a:prstGeom prst="bentConnector4">
            <a:avLst>
              <a:gd name="adj1" fmla="val -51845"/>
              <a:gd name="adj2" fmla="val 1138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84639" y="4691620"/>
            <a:ext cx="2741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7</a:t>
            </a:r>
            <a:r>
              <a:rPr lang="en-US" sz="1100" dirty="0" smtClean="0"/>
              <a:t>. At strategic points then</a:t>
            </a:r>
            <a:br>
              <a:rPr lang="en-US" sz="1100" dirty="0" smtClean="0"/>
            </a:br>
            <a:r>
              <a:rPr lang="en-US" sz="1100" dirty="0" smtClean="0"/>
              <a:t>create a tag, which is a new release. (Yellow)</a:t>
            </a:r>
            <a:endParaRPr lang="en-US" sz="1100" dirty="0"/>
          </a:p>
        </p:txBody>
      </p:sp>
      <p:cxnSp>
        <p:nvCxnSpPr>
          <p:cNvPr id="50" name="Straight Arrow Connector 49"/>
          <p:cNvCxnSpPr>
            <a:stCxn id="4" idx="1"/>
            <a:endCxn id="49" idx="0"/>
          </p:cNvCxnSpPr>
          <p:nvPr/>
        </p:nvCxnSpPr>
        <p:spPr>
          <a:xfrm rot="10800000" flipH="1" flipV="1">
            <a:off x="1633099" y="3310899"/>
            <a:ext cx="672660" cy="1369830"/>
          </a:xfrm>
          <a:prstGeom prst="bentConnector4">
            <a:avLst>
              <a:gd name="adj1" fmla="val -33984"/>
              <a:gd name="adj2" fmla="val 5842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8300" y="3896888"/>
            <a:ext cx="2451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6. For issues that get YES vote in Ballot, </a:t>
            </a:r>
          </a:p>
          <a:p>
            <a:r>
              <a:rPr lang="en-US" sz="1100" dirty="0" smtClean="0"/>
              <a:t>commit branches in </a:t>
            </a:r>
            <a:r>
              <a:rPr lang="en-US" sz="1100" dirty="0" err="1" smtClean="0"/>
              <a:t>GitHub</a:t>
            </a:r>
            <a:endParaRPr lang="en-US" sz="1100" dirty="0"/>
          </a:p>
        </p:txBody>
      </p:sp>
      <p:sp>
        <p:nvSpPr>
          <p:cNvPr id="24" name="Rectangle 23"/>
          <p:cNvSpPr/>
          <p:nvPr/>
        </p:nvSpPr>
        <p:spPr>
          <a:xfrm rot="19634429">
            <a:off x="4825169" y="4602221"/>
            <a:ext cx="3760162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4353884" y="343583"/>
            <a:ext cx="3410049" cy="181999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708" y="-672782"/>
            <a:ext cx="8229600" cy="8629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Overlay of FIBO Types in the Development Process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048000" y="6477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 sz="900" smtClean="0">
                <a:latin typeface="Times New Roman" pitchFamily="18" charset="0"/>
              </a:rPr>
              <a:t>© 2014 EDMC   FIBO 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4021641" y="2995149"/>
            <a:ext cx="977232" cy="500910"/>
          </a:xfrm>
          <a:prstGeom prst="flowChartProcess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Semantic Enhancement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457200" y="5008040"/>
            <a:ext cx="1600200" cy="533400"/>
          </a:xfrm>
          <a:prstGeom prst="flowChartProcess">
            <a:avLst/>
          </a:prstGeom>
          <a:solidFill>
            <a:srgbClr val="05C0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Submission to OMG Architecture Board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533400" y="5846240"/>
            <a:ext cx="1371600" cy="60960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OMG Public comments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36" y="5724032"/>
            <a:ext cx="2760581" cy="8080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6941197" y="1142224"/>
            <a:ext cx="1905000" cy="457200"/>
          </a:xfrm>
          <a:prstGeom prst="flowChartProcess">
            <a:avLst/>
          </a:prstGeom>
          <a:solidFill>
            <a:srgbClr val="006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EDM Council Determines Next </a:t>
            </a:r>
            <a:r>
              <a:rPr lang="en-US" sz="1100" dirty="0" smtClean="0">
                <a:solidFill>
                  <a:srgbClr val="FFFFFF"/>
                </a:solidFill>
              </a:rPr>
              <a:t>FIBO </a:t>
            </a:r>
            <a:r>
              <a:rPr lang="en-US" sz="1100" dirty="0" err="1" smtClean="0">
                <a:solidFill>
                  <a:srgbClr val="FFFFFF"/>
                </a:solidFill>
              </a:rPr>
              <a:t>SubDomain</a:t>
            </a:r>
            <a:r>
              <a:rPr lang="en-US" sz="1100" dirty="0" smtClean="0">
                <a:solidFill>
                  <a:srgbClr val="FFFFFF"/>
                </a:solidFill>
              </a:rPr>
              <a:t> Release from the UML Model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042" name="TextBox 1041"/>
          <p:cNvSpPr txBox="1"/>
          <p:nvPr/>
        </p:nvSpPr>
        <p:spPr>
          <a:xfrm>
            <a:off x="6917472" y="504456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Happy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37" name="Straight Arrow Connector 36"/>
          <p:cNvCxnSpPr>
            <a:stCxn id="150" idx="1"/>
            <a:endCxn id="16" idx="3"/>
          </p:cNvCxnSpPr>
          <p:nvPr/>
        </p:nvCxnSpPr>
        <p:spPr>
          <a:xfrm flipH="1">
            <a:off x="2057400" y="5274740"/>
            <a:ext cx="4391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31900" y="554144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1" name="Elbow Connector 1060"/>
          <p:cNvCxnSpPr>
            <a:stCxn id="63" idx="3"/>
            <a:endCxn id="5" idx="0"/>
          </p:cNvCxnSpPr>
          <p:nvPr/>
        </p:nvCxnSpPr>
        <p:spPr>
          <a:xfrm>
            <a:off x="7226760" y="732579"/>
            <a:ext cx="666937" cy="40964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676400" y="770702"/>
            <a:ext cx="1828800" cy="457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747837" y="7199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Industry Requirements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3" name="Flowchart: Decision 12"/>
          <p:cNvSpPr/>
          <p:nvPr/>
        </p:nvSpPr>
        <p:spPr>
          <a:xfrm>
            <a:off x="5308603" y="389679"/>
            <a:ext cx="1918157" cy="6858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Review Readiness with SME Team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94786" y="1263102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Not Happy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58729" y="4813756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Yes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8" name="Flowchart: Decision 12"/>
          <p:cNvSpPr/>
          <p:nvPr/>
        </p:nvSpPr>
        <p:spPr>
          <a:xfrm>
            <a:off x="5728085" y="4444231"/>
            <a:ext cx="1371600" cy="6858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Change FIBO BCO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12" name="Elbow Connector 86"/>
          <p:cNvCxnSpPr>
            <a:stCxn id="108" idx="1"/>
            <a:endCxn id="102" idx="3"/>
          </p:cNvCxnSpPr>
          <p:nvPr/>
        </p:nvCxnSpPr>
        <p:spPr>
          <a:xfrm rot="10800000" flipV="1">
            <a:off x="5058729" y="4787130"/>
            <a:ext cx="669356" cy="1154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Elbow Connector 86"/>
          <p:cNvCxnSpPr>
            <a:stCxn id="108" idx="2"/>
            <a:endCxn id="150" idx="3"/>
          </p:cNvCxnSpPr>
          <p:nvPr/>
        </p:nvCxnSpPr>
        <p:spPr>
          <a:xfrm rot="5400000">
            <a:off x="5030564" y="3891418"/>
            <a:ext cx="144709" cy="26219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971800" y="50292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494205" y="3044138"/>
            <a:ext cx="971874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Consistency  Testing/Repairs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4" name="Flowchart: Decision 12"/>
          <p:cNvSpPr/>
          <p:nvPr/>
        </p:nvSpPr>
        <p:spPr>
          <a:xfrm>
            <a:off x="3708895" y="5808140"/>
            <a:ext cx="1289977" cy="6858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Changes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25" name="Elbow Connector 86"/>
          <p:cNvCxnSpPr>
            <a:stCxn id="17" idx="3"/>
            <a:endCxn id="124" idx="1"/>
          </p:cNvCxnSpPr>
          <p:nvPr/>
        </p:nvCxnSpPr>
        <p:spPr>
          <a:xfrm>
            <a:off x="1905000" y="6151040"/>
            <a:ext cx="1803895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Elbow Connector 86"/>
          <p:cNvCxnSpPr>
            <a:stCxn id="124" idx="3"/>
            <a:endCxn id="1026" idx="1"/>
          </p:cNvCxnSpPr>
          <p:nvPr/>
        </p:nvCxnSpPr>
        <p:spPr>
          <a:xfrm flipV="1">
            <a:off x="4998872" y="6128051"/>
            <a:ext cx="1163664" cy="229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775203" y="5991413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123936" y="5423356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Yes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496551" y="5046140"/>
            <a:ext cx="1295400" cy="457200"/>
          </a:xfrm>
          <a:prstGeom prst="rect">
            <a:avLst/>
          </a:prstGeom>
          <a:solidFill>
            <a:srgbClr val="A21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Build/Test OMG Submission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67" name="Elbow Connector 86"/>
          <p:cNvCxnSpPr>
            <a:stCxn id="124" idx="0"/>
          </p:cNvCxnSpPr>
          <p:nvPr/>
        </p:nvCxnSpPr>
        <p:spPr>
          <a:xfrm rot="5400000" flipH="1" flipV="1">
            <a:off x="4154937" y="5296505"/>
            <a:ext cx="710582" cy="3126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5602817" y="5271159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grpSp>
        <p:nvGrpSpPr>
          <p:cNvPr id="3" name="Group 102"/>
          <p:cNvGrpSpPr/>
          <p:nvPr/>
        </p:nvGrpSpPr>
        <p:grpSpPr>
          <a:xfrm>
            <a:off x="1861498" y="3833150"/>
            <a:ext cx="716449" cy="507999"/>
            <a:chOff x="6142119" y="4522692"/>
            <a:chExt cx="1219203" cy="533400"/>
          </a:xfrm>
        </p:grpSpPr>
        <p:sp>
          <p:nvSpPr>
            <p:cNvPr id="89" name="Flowchart: Process 11"/>
            <p:cNvSpPr/>
            <p:nvPr/>
          </p:nvSpPr>
          <p:spPr>
            <a:xfrm>
              <a:off x="6142119" y="4522692"/>
              <a:ext cx="1219200" cy="533400"/>
            </a:xfrm>
            <a:prstGeom prst="flowChartProcess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  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142122" y="4555181"/>
              <a:ext cx="1219200" cy="22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Refactoring</a:t>
              </a:r>
            </a:p>
          </p:txBody>
        </p:sp>
      </p:grpSp>
      <p:cxnSp>
        <p:nvCxnSpPr>
          <p:cNvPr id="95" name="Elbow Connector 1060"/>
          <p:cNvCxnSpPr>
            <a:stCxn id="89" idx="3"/>
            <a:endCxn id="142" idx="1"/>
          </p:cNvCxnSpPr>
          <p:nvPr/>
        </p:nvCxnSpPr>
        <p:spPr>
          <a:xfrm>
            <a:off x="2577945" y="4087150"/>
            <a:ext cx="292251" cy="115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Elbow Connector 1060"/>
          <p:cNvCxnSpPr/>
          <p:nvPr/>
        </p:nvCxnSpPr>
        <p:spPr>
          <a:xfrm rot="10800000" flipV="1">
            <a:off x="2242499" y="4001873"/>
            <a:ext cx="6242337" cy="339275"/>
          </a:xfrm>
          <a:prstGeom prst="bentConnector4">
            <a:avLst>
              <a:gd name="adj1" fmla="val 46948"/>
              <a:gd name="adj2" fmla="val 16737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1060"/>
          <p:cNvCxnSpPr>
            <a:stCxn id="131" idx="0"/>
            <a:endCxn id="63" idx="1"/>
          </p:cNvCxnSpPr>
          <p:nvPr/>
        </p:nvCxnSpPr>
        <p:spPr>
          <a:xfrm rot="5400000" flipH="1" flipV="1">
            <a:off x="4979962" y="760030"/>
            <a:ext cx="356092" cy="3011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Elbow Connector 86"/>
          <p:cNvCxnSpPr>
            <a:stCxn id="47" idx="2"/>
          </p:cNvCxnSpPr>
          <p:nvPr/>
        </p:nvCxnSpPr>
        <p:spPr>
          <a:xfrm rot="16200000" flipH="1">
            <a:off x="3524502" y="304654"/>
            <a:ext cx="141530" cy="201846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9"/>
          <p:cNvGrpSpPr/>
          <p:nvPr/>
        </p:nvGrpSpPr>
        <p:grpSpPr>
          <a:xfrm>
            <a:off x="4571128" y="1080132"/>
            <a:ext cx="1031689" cy="1015663"/>
            <a:chOff x="9968750" y="2017111"/>
            <a:chExt cx="1031689" cy="1015663"/>
          </a:xfrm>
        </p:grpSpPr>
        <p:sp>
          <p:nvSpPr>
            <p:cNvPr id="131" name="Direct Access Storage 53"/>
            <p:cNvSpPr/>
            <p:nvPr/>
          </p:nvSpPr>
          <p:spPr>
            <a:xfrm>
              <a:off x="9977717" y="2025650"/>
              <a:ext cx="854635" cy="793750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968750" y="2017111"/>
              <a:ext cx="10316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FIBO BCO/UML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</a:rPr>
                <a:t>Model in Cameo VOM</a:t>
              </a:r>
            </a:p>
            <a:p>
              <a:endParaRPr lang="en-US" sz="1200" dirty="0"/>
            </a:p>
          </p:txBody>
        </p:sp>
      </p:grpSp>
      <p:sp>
        <p:nvSpPr>
          <p:cNvPr id="142" name="Flowchart: Process 141"/>
          <p:cNvSpPr/>
          <p:nvPr/>
        </p:nvSpPr>
        <p:spPr>
          <a:xfrm>
            <a:off x="2870196" y="3848208"/>
            <a:ext cx="737273" cy="500910"/>
          </a:xfrm>
          <a:prstGeom prst="flowChartProcess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Semantic Issues Correction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153" name="Elbow Connector 1060"/>
          <p:cNvCxnSpPr>
            <a:stCxn id="5" idx="2"/>
            <a:endCxn id="92" idx="3"/>
          </p:cNvCxnSpPr>
          <p:nvPr/>
        </p:nvCxnSpPr>
        <p:spPr>
          <a:xfrm rot="5400000">
            <a:off x="4369027" y="-775702"/>
            <a:ext cx="1149544" cy="589979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Elbow Connector 1060"/>
          <p:cNvCxnSpPr>
            <a:stCxn id="142" idx="3"/>
            <a:endCxn id="14" idx="1"/>
          </p:cNvCxnSpPr>
          <p:nvPr/>
        </p:nvCxnSpPr>
        <p:spPr>
          <a:xfrm flipV="1">
            <a:off x="3607469" y="3245604"/>
            <a:ext cx="414172" cy="8530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Elbow Connector 1060"/>
          <p:cNvCxnSpPr>
            <a:stCxn id="14" idx="3"/>
            <a:endCxn id="145" idx="1"/>
          </p:cNvCxnSpPr>
          <p:nvPr/>
        </p:nvCxnSpPr>
        <p:spPr>
          <a:xfrm>
            <a:off x="4998873" y="3245604"/>
            <a:ext cx="375001" cy="15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Elbow Connector 1060"/>
          <p:cNvCxnSpPr>
            <a:endCxn id="271" idx="0"/>
          </p:cNvCxnSpPr>
          <p:nvPr/>
        </p:nvCxnSpPr>
        <p:spPr>
          <a:xfrm rot="5400000">
            <a:off x="8246503" y="4243887"/>
            <a:ext cx="485210" cy="3992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Elbow Connector 1060"/>
          <p:cNvCxnSpPr/>
          <p:nvPr/>
        </p:nvCxnSpPr>
        <p:spPr>
          <a:xfrm rot="5400000" flipH="1" flipV="1">
            <a:off x="3546575" y="3230096"/>
            <a:ext cx="2781446" cy="506877"/>
          </a:xfrm>
          <a:prstGeom prst="bentConnector3">
            <a:avLst>
              <a:gd name="adj1" fmla="val 2960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Flowchart: Alternate Process 91"/>
          <p:cNvSpPr/>
          <p:nvPr/>
        </p:nvSpPr>
        <p:spPr>
          <a:xfrm>
            <a:off x="469900" y="2482268"/>
            <a:ext cx="1524000" cy="5334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Perform Architecture and Externality Review 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6" name="Flowchart: Decision 12"/>
          <p:cNvSpPr/>
          <p:nvPr/>
        </p:nvSpPr>
        <p:spPr>
          <a:xfrm>
            <a:off x="457200" y="3268901"/>
            <a:ext cx="1371600" cy="6858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Change or add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06" name="Elbow Connector 105"/>
          <p:cNvCxnSpPr>
            <a:stCxn id="96" idx="3"/>
            <a:endCxn id="132" idx="1"/>
          </p:cNvCxnSpPr>
          <p:nvPr/>
        </p:nvCxnSpPr>
        <p:spPr>
          <a:xfrm flipV="1">
            <a:off x="1828800" y="1587964"/>
            <a:ext cx="2742328" cy="20238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Elbow Connector 1060"/>
          <p:cNvCxnSpPr>
            <a:stCxn id="92" idx="2"/>
            <a:endCxn id="96" idx="1"/>
          </p:cNvCxnSpPr>
          <p:nvPr/>
        </p:nvCxnSpPr>
        <p:spPr>
          <a:xfrm rot="5400000">
            <a:off x="546484" y="2926384"/>
            <a:ext cx="596133" cy="774700"/>
          </a:xfrm>
          <a:prstGeom prst="bentConnector4">
            <a:avLst>
              <a:gd name="adj1" fmla="val 21240"/>
              <a:gd name="adj2" fmla="val 129508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219200" y="3308913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yes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09600" y="4133674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133" name="Elbow Connector 1060"/>
          <p:cNvCxnSpPr>
            <a:stCxn id="96" idx="2"/>
            <a:endCxn id="89" idx="1"/>
          </p:cNvCxnSpPr>
          <p:nvPr/>
        </p:nvCxnSpPr>
        <p:spPr>
          <a:xfrm rot="16200000" flipH="1">
            <a:off x="1436025" y="3661676"/>
            <a:ext cx="132449" cy="7184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Flowchart: Process 144"/>
          <p:cNvSpPr/>
          <p:nvPr/>
        </p:nvSpPr>
        <p:spPr>
          <a:xfrm>
            <a:off x="5373874" y="3020550"/>
            <a:ext cx="893809" cy="453265"/>
          </a:xfrm>
          <a:prstGeom prst="flowChartProcess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Validation with Instance Data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148" name="Elbow Connector 1060"/>
          <p:cNvCxnSpPr>
            <a:stCxn id="121" idx="3"/>
            <a:endCxn id="100" idx="0"/>
          </p:cNvCxnSpPr>
          <p:nvPr/>
        </p:nvCxnSpPr>
        <p:spPr>
          <a:xfrm>
            <a:off x="8466079" y="3272738"/>
            <a:ext cx="220933" cy="52197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4775203" y="3718485"/>
            <a:ext cx="1920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Spiral implementation of enhancements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261" name="Elbow Connector 1060"/>
          <p:cNvCxnSpPr>
            <a:stCxn id="271" idx="1"/>
            <a:endCxn id="108" idx="3"/>
          </p:cNvCxnSpPr>
          <p:nvPr/>
        </p:nvCxnSpPr>
        <p:spPr>
          <a:xfrm rot="10800000">
            <a:off x="7099685" y="4787131"/>
            <a:ext cx="427788" cy="1656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1" name="Flowchart: Alternate Process 270"/>
          <p:cNvSpPr/>
          <p:nvPr/>
        </p:nvSpPr>
        <p:spPr>
          <a:xfrm>
            <a:off x="7527473" y="4686127"/>
            <a:ext cx="1524000" cy="5334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Final SME Review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80" name="Elbow Connector 1060"/>
          <p:cNvCxnSpPr>
            <a:stCxn id="63" idx="2"/>
          </p:cNvCxnSpPr>
          <p:nvPr/>
        </p:nvCxnSpPr>
        <p:spPr>
          <a:xfrm rot="5400000">
            <a:off x="5589232" y="920977"/>
            <a:ext cx="523949" cy="8329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Flowchart: Decision 12"/>
          <p:cNvSpPr/>
          <p:nvPr/>
        </p:nvSpPr>
        <p:spPr>
          <a:xfrm>
            <a:off x="6489372" y="3061228"/>
            <a:ext cx="762790" cy="406209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85" name="Elbow Connector 1060"/>
          <p:cNvCxnSpPr/>
          <p:nvPr/>
        </p:nvCxnSpPr>
        <p:spPr>
          <a:xfrm>
            <a:off x="6281697" y="3272738"/>
            <a:ext cx="230509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1060"/>
          <p:cNvCxnSpPr/>
          <p:nvPr/>
        </p:nvCxnSpPr>
        <p:spPr>
          <a:xfrm>
            <a:off x="7252162" y="3267313"/>
            <a:ext cx="25072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Elbow Connector 1060"/>
          <p:cNvCxnSpPr>
            <a:stCxn id="78" idx="2"/>
            <a:endCxn id="14" idx="2"/>
          </p:cNvCxnSpPr>
          <p:nvPr/>
        </p:nvCxnSpPr>
        <p:spPr>
          <a:xfrm rot="5400000">
            <a:off x="5676201" y="2301493"/>
            <a:ext cx="28622" cy="2360510"/>
          </a:xfrm>
          <a:prstGeom prst="bentConnector3">
            <a:avLst>
              <a:gd name="adj1" fmla="val 89868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Flowchart: Decision 12"/>
          <p:cNvSpPr/>
          <p:nvPr/>
        </p:nvSpPr>
        <p:spPr>
          <a:xfrm>
            <a:off x="8305617" y="3794708"/>
            <a:ext cx="762790" cy="406209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2" name="Flowchart: Decision 12"/>
          <p:cNvSpPr/>
          <p:nvPr/>
        </p:nvSpPr>
        <p:spPr>
          <a:xfrm>
            <a:off x="4295939" y="4699525"/>
            <a:ext cx="762790" cy="406209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534200" y="4776341"/>
            <a:ext cx="264946" cy="2443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TextBox 114"/>
          <p:cNvSpPr txBox="1"/>
          <p:nvPr/>
        </p:nvSpPr>
        <p:spPr>
          <a:xfrm>
            <a:off x="6594992" y="3141203"/>
            <a:ext cx="79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Enhance?</a:t>
            </a:r>
            <a:endParaRPr lang="en-US" sz="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822017" y="3015667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07797" y="3473815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Yes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500358" y="3883219"/>
            <a:ext cx="79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Pass?</a:t>
            </a:r>
            <a:endParaRPr lang="en-US" sz="800" dirty="0"/>
          </a:p>
        </p:txBody>
      </p:sp>
      <p:sp>
        <p:nvSpPr>
          <p:cNvPr id="134" name="TextBox 133"/>
          <p:cNvSpPr txBox="1"/>
          <p:nvPr/>
        </p:nvSpPr>
        <p:spPr>
          <a:xfrm>
            <a:off x="7965671" y="4200917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Yes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620212" y="4001873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No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27331" y="1861980"/>
            <a:ext cx="2450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FIBO Use and Maintenance</a:t>
            </a:r>
            <a:endParaRPr lang="en-US" sz="900" dirty="0" smtClean="0"/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E86-F099-0540-9C3A-847D2B54C8C4}" type="datetime1">
              <a:rPr lang="en-US" smtClean="0"/>
              <a:pPr/>
              <a:t>5/7/2014</a:t>
            </a:fld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402B-C8A5-5445-AD78-AAE8EACFDC0E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7" name="Group 81"/>
          <p:cNvGrpSpPr/>
          <p:nvPr/>
        </p:nvGrpSpPr>
        <p:grpSpPr>
          <a:xfrm>
            <a:off x="5407159" y="949811"/>
            <a:ext cx="2356774" cy="1143000"/>
            <a:chOff x="8464745" y="1638490"/>
            <a:chExt cx="2356774" cy="1143000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8464745" y="1638490"/>
              <a:ext cx="1031875" cy="1143002"/>
              <a:chOff x="0" y="0"/>
              <a:chExt cx="650" cy="720"/>
            </a:xfrm>
          </p:grpSpPr>
          <p:sp>
            <p:nvSpPr>
              <p:cNvPr id="87" name="Oval 2"/>
              <p:cNvSpPr>
                <a:spLocks/>
              </p:cNvSpPr>
              <p:nvPr/>
            </p:nvSpPr>
            <p:spPr bwMode="auto">
              <a:xfrm>
                <a:off x="0" y="201"/>
                <a:ext cx="230" cy="23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88" name="Oval 3"/>
              <p:cNvSpPr>
                <a:spLocks/>
              </p:cNvSpPr>
              <p:nvPr/>
            </p:nvSpPr>
            <p:spPr bwMode="auto">
              <a:xfrm>
                <a:off x="477" y="242"/>
                <a:ext cx="173" cy="173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94" name="Oval 4"/>
              <p:cNvSpPr>
                <a:spLocks/>
              </p:cNvSpPr>
              <p:nvPr/>
            </p:nvSpPr>
            <p:spPr bwMode="auto">
              <a:xfrm>
                <a:off x="304" y="0"/>
                <a:ext cx="173" cy="172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98" name="Oval 5"/>
              <p:cNvSpPr>
                <a:spLocks/>
              </p:cNvSpPr>
              <p:nvPr/>
            </p:nvSpPr>
            <p:spPr bwMode="auto">
              <a:xfrm>
                <a:off x="131" y="547"/>
                <a:ext cx="173" cy="173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99" name="Line 6"/>
              <p:cNvSpPr>
                <a:spLocks noChangeShapeType="1"/>
              </p:cNvSpPr>
              <p:nvPr/>
            </p:nvSpPr>
            <p:spPr bwMode="auto">
              <a:xfrm>
                <a:off x="426" y="153"/>
                <a:ext cx="102" cy="9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01" name="Line 7"/>
              <p:cNvSpPr>
                <a:spLocks noChangeShapeType="1"/>
              </p:cNvSpPr>
              <p:nvPr/>
            </p:nvSpPr>
            <p:spPr bwMode="auto">
              <a:xfrm>
                <a:off x="230" y="316"/>
                <a:ext cx="247" cy="1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03" name="Line 8"/>
              <p:cNvSpPr>
                <a:spLocks noChangeShapeType="1"/>
              </p:cNvSpPr>
              <p:nvPr/>
            </p:nvSpPr>
            <p:spPr bwMode="auto">
              <a:xfrm flipH="1">
                <a:off x="279" y="390"/>
                <a:ext cx="223" cy="182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9000701" y="2203080"/>
              <a:ext cx="1820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FIBO-</a:t>
              </a:r>
              <a:r>
                <a:rPr lang="en-US" dirty="0" err="1" smtClean="0"/>
                <a:t>n</a:t>
              </a:r>
              <a:r>
                <a:rPr lang="en-US" dirty="0" smtClean="0"/>
                <a:t>….n-1</a:t>
              </a:r>
              <a:endParaRPr lang="en-US" dirty="0"/>
            </a:p>
          </p:txBody>
        </p:sp>
      </p:grpSp>
      <p:grpSp>
        <p:nvGrpSpPr>
          <p:cNvPr id="9" name="Group 187"/>
          <p:cNvGrpSpPr/>
          <p:nvPr/>
        </p:nvGrpSpPr>
        <p:grpSpPr>
          <a:xfrm>
            <a:off x="5242428" y="1638596"/>
            <a:ext cx="2854378" cy="4696889"/>
            <a:chOff x="5308604" y="1882421"/>
            <a:chExt cx="2854378" cy="4696889"/>
          </a:xfrm>
        </p:grpSpPr>
        <p:cxnSp>
          <p:nvCxnSpPr>
            <p:cNvPr id="77" name="Straight Arrow Connector 76"/>
            <p:cNvCxnSpPr/>
            <p:nvPr/>
          </p:nvCxnSpPr>
          <p:spPr>
            <a:xfrm rot="16200000" flipV="1">
              <a:off x="4513411" y="2677614"/>
              <a:ext cx="3756379" cy="2165994"/>
            </a:xfrm>
            <a:prstGeom prst="straightConnector1">
              <a:avLst/>
            </a:prstGeom>
            <a:ln w="63500">
              <a:solidFill>
                <a:srgbClr val="3DBD2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6"/>
            <p:cNvGrpSpPr/>
            <p:nvPr/>
          </p:nvGrpSpPr>
          <p:grpSpPr>
            <a:xfrm>
              <a:off x="6822017" y="5436310"/>
              <a:ext cx="1340965" cy="1143000"/>
              <a:chOff x="6756951" y="1463866"/>
              <a:chExt cx="1340965" cy="1143000"/>
            </a:xfrm>
          </p:grpSpPr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 rot="10800000">
                <a:off x="6753771" y="1460687"/>
                <a:ext cx="1036643" cy="1143000"/>
                <a:chOff x="0" y="2"/>
                <a:chExt cx="652" cy="719"/>
              </a:xfrm>
            </p:grpSpPr>
            <p:sp>
              <p:nvSpPr>
                <p:cNvPr id="113" name="Oval 11"/>
                <p:cNvSpPr>
                  <a:spLocks/>
                </p:cNvSpPr>
                <p:nvPr/>
              </p:nvSpPr>
              <p:spPr bwMode="auto">
                <a:xfrm>
                  <a:off x="0" y="204"/>
                  <a:ext cx="230" cy="232"/>
                </a:xfrm>
                <a:prstGeom prst="ellipse">
                  <a:avLst/>
                </a:prstGeom>
                <a:noFill/>
                <a:ln w="9525" cap="flat">
                  <a:solidFill>
                    <a:srgbClr val="4A7DB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3000" dir="5400000" algn="ctr" rotWithShape="0">
                    <a:schemeClr val="bg2">
                      <a:alpha val="34999"/>
                    </a:schemeClr>
                  </a:outerShdw>
                </a:effectLst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Gill Sans" pitchFamily="-108" charset="0"/>
                    <a:ea typeface="ヒラギノ角ゴ ProN W3" pitchFamily="-108" charset="-128"/>
                    <a:cs typeface="ヒラギノ角ゴ ProN W3" pitchFamily="-108" charset="-128"/>
                    <a:sym typeface="Gill Sans" pitchFamily="-108" charset="0"/>
                  </a:endParaRPr>
                </a:p>
              </p:txBody>
            </p:sp>
            <p:sp>
              <p:nvSpPr>
                <p:cNvPr id="114" name="Oval 12"/>
                <p:cNvSpPr>
                  <a:spLocks/>
                </p:cNvSpPr>
                <p:nvPr/>
              </p:nvSpPr>
              <p:spPr bwMode="auto">
                <a:xfrm>
                  <a:off x="479" y="245"/>
                  <a:ext cx="173" cy="175"/>
                </a:xfrm>
                <a:prstGeom prst="ellipse">
                  <a:avLst/>
                </a:prstGeom>
                <a:solidFill>
                  <a:srgbClr val="2F8901"/>
                </a:solidFill>
                <a:ln w="9525" cap="flat">
                  <a:solidFill>
                    <a:srgbClr val="4A7DB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3000" dir="5400000" algn="ctr" rotWithShape="0">
                    <a:schemeClr val="bg2">
                      <a:alpha val="34999"/>
                    </a:schemeClr>
                  </a:outerShdw>
                </a:effectLst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Gill Sans" pitchFamily="-108" charset="0"/>
                    <a:ea typeface="ヒラギノ角ゴ ProN W3" pitchFamily="-108" charset="-128"/>
                    <a:cs typeface="ヒラギノ角ゴ ProN W3" pitchFamily="-108" charset="-128"/>
                    <a:sym typeface="Gill Sans" pitchFamily="-108" charset="0"/>
                  </a:endParaRPr>
                </a:p>
              </p:txBody>
            </p:sp>
            <p:sp>
              <p:nvSpPr>
                <p:cNvPr id="117" name="Oval 13"/>
                <p:cNvSpPr>
                  <a:spLocks/>
                </p:cNvSpPr>
                <p:nvPr/>
              </p:nvSpPr>
              <p:spPr bwMode="auto">
                <a:xfrm>
                  <a:off x="305" y="2"/>
                  <a:ext cx="175" cy="172"/>
                </a:xfrm>
                <a:prstGeom prst="ellipse">
                  <a:avLst/>
                </a:prstGeom>
                <a:solidFill>
                  <a:srgbClr val="2F8901"/>
                </a:solidFill>
                <a:ln w="9525" cap="flat">
                  <a:solidFill>
                    <a:srgbClr val="4A7DB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3000" dir="5400000" algn="ctr" rotWithShape="0">
                    <a:schemeClr val="bg2">
                      <a:alpha val="34999"/>
                    </a:schemeClr>
                  </a:outerShdw>
                </a:effectLst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Gill Sans" pitchFamily="-108" charset="0"/>
                    <a:ea typeface="ヒラギノ角ゴ ProN W3" pitchFamily="-108" charset="-128"/>
                    <a:cs typeface="ヒラギノ角ゴ ProN W3" pitchFamily="-108" charset="-128"/>
                    <a:sym typeface="Gill Sans" pitchFamily="-108" charset="0"/>
                  </a:endParaRPr>
                </a:p>
              </p:txBody>
            </p:sp>
            <p:sp>
              <p:nvSpPr>
                <p:cNvPr id="130" name="Oval 14"/>
                <p:cNvSpPr>
                  <a:spLocks/>
                </p:cNvSpPr>
                <p:nvPr/>
              </p:nvSpPr>
              <p:spPr bwMode="auto">
                <a:xfrm>
                  <a:off x="133" y="549"/>
                  <a:ext cx="173" cy="172"/>
                </a:xfrm>
                <a:prstGeom prst="ellipse">
                  <a:avLst/>
                </a:prstGeom>
                <a:solidFill>
                  <a:srgbClr val="2F8901"/>
                </a:solidFill>
                <a:ln w="9525" cap="flat">
                  <a:solidFill>
                    <a:srgbClr val="4A7DB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3000" dir="5400000" algn="ctr" rotWithShape="0">
                    <a:schemeClr val="bg2">
                      <a:alpha val="34999"/>
                    </a:schemeClr>
                  </a:outerShdw>
                </a:effectLst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Gill Sans" pitchFamily="-108" charset="0"/>
                    <a:ea typeface="ヒラギノ角ゴ ProN W3" pitchFamily="-108" charset="-128"/>
                    <a:cs typeface="ヒラギノ角ゴ ProN W3" pitchFamily="-108" charset="-128"/>
                    <a:sym typeface="Gill Sans" pitchFamily="-108" charset="0"/>
                  </a:endParaRPr>
                </a:p>
              </p:txBody>
            </p:sp>
            <p:sp>
              <p:nvSpPr>
                <p:cNvPr id="137" name="Line 15"/>
                <p:cNvSpPr>
                  <a:spLocks noChangeShapeType="1"/>
                </p:cNvSpPr>
                <p:nvPr/>
              </p:nvSpPr>
              <p:spPr bwMode="auto">
                <a:xfrm>
                  <a:off x="426" y="157"/>
                  <a:ext cx="102" cy="97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199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Gill Sans" pitchFamily="-108" charset="0"/>
                    <a:ea typeface="ヒラギノ角ゴ ProN W3" pitchFamily="-108" charset="-128"/>
                    <a:cs typeface="ヒラギノ角ゴ ProN W3" pitchFamily="-108" charset="-128"/>
                    <a:sym typeface="Gill Sans" pitchFamily="-108" charset="0"/>
                  </a:endParaRPr>
                </a:p>
              </p:txBody>
            </p:sp>
            <p:sp>
              <p:nvSpPr>
                <p:cNvPr id="138" name="Line 16"/>
                <p:cNvSpPr>
                  <a:spLocks noChangeShapeType="1"/>
                </p:cNvSpPr>
                <p:nvPr/>
              </p:nvSpPr>
              <p:spPr bwMode="auto">
                <a:xfrm>
                  <a:off x="231" y="320"/>
                  <a:ext cx="249" cy="13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199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Gill Sans" pitchFamily="-108" charset="0"/>
                    <a:ea typeface="ヒラギノ角ゴ ProN W3" pitchFamily="-108" charset="-128"/>
                    <a:cs typeface="ヒラギノ角ゴ ProN W3" pitchFamily="-108" charset="-128"/>
                    <a:sym typeface="Gill Sans" pitchFamily="-108" charset="0"/>
                  </a:endParaRPr>
                </a:p>
              </p:txBody>
            </p:sp>
            <p:sp>
              <p:nvSpPr>
                <p:cNvPr id="13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80" y="392"/>
                  <a:ext cx="225" cy="182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199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Gill Sans" pitchFamily="-108" charset="0"/>
                    <a:ea typeface="ヒラギノ角ゴ ProN W3" pitchFamily="-108" charset="-128"/>
                    <a:cs typeface="ヒラギノ角ゴ ProN W3" pitchFamily="-108" charset="-128"/>
                    <a:sym typeface="Gill Sans" pitchFamily="-108" charset="0"/>
                  </a:endParaRPr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6930461" y="1987951"/>
                <a:ext cx="1167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FIBO-FND</a:t>
                </a:r>
                <a:endParaRPr lang="en-US" dirty="0"/>
              </a:p>
            </p:txBody>
          </p:sp>
        </p:grpSp>
      </p:grpSp>
      <p:grpSp>
        <p:nvGrpSpPr>
          <p:cNvPr id="12" name="Group 186"/>
          <p:cNvGrpSpPr/>
          <p:nvPr/>
        </p:nvGrpSpPr>
        <p:grpSpPr>
          <a:xfrm>
            <a:off x="3682307" y="3354628"/>
            <a:ext cx="1777642" cy="1143000"/>
            <a:chOff x="1980613" y="5683511"/>
            <a:chExt cx="1777642" cy="1143000"/>
          </a:xfrm>
        </p:grpSpPr>
        <p:grpSp>
          <p:nvGrpSpPr>
            <p:cNvPr id="13" name="Group 92"/>
            <p:cNvGrpSpPr>
              <a:grpSpLocks/>
            </p:cNvGrpSpPr>
            <p:nvPr/>
          </p:nvGrpSpPr>
          <p:grpSpPr bwMode="auto">
            <a:xfrm>
              <a:off x="1980613" y="5683511"/>
              <a:ext cx="1031875" cy="1143000"/>
              <a:chOff x="0" y="0"/>
              <a:chExt cx="650" cy="720"/>
            </a:xfrm>
          </p:grpSpPr>
          <p:sp>
            <p:nvSpPr>
              <p:cNvPr id="166" name="Oval 85"/>
              <p:cNvSpPr>
                <a:spLocks/>
              </p:cNvSpPr>
              <p:nvPr/>
            </p:nvSpPr>
            <p:spPr bwMode="auto">
              <a:xfrm>
                <a:off x="0" y="201"/>
                <a:ext cx="230" cy="230"/>
              </a:xfrm>
              <a:prstGeom prst="ellipse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68" name="Oval 86"/>
              <p:cNvSpPr>
                <a:spLocks/>
              </p:cNvSpPr>
              <p:nvPr/>
            </p:nvSpPr>
            <p:spPr bwMode="auto">
              <a:xfrm>
                <a:off x="477" y="242"/>
                <a:ext cx="173" cy="17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70" name="Oval 87"/>
              <p:cNvSpPr>
                <a:spLocks/>
              </p:cNvSpPr>
              <p:nvPr/>
            </p:nvSpPr>
            <p:spPr bwMode="auto">
              <a:xfrm>
                <a:off x="304" y="0"/>
                <a:ext cx="173" cy="17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71" name="Oval 88"/>
              <p:cNvSpPr>
                <a:spLocks/>
              </p:cNvSpPr>
              <p:nvPr/>
            </p:nvSpPr>
            <p:spPr bwMode="auto">
              <a:xfrm>
                <a:off x="131" y="547"/>
                <a:ext cx="173" cy="17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72" name="Line 89"/>
              <p:cNvSpPr>
                <a:spLocks noChangeShapeType="1"/>
              </p:cNvSpPr>
              <p:nvPr/>
            </p:nvSpPr>
            <p:spPr bwMode="auto">
              <a:xfrm>
                <a:off x="426" y="153"/>
                <a:ext cx="102" cy="9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73" name="Line 90"/>
              <p:cNvSpPr>
                <a:spLocks noChangeShapeType="1"/>
              </p:cNvSpPr>
              <p:nvPr/>
            </p:nvSpPr>
            <p:spPr bwMode="auto">
              <a:xfrm>
                <a:off x="230" y="316"/>
                <a:ext cx="247" cy="1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75" name="Line 91"/>
              <p:cNvSpPr>
                <a:spLocks noChangeShapeType="1"/>
              </p:cNvSpPr>
              <p:nvPr/>
            </p:nvSpPr>
            <p:spPr bwMode="auto">
              <a:xfrm flipH="1">
                <a:off x="279" y="390"/>
                <a:ext cx="223" cy="182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</p:grpSp>
        <p:sp>
          <p:nvSpPr>
            <p:cNvPr id="176" name="TextBox 175"/>
            <p:cNvSpPr txBox="1"/>
            <p:nvPr/>
          </p:nvSpPr>
          <p:spPr>
            <a:xfrm>
              <a:off x="2590800" y="6377694"/>
              <a:ext cx="1167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FIBO-IND</a:t>
              </a:r>
              <a:endParaRPr lang="en-US" dirty="0"/>
            </a:p>
          </p:txBody>
        </p:sp>
      </p:grpSp>
      <p:grpSp>
        <p:nvGrpSpPr>
          <p:cNvPr id="15" name="Group 176"/>
          <p:cNvGrpSpPr/>
          <p:nvPr/>
        </p:nvGrpSpPr>
        <p:grpSpPr>
          <a:xfrm>
            <a:off x="2066491" y="5541440"/>
            <a:ext cx="1725460" cy="1143000"/>
            <a:chOff x="8744940" y="2735217"/>
            <a:chExt cx="1725460" cy="1143000"/>
          </a:xfrm>
        </p:grpSpPr>
        <p:grpSp>
          <p:nvGrpSpPr>
            <p:cNvPr id="18" name="Group 101"/>
            <p:cNvGrpSpPr>
              <a:grpSpLocks/>
            </p:cNvGrpSpPr>
            <p:nvPr/>
          </p:nvGrpSpPr>
          <p:grpSpPr bwMode="auto">
            <a:xfrm>
              <a:off x="8744940" y="2735219"/>
              <a:ext cx="1033463" cy="1143001"/>
              <a:chOff x="0" y="0"/>
              <a:chExt cx="650" cy="720"/>
            </a:xfrm>
          </p:grpSpPr>
          <p:sp>
            <p:nvSpPr>
              <p:cNvPr id="180" name="Oval 94"/>
              <p:cNvSpPr>
                <a:spLocks/>
              </p:cNvSpPr>
              <p:nvPr/>
            </p:nvSpPr>
            <p:spPr bwMode="auto">
              <a:xfrm>
                <a:off x="0" y="201"/>
                <a:ext cx="230" cy="230"/>
              </a:xfrm>
              <a:prstGeom prst="ellipse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81" name="Oval 95"/>
              <p:cNvSpPr>
                <a:spLocks/>
              </p:cNvSpPr>
              <p:nvPr/>
            </p:nvSpPr>
            <p:spPr bwMode="auto">
              <a:xfrm>
                <a:off x="477" y="242"/>
                <a:ext cx="173" cy="173"/>
              </a:xfrm>
              <a:prstGeom prst="ellipse">
                <a:avLst/>
              </a:prstGeom>
              <a:solidFill>
                <a:srgbClr val="FFFF00"/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82" name="Oval 96"/>
              <p:cNvSpPr>
                <a:spLocks/>
              </p:cNvSpPr>
              <p:nvPr/>
            </p:nvSpPr>
            <p:spPr bwMode="auto">
              <a:xfrm>
                <a:off x="304" y="0"/>
                <a:ext cx="175" cy="172"/>
              </a:xfrm>
              <a:prstGeom prst="ellipse">
                <a:avLst/>
              </a:prstGeom>
              <a:solidFill>
                <a:srgbClr val="FFFF00"/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83" name="Oval 97"/>
              <p:cNvSpPr>
                <a:spLocks/>
              </p:cNvSpPr>
              <p:nvPr/>
            </p:nvSpPr>
            <p:spPr bwMode="auto">
              <a:xfrm>
                <a:off x="131" y="547"/>
                <a:ext cx="173" cy="173"/>
              </a:xfrm>
              <a:prstGeom prst="ellipse">
                <a:avLst/>
              </a:prstGeom>
              <a:solidFill>
                <a:srgbClr val="FFFF00"/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84" name="Line 98"/>
              <p:cNvSpPr>
                <a:spLocks noChangeShapeType="1"/>
              </p:cNvSpPr>
              <p:nvPr/>
            </p:nvSpPr>
            <p:spPr bwMode="auto">
              <a:xfrm>
                <a:off x="426" y="153"/>
                <a:ext cx="102" cy="9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85" name="Line 99"/>
              <p:cNvSpPr>
                <a:spLocks noChangeShapeType="1"/>
              </p:cNvSpPr>
              <p:nvPr/>
            </p:nvSpPr>
            <p:spPr bwMode="auto">
              <a:xfrm>
                <a:off x="230" y="316"/>
                <a:ext cx="249" cy="1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  <p:sp>
            <p:nvSpPr>
              <p:cNvPr id="186" name="Line 100"/>
              <p:cNvSpPr>
                <a:spLocks noChangeShapeType="1"/>
              </p:cNvSpPr>
              <p:nvPr/>
            </p:nvSpPr>
            <p:spPr bwMode="auto">
              <a:xfrm flipH="1">
                <a:off x="279" y="390"/>
                <a:ext cx="225" cy="182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pitchFamily="-108" charset="0"/>
                  <a:ea typeface="ヒラギノ角ゴ ProN W3" pitchFamily="-108" charset="-128"/>
                  <a:cs typeface="ヒラギノ角ゴ ProN W3" pitchFamily="-108" charset="-128"/>
                  <a:sym typeface="Gill Sans" pitchFamily="-108" charset="0"/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9302945" y="3350331"/>
              <a:ext cx="1167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FIBO-BE</a:t>
              </a:r>
              <a:endParaRPr lang="en-US" dirty="0"/>
            </a:p>
          </p:txBody>
        </p:sp>
      </p:grpSp>
      <p:sp>
        <p:nvSpPr>
          <p:cNvPr id="190" name="Rectangle 189"/>
          <p:cNvSpPr/>
          <p:nvPr/>
        </p:nvSpPr>
        <p:spPr>
          <a:xfrm rot="20062657">
            <a:off x="2116173" y="2251291"/>
            <a:ext cx="5244845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 to </a:t>
            </a:r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Manage?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7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563562"/>
          </a:xfrm>
        </p:spPr>
        <p:txBody>
          <a:bodyPr/>
          <a:lstStyle/>
          <a:p>
            <a:r>
              <a:rPr lang="en-US" dirty="0" smtClean="0"/>
              <a:t>Annex: Additional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of FIBO</a:t>
            </a:r>
          </a:p>
          <a:p>
            <a:r>
              <a:rPr lang="en-US" dirty="0" smtClean="0"/>
              <a:t>Roadmap</a:t>
            </a:r>
          </a:p>
          <a:p>
            <a:r>
              <a:rPr lang="en-US" dirty="0" smtClean="0"/>
              <a:t>FIBO Deployment</a:t>
            </a:r>
          </a:p>
          <a:p>
            <a:pPr lvl="1"/>
            <a:r>
              <a:rPr lang="en-US" dirty="0" smtClean="0"/>
              <a:t>Access to FIBO business semantics for common business “dictionary” application</a:t>
            </a:r>
          </a:p>
          <a:p>
            <a:pPr lvl="1"/>
            <a:r>
              <a:rPr lang="en-US" dirty="0" smtClean="0"/>
              <a:t>Semantic technology deployment / Proofs</a:t>
            </a:r>
            <a:r>
              <a:rPr lang="en-US" baseline="0" dirty="0" smtClean="0"/>
              <a:t> of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FIBO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FIBO concepts are in two places:</a:t>
            </a:r>
          </a:p>
          <a:p>
            <a:pPr lvl="1"/>
            <a:r>
              <a:rPr lang="en-US" sz="2000" dirty="0" smtClean="0"/>
              <a:t>Formal OMG Specifications</a:t>
            </a:r>
          </a:p>
          <a:p>
            <a:pPr lvl="1"/>
            <a:r>
              <a:rPr lang="en-US" sz="2000" dirty="0" smtClean="0"/>
              <a:t>Draft material in Semantics Repository</a:t>
            </a:r>
          </a:p>
          <a:p>
            <a:pPr lvl="2"/>
            <a:r>
              <a:rPr lang="en-US" sz="1800" dirty="0" smtClean="0"/>
              <a:t>Diagrams (still refle</a:t>
            </a:r>
            <a:r>
              <a:rPr lang="en-US" sz="1800" baseline="0" dirty="0" smtClean="0"/>
              <a:t>ct the ODM pre-1.0 metamodel)</a:t>
            </a:r>
          </a:p>
          <a:p>
            <a:pPr lvl="2"/>
            <a:r>
              <a:rPr lang="en-US" sz="1800" dirty="0" smtClean="0"/>
              <a:t>Spreadsheets</a:t>
            </a:r>
          </a:p>
          <a:p>
            <a:pPr lvl="2"/>
            <a:r>
              <a:rPr lang="en-US" sz="1800" dirty="0" smtClean="0"/>
              <a:t>Downloadable</a:t>
            </a:r>
            <a:r>
              <a:rPr lang="en-US" sz="1800" baseline="0" dirty="0" smtClean="0"/>
              <a:t> EA file (in newer ODM 1.0 metamodel and profile)</a:t>
            </a:r>
          </a:p>
          <a:p>
            <a:pPr lvl="1"/>
            <a:r>
              <a:rPr lang="en-US" sz="2000" dirty="0" smtClean="0"/>
              <a:t>Repository website updated with status</a:t>
            </a:r>
          </a:p>
          <a:p>
            <a:pPr lvl="2"/>
            <a:r>
              <a:rPr lang="en-US" sz="1800" dirty="0" smtClean="0"/>
              <a:t>Substantive (previously “Beta”): SME Reviews completed</a:t>
            </a:r>
          </a:p>
          <a:p>
            <a:pPr lvl="2"/>
            <a:r>
              <a:rPr lang="en-US" sz="1800" dirty="0" smtClean="0"/>
              <a:t>Draft:</a:t>
            </a:r>
            <a:r>
              <a:rPr lang="en-US" sz="1800" baseline="0" dirty="0" smtClean="0"/>
              <a:t> SME Reviews incomplete</a:t>
            </a:r>
          </a:p>
          <a:p>
            <a:pPr lvl="2"/>
            <a:r>
              <a:rPr lang="en-US" sz="1800" baseline="0" dirty="0" smtClean="0"/>
              <a:t>Not started (payments, portfolios)</a:t>
            </a:r>
            <a:endParaRPr lang="en-US" sz="1800" dirty="0" smtClean="0"/>
          </a:p>
          <a:p>
            <a:pPr lvl="0"/>
            <a:r>
              <a:rPr lang="en-US" sz="2400" dirty="0" smtClean="0"/>
              <a:t>After Adaptive one-off migration: </a:t>
            </a:r>
          </a:p>
          <a:p>
            <a:pPr lvl="1"/>
            <a:r>
              <a:rPr lang="en-US" sz="2000" dirty="0" smtClean="0"/>
              <a:t>In “old” OWL (primitive application of OWL constructs)</a:t>
            </a:r>
          </a:p>
          <a:p>
            <a:pPr lvl="1"/>
            <a:r>
              <a:rPr lang="en-US" sz="2000" dirty="0" smtClean="0"/>
              <a:t>On hosted</a:t>
            </a:r>
            <a:r>
              <a:rPr lang="en-US" sz="2000" baseline="0" dirty="0" smtClean="0"/>
              <a:t> repository</a:t>
            </a:r>
            <a:endParaRPr lang="en-US" sz="2000" dirty="0" smtClean="0"/>
          </a:p>
          <a:p>
            <a:pPr lvl="0"/>
            <a:r>
              <a:rPr lang="en-US" sz="2400" dirty="0" smtClean="0"/>
              <a:t>What about de-</a:t>
            </a:r>
            <a:r>
              <a:rPr lang="en-US" sz="2400" dirty="0" err="1" smtClean="0"/>
              <a:t>referenceable</a:t>
            </a:r>
            <a:r>
              <a:rPr lang="en-US" sz="2400" baseline="0" dirty="0" smtClean="0"/>
              <a:t> URIs?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 Machine </a:t>
            </a:r>
            <a:r>
              <a:rPr lang="en-US" dirty="0" err="1" smtClean="0"/>
              <a:t>Readables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FIBO RFC consists of:</a:t>
            </a:r>
          </a:p>
          <a:p>
            <a:pPr lvl="1"/>
            <a:r>
              <a:rPr lang="en-US" dirty="0" smtClean="0"/>
              <a:t>Written specification (including diagrams, tables)</a:t>
            </a:r>
          </a:p>
          <a:p>
            <a:pPr lvl="1"/>
            <a:r>
              <a:rPr lang="en-US" dirty="0" smtClean="0"/>
              <a:t>Machine </a:t>
            </a:r>
            <a:r>
              <a:rPr lang="en-US" dirty="0" err="1" smtClean="0"/>
              <a:t>Readables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RDF/OWL</a:t>
            </a:r>
          </a:p>
          <a:p>
            <a:pPr lvl="2"/>
            <a:r>
              <a:rPr lang="en-US" dirty="0" smtClean="0"/>
              <a:t>ODM XMI</a:t>
            </a:r>
          </a:p>
          <a:p>
            <a:pPr lvl="2"/>
            <a:r>
              <a:rPr lang="en-US" dirty="0" smtClean="0"/>
              <a:t>UML XMI</a:t>
            </a:r>
          </a:p>
          <a:p>
            <a:pPr lvl="0"/>
            <a:r>
              <a:rPr lang="en-US" dirty="0" smtClean="0"/>
              <a:t>These are all highly modular</a:t>
            </a:r>
          </a:p>
          <a:p>
            <a:pPr lvl="0"/>
            <a:r>
              <a:rPr lang="en-US" dirty="0" smtClean="0"/>
              <a:t>External dependencies:</a:t>
            </a:r>
          </a:p>
          <a:p>
            <a:pPr lvl="1"/>
            <a:r>
              <a:rPr lang="en-US" dirty="0" smtClean="0"/>
              <a:t>OMG Specification Metadata</a:t>
            </a:r>
          </a:p>
          <a:p>
            <a:pPr lvl="1"/>
            <a:r>
              <a:rPr lang="en-US" dirty="0" smtClean="0"/>
              <a:t>Dublin Core</a:t>
            </a:r>
          </a:p>
          <a:p>
            <a:pPr lvl="1"/>
            <a:r>
              <a:rPr lang="en-US" dirty="0" smtClean="0"/>
              <a:t>SKOS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Future FIBO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smtClean="0"/>
              <a:t>Products (reference data for securities, loans, derivatives)</a:t>
            </a:r>
          </a:p>
          <a:p>
            <a:pPr lvl="0"/>
            <a:r>
              <a:rPr lang="en-US" baseline="0" smtClean="0"/>
              <a:t>Temporal terms (pricing / analytics)</a:t>
            </a:r>
          </a:p>
          <a:p>
            <a:pPr lvl="0"/>
            <a:r>
              <a:rPr lang="en-US" baseline="0" smtClean="0"/>
              <a:t>Process related terms (corporate events, issuance, payments)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Business Entities/Foundations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Common Concepts for all Instruments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Listed Instruments 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Equities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Common Debt Terms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Bonds 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(10) Structured Finance (</a:t>
            </a:r>
            <a:r>
              <a:rPr lang="en-US" sz="9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dependent on bonds and mortgage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(10) Money Markets (includes repo, treasury, government, agency, tax-free, etc.)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Derivatives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 Common Concepts for all Derivatives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[NB] OTC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(11) Asset (</a:t>
            </a:r>
            <a:r>
              <a:rPr lang="en-US" sz="9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dependent on equities, bonds and common debt terms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(11) Commodity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 Foreign Exchange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 Credit Default Swap (</a:t>
            </a:r>
            <a:r>
              <a:rPr lang="en-US" sz="9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dependent on common concepts for loans, common debt terms and indices/indicators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 Rate Based (</a:t>
            </a:r>
            <a:r>
              <a:rPr lang="en-US" sz="9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dependent on indices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(11) Contracts for Difference 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(13) [NB] Exchange Traded 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(15) [NB] Rights and Warrants (</a:t>
            </a:r>
            <a:r>
              <a:rPr lang="en-US" sz="10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dependent on common concepts for ALL instruments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(12) [NB] Collective Investment Vehicles (</a:t>
            </a:r>
            <a:r>
              <a:rPr lang="en-US" sz="10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dependent on listed instruments, derivatives and indices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Indices/Indicators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[NB] Loans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 Common Concepts for Loans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 Mortgage 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(14) Other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Purpose 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 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Miscellaneous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(number = BCO priority; NB = not yet in Beta)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 Roadmap: Reference</a:t>
            </a:r>
            <a:r>
              <a:rPr lang="en-US" baseline="0" dirty="0" smtClean="0"/>
              <a:t>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decided to break the dependencies linkages by releasing in tranches: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Indices and Indicators</a:t>
            </a:r>
            <a:endParaRPr lang="en-US" sz="2400" dirty="0" smtClean="0">
              <a:effectLst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Securities (Debt, Equity)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 smtClean="0"/>
              <a:t>Loans (general / common concepts)</a:t>
            </a:r>
            <a:endParaRPr lang="en-US" sz="2400" dirty="0" smtClean="0">
              <a:effectLst/>
            </a:endParaRPr>
          </a:p>
          <a:p>
            <a:pPr lvl="1"/>
            <a:r>
              <a:rPr lang="en-US" dirty="0" smtClean="0"/>
              <a:t>Derivatives (rate-based, CDS, </a:t>
            </a:r>
            <a:r>
              <a:rPr lang="en-US" dirty="0" err="1" smtClean="0"/>
              <a:t>Fx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Mortgages</a:t>
            </a:r>
          </a:p>
          <a:p>
            <a:pPr lvl="1"/>
            <a:r>
              <a:rPr lang="en-US" dirty="0" smtClean="0"/>
              <a:t>Structured Finance (MBS, ABS, CDO) + Money Markets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derivatives (Asset, Commodities, CFD)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 smtClean="0"/>
              <a:t>CIV (Funds)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400" dirty="0" smtClean="0">
                <a:effectLst/>
              </a:rPr>
              <a:t>Exchange traded Derivatives (Futures, ET Options)</a:t>
            </a:r>
          </a:p>
          <a:p>
            <a:pPr lvl="1"/>
            <a:r>
              <a:rPr lang="en-US" dirty="0" smtClean="0"/>
              <a:t>Loans (Construction, Student, Miscellaneous)</a:t>
            </a:r>
          </a:p>
          <a:p>
            <a:pPr lvl="1"/>
            <a:r>
              <a:rPr lang="en-US" dirty="0" smtClean="0"/>
              <a:t>Rights and Warrants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 Roadmap: Longer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en-US" baseline="0" dirty="0" smtClean="0"/>
              <a:t> data terms semantics – see previous</a:t>
            </a:r>
          </a:p>
          <a:p>
            <a:r>
              <a:rPr lang="en-US" dirty="0" smtClean="0"/>
              <a:t>Temporal Terms: Pricing, Analytics</a:t>
            </a:r>
          </a:p>
          <a:p>
            <a:pPr lvl="1"/>
            <a:r>
              <a:rPr lang="en-US" dirty="0" smtClean="0"/>
              <a:t>By instrument class (Common, Debt, Equity)</a:t>
            </a:r>
          </a:p>
          <a:p>
            <a:pPr lvl="1"/>
            <a:r>
              <a:rPr lang="en-US" dirty="0" smtClean="0"/>
              <a:t>By type (prices, yields,</a:t>
            </a:r>
            <a:r>
              <a:rPr lang="en-US" baseline="0" dirty="0" smtClean="0"/>
              <a:t> analytics, ratings, status</a:t>
            </a:r>
          </a:p>
          <a:p>
            <a:pPr lvl="0"/>
            <a:r>
              <a:rPr lang="en-US" dirty="0" smtClean="0"/>
              <a:t>Process Terms</a:t>
            </a:r>
          </a:p>
          <a:p>
            <a:pPr lvl="1"/>
            <a:r>
              <a:rPr lang="en-US" dirty="0" smtClean="0"/>
              <a:t>Corporate Actions</a:t>
            </a:r>
          </a:p>
          <a:p>
            <a:pPr lvl="1"/>
            <a:r>
              <a:rPr lang="en-US" dirty="0" smtClean="0"/>
              <a:t>Securities</a:t>
            </a:r>
            <a:r>
              <a:rPr lang="en-US" baseline="0" dirty="0" smtClean="0"/>
              <a:t> Issuance</a:t>
            </a:r>
          </a:p>
          <a:p>
            <a:pPr lvl="0"/>
            <a:r>
              <a:rPr lang="en-US" dirty="0" smtClean="0"/>
              <a:t>Portfolio / Positions</a:t>
            </a:r>
          </a:p>
          <a:p>
            <a:pPr lvl="0"/>
            <a:r>
              <a:rPr lang="en-US" dirty="0" smtClean="0"/>
              <a:t>Payments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 </a:t>
            </a:r>
            <a:r>
              <a:rPr lang="en-US" dirty="0" smtClean="0"/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Team Member: welcome Dean Allemang</a:t>
            </a:r>
          </a:p>
          <a:p>
            <a:r>
              <a:rPr lang="en-US" dirty="0" smtClean="0"/>
              <a:t>FIBO </a:t>
            </a:r>
            <a:r>
              <a:rPr lang="en-US" dirty="0" smtClean="0"/>
              <a:t>Indices and Indicators RFC </a:t>
            </a:r>
          </a:p>
          <a:p>
            <a:r>
              <a:rPr lang="en-US" dirty="0" smtClean="0"/>
              <a:t>FTF for Foundations</a:t>
            </a:r>
          </a:p>
          <a:p>
            <a:r>
              <a:rPr lang="en-US" dirty="0" smtClean="0"/>
              <a:t>Beta 1 document for FIBO BE and FTF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 smtClean="0"/>
              <a:t>of process for FIBO RFCs and parallel working</a:t>
            </a:r>
          </a:p>
          <a:p>
            <a:r>
              <a:rPr lang="en-US" dirty="0" smtClean="0"/>
              <a:t>Lattice and abstractions v OMG specifications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Operational ontologies</a:t>
            </a:r>
            <a:endParaRPr lang="en-US" dirty="0" smtClean="0"/>
          </a:p>
          <a:p>
            <a:pPr lvl="0"/>
            <a:r>
              <a:rPr lang="en-US" baseline="0" dirty="0" smtClean="0"/>
              <a:t>Logical data models</a:t>
            </a:r>
          </a:p>
          <a:p>
            <a:pPr lvl="1"/>
            <a:r>
              <a:rPr lang="en-US" baseline="0" dirty="0" smtClean="0"/>
              <a:t>Mapping – different architectures / experiences</a:t>
            </a:r>
          </a:p>
          <a:p>
            <a:pPr lvl="1"/>
            <a:r>
              <a:rPr lang="en-US" baseline="0" dirty="0" smtClean="0"/>
              <a:t>UML Trace linkage within MDA environment</a:t>
            </a:r>
          </a:p>
          <a:p>
            <a:pPr lvl="0"/>
            <a:r>
              <a:rPr lang="en-US" baseline="0" dirty="0" smtClean="0"/>
              <a:t>Data feed / message integration</a:t>
            </a:r>
          </a:p>
          <a:p>
            <a:pPr lvl="0"/>
            <a:r>
              <a:rPr lang="en-US" baseline="0" dirty="0" smtClean="0"/>
              <a:t>Semantics for rules</a:t>
            </a:r>
          </a:p>
          <a:p>
            <a:pPr lvl="0"/>
            <a:r>
              <a:rPr lang="en-US" baseline="0" dirty="0" smtClean="0"/>
              <a:t>Accessing definitions and meanings</a:t>
            </a:r>
          </a:p>
          <a:p>
            <a:pPr lvl="1"/>
            <a:r>
              <a:rPr lang="en-US" baseline="0" dirty="0" smtClean="0"/>
              <a:t>What should people see when clicking on a link?</a:t>
            </a:r>
          </a:p>
          <a:p>
            <a:pPr lvl="1"/>
            <a:r>
              <a:rPr lang="en-US" baseline="0" dirty="0" smtClean="0"/>
              <a:t>Reference from data model metadata</a:t>
            </a:r>
          </a:p>
          <a:p>
            <a:pPr lvl="0"/>
            <a:r>
              <a:rPr lang="en-US" baseline="0" dirty="0" smtClean="0"/>
              <a:t>SPARQL end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Proofs of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Operational Ontologies</a:t>
            </a:r>
          </a:p>
          <a:p>
            <a:pPr lvl="1"/>
            <a:r>
              <a:rPr lang="en-US" baseline="0" dirty="0" smtClean="0"/>
              <a:t>Classification</a:t>
            </a:r>
          </a:p>
          <a:p>
            <a:pPr lvl="1"/>
            <a:r>
              <a:rPr lang="en-US" dirty="0" smtClean="0"/>
              <a:t>Counterparty exposures</a:t>
            </a:r>
          </a:p>
          <a:p>
            <a:pPr lvl="0"/>
            <a:r>
              <a:rPr lang="en-US" baseline="0" dirty="0" smtClean="0"/>
              <a:t>Bank of England</a:t>
            </a:r>
          </a:p>
          <a:p>
            <a:pPr lvl="1"/>
            <a:r>
              <a:rPr lang="en-US" baseline="0" dirty="0" smtClean="0"/>
              <a:t>reporting via semantics</a:t>
            </a:r>
          </a:p>
          <a:p>
            <a:pPr lvl="0"/>
            <a:r>
              <a:rPr lang="en-US" dirty="0" smtClean="0"/>
              <a:t>Mapping</a:t>
            </a:r>
            <a:r>
              <a:rPr lang="en-US" baseline="0" dirty="0" smtClean="0"/>
              <a:t> / Common language</a:t>
            </a:r>
          </a:p>
          <a:p>
            <a:pPr lvl="1"/>
            <a:r>
              <a:rPr lang="en-US" dirty="0" smtClean="0"/>
              <a:t>There</a:t>
            </a:r>
            <a:r>
              <a:rPr lang="en-US" baseline="0" dirty="0" smtClean="0"/>
              <a:t> is considerable interest in this from various EDM Council stakeholders</a:t>
            </a:r>
          </a:p>
          <a:p>
            <a:pPr lvl="1"/>
            <a:r>
              <a:rPr lang="en-US" baseline="0" dirty="0" smtClean="0"/>
              <a:t>Need to create an environment in which people can share experiences in using FIBO as common concept model</a:t>
            </a:r>
          </a:p>
          <a:p>
            <a:pPr lvl="2"/>
            <a:r>
              <a:rPr lang="en-US" baseline="0" dirty="0" smtClean="0"/>
              <a:t>Lessons learned</a:t>
            </a:r>
          </a:p>
          <a:p>
            <a:pPr lvl="2"/>
            <a:r>
              <a:rPr lang="en-US" baseline="0" dirty="0" smtClean="0"/>
              <a:t>Mapping for different logical model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Dean Allemang!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FIBO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FIBO Foundations </a:t>
            </a:r>
          </a:p>
          <a:p>
            <a:pPr lvl="1"/>
            <a:r>
              <a:rPr lang="en-US" baseline="0" dirty="0" smtClean="0"/>
              <a:t>Approved for Finalization (Dec)</a:t>
            </a:r>
          </a:p>
          <a:p>
            <a:pPr lvl="1"/>
            <a:r>
              <a:rPr lang="en-US" baseline="0" dirty="0" smtClean="0"/>
              <a:t>FTF convened</a:t>
            </a:r>
          </a:p>
          <a:p>
            <a:pPr lvl="1"/>
            <a:r>
              <a:rPr lang="en-US" baseline="0" dirty="0" smtClean="0"/>
              <a:t>Completion scheduled for Sept 2014</a:t>
            </a:r>
          </a:p>
          <a:p>
            <a:pPr lvl="0"/>
            <a:r>
              <a:rPr lang="en-US" baseline="0" dirty="0" smtClean="0"/>
              <a:t>FIBO Business Entities</a:t>
            </a:r>
          </a:p>
          <a:p>
            <a:pPr lvl="1" rtl="0" fontAlgn="base"/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Approved for Finalization (March)</a:t>
            </a:r>
            <a:endParaRPr lang="en-US" sz="2400" dirty="0" smtClean="0">
              <a:effectLst/>
            </a:endParaRPr>
          </a:p>
          <a:p>
            <a:pPr lvl="1" rtl="0" fontAlgn="base"/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FTF convened</a:t>
            </a:r>
            <a:endParaRPr lang="en-US" dirty="0" smtClean="0">
              <a:effectLst/>
            </a:endParaRPr>
          </a:p>
          <a:p>
            <a:pPr lvl="1"/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Completion scheduled for Dec 2014</a:t>
            </a:r>
          </a:p>
          <a:p>
            <a:r>
              <a:rPr lang="en-US" dirty="0" smtClean="0"/>
              <a:t>FIBO Indices and Indicators</a:t>
            </a:r>
          </a:p>
          <a:p>
            <a:pPr lvl="1"/>
            <a:r>
              <a:rPr lang="en-US" baseline="0" dirty="0" smtClean="0"/>
              <a:t>Draft in progress for </a:t>
            </a:r>
            <a:r>
              <a:rPr lang="en-US" baseline="0" dirty="0" smtClean="0"/>
              <a:t>Boston</a:t>
            </a:r>
          </a:p>
          <a:p>
            <a:pPr lvl="0"/>
            <a:r>
              <a:rPr lang="en-US" baseline="0" dirty="0" smtClean="0"/>
              <a:t>FIBO Securities Common</a:t>
            </a:r>
          </a:p>
          <a:p>
            <a:pPr lvl="1"/>
            <a:r>
              <a:rPr lang="en-US" baseline="0" dirty="0" smtClean="0"/>
              <a:t>Have entered the OMG migration process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394" name="Straight Connector 11"/>
          <p:cNvCxnSpPr>
            <a:cxnSpLocks noChangeShapeType="1"/>
          </p:cNvCxnSpPr>
          <p:nvPr/>
        </p:nvCxnSpPr>
        <p:spPr bwMode="auto">
          <a:xfrm>
            <a:off x="7469188" y="1295400"/>
            <a:ext cx="0" cy="4664075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91400" y="65532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41BF8-7313-40CF-99F4-EF55CB0093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89612" y="5502275"/>
            <a:ext cx="3449638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FIBO Market Data, CAE, </a:t>
            </a:r>
            <a:r>
              <a:rPr lang="en-US" sz="1200" b="1" dirty="0" smtClean="0">
                <a:solidFill>
                  <a:schemeClr val="bg1"/>
                </a:solidFill>
              </a:rPr>
              <a:t>Risk/Reporting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800" y="5349875"/>
            <a:ext cx="3519487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FIBO Market Data, CAE, </a:t>
            </a:r>
            <a:r>
              <a:rPr lang="en-US" sz="1200" b="1" dirty="0" smtClean="0">
                <a:solidFill>
                  <a:schemeClr val="bg1"/>
                </a:solidFill>
              </a:rPr>
              <a:t>Risk/Reporting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86400" y="5197475"/>
            <a:ext cx="3519487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FIBO Market Data, CAE, </a:t>
            </a:r>
            <a:r>
              <a:rPr lang="en-US" sz="1200" b="1" dirty="0" smtClean="0">
                <a:solidFill>
                  <a:schemeClr val="bg1"/>
                </a:solidFill>
              </a:rPr>
              <a:t>Risk/Reporting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9401" name="Straight Connector 8"/>
          <p:cNvCxnSpPr>
            <a:cxnSpLocks noChangeShapeType="1"/>
          </p:cNvCxnSpPr>
          <p:nvPr/>
        </p:nvCxnSpPr>
        <p:spPr bwMode="auto">
          <a:xfrm>
            <a:off x="2778125" y="1295400"/>
            <a:ext cx="0" cy="4664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402" name="TextBox 4"/>
          <p:cNvSpPr txBox="1">
            <a:spLocks noChangeArrowheads="1"/>
          </p:cNvSpPr>
          <p:nvPr/>
        </p:nvSpPr>
        <p:spPr bwMode="auto">
          <a:xfrm>
            <a:off x="1428750" y="898525"/>
            <a:ext cx="81304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2013</a:t>
            </a:r>
            <a:endParaRPr lang="en-US" sz="2200" dirty="0"/>
          </a:p>
        </p:txBody>
      </p:sp>
      <p:sp>
        <p:nvSpPr>
          <p:cNvPr id="59403" name="TextBox 5"/>
          <p:cNvSpPr txBox="1">
            <a:spLocks noChangeArrowheads="1"/>
          </p:cNvSpPr>
          <p:nvPr/>
        </p:nvSpPr>
        <p:spPr bwMode="auto">
          <a:xfrm>
            <a:off x="4691063" y="898525"/>
            <a:ext cx="81304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2014</a:t>
            </a:r>
            <a:endParaRPr lang="en-US" sz="2200" dirty="0"/>
          </a:p>
        </p:txBody>
      </p:sp>
      <p:sp>
        <p:nvSpPr>
          <p:cNvPr id="59404" name="TextBox 6"/>
          <p:cNvSpPr txBox="1">
            <a:spLocks noChangeArrowheads="1"/>
          </p:cNvSpPr>
          <p:nvPr/>
        </p:nvSpPr>
        <p:spPr bwMode="auto">
          <a:xfrm>
            <a:off x="7697788" y="898525"/>
            <a:ext cx="1141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/>
              <a:t>Beyond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-76200" y="1798638"/>
            <a:ext cx="1524000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Foundations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76200" y="2438400"/>
            <a:ext cx="2819400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Business Entities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22134" y="3706363"/>
            <a:ext cx="1605785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Securities Common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73524" y="3078163"/>
            <a:ext cx="1205031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Indices  &amp; Indicators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0" y="4359275"/>
            <a:ext cx="1243014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Next on Roadmap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0" y="5045075"/>
            <a:ext cx="3519487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Other FIBO Components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Chevron 19"/>
          <p:cNvSpPr/>
          <p:nvPr/>
        </p:nvSpPr>
        <p:spPr bwMode="auto">
          <a:xfrm>
            <a:off x="1524000" y="1798638"/>
            <a:ext cx="1181100" cy="457200"/>
          </a:xfrm>
          <a:prstGeom prst="chevron">
            <a:avLst>
              <a:gd name="adj" fmla="val 2777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Public review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59412" name="Straight Connector 20"/>
          <p:cNvCxnSpPr>
            <a:cxnSpLocks noChangeShapeType="1"/>
          </p:cNvCxnSpPr>
          <p:nvPr/>
        </p:nvCxnSpPr>
        <p:spPr bwMode="auto">
          <a:xfrm flipH="1">
            <a:off x="5092700" y="1387475"/>
            <a:ext cx="0" cy="196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413" name="Straight Connector 21"/>
          <p:cNvCxnSpPr>
            <a:cxnSpLocks noChangeShapeType="1"/>
          </p:cNvCxnSpPr>
          <p:nvPr/>
        </p:nvCxnSpPr>
        <p:spPr bwMode="auto">
          <a:xfrm flipH="1">
            <a:off x="6235700" y="1387475"/>
            <a:ext cx="0" cy="196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414" name="Straight Connector 22"/>
          <p:cNvCxnSpPr>
            <a:cxnSpLocks noChangeShapeType="1"/>
          </p:cNvCxnSpPr>
          <p:nvPr/>
        </p:nvCxnSpPr>
        <p:spPr bwMode="auto">
          <a:xfrm flipH="1">
            <a:off x="3994150" y="1387475"/>
            <a:ext cx="0" cy="196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415" name="Chevron 23"/>
          <p:cNvSpPr>
            <a:spLocks noChangeArrowheads="1"/>
          </p:cNvSpPr>
          <p:nvPr/>
        </p:nvSpPr>
        <p:spPr bwMode="auto">
          <a:xfrm>
            <a:off x="2895600" y="2438400"/>
            <a:ext cx="1181100" cy="457200"/>
          </a:xfrm>
          <a:prstGeom prst="chevron">
            <a:avLst>
              <a:gd name="adj" fmla="val 27783"/>
            </a:avLst>
          </a:prstGeom>
          <a:solidFill>
            <a:srgbClr val="C9C9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Public review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9416" name="Chevron 24"/>
          <p:cNvSpPr>
            <a:spLocks noChangeArrowheads="1"/>
          </p:cNvSpPr>
          <p:nvPr/>
        </p:nvSpPr>
        <p:spPr bwMode="auto">
          <a:xfrm>
            <a:off x="5366982" y="3078163"/>
            <a:ext cx="1181100" cy="457200"/>
          </a:xfrm>
          <a:prstGeom prst="chevron">
            <a:avLst>
              <a:gd name="adj" fmla="val 27783"/>
            </a:avLst>
          </a:prstGeom>
          <a:solidFill>
            <a:srgbClr val="C9C9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Public review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9417" name="Chevron 25"/>
          <p:cNvSpPr>
            <a:spLocks noChangeArrowheads="1"/>
          </p:cNvSpPr>
          <p:nvPr/>
        </p:nvSpPr>
        <p:spPr bwMode="auto">
          <a:xfrm>
            <a:off x="6645276" y="3719513"/>
            <a:ext cx="1181100" cy="457200"/>
          </a:xfrm>
          <a:prstGeom prst="chevron">
            <a:avLst>
              <a:gd name="adj" fmla="val 27783"/>
            </a:avLst>
          </a:prstGeom>
          <a:solidFill>
            <a:srgbClr val="C9C9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Public review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9418" name="Chevron 26"/>
          <p:cNvSpPr>
            <a:spLocks noChangeArrowheads="1"/>
          </p:cNvSpPr>
          <p:nvPr/>
        </p:nvSpPr>
        <p:spPr bwMode="auto">
          <a:xfrm>
            <a:off x="6629400" y="4359275"/>
            <a:ext cx="1181100" cy="457200"/>
          </a:xfrm>
          <a:prstGeom prst="chevron">
            <a:avLst>
              <a:gd name="adj" fmla="val 27783"/>
            </a:avLst>
          </a:prstGeom>
          <a:solidFill>
            <a:srgbClr val="C9C9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2060"/>
                </a:solidFill>
              </a:rPr>
              <a:t>Industry review</a:t>
            </a:r>
            <a:endParaRPr lang="en-US" sz="2200">
              <a:solidFill>
                <a:srgbClr val="002060"/>
              </a:solidFill>
            </a:endParaRPr>
          </a:p>
        </p:txBody>
      </p:sp>
      <p:sp>
        <p:nvSpPr>
          <p:cNvPr id="59419" name="Chevron 27"/>
          <p:cNvSpPr>
            <a:spLocks noChangeArrowheads="1"/>
          </p:cNvSpPr>
          <p:nvPr/>
        </p:nvSpPr>
        <p:spPr bwMode="auto">
          <a:xfrm>
            <a:off x="2895600" y="1798638"/>
            <a:ext cx="2308225" cy="457200"/>
          </a:xfrm>
          <a:prstGeom prst="chevron">
            <a:avLst>
              <a:gd name="adj" fmla="val 27783"/>
            </a:avLst>
          </a:prstGeom>
          <a:solidFill>
            <a:srgbClr val="FCB6F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200" dirty="0"/>
              <a:t>OMG </a:t>
            </a:r>
            <a:r>
              <a:rPr lang="en-US" sz="1200" dirty="0" smtClean="0"/>
              <a:t>finalization TF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/>
              <a:t>(FTF)</a:t>
            </a:r>
            <a:endParaRPr lang="en-US" sz="2200" dirty="0"/>
          </a:p>
        </p:txBody>
      </p:sp>
      <p:sp>
        <p:nvSpPr>
          <p:cNvPr id="59420" name="Chevron 28"/>
          <p:cNvSpPr>
            <a:spLocks noChangeArrowheads="1"/>
          </p:cNvSpPr>
          <p:nvPr/>
        </p:nvSpPr>
        <p:spPr bwMode="auto">
          <a:xfrm>
            <a:off x="4038600" y="2438400"/>
            <a:ext cx="2197100" cy="457200"/>
          </a:xfrm>
          <a:prstGeom prst="chevron">
            <a:avLst>
              <a:gd name="adj" fmla="val 27783"/>
            </a:avLst>
          </a:prstGeom>
          <a:solidFill>
            <a:srgbClr val="FCB6F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200"/>
              <a:t>OMG finalization</a:t>
            </a:r>
            <a:endParaRPr lang="en-US" sz="2200"/>
          </a:p>
        </p:txBody>
      </p:sp>
      <p:sp>
        <p:nvSpPr>
          <p:cNvPr id="59421" name="Chevron 29"/>
          <p:cNvSpPr>
            <a:spLocks noChangeArrowheads="1"/>
          </p:cNvSpPr>
          <p:nvPr/>
        </p:nvSpPr>
        <p:spPr bwMode="auto">
          <a:xfrm>
            <a:off x="6548082" y="3078163"/>
            <a:ext cx="2216506" cy="457200"/>
          </a:xfrm>
          <a:prstGeom prst="chevron">
            <a:avLst>
              <a:gd name="adj" fmla="val 27783"/>
            </a:avLst>
          </a:prstGeom>
          <a:solidFill>
            <a:srgbClr val="FCB6F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200" dirty="0"/>
              <a:t>OMG finalization</a:t>
            </a:r>
            <a:endParaRPr lang="en-US" sz="2200" dirty="0"/>
          </a:p>
        </p:txBody>
      </p:sp>
      <p:sp>
        <p:nvSpPr>
          <p:cNvPr id="59422" name="Chevron 30"/>
          <p:cNvSpPr>
            <a:spLocks noChangeArrowheads="1"/>
          </p:cNvSpPr>
          <p:nvPr/>
        </p:nvSpPr>
        <p:spPr bwMode="auto">
          <a:xfrm>
            <a:off x="7816851" y="3706363"/>
            <a:ext cx="2197100" cy="457200"/>
          </a:xfrm>
          <a:prstGeom prst="chevron">
            <a:avLst>
              <a:gd name="adj" fmla="val 27783"/>
            </a:avLst>
          </a:prstGeom>
          <a:solidFill>
            <a:srgbClr val="FCB6F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200" dirty="0"/>
              <a:t>OMG finalization</a:t>
            </a:r>
            <a:endParaRPr lang="en-US" sz="2200" dirty="0"/>
          </a:p>
        </p:txBody>
      </p:sp>
      <p:sp>
        <p:nvSpPr>
          <p:cNvPr id="59423" name="Chevron 31"/>
          <p:cNvSpPr>
            <a:spLocks noChangeArrowheads="1"/>
          </p:cNvSpPr>
          <p:nvPr/>
        </p:nvSpPr>
        <p:spPr bwMode="auto">
          <a:xfrm>
            <a:off x="7810500" y="4359275"/>
            <a:ext cx="1971675" cy="457200"/>
          </a:xfrm>
          <a:prstGeom prst="chevron">
            <a:avLst>
              <a:gd name="adj" fmla="val 27783"/>
            </a:avLst>
          </a:prstGeom>
          <a:solidFill>
            <a:srgbClr val="FCB6F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200" dirty="0"/>
              <a:t>OMG finalization</a:t>
            </a:r>
            <a:endParaRPr lang="en-US" sz="2200" dirty="0"/>
          </a:p>
        </p:txBody>
      </p:sp>
      <p:sp>
        <p:nvSpPr>
          <p:cNvPr id="33" name="Rounded Rectangle 32"/>
          <p:cNvSpPr/>
          <p:nvPr/>
        </p:nvSpPr>
        <p:spPr>
          <a:xfrm>
            <a:off x="5211763" y="1798638"/>
            <a:ext cx="655637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Final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48400" y="2438400"/>
            <a:ext cx="655637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Final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839200" y="3078163"/>
            <a:ext cx="655637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Final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088563" y="3719513"/>
            <a:ext cx="655637" cy="457200"/>
          </a:xfrm>
          <a:prstGeom prst="roundRect">
            <a:avLst/>
          </a:prstGeom>
          <a:solidFill>
            <a:srgbClr val="29759B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Final</a:t>
            </a:r>
          </a:p>
        </p:txBody>
      </p:sp>
      <p:sp>
        <p:nvSpPr>
          <p:cNvPr id="59429" name="TextBox 11"/>
          <p:cNvSpPr txBox="1">
            <a:spLocks noChangeArrowheads="1"/>
          </p:cNvSpPr>
          <p:nvPr/>
        </p:nvSpPr>
        <p:spPr bwMode="auto">
          <a:xfrm>
            <a:off x="3217863" y="1387475"/>
            <a:ext cx="4079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/>
              <a:t>Q1</a:t>
            </a:r>
            <a:endParaRPr lang="en-US" sz="2200" b="1"/>
          </a:p>
        </p:txBody>
      </p:sp>
      <p:sp>
        <p:nvSpPr>
          <p:cNvPr id="59430" name="TextBox 42"/>
          <p:cNvSpPr txBox="1">
            <a:spLocks noChangeArrowheads="1"/>
          </p:cNvSpPr>
          <p:nvPr/>
        </p:nvSpPr>
        <p:spPr bwMode="auto">
          <a:xfrm>
            <a:off x="4314825" y="1387475"/>
            <a:ext cx="4079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/>
              <a:t>Q2</a:t>
            </a:r>
            <a:endParaRPr lang="en-US" sz="2200" b="1"/>
          </a:p>
        </p:txBody>
      </p:sp>
      <p:sp>
        <p:nvSpPr>
          <p:cNvPr id="59431" name="TextBox 43"/>
          <p:cNvSpPr txBox="1">
            <a:spLocks noChangeArrowheads="1"/>
          </p:cNvSpPr>
          <p:nvPr/>
        </p:nvSpPr>
        <p:spPr bwMode="auto">
          <a:xfrm>
            <a:off x="5461000" y="1387475"/>
            <a:ext cx="4079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/>
              <a:t>Q3</a:t>
            </a:r>
            <a:endParaRPr lang="en-US" sz="2200" b="1"/>
          </a:p>
        </p:txBody>
      </p:sp>
      <p:sp>
        <p:nvSpPr>
          <p:cNvPr id="59432" name="TextBox 44"/>
          <p:cNvSpPr txBox="1">
            <a:spLocks noChangeArrowheads="1"/>
          </p:cNvSpPr>
          <p:nvPr/>
        </p:nvSpPr>
        <p:spPr bwMode="auto">
          <a:xfrm>
            <a:off x="6650038" y="1387475"/>
            <a:ext cx="4079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 dirty="0"/>
              <a:t>Q4</a:t>
            </a:r>
            <a:endParaRPr lang="en-US" sz="2200" b="1" dirty="0"/>
          </a:p>
        </p:txBody>
      </p:sp>
      <p:sp>
        <p:nvSpPr>
          <p:cNvPr id="41" name="Chevron 27"/>
          <p:cNvSpPr>
            <a:spLocks noChangeArrowheads="1"/>
          </p:cNvSpPr>
          <p:nvPr/>
        </p:nvSpPr>
        <p:spPr bwMode="auto">
          <a:xfrm>
            <a:off x="5921375" y="1828800"/>
            <a:ext cx="2308225" cy="457200"/>
          </a:xfrm>
          <a:prstGeom prst="chevron">
            <a:avLst>
              <a:gd name="adj" fmla="val 27783"/>
            </a:avLst>
          </a:prstGeom>
          <a:solidFill>
            <a:srgbClr val="FCB6F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200" dirty="0"/>
              <a:t>OMG </a:t>
            </a:r>
            <a:r>
              <a:rPr lang="en-US" sz="1200" dirty="0" smtClean="0"/>
              <a:t>Revision TF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/>
              <a:t>(RTF)</a:t>
            </a:r>
            <a:endParaRPr lang="en-US" sz="2200" dirty="0"/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030413" y="1371600"/>
            <a:ext cx="4079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 dirty="0"/>
              <a:t>Q4</a:t>
            </a:r>
            <a:endParaRPr lang="en-US" sz="2200" b="1" dirty="0"/>
          </a:p>
        </p:txBody>
      </p:sp>
      <p:cxnSp>
        <p:nvCxnSpPr>
          <p:cNvPr id="43" name="Straight Connector 21"/>
          <p:cNvCxnSpPr>
            <a:cxnSpLocks noChangeShapeType="1"/>
          </p:cNvCxnSpPr>
          <p:nvPr/>
        </p:nvCxnSpPr>
        <p:spPr bwMode="auto">
          <a:xfrm flipH="1">
            <a:off x="1524000" y="1403350"/>
            <a:ext cx="0" cy="196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val 1"/>
          <p:cNvSpPr/>
          <p:nvPr/>
        </p:nvSpPr>
        <p:spPr>
          <a:xfrm>
            <a:off x="3810000" y="2971800"/>
            <a:ext cx="1724025" cy="747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1956" y="3962400"/>
            <a:ext cx="148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FIBO Content Teams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5503" y="3160990"/>
            <a:ext cx="80663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{</a:t>
            </a:r>
            <a:endPara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2907" y="316099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time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130671" y="3345656"/>
            <a:ext cx="67932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 and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Status: </a:t>
            </a:r>
          </a:p>
          <a:p>
            <a:pPr lvl="1"/>
            <a:r>
              <a:rPr lang="en-US" dirty="0" smtClean="0"/>
              <a:t>Initial Draft March 2014</a:t>
            </a:r>
          </a:p>
          <a:p>
            <a:pPr lvl="1"/>
            <a:r>
              <a:rPr lang="en-US" dirty="0" smtClean="0"/>
              <a:t>Not Submitted</a:t>
            </a:r>
            <a:r>
              <a:rPr lang="en-US" baseline="0" dirty="0" smtClean="0"/>
              <a:t> in March</a:t>
            </a:r>
          </a:p>
          <a:p>
            <a:pPr lvl="1"/>
            <a:r>
              <a:rPr lang="en-US" baseline="0" dirty="0" smtClean="0"/>
              <a:t>Working through identified </a:t>
            </a:r>
            <a:r>
              <a:rPr lang="en-US" baseline="0" dirty="0" smtClean="0"/>
              <a:t>issues</a:t>
            </a:r>
          </a:p>
          <a:p>
            <a:pPr lvl="1"/>
            <a:r>
              <a:rPr lang="en-US" baseline="0" dirty="0" smtClean="0"/>
              <a:t>Submission in June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Indices and Indicators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Indicators Common Terms</a:t>
            </a:r>
          </a:p>
          <a:p>
            <a:pPr lvl="0"/>
            <a:r>
              <a:rPr lang="en-US" sz="2400" dirty="0" smtClean="0"/>
              <a:t>Foreign Exchange</a:t>
            </a:r>
          </a:p>
          <a:p>
            <a:pPr lvl="0"/>
            <a:r>
              <a:rPr lang="en-US" sz="2400" dirty="0" smtClean="0"/>
              <a:t>Interest Rates</a:t>
            </a:r>
          </a:p>
          <a:p>
            <a:pPr lvl="1"/>
            <a:r>
              <a:rPr lang="en-US" sz="2000" dirty="0" smtClean="0"/>
              <a:t>Including Interest</a:t>
            </a:r>
            <a:r>
              <a:rPr lang="en-US" sz="2000" baseline="0" dirty="0" smtClean="0"/>
              <a:t> Rate Publishers</a:t>
            </a:r>
          </a:p>
          <a:p>
            <a:pPr lvl="0"/>
            <a:r>
              <a:rPr lang="en-US" sz="2400" dirty="0" smtClean="0"/>
              <a:t>Market Indicators</a:t>
            </a:r>
          </a:p>
          <a:p>
            <a:pPr lvl="1"/>
            <a:r>
              <a:rPr lang="en-US" sz="2000" dirty="0" smtClean="0"/>
              <a:t>Including </a:t>
            </a:r>
            <a:r>
              <a:rPr lang="en-US" sz="2000" dirty="0" smtClean="0"/>
              <a:t>Indicator </a:t>
            </a:r>
            <a:r>
              <a:rPr lang="en-US" sz="2000" baseline="0" dirty="0" smtClean="0"/>
              <a:t>Publishers</a:t>
            </a:r>
            <a:endParaRPr lang="en-US" sz="2000" baseline="0" dirty="0" smtClean="0"/>
          </a:p>
          <a:p>
            <a:pPr lvl="0"/>
            <a:endParaRPr lang="en-US" sz="2400" baseline="0" dirty="0" smtClean="0"/>
          </a:p>
          <a:p>
            <a:pPr lvl="0"/>
            <a:r>
              <a:rPr lang="en-US" sz="2400" baseline="0" dirty="0" smtClean="0"/>
              <a:t>NOT IN SCOPE:</a:t>
            </a:r>
          </a:p>
          <a:p>
            <a:pPr lvl="1"/>
            <a:r>
              <a:rPr lang="en-US" sz="2000" baseline="0" dirty="0" smtClean="0"/>
              <a:t>Market (Basket-based) Indices </a:t>
            </a:r>
            <a:r>
              <a:rPr lang="en-US" sz="2000" baseline="0" dirty="0" smtClean="0"/>
              <a:t>(e.g. </a:t>
            </a:r>
            <a:r>
              <a:rPr lang="en-US" sz="2000" baseline="0" dirty="0" smtClean="0"/>
              <a:t>S&amp;P)</a:t>
            </a:r>
          </a:p>
          <a:p>
            <a:pPr lvl="1"/>
            <a:r>
              <a:rPr lang="en-US" sz="2000" baseline="0" dirty="0" smtClean="0"/>
              <a:t>Temporality aspects of index / indicator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2C7C-EDBC-4790-BBF4-28CCD2EC96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7465</TotalTime>
  <Words>2335</Words>
  <Application>Microsoft Office PowerPoint</Application>
  <PresentationFormat>On-screen Show (4:3)</PresentationFormat>
  <Paragraphs>539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OMG Finance Domain Task Force (FDTF)</vt:lpstr>
      <vt:lpstr>Agenda</vt:lpstr>
      <vt:lpstr>FIGI – Current Status Update</vt:lpstr>
      <vt:lpstr>FIBO Current Activities</vt:lpstr>
      <vt:lpstr>Welcome Dean Allemang!</vt:lpstr>
      <vt:lpstr>FIBO Specifications</vt:lpstr>
      <vt:lpstr>Current Roadmap</vt:lpstr>
      <vt:lpstr>Indices and Indicators</vt:lpstr>
      <vt:lpstr>Indices and Indicators Scope</vt:lpstr>
      <vt:lpstr>Scoping Issues and Considerations</vt:lpstr>
      <vt:lpstr>Finalization Task Force (FTF)</vt:lpstr>
      <vt:lpstr>Finalization Task Forces</vt:lpstr>
      <vt:lpstr>FTF Charter</vt:lpstr>
      <vt:lpstr>FIBO-FND FTF Activities</vt:lpstr>
      <vt:lpstr>FIBO Foundations FTF: Dates</vt:lpstr>
      <vt:lpstr>FIBO-BE Finalization</vt:lpstr>
      <vt:lpstr>FIBO BE FTF: Dates</vt:lpstr>
      <vt:lpstr>FIBO Q2 2014 Development Process</vt:lpstr>
      <vt:lpstr>PowerPoint Presentation</vt:lpstr>
      <vt:lpstr>Lattice and Other Patterns</vt:lpstr>
      <vt:lpstr>Process and Methodology</vt:lpstr>
      <vt:lpstr>Pre-processing</vt:lpstr>
      <vt:lpstr>Externality Reviews</vt:lpstr>
      <vt:lpstr>Externality Review Examples</vt:lpstr>
      <vt:lpstr>Refactoring and Enhancement</vt:lpstr>
      <vt:lpstr>SME Reviews</vt:lpstr>
      <vt:lpstr>Business SME Validation Requirements</vt:lpstr>
      <vt:lpstr>Configuration and Change Management</vt:lpstr>
      <vt:lpstr>FIBO GitHub Jenkins JIRA Process</vt:lpstr>
      <vt:lpstr>FIBO GitHub Jenkins JIRA Process</vt:lpstr>
      <vt:lpstr>  Overlay of FIBO Types in the Development Process</vt:lpstr>
      <vt:lpstr>Annex: Additional Material</vt:lpstr>
      <vt:lpstr>Additional Slides</vt:lpstr>
      <vt:lpstr>Availability of FIBO</vt:lpstr>
      <vt:lpstr>FIBO Machine Readables</vt:lpstr>
      <vt:lpstr>Future FIBO Specifications</vt:lpstr>
      <vt:lpstr>Roadmap</vt:lpstr>
      <vt:lpstr>FIBO Roadmap: Reference Semantics</vt:lpstr>
      <vt:lpstr>FIBO Roadmap: Longer View</vt:lpstr>
      <vt:lpstr>Deployment Scenarios</vt:lpstr>
      <vt:lpstr>Proofs of Concept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Council / Object Management Group Semantic Standards</dc:title>
  <dc:creator>Owner</dc:creator>
  <cp:lastModifiedBy>User</cp:lastModifiedBy>
  <cp:revision>356</cp:revision>
  <dcterms:created xsi:type="dcterms:W3CDTF">2011-04-19T19:19:23Z</dcterms:created>
  <dcterms:modified xsi:type="dcterms:W3CDTF">2014-05-07T18:50:11Z</dcterms:modified>
</cp:coreProperties>
</file>