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519" r:id="rId3"/>
    <p:sldId id="729" r:id="rId4"/>
    <p:sldId id="789" r:id="rId5"/>
    <p:sldId id="792" r:id="rId6"/>
    <p:sldId id="785" r:id="rId7"/>
    <p:sldId id="790" r:id="rId8"/>
    <p:sldId id="742" r:id="rId9"/>
    <p:sldId id="769" r:id="rId10"/>
    <p:sldId id="770" r:id="rId11"/>
    <p:sldId id="711" r:id="rId12"/>
    <p:sldId id="483" r:id="rId13"/>
    <p:sldId id="665" r:id="rId14"/>
    <p:sldId id="666" r:id="rId15"/>
    <p:sldId id="734" r:id="rId16"/>
    <p:sldId id="735" r:id="rId17"/>
    <p:sldId id="793" r:id="rId18"/>
    <p:sldId id="749" r:id="rId19"/>
    <p:sldId id="736" r:id="rId20"/>
    <p:sldId id="741" r:id="rId21"/>
    <p:sldId id="700" r:id="rId22"/>
    <p:sldId id="704" r:id="rId23"/>
    <p:sldId id="701" r:id="rId24"/>
    <p:sldId id="702" r:id="rId25"/>
    <p:sldId id="668" r:id="rId26"/>
    <p:sldId id="78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77" autoAdjust="0"/>
  </p:normalViewPr>
  <p:slideViewPr>
    <p:cSldViewPr>
      <p:cViewPr varScale="1">
        <p:scale>
          <a:sx n="79" d="100"/>
          <a:sy n="79" d="100"/>
        </p:scale>
        <p:origin x="-9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March 1</a:t>
            </a:r>
            <a:r>
              <a:rPr lang="en-US" baseline="30000" dirty="0" smtClean="0">
                <a:solidFill>
                  <a:srgbClr val="898989"/>
                </a:solidFill>
              </a:rPr>
              <a:t>st</a:t>
            </a:r>
            <a:r>
              <a:rPr lang="en-US" baseline="30000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2017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Morning</a:t>
            </a:r>
            <a:endParaRPr lang="en-US" sz="2400" dirty="0" smtClean="0"/>
          </a:p>
          <a:p>
            <a:pPr lvl="1"/>
            <a:r>
              <a:rPr lang="en-US" sz="2800" dirty="0" smtClean="0"/>
              <a:t>No </a:t>
            </a:r>
            <a:r>
              <a:rPr lang="en-US" sz="2800" dirty="0" smtClean="0"/>
              <a:t>sessions</a:t>
            </a:r>
          </a:p>
          <a:p>
            <a:pPr lvl="1"/>
            <a:r>
              <a:rPr lang="en-US" sz="2800" dirty="0" smtClean="0"/>
              <a:t>Go to ADTF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3200" dirty="0" smtClean="0"/>
              <a:t>Afternoon</a:t>
            </a:r>
          </a:p>
          <a:p>
            <a:pPr lvl="1"/>
            <a:r>
              <a:rPr lang="en-US" sz="2800" dirty="0" smtClean="0"/>
              <a:t>Workshop</a:t>
            </a:r>
          </a:p>
          <a:p>
            <a:pPr lvl="2"/>
            <a:r>
              <a:rPr lang="en-US" sz="2000" dirty="0" smtClean="0"/>
              <a:t>Decide topic on the Tuesday</a:t>
            </a:r>
          </a:p>
          <a:p>
            <a:pPr lvl="2"/>
            <a:r>
              <a:rPr lang="en-US" sz="2000" dirty="0" smtClean="0"/>
              <a:t>Options include</a:t>
            </a:r>
            <a:endParaRPr lang="en-US" sz="2000" dirty="0" smtClean="0"/>
          </a:p>
          <a:p>
            <a:pPr lvl="3"/>
            <a:r>
              <a:rPr lang="en-GB" sz="1800" dirty="0" smtClean="0"/>
              <a:t>DLT and / or ACTUS mapping? </a:t>
            </a:r>
            <a:endParaRPr lang="en-GB" sz="1800" dirty="0" smtClean="0"/>
          </a:p>
          <a:p>
            <a:pPr lvl="3"/>
            <a:r>
              <a:rPr lang="en-GB" sz="1800" dirty="0" smtClean="0"/>
              <a:t>Auction process ontology?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and RTF Charters (Friday Plenary)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Foundations</a:t>
            </a:r>
          </a:p>
          <a:p>
            <a:pPr lvl="1"/>
            <a:r>
              <a:rPr lang="en-US" sz="2000" dirty="0" smtClean="0"/>
              <a:t>1.2 RTF </a:t>
            </a:r>
            <a:r>
              <a:rPr lang="en-US" sz="2000" dirty="0" smtClean="0"/>
              <a:t>reports </a:t>
            </a:r>
            <a:r>
              <a:rPr lang="en-US" sz="2000" dirty="0" smtClean="0"/>
              <a:t>in </a:t>
            </a:r>
            <a:r>
              <a:rPr lang="en-US" sz="2000" baseline="0" dirty="0" smtClean="0"/>
              <a:t>March</a:t>
            </a:r>
          </a:p>
          <a:p>
            <a:r>
              <a:rPr lang="en-US" sz="2400" dirty="0" smtClean="0"/>
              <a:t>Business Entities</a:t>
            </a:r>
          </a:p>
          <a:p>
            <a:pPr lvl="1"/>
            <a:r>
              <a:rPr lang="en-US" sz="2000" dirty="0" smtClean="0"/>
              <a:t>1.2 RTF</a:t>
            </a:r>
            <a:r>
              <a:rPr lang="en-US" sz="2000" baseline="0" dirty="0" smtClean="0"/>
              <a:t> chartered Sept</a:t>
            </a:r>
          </a:p>
          <a:p>
            <a:pPr lvl="1"/>
            <a:r>
              <a:rPr lang="en-US" sz="2000" baseline="0" dirty="0" smtClean="0"/>
              <a:t>Reporting when? Not March</a:t>
            </a:r>
            <a:endParaRPr lang="en-US" sz="2000" dirty="0" smtClean="0"/>
          </a:p>
          <a:p>
            <a:r>
              <a:rPr lang="en-US" sz="2400" dirty="0" smtClean="0"/>
              <a:t>Indices and Indicators</a:t>
            </a:r>
          </a:p>
          <a:p>
            <a:pPr lvl="1"/>
            <a:r>
              <a:rPr lang="en-US" sz="2000" dirty="0" smtClean="0"/>
              <a:t>1.1 RTF chartered in Sept</a:t>
            </a:r>
          </a:p>
          <a:p>
            <a:pPr lvl="1"/>
            <a:r>
              <a:rPr lang="en-US" sz="2000" dirty="0" smtClean="0"/>
              <a:t>Defer to June</a:t>
            </a:r>
            <a:endParaRPr lang="en-US" sz="2000" dirty="0" smtClean="0"/>
          </a:p>
          <a:p>
            <a:r>
              <a:rPr lang="en-US" sz="2400" dirty="0" smtClean="0"/>
              <a:t>Financial Business and Commerce (FBC) </a:t>
            </a:r>
          </a:p>
          <a:p>
            <a:pPr lvl="1"/>
            <a:r>
              <a:rPr lang="en-US" sz="2000" dirty="0" smtClean="0"/>
              <a:t>New RTF 1.1 chartered in September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Defer to June</a:t>
            </a:r>
            <a:endParaRPr lang="en-US" sz="2400" dirty="0" smtClean="0">
              <a:effectLst/>
            </a:endParaRPr>
          </a:p>
          <a:p>
            <a:pPr lv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Final</a:t>
            </a:r>
            <a:r>
              <a:rPr lang="en-US" sz="2000" dirty="0" smtClean="0"/>
              <a:t> version approved by OMG March 2015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Revised 1.1, approved March 2016</a:t>
            </a:r>
          </a:p>
          <a:p>
            <a:pPr lvl="1"/>
            <a:r>
              <a:rPr lang="en-US" sz="2000" baseline="0" dirty="0" smtClean="0"/>
              <a:t>RTF for 1.2 </a:t>
            </a:r>
            <a:r>
              <a:rPr lang="en-US" sz="2000" baseline="0" dirty="0" smtClean="0"/>
              <a:t>submitted </a:t>
            </a:r>
            <a:r>
              <a:rPr lang="en-US" sz="2000" baseline="0" dirty="0" smtClean="0"/>
              <a:t>March 2017</a:t>
            </a:r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dirty="0" smtClean="0"/>
              <a:t>RTF 1.2 chartered </a:t>
            </a:r>
            <a:r>
              <a:rPr lang="en-US" sz="2000" dirty="0" smtClean="0"/>
              <a:t>Sept (2016?)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FTF approved September 2016</a:t>
            </a:r>
          </a:p>
          <a:p>
            <a:pPr lvl="1"/>
            <a:r>
              <a:rPr lang="en-US" sz="2000" dirty="0" smtClean="0"/>
              <a:t>RTF 1.0 chartered Sept 2016</a:t>
            </a:r>
          </a:p>
          <a:p>
            <a:pPr lvl="0"/>
            <a:r>
              <a:rPr lang="en-US" sz="2400" dirty="0" smtClean="0"/>
              <a:t>FIBO FBC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approved September 2016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1.0 chartered Sept 2016</a:t>
            </a:r>
            <a:endParaRPr lang="en-US" sz="2000" dirty="0" smtClean="0">
              <a:effectLst/>
            </a:endParaRPr>
          </a:p>
          <a:p>
            <a:pPr lvl="0"/>
            <a:r>
              <a:rPr lang="en-US" sz="2400" dirty="0" smtClean="0"/>
              <a:t>These</a:t>
            </a:r>
            <a:r>
              <a:rPr lang="en-US" sz="2400" baseline="0" dirty="0" smtClean="0"/>
              <a:t> will become one FIBO OMG spec </a:t>
            </a:r>
            <a:r>
              <a:rPr lang="en-US" sz="2400" baseline="0" dirty="0" smtClean="0"/>
              <a:t>in June 2017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CCM/FIBO-V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</a:t>
            </a:r>
            <a:r>
              <a:rPr lang="en-US" sz="1200" dirty="0" smtClean="0">
                <a:hlinkClick r:id="rId7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(“David’s Branch”) is at </a:t>
            </a:r>
            <a:endParaRPr lang="en-US" sz="1200" dirty="0"/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</a:t>
            </a:r>
            <a:r>
              <a:rPr lang="en-US" sz="1200" dirty="0" smtClean="0">
                <a:hlinkClick r:id="rId9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0"/>
              </a:rPr>
              <a:t>http</a:t>
            </a:r>
            <a:r>
              <a:rPr lang="en-US" sz="1200" dirty="0">
                <a:hlinkClick r:id="rId10"/>
              </a:rPr>
              <a:t>://www.omg.org/spec/EDMC-FIBO/IND/</a:t>
            </a:r>
            <a:r>
              <a:rPr lang="en-US" sz="1200" dirty="0" smtClean="0">
                <a:hlinkClick r:id="rId10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</a:t>
            </a:r>
            <a:r>
              <a:rPr lang="en-US" sz="1200" dirty="0"/>
              <a:t>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https</a:t>
            </a:r>
            <a:r>
              <a:rPr lang="en-US" sz="1200" dirty="0">
                <a:hlinkClick r:id="rId11"/>
              </a:rPr>
              <a:t>://</a:t>
            </a:r>
            <a:r>
              <a:rPr lang="en-US" sz="1200" dirty="0" smtClean="0">
                <a:hlinkClick r:id="rId11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err="1" smtClean="0"/>
              <a:t>Atlassian</a:t>
            </a:r>
            <a:r>
              <a:rPr lang="en-US" dirty="0" smtClean="0"/>
              <a:t> Wiki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FIBO Overall</a:t>
            </a:r>
          </a:p>
          <a:p>
            <a:pPr lvl="1"/>
            <a:r>
              <a:rPr lang="en-US" sz="1800" dirty="0" smtClean="0">
                <a:hlinkClick r:id="rId2"/>
              </a:rPr>
              <a:t>https://wiki.edmcouncil.org/display/FIBO/FIBO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FIBO Content Teams</a:t>
            </a:r>
          </a:p>
          <a:p>
            <a:pPr lvl="1"/>
            <a:r>
              <a:rPr lang="en-US" sz="1600" dirty="0" smtClean="0"/>
              <a:t>Foundations</a:t>
            </a:r>
          </a:p>
          <a:p>
            <a:pPr lvl="2"/>
            <a:r>
              <a:rPr lang="en-US" sz="1400" dirty="0" smtClean="0">
                <a:hlinkClick r:id="rId3"/>
              </a:rPr>
              <a:t>https://wiki.edmcouncil.org/display/FND/FCT-FND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Business Entities </a:t>
            </a:r>
          </a:p>
          <a:p>
            <a:pPr lvl="2"/>
            <a:r>
              <a:rPr lang="en-US" sz="1400" dirty="0" smtClean="0">
                <a:hlinkClick r:id="rId4"/>
              </a:rPr>
              <a:t>https://wiki.edmcouncil.org/display/BE/FIBO+-+FCT+-+Business+Entities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Indices and Indicators</a:t>
            </a:r>
          </a:p>
          <a:p>
            <a:pPr lvl="2"/>
            <a:r>
              <a:rPr lang="en-US" sz="1400" dirty="0" smtClean="0">
                <a:hlinkClick r:id="rId5"/>
              </a:rPr>
              <a:t>https://wiki.edmcouncil.org/display/IND/FCT-IND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Financial Business and Commerce</a:t>
            </a:r>
          </a:p>
          <a:p>
            <a:pPr lvl="2"/>
            <a:r>
              <a:rPr lang="en-US" sz="1400" dirty="0" smtClean="0">
                <a:hlinkClick r:id="rId6"/>
              </a:rPr>
              <a:t>https://wiki.edmcouncil.org/pages/viewpage.action?pageId=786677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Loans</a:t>
            </a:r>
          </a:p>
          <a:p>
            <a:pPr lvl="2"/>
            <a:r>
              <a:rPr lang="en-US" sz="1400" dirty="0" smtClean="0">
                <a:hlinkClick r:id="rId7"/>
              </a:rPr>
              <a:t>https://wiki.edmcouncil.org/display/LOAN/FCT-LOAN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Securities and Equities</a:t>
            </a:r>
          </a:p>
          <a:p>
            <a:pPr lvl="2"/>
            <a:r>
              <a:rPr lang="en-US" sz="1400" dirty="0" smtClean="0">
                <a:hlinkClick r:id="rId8"/>
              </a:rPr>
              <a:t>https://wiki.edmcouncil.org/pages/viewpage.action?pageId=786661</a:t>
            </a:r>
            <a:r>
              <a:rPr lang="en-US" sz="1400" dirty="0" smtClean="0"/>
              <a:t> </a:t>
            </a:r>
          </a:p>
          <a:p>
            <a:pPr lvl="1"/>
            <a:r>
              <a:rPr lang="en-US" sz="1800" dirty="0" smtClean="0"/>
              <a:t>Derivatives</a:t>
            </a:r>
          </a:p>
          <a:p>
            <a:pPr lvl="2"/>
            <a:r>
              <a:rPr lang="en-US" sz="1400" dirty="0" smtClean="0">
                <a:hlinkClick r:id="rId9"/>
              </a:rPr>
              <a:t>https://wiki.edmcouncil.org/display/DER/FCT-DER</a:t>
            </a:r>
            <a:r>
              <a:rPr lang="en-US" sz="1400" dirty="0" smtClean="0"/>
              <a:t> </a:t>
            </a:r>
          </a:p>
          <a:p>
            <a:pPr lvl="0"/>
            <a:r>
              <a:rPr lang="en-US" sz="2000" dirty="0" smtClean="0"/>
              <a:t>Vendor</a:t>
            </a:r>
            <a:r>
              <a:rPr lang="en-US" sz="2000" baseline="0" dirty="0" smtClean="0"/>
              <a:t> Team</a:t>
            </a:r>
          </a:p>
          <a:p>
            <a:pPr lvl="1"/>
            <a:r>
              <a:rPr lang="en-US" sz="1600" dirty="0" smtClean="0">
                <a:hlinkClick r:id="rId10"/>
              </a:rPr>
              <a:t>https://wiki.edmcouncil.org/display/FVT/FIBO+-+Vendor+Team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err="1" smtClean="0"/>
              <a:t>Vocbulary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FIBO expressed in SKOS</a:t>
            </a:r>
          </a:p>
          <a:p>
            <a:r>
              <a:rPr lang="en-US" dirty="0" smtClean="0"/>
              <a:t>Usabl</a:t>
            </a:r>
            <a:r>
              <a:rPr lang="en-US" baseline="0" dirty="0" smtClean="0"/>
              <a:t>e in SKOS tools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Separately the CCM / Collaborator ecosystem has also been referred to as FIBO Vocabulary but is a different thing </a:t>
            </a:r>
          </a:p>
          <a:p>
            <a:r>
              <a:rPr lang="en-US" baseline="0" dirty="0" smtClean="0"/>
              <a:t>SME reviews are directly on OWL constructs via SMIF and CCM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Work on second phase (FB extensions) ongoing</a:t>
            </a:r>
          </a:p>
          <a:p>
            <a:pPr lvl="0"/>
            <a:r>
              <a:rPr lang="en-US" dirty="0" smtClean="0"/>
              <a:t>See </a:t>
            </a:r>
            <a:r>
              <a:rPr lang="en-US" dirty="0" smtClean="0"/>
              <a:t>FIBO Wiki structure </a:t>
            </a:r>
          </a:p>
          <a:p>
            <a:pPr lvl="1"/>
            <a:r>
              <a:rPr lang="en-US" dirty="0" smtClean="0"/>
              <a:t>Wiki group management as per FCTs (see other notes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Appendices: 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 smtClean="0">
              <a:effectLst/>
            </a:endParaRPr>
          </a:p>
          <a:p>
            <a:r>
              <a:rPr lang="en-US" dirty="0" smtClean="0"/>
              <a:t>II FIBO Infrastructure</a:t>
            </a:r>
          </a:p>
          <a:p>
            <a:r>
              <a:rPr lang="en-US" dirty="0" smtClean="0"/>
              <a:t>III Red FIBO</a:t>
            </a:r>
          </a:p>
          <a:p>
            <a:r>
              <a:rPr lang="en-US" dirty="0" smtClean="0"/>
              <a:t>IV FIBO Content and Status (“scenario”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 smtClean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</a:rPr>
              <a:t>Master FIBO update</a:t>
            </a:r>
            <a:endParaRPr lang="en-US" sz="2400" dirty="0" smtClean="0">
              <a:effectLst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Process Update</a:t>
            </a:r>
          </a:p>
          <a:p>
            <a:r>
              <a:rPr lang="en-US" sz="2400" b="1" dirty="0" smtClean="0"/>
              <a:t>OMG </a:t>
            </a:r>
            <a:r>
              <a:rPr lang="en-US" sz="2400" b="1" dirty="0" smtClean="0"/>
              <a:t>FDTF Quarterly Meeting Planning (Reston)</a:t>
            </a:r>
          </a:p>
          <a:p>
            <a:r>
              <a:rPr lang="en-US" sz="2400" dirty="0" smtClean="0"/>
              <a:t>FIBO Status Takeaway Slides</a:t>
            </a:r>
            <a:endParaRPr lang="en-US" sz="2400" dirty="0" smtClean="0"/>
          </a:p>
          <a:p>
            <a:pPr lvl="1"/>
            <a:r>
              <a:rPr lang="en-US" sz="2000" dirty="0" smtClean="0"/>
              <a:t>Status of Current Specifications</a:t>
            </a:r>
          </a:p>
          <a:p>
            <a:pPr lvl="1"/>
            <a:r>
              <a:rPr lang="en-US" sz="2000" dirty="0" smtClean="0"/>
              <a:t>Status of upcoming FIBO specifications and FCT activities</a:t>
            </a:r>
          </a:p>
          <a:p>
            <a:pPr lvl="0"/>
            <a:r>
              <a:rPr lang="en-US" sz="2400" dirty="0" smtClean="0"/>
              <a:t>Other FIBO </a:t>
            </a:r>
            <a:r>
              <a:rPr lang="en-US" sz="2400" dirty="0" smtClean="0"/>
              <a:t>Activities tbc</a:t>
            </a:r>
          </a:p>
          <a:p>
            <a:pPr lvl="0"/>
            <a:r>
              <a:rPr lang="en-US" sz="2400" dirty="0" smtClean="0"/>
              <a:t>Other FDTF Activities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Appendix I: 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II: FIBO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“Holy Trinity”</a:t>
            </a:r>
          </a:p>
          <a:p>
            <a:pPr lvl="1"/>
            <a:r>
              <a:rPr lang="en-US" dirty="0" smtClean="0"/>
              <a:t>GitHub</a:t>
            </a:r>
          </a:p>
          <a:p>
            <a:pPr lvl="1"/>
            <a:r>
              <a:rPr lang="en-US" dirty="0" smtClean="0"/>
              <a:t>JIRA</a:t>
            </a:r>
          </a:p>
          <a:p>
            <a:pPr lvl="1"/>
            <a:r>
              <a:rPr lang="en-US" dirty="0" smtClean="0"/>
              <a:t>Jenkins</a:t>
            </a:r>
          </a:p>
          <a:p>
            <a:pPr lvl="0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Each FCT and other teams have Wiki area (“Space”)</a:t>
            </a:r>
          </a:p>
          <a:p>
            <a:pPr lvl="1"/>
            <a:r>
              <a:rPr lang="en-US" dirty="0" smtClean="0"/>
              <a:t>Minutes, actions etc. posted there</a:t>
            </a:r>
          </a:p>
          <a:p>
            <a:pPr lvl="1"/>
            <a:r>
              <a:rPr lang="en-US" dirty="0" smtClean="0"/>
              <a:t>How-to Guide will be posted to Wiki also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Wiki to JIRA Bridge: meeting actions identified in Wikis are also now reflected as JIRA issues</a:t>
            </a:r>
          </a:p>
          <a:p>
            <a:pPr lvl="1"/>
            <a:r>
              <a:rPr lang="en-US" dirty="0" smtClean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r>
              <a:rPr lang="en-US" baseline="0" dirty="0" smtClean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overall process to follow in using GitHub and </a:t>
            </a:r>
            <a:r>
              <a:rPr lang="en-US" dirty="0" err="1" smtClean="0"/>
              <a:t>Atlassian</a:t>
            </a:r>
            <a:r>
              <a:rPr lang="en-US" dirty="0" smtClean="0"/>
              <a:t> </a:t>
            </a:r>
            <a:r>
              <a:rPr lang="en-US" dirty="0" err="1" smtClean="0"/>
              <a:t>Sourcetree</a:t>
            </a:r>
            <a:r>
              <a:rPr lang="en-US" dirty="0" smtClean="0"/>
              <a:t>, for FCT Leads</a:t>
            </a:r>
          </a:p>
          <a:p>
            <a:r>
              <a:rPr lang="en-US" dirty="0" smtClean="0"/>
              <a:t>Detailed screenshots</a:t>
            </a:r>
            <a:r>
              <a:rPr lang="en-US" baseline="0" dirty="0" smtClean="0"/>
              <a:t> for each part of the process</a:t>
            </a:r>
          </a:p>
          <a:p>
            <a:r>
              <a:rPr lang="en-US" baseline="0" dirty="0" smtClean="0"/>
              <a:t>New section on definitions added</a:t>
            </a:r>
          </a:p>
          <a:p>
            <a:r>
              <a:rPr lang="en-US" baseline="0" dirty="0" smtClean="0"/>
              <a:t>Additional definitions added</a:t>
            </a:r>
          </a:p>
          <a:p>
            <a:pPr lvl="1"/>
            <a:r>
              <a:rPr lang="en-US" baseline="0" dirty="0" smtClean="0"/>
              <a:t>This is the version that is posted on the Wiki</a:t>
            </a:r>
          </a:p>
          <a:p>
            <a:r>
              <a:rPr lang="en-US" dirty="0" smtClean="0"/>
              <a:t>New section on aligning local and remote branches with EDM Council Master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Each Team is configured as a “Group” in JIRA</a:t>
            </a:r>
          </a:p>
          <a:p>
            <a:pPr lvl="1"/>
            <a:r>
              <a:rPr lang="en-US" dirty="0" smtClean="0"/>
              <a:t>This group is then als</a:t>
            </a:r>
            <a:r>
              <a:rPr lang="en-US" baseline="0" dirty="0" smtClean="0"/>
              <a:t>o used for participation in Wiki “spaces”</a:t>
            </a:r>
          </a:p>
          <a:p>
            <a:pPr lvl="0"/>
            <a:r>
              <a:rPr lang="en-US" dirty="0" smtClean="0"/>
              <a:t>If you registered for</a:t>
            </a:r>
            <a:r>
              <a:rPr lang="en-US" baseline="0" dirty="0" smtClean="0"/>
              <a:t> GitHub access, you GitHub ID also becomes your JIRA ID</a:t>
            </a:r>
          </a:p>
          <a:p>
            <a:pPr lvl="1"/>
            <a:r>
              <a:rPr lang="en-US" dirty="0" smtClean="0"/>
              <a:t>Group leads will</a:t>
            </a:r>
            <a:r>
              <a:rPr lang="en-US" baseline="0" dirty="0" smtClean="0"/>
              <a:t> then add you to their team group</a:t>
            </a:r>
          </a:p>
          <a:p>
            <a:pPr lvl="0"/>
            <a:r>
              <a:rPr lang="en-US" dirty="0" smtClean="0"/>
              <a:t>Otherwise, you will have received an invitation</a:t>
            </a:r>
            <a:r>
              <a:rPr lang="en-US" baseline="0" dirty="0" smtClean="0"/>
              <a:t> from JIRA directly</a:t>
            </a:r>
          </a:p>
          <a:p>
            <a:pPr lvl="1"/>
            <a:r>
              <a:rPr lang="en-US" dirty="0" smtClean="0"/>
              <a:t>You may</a:t>
            </a:r>
            <a:r>
              <a:rPr lang="en-US" baseline="0" dirty="0" smtClean="0"/>
              <a:t> want to retrospectively ask to be added to GitHub</a:t>
            </a:r>
          </a:p>
          <a:p>
            <a:pPr lvl="0"/>
            <a:r>
              <a:rPr lang="en-US" baseline="0" dirty="0" smtClean="0"/>
              <a:t>Some people are having difficulty accessing the Wiki </a:t>
            </a:r>
            <a:r>
              <a:rPr lang="en-US" sz="2400" baseline="0" dirty="0" smtClean="0"/>
              <a:t>– there is a synch to be run periodically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FCT Process (to be followed by FCT Leads)</a:t>
            </a:r>
          </a:p>
          <a:p>
            <a:pPr lvl="1"/>
            <a:r>
              <a:rPr lang="en-US" sz="2000" dirty="0" smtClean="0"/>
              <a:t>Standard template / slides used by all FCT leads</a:t>
            </a:r>
          </a:p>
          <a:p>
            <a:pPr lvl="1"/>
            <a:r>
              <a:rPr lang="en-US" sz="2000" dirty="0" smtClean="0"/>
              <a:t>Minutes posted to Wiki</a:t>
            </a:r>
          </a:p>
          <a:p>
            <a:pPr lvl="2"/>
            <a:r>
              <a:rPr lang="en-US" sz="1800" dirty="0" smtClean="0"/>
              <a:t>Dennis is doing this fro MB notes; </a:t>
            </a:r>
          </a:p>
          <a:p>
            <a:pPr lvl="2"/>
            <a:r>
              <a:rPr lang="en-US" sz="1800" dirty="0" smtClean="0"/>
              <a:t>FCT leads should take on responsibility for note-taking and publishing</a:t>
            </a:r>
          </a:p>
          <a:p>
            <a:pPr lvl="0"/>
            <a:r>
              <a:rPr lang="en-US" sz="2400" dirty="0" smtClean="0"/>
              <a:t>FIBO Proof</a:t>
            </a:r>
            <a:r>
              <a:rPr lang="en-US" sz="2400" baseline="0" dirty="0" smtClean="0"/>
              <a:t> of Concept Teams</a:t>
            </a:r>
          </a:p>
          <a:p>
            <a:pPr lvl="1"/>
            <a:r>
              <a:rPr lang="en-US" sz="2000" dirty="0" smtClean="0"/>
              <a:t>May</a:t>
            </a:r>
            <a:r>
              <a:rPr lang="en-US" sz="2000" baseline="0" dirty="0" smtClean="0"/>
              <a:t> use any FIBO color as appropriate</a:t>
            </a:r>
          </a:p>
          <a:p>
            <a:pPr lvl="1"/>
            <a:r>
              <a:rPr lang="en-US" sz="2000" baseline="0" dirty="0" smtClean="0"/>
              <a:t>Run on same process as FCTs (wiki etc.).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Vendor Team</a:t>
            </a:r>
          </a:p>
          <a:p>
            <a:pPr lvl="1"/>
            <a:r>
              <a:rPr lang="en-US" sz="2000" dirty="0" smtClean="0"/>
              <a:t>Initially focused on tool support for specification activities</a:t>
            </a:r>
          </a:p>
          <a:p>
            <a:pPr lvl="1"/>
            <a:r>
              <a:rPr lang="en-US" sz="2000" dirty="0" smtClean="0"/>
              <a:t>Will also extend to potential</a:t>
            </a:r>
            <a:r>
              <a:rPr lang="en-US" sz="2000" baseline="0" dirty="0" smtClean="0"/>
              <a:t> test assistance, </a:t>
            </a:r>
            <a:r>
              <a:rPr lang="en-US" sz="2000" baseline="0" dirty="0" err="1" smtClean="0"/>
              <a:t>PoCs</a:t>
            </a:r>
            <a:r>
              <a:rPr lang="en-US" sz="2000" baseline="0" dirty="0" smtClean="0"/>
              <a:t> etc. </a:t>
            </a:r>
          </a:p>
          <a:p>
            <a:pPr lvl="0"/>
            <a:r>
              <a:rPr lang="en-US" sz="2400" dirty="0" smtClean="0"/>
              <a:t>Build</a:t>
            </a:r>
            <a:r>
              <a:rPr lang="en-US" sz="2400" baseline="0" dirty="0" smtClean="0"/>
              <a:t> / Test / Deploy / Maintain document</a:t>
            </a:r>
          </a:p>
          <a:p>
            <a:pPr lvl="1"/>
            <a:r>
              <a:rPr lang="en-US" sz="2000" dirty="0" smtClean="0"/>
              <a:t>This is the definitive reference for all process (see Fig 4 of that)</a:t>
            </a:r>
          </a:p>
          <a:p>
            <a:pPr lvl="0"/>
            <a:r>
              <a:rPr lang="en-US" sz="2400" dirty="0" smtClean="0"/>
              <a:t>GitHub / Process User Guide updated</a:t>
            </a:r>
          </a:p>
          <a:p>
            <a:pPr lvl="1"/>
            <a:r>
              <a:rPr lang="en-US" sz="2000" dirty="0" smtClean="0"/>
              <a:t>Will</a:t>
            </a:r>
            <a:r>
              <a:rPr lang="en-US" sz="2000" baseline="0" dirty="0" smtClean="0"/>
              <a:t> </a:t>
            </a:r>
            <a:r>
              <a:rPr lang="en-US" sz="2000" dirty="0" smtClean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Content</a:t>
            </a:r>
            <a:r>
              <a:rPr lang="en-US" baseline="0" dirty="0" smtClean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Master FIBO</a:t>
            </a:r>
          </a:p>
          <a:p>
            <a:pPr lvl="1"/>
            <a:r>
              <a:rPr lang="en-US" sz="1600" dirty="0" smtClean="0"/>
              <a:t>Delivered draft OWL into GitHub</a:t>
            </a:r>
          </a:p>
          <a:p>
            <a:pPr lvl="1"/>
            <a:r>
              <a:rPr lang="en-US" sz="1600" dirty="0" smtClean="0"/>
              <a:t>Normative draft </a:t>
            </a:r>
            <a:r>
              <a:rPr lang="en-US" sz="1600" dirty="0" err="1" smtClean="0"/>
              <a:t>DirtyPink</a:t>
            </a:r>
            <a:r>
              <a:rPr lang="en-US" sz="1600" dirty="0" smtClean="0"/>
              <a:t> to </a:t>
            </a:r>
            <a:r>
              <a:rPr lang="en-US" sz="1600" dirty="0" smtClean="0"/>
              <a:t>follow</a:t>
            </a:r>
            <a:endParaRPr lang="en-US" sz="1600" dirty="0" smtClean="0"/>
          </a:p>
          <a:p>
            <a:r>
              <a:rPr lang="en-US" sz="2000" dirty="0" smtClean="0"/>
              <a:t>FIBO </a:t>
            </a:r>
            <a:r>
              <a:rPr lang="en-US" sz="2000" dirty="0" smtClean="0"/>
              <a:t>SME Review Environment</a:t>
            </a:r>
            <a:endParaRPr lang="en-US" sz="2000" dirty="0" smtClean="0"/>
          </a:p>
          <a:p>
            <a:pPr lvl="1"/>
            <a:r>
              <a:rPr lang="en-US" sz="1600" dirty="0" smtClean="0"/>
              <a:t>FIBO-DEBT under way – paused for Master FIBO </a:t>
            </a:r>
            <a:r>
              <a:rPr lang="en-US" sz="1600" dirty="0" smtClean="0"/>
              <a:t>unification</a:t>
            </a:r>
          </a:p>
          <a:p>
            <a:pPr lvl="1"/>
            <a:r>
              <a:rPr lang="en-US" sz="1600" dirty="0" smtClean="0"/>
              <a:t>Will be relaunched when the tooling is more complete</a:t>
            </a:r>
            <a:endParaRPr lang="en-US" sz="1600" dirty="0" smtClean="0"/>
          </a:p>
          <a:p>
            <a:pPr lvl="0"/>
            <a:r>
              <a:rPr lang="en-US" sz="2000" dirty="0" smtClean="0"/>
              <a:t>OMG FIBO  RTFs </a:t>
            </a:r>
          </a:p>
          <a:p>
            <a:pPr lvl="1"/>
            <a:r>
              <a:rPr lang="en-US" sz="1600" dirty="0" smtClean="0"/>
              <a:t>FND 1.2 RTF delivered</a:t>
            </a:r>
          </a:p>
          <a:p>
            <a:pPr lvl="1"/>
            <a:r>
              <a:rPr lang="en-US" sz="1600" dirty="0" smtClean="0"/>
              <a:t>IND, FBC deferred to June; BE also under way</a:t>
            </a:r>
            <a:endParaRPr lang="en-US" sz="1600" dirty="0" smtClean="0"/>
          </a:p>
          <a:p>
            <a:pPr lvl="0"/>
            <a:r>
              <a:rPr lang="en-US" sz="2000" dirty="0" smtClean="0"/>
              <a:t>FDTF DLT </a:t>
            </a:r>
            <a:r>
              <a:rPr lang="en-US" sz="2000" dirty="0" smtClean="0"/>
              <a:t>WG (formerly Blockchain WG)</a:t>
            </a:r>
          </a:p>
          <a:p>
            <a:pPr lvl="1"/>
            <a:r>
              <a:rPr lang="en-US" sz="1800" dirty="0" smtClean="0"/>
              <a:t>Regular calls ongoing</a:t>
            </a:r>
          </a:p>
          <a:p>
            <a:pPr lvl="1"/>
            <a:r>
              <a:rPr lang="en-US" sz="1800" dirty="0" smtClean="0"/>
              <a:t>Focus on Smart </a:t>
            </a:r>
            <a:r>
              <a:rPr lang="en-US" sz="1800" dirty="0" smtClean="0"/>
              <a:t>Contracts</a:t>
            </a:r>
          </a:p>
          <a:p>
            <a:pPr lvl="1"/>
            <a:r>
              <a:rPr lang="en-US" sz="1800" dirty="0" smtClean="0"/>
              <a:t>Good progress on process ontology modeling</a:t>
            </a:r>
          </a:p>
          <a:p>
            <a:pPr lvl="0"/>
            <a:r>
              <a:rPr lang="en-US" sz="2000" dirty="0" smtClean="0"/>
              <a:t>EDW FIBO days 2 – 3 April</a:t>
            </a:r>
          </a:p>
          <a:p>
            <a:pPr lvl="0"/>
            <a:r>
              <a:rPr lang="en-US" sz="2000" dirty="0" smtClean="0"/>
              <a:t>FIBO FCT for ACTUS alignment (alongside Coagulation) coming soon</a:t>
            </a:r>
          </a:p>
          <a:p>
            <a:pPr lvl="0"/>
            <a:r>
              <a:rPr lang="en-US" sz="2000" dirty="0" smtClean="0"/>
              <a:t>SSC </a:t>
            </a:r>
            <a:r>
              <a:rPr lang="en-US" sz="2000" dirty="0" err="1" smtClean="0"/>
              <a:t>PoC</a:t>
            </a:r>
            <a:r>
              <a:rPr lang="en-US" sz="2000" dirty="0" smtClean="0"/>
              <a:t> – vey successful use of all FIBO;</a:t>
            </a:r>
            <a:r>
              <a:rPr lang="en-US" sz="2000" baseline="0" dirty="0" smtClean="0"/>
              <a:t> forms basis for CFTC </a:t>
            </a:r>
            <a:r>
              <a:rPr lang="en-US" sz="2000" baseline="0" dirty="0" err="1" smtClean="0"/>
              <a:t>PoC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(unification)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IBO including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in progress</a:t>
            </a:r>
            <a:endParaRPr lang="en-US" dirty="0" smtClean="0">
              <a:effectLst/>
            </a:endParaRPr>
          </a:p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 becomes </a:t>
            </a:r>
            <a:r>
              <a:rPr lang="en-US" sz="28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DirtyPink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is included in FIBO-Master</a:t>
            </a:r>
            <a:endParaRPr lang="en-US" dirty="0" smtClean="0">
              <a:effectLst/>
            </a:endParaRPr>
          </a:p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Aligned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Pink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published concepts exist</a:t>
            </a:r>
          </a:p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the business concepts in legacy Semantics Repository</a:t>
            </a:r>
            <a:endParaRPr lang="en-US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conceptual FND and “Extension” modules and ontologies for future use or used by unpublished content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</a:t>
            </a:r>
          </a:p>
          <a:p>
            <a:pPr lvl="1"/>
            <a:r>
              <a:rPr lang="en-US" dirty="0" smtClean="0"/>
              <a:t>Scoping and curation (Dean Allemang)</a:t>
            </a:r>
          </a:p>
          <a:p>
            <a:pPr lvl="1"/>
            <a:r>
              <a:rPr lang="en-US" dirty="0" smtClean="0"/>
              <a:t>Will then be posted</a:t>
            </a:r>
            <a:r>
              <a:rPr lang="en-US" baseline="0" dirty="0" smtClean="0"/>
              <a:t> to GitHub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Content negotiation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How to render ontologies using HTML / Web browser </a:t>
            </a:r>
          </a:p>
          <a:p>
            <a:pPr lvl="0"/>
            <a:r>
              <a:rPr lang="en-US" sz="2800" dirty="0" smtClean="0"/>
              <a:t>Notes from previous Monthly Update</a:t>
            </a:r>
            <a:r>
              <a:rPr lang="en-US" sz="2800" baseline="0" dirty="0" smtClean="0"/>
              <a:t> Calls: </a:t>
            </a:r>
            <a:endParaRPr lang="en-US" sz="2800" dirty="0" smtClean="0"/>
          </a:p>
          <a:p>
            <a:pPr lvl="1"/>
            <a:r>
              <a:rPr lang="en-US" sz="2000" dirty="0" smtClean="0"/>
              <a:t>What you see in a browser when you enter the URI of a class or property</a:t>
            </a:r>
          </a:p>
          <a:p>
            <a:pPr lvl="1"/>
            <a:r>
              <a:rPr lang="en-GB" sz="2000" dirty="0" smtClean="0"/>
              <a:t>DECISION: Stakeholder call on both URIs (</a:t>
            </a:r>
            <a:r>
              <a:rPr lang="en-GB" sz="2000" dirty="0" smtClean="0">
                <a:hlinkClick r:id="rId2"/>
              </a:rPr>
              <a:t>www.omg.org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0060B2"/>
                </a:solidFill>
              </a:rPr>
              <a:t>spec.edmcouncil.org</a:t>
            </a:r>
            <a:r>
              <a:rPr lang="en-GB" sz="2000" dirty="0" smtClean="0"/>
              <a:t>) while EDM Council Process Team implements what’s wanted on the </a:t>
            </a:r>
            <a:r>
              <a:rPr lang="en-GB" sz="2000" dirty="0" err="1" smtClean="0"/>
              <a:t>edmcouncil</a:t>
            </a:r>
            <a:r>
              <a:rPr lang="en-GB" sz="2000" dirty="0" smtClean="0"/>
              <a:t> side based on this; anything from the OMG side? </a:t>
            </a:r>
          </a:p>
          <a:p>
            <a:pPr lvl="1"/>
            <a:r>
              <a:rPr lang="en-GB" sz="2000" dirty="0" smtClean="0"/>
              <a:t>Similarly at EDM Council there are questions</a:t>
            </a:r>
            <a:r>
              <a:rPr lang="en-GB" sz="2000" baseline="0" dirty="0" smtClean="0"/>
              <a:t> for which they need answers from the stakeholders about what they want to see</a:t>
            </a:r>
          </a:p>
          <a:p>
            <a:pPr lvl="0"/>
            <a:r>
              <a:rPr lang="en-GB" sz="2800" dirty="0" smtClean="0"/>
              <a:t>Doodle Poll: </a:t>
            </a:r>
          </a:p>
          <a:p>
            <a:pPr lvl="1"/>
            <a:r>
              <a:rPr lang="en-GB" sz="2000" dirty="0" smtClean="0"/>
              <a:t>Status?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smtClean="0"/>
              <a:t>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Publication</a:t>
            </a:r>
            <a:r>
              <a:rPr lang="en-US" baseline="0" dirty="0" smtClean="0"/>
              <a:t> </a:t>
            </a:r>
            <a:r>
              <a:rPr lang="en-US" dirty="0" smtClean="0"/>
              <a:t>venues</a:t>
            </a:r>
          </a:p>
          <a:p>
            <a:pPr lvl="1"/>
            <a:r>
              <a:rPr lang="en-US" sz="1400" dirty="0" smtClean="0"/>
              <a:t>OMG site www.omg.org</a:t>
            </a:r>
          </a:p>
          <a:p>
            <a:pPr lvl="1"/>
            <a:r>
              <a:rPr lang="en-US" sz="1400" dirty="0" smtClean="0"/>
              <a:t>EDM Council site spec.edmcouncil.org</a:t>
            </a:r>
          </a:p>
          <a:p>
            <a:pPr lvl="2"/>
            <a:r>
              <a:rPr lang="en-US" sz="1000" dirty="0" smtClean="0"/>
              <a:t>Comin</a:t>
            </a:r>
            <a:r>
              <a:rPr lang="en-US" sz="1000" baseline="0" dirty="0" smtClean="0"/>
              <a:t> in early April</a:t>
            </a:r>
            <a:endParaRPr lang="en-US" sz="1000" dirty="0" smtClean="0"/>
          </a:p>
          <a:p>
            <a:r>
              <a:rPr lang="en-US" sz="1800" dirty="0" smtClean="0"/>
              <a:t>Requirement:</a:t>
            </a:r>
          </a:p>
          <a:p>
            <a:pPr lvl="1"/>
            <a:r>
              <a:rPr lang="en-US" sz="1600" dirty="0" smtClean="0"/>
              <a:t>See previous slide</a:t>
            </a:r>
          </a:p>
          <a:p>
            <a:pPr lvl="0"/>
            <a:r>
              <a:rPr lang="en-US" sz="2000" dirty="0" smtClean="0"/>
              <a:t>Implementation</a:t>
            </a:r>
          </a:p>
          <a:p>
            <a:pPr lvl="1"/>
            <a:r>
              <a:rPr lang="en-US" sz="1600" dirty="0" smtClean="0"/>
              <a:t>Command</a:t>
            </a:r>
            <a:r>
              <a:rPr lang="en-US" sz="1600" baseline="0" dirty="0" smtClean="0"/>
              <a:t> line program invokes both ‘</a:t>
            </a:r>
            <a:r>
              <a:rPr lang="en-US" sz="1600" baseline="0" dirty="0" err="1" smtClean="0"/>
              <a:t>Serializer</a:t>
            </a:r>
            <a:r>
              <a:rPr lang="en-US" sz="1600" baseline="0" dirty="0" smtClean="0"/>
              <a:t>’ and “Build”</a:t>
            </a:r>
          </a:p>
          <a:p>
            <a:pPr lvl="1"/>
            <a:r>
              <a:rPr lang="en-US" sz="1600" baseline="0" dirty="0" smtClean="0"/>
              <a:t>Build sub-system builds each of the required FBO deliverables</a:t>
            </a:r>
          </a:p>
          <a:p>
            <a:pPr lvl="0"/>
            <a:r>
              <a:rPr lang="en-US" sz="2000" dirty="0" smtClean="0"/>
              <a:t>More</a:t>
            </a:r>
            <a:r>
              <a:rPr lang="en-US" sz="2000" baseline="0" dirty="0" smtClean="0"/>
              <a:t> detail on Dennis slides and wiki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Plans for Reston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</a:rPr>
              <a:t>We want to make a clean closure with the current RTFs.</a:t>
            </a:r>
            <a:endParaRPr lang="en-US" sz="2400" dirty="0" smtClean="0">
              <a:effectLst/>
            </a:endParaRPr>
          </a:p>
          <a:p>
            <a:pPr lvl="0"/>
            <a:r>
              <a:rPr lang="en-US" sz="2400" dirty="0" smtClean="0"/>
              <a:t>Plan</a:t>
            </a:r>
            <a:r>
              <a:rPr lang="en-US" sz="2400" baseline="0" dirty="0" smtClean="0"/>
              <a:t> is </a:t>
            </a:r>
            <a:r>
              <a:rPr lang="en-US" sz="2400" dirty="0" smtClean="0"/>
              <a:t>to close – wrap-up loose ends of the specs; look at FIBO 2.0 in June</a:t>
            </a:r>
          </a:p>
          <a:p>
            <a:pPr lvl="0"/>
            <a:r>
              <a:rPr lang="en-US" sz="2400" dirty="0" smtClean="0"/>
              <a:t>(F/T)TFs Status – wrap up in March</a:t>
            </a:r>
          </a:p>
          <a:p>
            <a:pPr lvl="1"/>
            <a:r>
              <a:rPr lang="en-US" dirty="0" smtClean="0"/>
              <a:t>FND RTF</a:t>
            </a:r>
          </a:p>
          <a:p>
            <a:pPr lvl="2"/>
            <a:r>
              <a:rPr lang="en-US" dirty="0" smtClean="0"/>
              <a:t>Critical issues done; defer </a:t>
            </a:r>
            <a:r>
              <a:rPr lang="en-US" dirty="0" smtClean="0"/>
              <a:t>the rest</a:t>
            </a:r>
          </a:p>
          <a:p>
            <a:pPr lvl="1"/>
            <a:r>
              <a:rPr lang="en-US" dirty="0" smtClean="0"/>
              <a:t>IND </a:t>
            </a:r>
            <a:r>
              <a:rPr lang="en-US" dirty="0" smtClean="0"/>
              <a:t>RTF </a:t>
            </a:r>
            <a:r>
              <a:rPr lang="en-US" dirty="0" smtClean="0"/>
              <a:t>deferred</a:t>
            </a:r>
            <a:r>
              <a:rPr lang="en-US" baseline="0" dirty="0" smtClean="0"/>
              <a:t> to June</a:t>
            </a:r>
            <a:endParaRPr lang="en-US" dirty="0" smtClean="0"/>
          </a:p>
          <a:p>
            <a:pPr lvl="1"/>
            <a:r>
              <a:rPr lang="en-US" dirty="0" smtClean="0"/>
              <a:t>FBC RTF 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deferred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June</a:t>
            </a:r>
            <a:endParaRPr lang="en-US" dirty="0" smtClean="0"/>
          </a:p>
          <a:p>
            <a:pPr lvl="0"/>
            <a:r>
              <a:rPr lang="en-US" sz="2400" dirty="0" smtClean="0"/>
              <a:t>Single OMG FIBO then up and </a:t>
            </a:r>
            <a:r>
              <a:rPr lang="en-US" sz="2400" dirty="0" smtClean="0"/>
              <a:t>running</a:t>
            </a:r>
          </a:p>
          <a:p>
            <a:pPr lvl="0"/>
            <a:r>
              <a:rPr lang="en-US" sz="2400" dirty="0" smtClean="0"/>
              <a:t>FIBO </a:t>
            </a:r>
            <a:r>
              <a:rPr lang="en-US" sz="2400" dirty="0" smtClean="0"/>
              <a:t>Submitters </a:t>
            </a:r>
            <a:r>
              <a:rPr lang="en-US" sz="2400" dirty="0" smtClean="0"/>
              <a:t>Meeting</a:t>
            </a:r>
          </a:p>
          <a:p>
            <a:pPr lvl="1"/>
            <a:r>
              <a:rPr lang="en-US" sz="2000" dirty="0" smtClean="0"/>
              <a:t>Do we need one</a:t>
            </a:r>
            <a:r>
              <a:rPr lang="en-US" sz="2000" baseline="0" dirty="0" smtClean="0"/>
              <a:t> in Reston? </a:t>
            </a:r>
          </a:p>
          <a:p>
            <a:pPr lvl="1"/>
            <a:r>
              <a:rPr lang="en-US" sz="2000" baseline="0" dirty="0" smtClean="0"/>
              <a:t>How long, what day? </a:t>
            </a:r>
            <a:endParaRPr lang="en-US" sz="2000" dirty="0" smtClean="0"/>
          </a:p>
          <a:p>
            <a:pPr lvl="0"/>
            <a:r>
              <a:rPr lang="en-US" sz="2400" dirty="0" smtClean="0"/>
              <a:t>Other</a:t>
            </a:r>
            <a:r>
              <a:rPr lang="en-US" sz="2400" baseline="0" dirty="0" smtClean="0"/>
              <a:t> </a:t>
            </a:r>
            <a:r>
              <a:rPr lang="en-US" sz="2400" dirty="0" smtClean="0"/>
              <a:t>FIBO requirements (coagulation?)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Quarterly Meeting March 2017 (Reston 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Presentations on:</a:t>
            </a:r>
          </a:p>
          <a:p>
            <a:pPr lvl="1"/>
            <a:r>
              <a:rPr lang="en-US" sz="2000" dirty="0" smtClean="0"/>
              <a:t>The Road </a:t>
            </a:r>
            <a:r>
              <a:rPr lang="en-US" sz="2000" dirty="0"/>
              <a:t>t</a:t>
            </a:r>
            <a:r>
              <a:rPr lang="en-US" sz="2000" dirty="0" smtClean="0"/>
              <a:t>o spec.edmcouncil.org</a:t>
            </a:r>
          </a:p>
          <a:p>
            <a:pPr lvl="2"/>
            <a:r>
              <a:rPr lang="en-US" sz="1200" dirty="0" smtClean="0"/>
              <a:t>FIBO Master</a:t>
            </a:r>
          </a:p>
          <a:p>
            <a:pPr lvl="2"/>
            <a:r>
              <a:rPr lang="en-US" sz="1200" dirty="0" smtClean="0"/>
              <a:t>FIBO Publish</a:t>
            </a:r>
          </a:p>
          <a:p>
            <a:pPr lvl="2"/>
            <a:r>
              <a:rPr lang="en-US" sz="1200" dirty="0" smtClean="0"/>
              <a:t>FIBO 2.0</a:t>
            </a:r>
            <a:endParaRPr lang="en-US" sz="1200" dirty="0" smtClean="0"/>
          </a:p>
          <a:p>
            <a:pPr lvl="3"/>
            <a:endParaRPr lang="en-US" sz="700" dirty="0" smtClean="0"/>
          </a:p>
          <a:p>
            <a:pPr lvl="0"/>
            <a:r>
              <a:rPr lang="en-US" sz="1600" dirty="0" smtClean="0"/>
              <a:t>ACTUS – </a:t>
            </a:r>
            <a:endParaRPr lang="en-US" sz="1600" dirty="0" smtClean="0"/>
          </a:p>
          <a:p>
            <a:pPr lvl="1"/>
            <a:r>
              <a:rPr lang="en-US" sz="1200" dirty="0" smtClean="0"/>
              <a:t>Overview and</a:t>
            </a:r>
            <a:r>
              <a:rPr lang="en-US" sz="1200" baseline="0" dirty="0" smtClean="0"/>
              <a:t> socialization</a:t>
            </a:r>
          </a:p>
          <a:p>
            <a:pPr lvl="0"/>
            <a:r>
              <a:rPr lang="en-US" sz="1600" dirty="0" smtClean="0"/>
              <a:t>State Street </a:t>
            </a:r>
            <a:r>
              <a:rPr lang="en-US" sz="1600" dirty="0" err="1" smtClean="0"/>
              <a:t>PoC</a:t>
            </a:r>
            <a:endParaRPr lang="en-US" sz="1600" dirty="0" smtClean="0"/>
          </a:p>
          <a:p>
            <a:pPr lvl="0"/>
            <a:r>
              <a:rPr lang="en-US" sz="1600" strike="sngStrike" dirty="0" smtClean="0"/>
              <a:t>FIRO </a:t>
            </a:r>
          </a:p>
          <a:p>
            <a:pPr lvl="0"/>
            <a:r>
              <a:rPr lang="en-US" sz="1600" strike="sngStrike" dirty="0" smtClean="0"/>
              <a:t>Risk RFPs (Lars)</a:t>
            </a:r>
          </a:p>
          <a:p>
            <a:r>
              <a:rPr lang="en-US" sz="1600" dirty="0" smtClean="0"/>
              <a:t>FDTF </a:t>
            </a:r>
            <a:r>
              <a:rPr lang="en-US" sz="1600" dirty="0" smtClean="0"/>
              <a:t>DLT Group – update on </a:t>
            </a:r>
            <a:r>
              <a:rPr lang="en-US" sz="1600" dirty="0" err="1" smtClean="0"/>
              <a:t>PoC</a:t>
            </a:r>
            <a:endParaRPr lang="en-US" sz="1600" dirty="0" smtClean="0"/>
          </a:p>
          <a:p>
            <a:pPr lvl="0"/>
            <a:r>
              <a:rPr lang="en-US" sz="1600" dirty="0" smtClean="0"/>
              <a:t>Other</a:t>
            </a:r>
            <a:r>
              <a:rPr lang="en-US" sz="1600" baseline="0" dirty="0" smtClean="0"/>
              <a:t> topics</a:t>
            </a:r>
            <a:endParaRPr lang="en-US" sz="900" dirty="0" smtClean="0"/>
          </a:p>
          <a:p>
            <a:pPr lvl="1"/>
            <a:r>
              <a:rPr lang="en-US" sz="1200" dirty="0" smtClean="0"/>
              <a:t>Standards Roadmap and overlaps </a:t>
            </a:r>
          </a:p>
          <a:p>
            <a:r>
              <a:rPr lang="en-US" sz="1600" dirty="0" smtClean="0"/>
              <a:t>Workshop</a:t>
            </a:r>
          </a:p>
          <a:p>
            <a:pPr lvl="1"/>
            <a:r>
              <a:rPr lang="en-US" sz="1400" dirty="0" smtClean="0"/>
              <a:t>Testing the spec and our understanding</a:t>
            </a:r>
          </a:p>
          <a:p>
            <a:pPr lvl="1"/>
            <a:r>
              <a:rPr lang="en-US" sz="1400" dirty="0" smtClean="0"/>
              <a:t>FIBO and DLT components – Treasuries? </a:t>
            </a:r>
          </a:p>
          <a:p>
            <a:pPr lvl="0"/>
            <a:r>
              <a:rPr lang="en-US" sz="1600" dirty="0" smtClean="0"/>
              <a:t>Other </a:t>
            </a:r>
            <a:r>
              <a:rPr lang="en-US" sz="1600" dirty="0" smtClean="0"/>
              <a:t>Presentations</a:t>
            </a:r>
            <a:r>
              <a:rPr lang="en-US" sz="1600" dirty="0" smtClean="0"/>
              <a:t>?</a:t>
            </a:r>
          </a:p>
          <a:p>
            <a:pPr lvl="0"/>
            <a:r>
              <a:rPr lang="en-US" sz="1600" dirty="0" smtClean="0"/>
              <a:t>Is there something </a:t>
            </a:r>
            <a:r>
              <a:rPr lang="en-US" sz="1600" dirty="0" err="1" smtClean="0"/>
              <a:t>Jans</a:t>
            </a:r>
            <a:r>
              <a:rPr lang="en-US" sz="1600" dirty="0" smtClean="0"/>
              <a:t> </a:t>
            </a:r>
            <a:r>
              <a:rPr lang="en-US" sz="1600" dirty="0" err="1" smtClean="0"/>
              <a:t>Aasman</a:t>
            </a:r>
            <a:r>
              <a:rPr lang="en-US" sz="1600" smtClean="0"/>
              <a:t> is </a:t>
            </a:r>
            <a:r>
              <a:rPr lang="en-US" sz="1600" dirty="0" smtClean="0"/>
              <a:t>working on that we can hear about? (</a:t>
            </a:r>
            <a:r>
              <a:rPr lang="en-US" sz="1600" dirty="0" err="1" smtClean="0"/>
              <a:t>Allegrograph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baseline="0" dirty="0" smtClean="0"/>
              <a:t> </a:t>
            </a:r>
            <a:r>
              <a:rPr lang="en-US" baseline="0" dirty="0" smtClean="0"/>
              <a:t>21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aseline="0" dirty="0" smtClean="0"/>
              <a:t>Morning</a:t>
            </a:r>
          </a:p>
          <a:p>
            <a:pPr lvl="1"/>
            <a:r>
              <a:rPr lang="en-US" sz="2800" dirty="0"/>
              <a:t>The Road to spec.edmcouncil.org</a:t>
            </a:r>
          </a:p>
          <a:p>
            <a:pPr lvl="2"/>
            <a:r>
              <a:rPr lang="en-US" sz="1600" dirty="0"/>
              <a:t>FIBO Master</a:t>
            </a:r>
          </a:p>
          <a:p>
            <a:pPr lvl="2"/>
            <a:r>
              <a:rPr lang="en-US" sz="1600" dirty="0"/>
              <a:t>FIBO Publish</a:t>
            </a:r>
          </a:p>
          <a:p>
            <a:pPr lvl="2"/>
            <a:r>
              <a:rPr lang="en-US" sz="1600" dirty="0"/>
              <a:t>FIBO 2.0</a:t>
            </a:r>
          </a:p>
          <a:p>
            <a:pPr lvl="3"/>
            <a:endParaRPr lang="en-US" sz="700" dirty="0"/>
          </a:p>
          <a:p>
            <a:pPr lvl="1"/>
            <a:r>
              <a:rPr lang="en-US" sz="2400" dirty="0" smtClean="0"/>
              <a:t>State Street </a:t>
            </a:r>
            <a:r>
              <a:rPr lang="en-US" sz="2400" dirty="0" err="1" smtClean="0"/>
              <a:t>PoC</a:t>
            </a:r>
            <a:endParaRPr lang="en-US" sz="2400" dirty="0" smtClean="0"/>
          </a:p>
          <a:p>
            <a:pPr lvl="0"/>
            <a:r>
              <a:rPr lang="en-US" sz="3200" baseline="0" dirty="0" smtClean="0"/>
              <a:t>Afternoon</a:t>
            </a:r>
            <a:endParaRPr lang="en-US" sz="3200" baseline="0" dirty="0" smtClean="0"/>
          </a:p>
          <a:p>
            <a:pPr lvl="1"/>
            <a:r>
              <a:rPr lang="en-US" dirty="0" smtClean="0"/>
              <a:t>1pm ET David Frankel – as per EDW</a:t>
            </a:r>
          </a:p>
          <a:p>
            <a:pPr lvl="2"/>
            <a:r>
              <a:rPr lang="en-US" sz="2000" dirty="0" smtClean="0"/>
              <a:t>Topic: How BIAN plans to use FIBO</a:t>
            </a:r>
          </a:p>
          <a:p>
            <a:pPr lvl="1"/>
            <a:r>
              <a:rPr lang="en-US" sz="2400" dirty="0" smtClean="0"/>
              <a:t>DLT (Blockchain) </a:t>
            </a:r>
            <a:r>
              <a:rPr lang="en-US" sz="2400" dirty="0" err="1" smtClean="0"/>
              <a:t>PoC</a:t>
            </a:r>
            <a:r>
              <a:rPr lang="en-US" sz="2400" dirty="0" smtClean="0"/>
              <a:t> Report</a:t>
            </a:r>
          </a:p>
          <a:p>
            <a:pPr lvl="1"/>
            <a:r>
              <a:rPr lang="en-US" dirty="0" smtClean="0"/>
              <a:t>Decide on Workshop topic</a:t>
            </a:r>
            <a:endParaRPr lang="en-US" sz="2400" dirty="0" smtClean="0"/>
          </a:p>
          <a:p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15503</TotalTime>
  <Words>1764</Words>
  <Application>Microsoft Office PowerPoint</Application>
  <PresentationFormat>On-screen Show (4:3)</PresentationFormat>
  <Paragraphs>344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OMG Finance Domain Task Force (FDTF)</vt:lpstr>
      <vt:lpstr>Agenda</vt:lpstr>
      <vt:lpstr>News</vt:lpstr>
      <vt:lpstr>FIBO Master (unification)</vt:lpstr>
      <vt:lpstr>Content negotiation</vt:lpstr>
      <vt:lpstr>FIBO Publication</vt:lpstr>
      <vt:lpstr>FIBO Plans for Reston</vt:lpstr>
      <vt:lpstr>OMG Quarterly Meeting March 2017 (Reston VA)</vt:lpstr>
      <vt:lpstr>Tuesday 21 March </vt:lpstr>
      <vt:lpstr>Wednesday</vt:lpstr>
      <vt:lpstr>FTF and RTF Charters (Friday Plenary)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649</cp:revision>
  <dcterms:created xsi:type="dcterms:W3CDTF">2011-04-19T19:19:23Z</dcterms:created>
  <dcterms:modified xsi:type="dcterms:W3CDTF">2017-03-02T10:04:12Z</dcterms:modified>
</cp:coreProperties>
</file>