
<file path=[Content_Types].xml><?xml version="1.0" encoding="utf-8"?>
<Types xmlns="http://schemas.openxmlformats.org/package/2006/content-types">
  <Default Extension="xml" ContentType="application/xml"/>
  <Default Extension="wmf" ContentType="image/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9"/>
  </p:notesMasterIdLst>
  <p:sldIdLst>
    <p:sldId id="256" r:id="rId2"/>
    <p:sldId id="268" r:id="rId3"/>
    <p:sldId id="260" r:id="rId4"/>
    <p:sldId id="372" r:id="rId5"/>
    <p:sldId id="326" r:id="rId6"/>
    <p:sldId id="375" r:id="rId7"/>
    <p:sldId id="365" r:id="rId8"/>
    <p:sldId id="363" r:id="rId9"/>
    <p:sldId id="364" r:id="rId10"/>
    <p:sldId id="330" r:id="rId11"/>
    <p:sldId id="366" r:id="rId12"/>
    <p:sldId id="311" r:id="rId13"/>
    <p:sldId id="312" r:id="rId14"/>
    <p:sldId id="352" r:id="rId15"/>
    <p:sldId id="306" r:id="rId16"/>
    <p:sldId id="367" r:id="rId17"/>
    <p:sldId id="347" r:id="rId18"/>
    <p:sldId id="280" r:id="rId19"/>
    <p:sldId id="331" r:id="rId20"/>
    <p:sldId id="323" r:id="rId21"/>
    <p:sldId id="300" r:id="rId22"/>
    <p:sldId id="279" r:id="rId23"/>
    <p:sldId id="376" r:id="rId24"/>
    <p:sldId id="341" r:id="rId25"/>
    <p:sldId id="270" r:id="rId26"/>
    <p:sldId id="269" r:id="rId27"/>
    <p:sldId id="285" r:id="rId28"/>
    <p:sldId id="292" r:id="rId29"/>
    <p:sldId id="329" r:id="rId30"/>
    <p:sldId id="271" r:id="rId31"/>
    <p:sldId id="373" r:id="rId32"/>
    <p:sldId id="289" r:id="rId33"/>
    <p:sldId id="374" r:id="rId34"/>
    <p:sldId id="290" r:id="rId35"/>
    <p:sldId id="291" r:id="rId36"/>
    <p:sldId id="287" r:id="rId37"/>
    <p:sldId id="305" r:id="rId38"/>
    <p:sldId id="355" r:id="rId39"/>
    <p:sldId id="357" r:id="rId40"/>
    <p:sldId id="358" r:id="rId41"/>
    <p:sldId id="359" r:id="rId42"/>
    <p:sldId id="360" r:id="rId43"/>
    <p:sldId id="361" r:id="rId44"/>
    <p:sldId id="362" r:id="rId45"/>
    <p:sldId id="298" r:id="rId46"/>
    <p:sldId id="377" r:id="rId47"/>
    <p:sldId id="37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F2A17F-3D56-024C-93D8-BA7E7F168C14}">
          <p14:sldIdLst>
            <p14:sldId id="256"/>
            <p14:sldId id="268"/>
            <p14:sldId id="260"/>
            <p14:sldId id="372"/>
            <p14:sldId id="326"/>
            <p14:sldId id="375"/>
            <p14:sldId id="365"/>
            <p14:sldId id="363"/>
            <p14:sldId id="364"/>
          </p14:sldIdLst>
        </p14:section>
        <p14:section name="Concepts" id="{AE1AD28E-09B9-1544-8B8F-0833CEAB6201}">
          <p14:sldIdLst>
            <p14:sldId id="330"/>
            <p14:sldId id="366"/>
            <p14:sldId id="311"/>
            <p14:sldId id="312"/>
            <p14:sldId id="352"/>
            <p14:sldId id="306"/>
            <p14:sldId id="367"/>
            <p14:sldId id="347"/>
            <p14:sldId id="280"/>
          </p14:sldIdLst>
        </p14:section>
        <p14:section name="Realization" id="{E6473706-D3D1-074B-B622-C07B76E50828}">
          <p14:sldIdLst>
            <p14:sldId id="331"/>
            <p14:sldId id="323"/>
            <p14:sldId id="300"/>
            <p14:sldId id="279"/>
            <p14:sldId id="376"/>
            <p14:sldId id="341"/>
            <p14:sldId id="270"/>
            <p14:sldId id="269"/>
            <p14:sldId id="285"/>
            <p14:sldId id="292"/>
            <p14:sldId id="329"/>
            <p14:sldId id="271"/>
            <p14:sldId id="373"/>
            <p14:sldId id="289"/>
            <p14:sldId id="374"/>
            <p14:sldId id="290"/>
            <p14:sldId id="291"/>
            <p14:sldId id="287"/>
          </p14:sldIdLst>
        </p14:section>
        <p14:section name="Examples" id="{11980F5B-F621-FD46-A041-4ED8A984C2A0}">
          <p14:sldIdLst>
            <p14:sldId id="305"/>
            <p14:sldId id="355"/>
            <p14:sldId id="357"/>
            <p14:sldId id="358"/>
            <p14:sldId id="359"/>
            <p14:sldId id="360"/>
            <p14:sldId id="361"/>
            <p14:sldId id="362"/>
            <p14:sldId id="298"/>
            <p14:sldId id="377"/>
            <p14:sldId id="37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gham, Michel D (313K)" initials="IMD(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8E"/>
    <a:srgbClr val="E1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2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commentAuthors" Target="commentAuthors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599C6-2259-0840-A3C2-552965DA69D8}" type="datetimeFigureOut">
              <a:rPr lang="en-US" smtClean="0"/>
              <a:t>5/7/14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0F175-9042-9345-8661-069E1CDD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9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 System</a:t>
            </a:r>
          </a:p>
          <a:p>
            <a:r>
              <a:rPr lang="en-US" dirty="0" smtClean="0"/>
              <a:t>Continuity of models through lifecycle and between projects</a:t>
            </a:r>
          </a:p>
          <a:p>
            <a:r>
              <a:rPr lang="en-US" dirty="0" smtClean="0"/>
              <a:t>Phase E models (</a:t>
            </a:r>
            <a:r>
              <a:rPr lang="en-US" dirty="0" err="1" smtClean="0"/>
              <a:t>SeqR</a:t>
            </a:r>
            <a:r>
              <a:rPr lang="en-US" dirty="0" smtClean="0"/>
              <a:t>, ISCA)</a:t>
            </a:r>
          </a:p>
          <a:p>
            <a:r>
              <a:rPr lang="en-US" dirty="0" smtClean="0"/>
              <a:t>Add science as a category</a:t>
            </a:r>
          </a:p>
          <a:p>
            <a:r>
              <a:rPr lang="en-US" dirty="0" smtClean="0"/>
              <a:t>Add multi-mission infrastructure as a category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269BE-2117-4448-8C90-2B58C1A1BB8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91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Missing constraints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0F175-9042-9345-8661-069E1CDD5F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6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0F175-9042-9345-8661-069E1CDD5F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48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EA269-1F64-0B45-99A6-F63040F71C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0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EA269-1F64-0B45-99A6-F63040F71C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03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EA269-1F64-0B45-99A6-F63040F71C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03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EA269-1F64-0B45-99A6-F63040F71C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03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EA269-1F64-0B45-99A6-F63040F71C9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0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uropa 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uropa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246" y="1127918"/>
            <a:ext cx="3714554" cy="3215743"/>
          </a:xfrm>
          <a:prstGeom prst="rect">
            <a:avLst/>
          </a:prstGeom>
        </p:spPr>
      </p:pic>
      <p:sp>
        <p:nvSpPr>
          <p:cNvPr id="8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3154460" y="4580255"/>
            <a:ext cx="2778125" cy="525145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906780" y="6407689"/>
            <a:ext cx="7653959" cy="428086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solidFill>
                  <a:srgbClr val="0B3D9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3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906780" y="6407689"/>
            <a:ext cx="7653959" cy="428086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solidFill>
                  <a:srgbClr val="0B3D9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4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uropa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uropa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246" y="1127918"/>
            <a:ext cx="3714554" cy="3215743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3154460" y="4580255"/>
            <a:ext cx="2778125" cy="525145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Section Name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906780" y="6407689"/>
            <a:ext cx="7653959" cy="428086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solidFill>
                  <a:srgbClr val="0B3D9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0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906780" y="6407689"/>
            <a:ext cx="7653959" cy="428086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solidFill>
                  <a:srgbClr val="0B3D9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2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20" y="71756"/>
            <a:ext cx="6990957" cy="8904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906780" y="6407689"/>
            <a:ext cx="7653959" cy="428086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solidFill>
                  <a:srgbClr val="0B3D9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7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01" y="31551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801" y="16549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906780" y="6407689"/>
            <a:ext cx="7653959" cy="428086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solidFill>
                  <a:srgbClr val="0B3D9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1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4098"/>
            <a:ext cx="4038600" cy="49720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4098"/>
            <a:ext cx="4038600" cy="49720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906780" y="6407689"/>
            <a:ext cx="7653959" cy="428086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solidFill>
                  <a:srgbClr val="0B3D9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9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4481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64311"/>
            <a:ext cx="4040188" cy="4261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4481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64311"/>
            <a:ext cx="4041775" cy="42618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>
          <a:xfrm>
            <a:off x="906780" y="6407689"/>
            <a:ext cx="7653959" cy="428086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solidFill>
                  <a:srgbClr val="0B3D9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906780" y="6407689"/>
            <a:ext cx="7653959" cy="428086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solidFill>
                  <a:srgbClr val="0B3D9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0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B3D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09709"/>
            <a:ext cx="5486400" cy="3617866"/>
          </a:xfrm>
        </p:spPr>
        <p:txBody>
          <a:bodyPr/>
          <a:lstStyle>
            <a:lvl1pPr marL="0" indent="0">
              <a:buNone/>
              <a:defRPr sz="3200">
                <a:solidFill>
                  <a:srgbClr val="0B3D9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B3D9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4" y="6497980"/>
            <a:ext cx="840886" cy="345222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799" y="6484620"/>
            <a:ext cx="384041" cy="351155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906780" y="6407689"/>
            <a:ext cx="7653959" cy="428086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solidFill>
                  <a:srgbClr val="0B3D9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6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9980" y="76994"/>
            <a:ext cx="6930617" cy="89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4098"/>
            <a:ext cx="8321040" cy="516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24036" y="1031725"/>
            <a:ext cx="8613589" cy="1588"/>
          </a:xfrm>
          <a:prstGeom prst="line">
            <a:avLst/>
          </a:prstGeom>
          <a:ln>
            <a:solidFill>
              <a:srgbClr val="0B3D9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4036" y="6406101"/>
            <a:ext cx="8613589" cy="1588"/>
          </a:xfrm>
          <a:prstGeom prst="line">
            <a:avLst/>
          </a:prstGeom>
          <a:ln>
            <a:solidFill>
              <a:srgbClr val="0B3D9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8" descr="NASALogo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539"/>
          <a:stretch>
            <a:fillRect/>
          </a:stretch>
        </p:blipFill>
        <p:spPr bwMode="auto">
          <a:xfrm>
            <a:off x="27793" y="76992"/>
            <a:ext cx="1030160" cy="8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uropaLogo2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4354" y="76994"/>
            <a:ext cx="966486" cy="836701"/>
          </a:xfrm>
          <a:prstGeom prst="rect">
            <a:avLst/>
          </a:prstGeom>
        </p:spPr>
      </p:pic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5894" y="6497980"/>
            <a:ext cx="840886" cy="345222"/>
          </a:xfrm>
          <a:prstGeom prst="rect">
            <a:avLst/>
          </a:prstGeom>
          <a:ln/>
        </p:spPr>
        <p:txBody>
          <a:bodyPr/>
          <a:lstStyle>
            <a:lvl1pPr>
              <a:defRPr sz="1100">
                <a:solidFill>
                  <a:srgbClr val="0B3D9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86799" y="6484620"/>
            <a:ext cx="384041" cy="351155"/>
          </a:xfrm>
          <a:prstGeom prst="rect">
            <a:avLst/>
          </a:prstGeom>
          <a:ln/>
        </p:spPr>
        <p:txBody>
          <a:bodyPr/>
          <a:lstStyle>
            <a:lvl1pPr algn="r">
              <a:defRPr sz="1100">
                <a:solidFill>
                  <a:srgbClr val="0B3D9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906780" y="6407689"/>
            <a:ext cx="7653959" cy="428086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solidFill>
                  <a:srgbClr val="0B3D9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0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B3D9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B3D9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B3D9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0B3D9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0B3D9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0B3D9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32632" y="4326254"/>
            <a:ext cx="6795791" cy="1963269"/>
          </a:xfrm>
        </p:spPr>
        <p:txBody>
          <a:bodyPr/>
          <a:lstStyle/>
          <a:p>
            <a:r>
              <a:rPr lang="en-US" dirty="0" smtClean="0"/>
              <a:t>Model-Based Engineering Environment for Model-Based Systems Engineering</a:t>
            </a:r>
          </a:p>
          <a:p>
            <a:r>
              <a:rPr lang="en-US" dirty="0" smtClean="0"/>
              <a:t>Christopher L </a:t>
            </a:r>
            <a:r>
              <a:rPr lang="en-US" dirty="0" err="1" smtClean="0"/>
              <a:t>Delp</a:t>
            </a:r>
            <a:endParaRPr lang="en-US" dirty="0" smtClean="0"/>
          </a:p>
          <a:p>
            <a:r>
              <a:rPr lang="en-US" sz="2000" dirty="0"/>
              <a:t>Jet Propulsion Laboratory, California Institute of </a:t>
            </a:r>
            <a:r>
              <a:rPr lang="en-US" sz="2000" dirty="0" smtClean="0"/>
              <a:t>Technology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29809" y="6483047"/>
            <a:ext cx="717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</a:t>
            </a:r>
            <a:r>
              <a:rPr lang="en-US" sz="1200" dirty="0"/>
              <a:t>2014 California Institute of Technology. Government sponsorship acknowledged.</a:t>
            </a:r>
          </a:p>
        </p:txBody>
      </p:sp>
    </p:spTree>
    <p:extLst>
      <p:ext uri="{BB962C8B-B14F-4D97-AF65-F5344CB8AC3E}">
        <p14:creationId xmlns:p14="http://schemas.microsoft.com/office/powerpoint/2010/main" val="25160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MBEE Concepts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6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 of SE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Description</a:t>
            </a:r>
          </a:p>
          <a:p>
            <a:pPr lvl="1"/>
            <a:r>
              <a:rPr lang="en-US" dirty="0" smtClean="0"/>
              <a:t>Complete and correct</a:t>
            </a:r>
          </a:p>
          <a:p>
            <a:pPr lvl="1"/>
            <a:r>
              <a:rPr lang="en-US" dirty="0" smtClean="0"/>
              <a:t>Mutually correspondent</a:t>
            </a:r>
          </a:p>
          <a:p>
            <a:r>
              <a:rPr lang="en-US" dirty="0" smtClean="0"/>
              <a:t>System Analysis</a:t>
            </a:r>
          </a:p>
          <a:p>
            <a:pPr lvl="1"/>
            <a:r>
              <a:rPr lang="en-US" dirty="0" smtClean="0"/>
              <a:t>Focused around requirements</a:t>
            </a:r>
          </a:p>
          <a:p>
            <a:pPr lvl="1"/>
            <a:r>
              <a:rPr lang="en-US" dirty="0" smtClean="0"/>
              <a:t>System level</a:t>
            </a:r>
          </a:p>
          <a:p>
            <a:pPr lvl="1"/>
            <a:r>
              <a:rPr lang="en-US" dirty="0" smtClean="0"/>
              <a:t>Focused on answering questions about the system</a:t>
            </a:r>
          </a:p>
          <a:p>
            <a:r>
              <a:rPr lang="en-US" dirty="0" smtClean="0"/>
              <a:t>System Communication</a:t>
            </a:r>
          </a:p>
          <a:p>
            <a:pPr lvl="1"/>
            <a:r>
              <a:rPr lang="en-US" dirty="0" smtClean="0"/>
              <a:t>Simple and clear</a:t>
            </a:r>
          </a:p>
          <a:p>
            <a:pPr lvl="1"/>
            <a:r>
              <a:rPr lang="en-US" dirty="0" smtClean="0"/>
              <a:t>Effective</a:t>
            </a:r>
          </a:p>
          <a:p>
            <a:pPr lvl="1"/>
            <a:r>
              <a:rPr lang="en-US" dirty="0" smtClean="0"/>
              <a:t>Accurate and precise</a:t>
            </a:r>
          </a:p>
        </p:txBody>
      </p:sp>
    </p:spTree>
    <p:extLst>
      <p:ext uri="{BB962C8B-B14F-4D97-AF65-F5344CB8AC3E}">
        <p14:creationId xmlns:p14="http://schemas.microsoft.com/office/powerpoint/2010/main" val="280760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77" y="2451387"/>
            <a:ext cx="5059747" cy="234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703844"/>
          </a:xfrm>
        </p:spPr>
        <p:txBody>
          <a:bodyPr/>
          <a:lstStyle/>
          <a:p>
            <a:r>
              <a:rPr lang="en-US" sz="2800" dirty="0" smtClean="0"/>
              <a:t>Viewpoint as a Foundational Concept</a:t>
            </a:r>
            <a:endParaRPr lang="en-US" sz="2800" dirty="0"/>
          </a:p>
        </p:txBody>
      </p:sp>
      <p:sp>
        <p:nvSpPr>
          <p:cNvPr id="6" name="Line Callout 1 (Border and Accent Bar) 5"/>
          <p:cNvSpPr/>
          <p:nvPr/>
        </p:nvSpPr>
        <p:spPr>
          <a:xfrm>
            <a:off x="358804" y="5237053"/>
            <a:ext cx="3973580" cy="947314"/>
          </a:xfrm>
          <a:prstGeom prst="accentBorderCallout1">
            <a:avLst>
              <a:gd name="adj1" fmla="val 50783"/>
              <a:gd name="adj2" fmla="val 106061"/>
              <a:gd name="adj3" fmla="val -61899"/>
              <a:gd name="adj4" fmla="val 1254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Interactive visualization of the formal model with </a:t>
            </a:r>
            <a:r>
              <a:rPr lang="en-US" dirty="0" err="1" smtClean="0"/>
              <a:t>transcluded</a:t>
            </a:r>
            <a:r>
              <a:rPr lang="en-US" dirty="0" smtClean="0"/>
              <a:t> references</a:t>
            </a:r>
          </a:p>
        </p:txBody>
      </p:sp>
      <p:sp>
        <p:nvSpPr>
          <p:cNvPr id="10" name="Line Callout 1 (Border and Accent Bar) 9"/>
          <p:cNvSpPr/>
          <p:nvPr/>
        </p:nvSpPr>
        <p:spPr>
          <a:xfrm>
            <a:off x="231558" y="1314179"/>
            <a:ext cx="1988047" cy="929286"/>
          </a:xfrm>
          <a:prstGeom prst="accentBorderCallout1">
            <a:avLst>
              <a:gd name="adj1" fmla="val 56565"/>
              <a:gd name="adj2" fmla="val 103685"/>
              <a:gd name="adj3" fmla="val 146055"/>
              <a:gd name="adj4" fmla="val 13100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smtClean="0"/>
              <a:t>Formal representation of the system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Line Callout 1 (Border and Accent Bar) 10"/>
          <p:cNvSpPr/>
          <p:nvPr/>
        </p:nvSpPr>
        <p:spPr>
          <a:xfrm>
            <a:off x="6125499" y="1314179"/>
            <a:ext cx="2705442" cy="1807680"/>
          </a:xfrm>
          <a:prstGeom prst="accentBorderCallout1">
            <a:avLst>
              <a:gd name="adj1" fmla="val 48277"/>
              <a:gd name="adj2" fmla="val -6090"/>
              <a:gd name="adj3" fmla="val 74457"/>
              <a:gd name="adj4" fmla="val -3184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Model of Rules for describing, analyzing and communicating a model of a system</a:t>
            </a:r>
          </a:p>
        </p:txBody>
      </p:sp>
    </p:spTree>
    <p:extLst>
      <p:ext uri="{BB962C8B-B14F-4D97-AF65-F5344CB8AC3E}">
        <p14:creationId xmlns:p14="http://schemas.microsoft.com/office/powerpoint/2010/main" val="98867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768" y="214818"/>
            <a:ext cx="7291826" cy="709485"/>
          </a:xfrm>
        </p:spPr>
        <p:txBody>
          <a:bodyPr/>
          <a:lstStyle/>
          <a:p>
            <a:r>
              <a:rPr lang="en-US" dirty="0" smtClean="0"/>
              <a:t>Viewpoint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306" y="1050800"/>
            <a:ext cx="3289096" cy="5040847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Methods</a:t>
            </a:r>
          </a:p>
          <a:p>
            <a:pPr lvl="1"/>
            <a:r>
              <a:rPr lang="en-US" sz="1800" dirty="0" smtClean="0"/>
              <a:t>Ordered steps for producing the View</a:t>
            </a:r>
          </a:p>
          <a:p>
            <a:r>
              <a:rPr lang="en-US" sz="2000" dirty="0" smtClean="0"/>
              <a:t>Analysis </a:t>
            </a:r>
          </a:p>
          <a:p>
            <a:pPr lvl="1"/>
            <a:r>
              <a:rPr lang="en-US" sz="1800" dirty="0" smtClean="0"/>
              <a:t>describe the nature of queries of the model</a:t>
            </a:r>
          </a:p>
          <a:p>
            <a:pPr lvl="1"/>
            <a:r>
              <a:rPr lang="en-US" sz="1800" dirty="0" smtClean="0"/>
              <a:t>Analytical assertions</a:t>
            </a:r>
          </a:p>
          <a:p>
            <a:pPr lvl="1"/>
            <a:r>
              <a:rPr lang="en-US" sz="1800" dirty="0" smtClean="0"/>
              <a:t>Rules for completeness and consistency</a:t>
            </a:r>
          </a:p>
          <a:p>
            <a:r>
              <a:rPr lang="en-US" sz="2200" dirty="0" smtClean="0"/>
              <a:t>Format and Presentation Style</a:t>
            </a:r>
          </a:p>
          <a:p>
            <a:pPr lvl="1"/>
            <a:r>
              <a:rPr lang="en-US" sz="1800" dirty="0" smtClean="0"/>
              <a:t>Describe the conventions, styles and formats for how the information is presented in the View</a:t>
            </a:r>
          </a:p>
          <a:p>
            <a:pPr lvl="1"/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r="1861" b="2223"/>
          <a:stretch/>
        </p:blipFill>
        <p:spPr bwMode="auto">
          <a:xfrm>
            <a:off x="103583" y="1966865"/>
            <a:ext cx="5751321" cy="338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3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616" y="275161"/>
            <a:ext cx="8414143" cy="5186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Functional Qualities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34" y="1155634"/>
            <a:ext cx="8639023" cy="5137421"/>
          </a:xfrm>
        </p:spPr>
        <p:txBody>
          <a:bodyPr>
            <a:noAutofit/>
          </a:bodyPr>
          <a:lstStyle/>
          <a:p>
            <a:r>
              <a:rPr lang="en-US" sz="1400" dirty="0" smtClean="0"/>
              <a:t>Collaboration</a:t>
            </a:r>
          </a:p>
          <a:p>
            <a:pPr lvl="1"/>
            <a:r>
              <a:rPr lang="en-US" sz="1400" dirty="0" smtClean="0"/>
              <a:t>Large engineering teams working across the models and products</a:t>
            </a:r>
          </a:p>
          <a:p>
            <a:r>
              <a:rPr lang="en-US" sz="1400" dirty="0" smtClean="0"/>
              <a:t>Managing Large Complex Models</a:t>
            </a:r>
          </a:p>
          <a:p>
            <a:pPr lvl="1"/>
            <a:r>
              <a:rPr lang="en-US" sz="1400" dirty="0" smtClean="0"/>
              <a:t>order of millions of elements</a:t>
            </a:r>
          </a:p>
          <a:p>
            <a:pPr lvl="1"/>
            <a:r>
              <a:rPr lang="en-US" sz="1400" dirty="0" smtClean="0"/>
              <a:t>Complex reuse</a:t>
            </a:r>
          </a:p>
          <a:p>
            <a:pPr lvl="1"/>
            <a:r>
              <a:rPr lang="en-US" sz="1400" dirty="0" smtClean="0"/>
              <a:t>Variations and trades</a:t>
            </a:r>
          </a:p>
          <a:p>
            <a:pPr lvl="1"/>
            <a:r>
              <a:rPr lang="en-US" sz="1400" dirty="0" smtClean="0"/>
              <a:t>Managing propagation of changes</a:t>
            </a:r>
          </a:p>
          <a:p>
            <a:pPr lvl="1"/>
            <a:r>
              <a:rPr lang="en-US" sz="1400" dirty="0" smtClean="0"/>
              <a:t>Managing system configuration</a:t>
            </a:r>
          </a:p>
          <a:p>
            <a:r>
              <a:rPr lang="en-US" sz="1400" dirty="0" smtClean="0"/>
              <a:t>Integrity - Guaranteeing Completeness And Consistency</a:t>
            </a:r>
          </a:p>
          <a:p>
            <a:pPr lvl="1"/>
            <a:r>
              <a:rPr lang="en-US" sz="1400" dirty="0" smtClean="0"/>
              <a:t>Rules-based checking and correcting of models and data</a:t>
            </a:r>
          </a:p>
          <a:p>
            <a:r>
              <a:rPr lang="en-US" sz="1400" dirty="0" smtClean="0"/>
              <a:t>Flexibility</a:t>
            </a:r>
          </a:p>
          <a:p>
            <a:pPr lvl="1"/>
            <a:r>
              <a:rPr lang="en-US" sz="1400" dirty="0" smtClean="0"/>
              <a:t>The world will never be entirely model based</a:t>
            </a:r>
          </a:p>
          <a:p>
            <a:pPr lvl="1"/>
            <a:r>
              <a:rPr lang="en-US" sz="1400" dirty="0" smtClean="0"/>
              <a:t>Elements considered outside the scope of models will always be a part of the business models live in</a:t>
            </a:r>
          </a:p>
          <a:p>
            <a:r>
              <a:rPr lang="en-US" sz="1400" dirty="0" smtClean="0"/>
              <a:t>Accountability</a:t>
            </a:r>
          </a:p>
          <a:p>
            <a:pPr lvl="1"/>
            <a:r>
              <a:rPr lang="en-US" sz="1400" dirty="0" smtClean="0"/>
              <a:t>Who can do what with what</a:t>
            </a:r>
          </a:p>
          <a:p>
            <a:r>
              <a:rPr lang="en-US" sz="1400" dirty="0"/>
              <a:t>Economical</a:t>
            </a:r>
          </a:p>
          <a:p>
            <a:pPr lvl="1"/>
            <a:r>
              <a:rPr lang="en-US" sz="1400" dirty="0"/>
              <a:t>Reusable</a:t>
            </a:r>
          </a:p>
          <a:p>
            <a:pPr lvl="1"/>
            <a:r>
              <a:rPr lang="en-US" sz="1400" dirty="0" smtClean="0"/>
              <a:t>efficient</a:t>
            </a:r>
            <a:endParaRPr lang="en-US" sz="1400" dirty="0"/>
          </a:p>
          <a:p>
            <a:endParaRPr lang="en-US" sz="1400" dirty="0" smtClean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1178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Based Engineering Environment (MBEE)</a:t>
            </a:r>
          </a:p>
          <a:p>
            <a:pPr lvl="1"/>
            <a:r>
              <a:rPr lang="en-US" dirty="0" smtClean="0"/>
              <a:t>An environment for describing, analyzing and communicating mutually correspondent engineering models.</a:t>
            </a:r>
          </a:p>
        </p:txBody>
      </p:sp>
    </p:spTree>
    <p:extLst>
      <p:ext uri="{BB962C8B-B14F-4D97-AF65-F5344CB8AC3E}">
        <p14:creationId xmlns:p14="http://schemas.microsoft.com/office/powerpoint/2010/main" val="152505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452478"/>
          </a:xfrm>
        </p:spPr>
        <p:txBody>
          <a:bodyPr/>
          <a:lstStyle/>
          <a:p>
            <a:r>
              <a:rPr lang="en-US" dirty="0" smtClean="0"/>
              <a:t>MBEE System Concept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C15811A-F12B-2F4C-8CA2-F95E51D6F269}" type="slidenum">
              <a:rPr lang="en-US" smtClean="0"/>
              <a:t>16</a:t>
            </a:fld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16200000">
            <a:off x="1770505" y="2642457"/>
            <a:ext cx="5105365" cy="2261063"/>
          </a:xfrm>
          <a:prstGeom prst="roundRect">
            <a:avLst>
              <a:gd name="adj" fmla="val 21913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Model Management Services</a:t>
            </a:r>
            <a:endParaRPr lang="en-US" sz="12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372647" y="3607765"/>
            <a:ext cx="2128187" cy="474740"/>
          </a:xfrm>
          <a:prstGeom prst="roundRect">
            <a:avLst>
              <a:gd name="adj" fmla="val 3133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Description</a:t>
            </a:r>
            <a:endParaRPr lang="en-US" sz="20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381985" y="2679728"/>
            <a:ext cx="2109511" cy="475543"/>
          </a:xfrm>
          <a:prstGeom prst="roundRect">
            <a:avLst>
              <a:gd name="adj" fmla="val 2721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Communication</a:t>
            </a:r>
          </a:p>
        </p:txBody>
      </p:sp>
      <p:sp>
        <p:nvSpPr>
          <p:cNvPr id="37" name="Rounded Rectangle 36"/>
          <p:cNvSpPr/>
          <p:nvPr/>
        </p:nvSpPr>
        <p:spPr>
          <a:xfrm rot="16200000">
            <a:off x="3725216" y="3379049"/>
            <a:ext cx="4437215" cy="937304"/>
          </a:xfrm>
          <a:prstGeom prst="roundRect">
            <a:avLst>
              <a:gd name="adj" fmla="val 28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Enterprise Integration Framework</a:t>
            </a:r>
            <a:endParaRPr lang="en-US" sz="14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381985" y="3176445"/>
            <a:ext cx="2109511" cy="406809"/>
          </a:xfrm>
          <a:prstGeom prst="roundRect">
            <a:avLst>
              <a:gd name="adj" fmla="val 2721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Analysis</a:t>
            </a:r>
            <a:endParaRPr lang="en-US" sz="20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391323" y="2293824"/>
            <a:ext cx="2109511" cy="390933"/>
          </a:xfrm>
          <a:prstGeom prst="roundRect">
            <a:avLst>
              <a:gd name="adj" fmla="val 3133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Collaboration</a:t>
            </a:r>
            <a:endParaRPr lang="en-US" sz="2000" b="1" dirty="0"/>
          </a:p>
        </p:txBody>
      </p:sp>
      <p:sp>
        <p:nvSpPr>
          <p:cNvPr id="40" name="Rounded Rectangle 39"/>
          <p:cNvSpPr/>
          <p:nvPr/>
        </p:nvSpPr>
        <p:spPr>
          <a:xfrm rot="16200000">
            <a:off x="1197943" y="2848327"/>
            <a:ext cx="3288263" cy="701156"/>
          </a:xfrm>
          <a:prstGeom prst="roundRect">
            <a:avLst>
              <a:gd name="adj" fmla="val 313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Plugin Architecture</a:t>
            </a:r>
            <a:endParaRPr lang="en-US" sz="20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6412476" y="3042522"/>
            <a:ext cx="1740944" cy="598708"/>
          </a:xfrm>
          <a:prstGeom prst="roundRect">
            <a:avLst>
              <a:gd name="adj" fmla="val 2926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In-House Apps</a:t>
            </a:r>
            <a:endParaRPr lang="en-US" sz="1200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6412476" y="3641230"/>
            <a:ext cx="1740944" cy="361389"/>
          </a:xfrm>
          <a:prstGeom prst="roundRect">
            <a:avLst>
              <a:gd name="adj" fmla="val 2926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COTS Apps</a:t>
            </a:r>
            <a:endParaRPr lang="en-US" sz="12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3906542" y="2397041"/>
            <a:ext cx="1172158" cy="1042963"/>
          </a:xfrm>
          <a:prstGeom prst="roundRect">
            <a:avLst>
              <a:gd name="adj" fmla="val 272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Models and Rules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12476" y="2401651"/>
            <a:ext cx="1740944" cy="640870"/>
          </a:xfrm>
          <a:prstGeom prst="roundRect">
            <a:avLst>
              <a:gd name="adj" fmla="val 2926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Infrastructure</a:t>
            </a:r>
            <a:endParaRPr lang="en-US" sz="12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3762644" y="3814391"/>
            <a:ext cx="1459954" cy="1144744"/>
          </a:xfrm>
          <a:prstGeom prst="roundRect">
            <a:avLst>
              <a:gd name="adj" fmla="val 272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Artifacts and Products</a:t>
            </a:r>
          </a:p>
        </p:txBody>
      </p:sp>
    </p:spTree>
    <p:extLst>
      <p:ext uri="{BB962C8B-B14F-4D97-AF65-F5344CB8AC3E}">
        <p14:creationId xmlns:p14="http://schemas.microsoft.com/office/powerpoint/2010/main" val="3936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Concept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 rot="16200000">
            <a:off x="-692065" y="3468247"/>
            <a:ext cx="2695461" cy="662435"/>
          </a:xfrm>
          <a:prstGeom prst="roundRect">
            <a:avLst>
              <a:gd name="adj" fmla="val 20043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Management Service (</a:t>
            </a:r>
            <a:r>
              <a:rPr lang="en-US" sz="2000" dirty="0" smtClean="0"/>
              <a:t>MMS</a:t>
            </a:r>
            <a:r>
              <a:rPr lang="en-US" dirty="0" smtClean="0"/>
              <a:t>)</a:t>
            </a:r>
            <a:endParaRPr lang="en-US" sz="1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986881" y="3776605"/>
            <a:ext cx="3748494" cy="662435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Systems Modeling Language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986881" y="4484759"/>
            <a:ext cx="3859702" cy="662435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Content Objects</a:t>
            </a:r>
            <a:endParaRPr lang="en-US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931776" y="2451734"/>
            <a:ext cx="1914807" cy="1324871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Project Specific Languages</a:t>
            </a:r>
            <a:endParaRPr lang="en-US" sz="2000" b="1" dirty="0"/>
          </a:p>
        </p:txBody>
      </p:sp>
      <p:sp>
        <p:nvSpPr>
          <p:cNvPr id="3" name="Line Callout 1 (Border and Accent Bar) 2"/>
          <p:cNvSpPr/>
          <p:nvPr/>
        </p:nvSpPr>
        <p:spPr>
          <a:xfrm>
            <a:off x="5904141" y="2553510"/>
            <a:ext cx="2938640" cy="1217142"/>
          </a:xfrm>
          <a:prstGeom prst="accentBorderCallout1">
            <a:avLst>
              <a:gd name="adj1" fmla="val 53859"/>
              <a:gd name="adj2" fmla="val -8333"/>
              <a:gd name="adj3" fmla="val 40260"/>
              <a:gd name="adj4" fmla="val -3787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Project-Specific </a:t>
            </a:r>
            <a:r>
              <a:rPr lang="en-US" sz="1600" dirty="0"/>
              <a:t>Adaptations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Mission Specific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Project Specific</a:t>
            </a:r>
          </a:p>
        </p:txBody>
      </p:sp>
      <p:sp>
        <p:nvSpPr>
          <p:cNvPr id="14" name="Line Callout 1 (Border and Accent Bar) 13"/>
          <p:cNvSpPr/>
          <p:nvPr/>
        </p:nvSpPr>
        <p:spPr>
          <a:xfrm>
            <a:off x="5944379" y="1336368"/>
            <a:ext cx="2918521" cy="988167"/>
          </a:xfrm>
          <a:prstGeom prst="accentBorderCallout1">
            <a:avLst>
              <a:gd name="adj1" fmla="val 50183"/>
              <a:gd name="adj2" fmla="val -10413"/>
              <a:gd name="adj3" fmla="val 116214"/>
              <a:gd name="adj4" fmla="val -13278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Europa Mission Architecture Framework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IMCE Ontologies</a:t>
            </a:r>
            <a:endParaRPr lang="en-US" sz="1600" dirty="0"/>
          </a:p>
        </p:txBody>
      </p:sp>
      <p:sp>
        <p:nvSpPr>
          <p:cNvPr id="15" name="Line Callout 1 (Border and Accent Bar) 14"/>
          <p:cNvSpPr/>
          <p:nvPr/>
        </p:nvSpPr>
        <p:spPr>
          <a:xfrm>
            <a:off x="5904141" y="3910599"/>
            <a:ext cx="2938640" cy="1020405"/>
          </a:xfrm>
          <a:prstGeom prst="accentBorderCallout1">
            <a:avLst>
              <a:gd name="adj1" fmla="val 45505"/>
              <a:gd name="adj2" fmla="val -8333"/>
              <a:gd name="adj3" fmla="val 21464"/>
              <a:gd name="adj4" fmla="val -413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Viewpoints and Views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Structure and Behavior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Requirements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Units and Quantity Kinds</a:t>
            </a:r>
          </a:p>
        </p:txBody>
      </p:sp>
      <p:sp>
        <p:nvSpPr>
          <p:cNvPr id="16" name="Line Callout 1 (Border and Accent Bar) 15"/>
          <p:cNvSpPr/>
          <p:nvPr/>
        </p:nvSpPr>
        <p:spPr>
          <a:xfrm>
            <a:off x="5924260" y="5032959"/>
            <a:ext cx="2918521" cy="1290521"/>
          </a:xfrm>
          <a:prstGeom prst="accentBorderCallout1">
            <a:avLst>
              <a:gd name="adj1" fmla="val 53301"/>
              <a:gd name="adj2" fmla="val -8923"/>
              <a:gd name="adj3" fmla="val -21302"/>
              <a:gd name="adj4" fmla="val -3852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Uniquely ID Objects and Relationships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Constraints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Documents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Files and Artifacts</a:t>
            </a:r>
            <a:endParaRPr lang="en-US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986882" y="2451734"/>
            <a:ext cx="1944894" cy="1324871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Mission Specific Languages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2401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Analyze Communicate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6018408-8EE9-8E41-AD11-EA7298AFD907}" type="datetime1">
              <a:rPr lang="en-US" smtClean="0"/>
              <a:t>5/7/14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C15811A-F12B-2F4C-8CA2-F95E51D6F269}" type="slidenum">
              <a:rPr lang="en-US" smtClean="0"/>
              <a:t>18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" t="9130" r="16984"/>
          <a:stretch/>
        </p:blipFill>
        <p:spPr bwMode="auto">
          <a:xfrm>
            <a:off x="1806187" y="1990860"/>
            <a:ext cx="1178988" cy="113003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" t="3507" r="5804" b="4937"/>
          <a:stretch/>
        </p:blipFill>
        <p:spPr bwMode="auto">
          <a:xfrm>
            <a:off x="2097964" y="4957885"/>
            <a:ext cx="1447059" cy="133264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21" name="Rounded Rectangle 20"/>
          <p:cNvSpPr/>
          <p:nvPr/>
        </p:nvSpPr>
        <p:spPr>
          <a:xfrm>
            <a:off x="91065" y="3798574"/>
            <a:ext cx="5521965" cy="4572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Management Service (MMS)</a:t>
            </a:r>
            <a:endParaRPr lang="en-US" sz="12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213286" y="5247305"/>
            <a:ext cx="1820092" cy="1109045"/>
          </a:xfrm>
          <a:prstGeom prst="roundRect">
            <a:avLst>
              <a:gd name="adj" fmla="val 2721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Produce Expected Documents and Products</a:t>
            </a:r>
            <a:endParaRPr lang="en-US" sz="1200" b="1" dirty="0"/>
          </a:p>
        </p:txBody>
      </p:sp>
      <p:sp>
        <p:nvSpPr>
          <p:cNvPr id="15" name="Left-Right Arrow 14"/>
          <p:cNvSpPr/>
          <p:nvPr/>
        </p:nvSpPr>
        <p:spPr>
          <a:xfrm rot="5400000">
            <a:off x="627290" y="3217418"/>
            <a:ext cx="677681" cy="48463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-Right Arrow 32"/>
          <p:cNvSpPr/>
          <p:nvPr/>
        </p:nvSpPr>
        <p:spPr>
          <a:xfrm rot="5400000">
            <a:off x="2106201" y="3217419"/>
            <a:ext cx="677681" cy="48463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a8ee1f22-74d3-4909-9b89-604b8876cc23" descr="0531AC25-FE75-4B65-8686-3F0DA25A5830@jp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01" y="2099962"/>
            <a:ext cx="1585307" cy="102093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9" name="Rounded Rectangle 18"/>
          <p:cNvSpPr/>
          <p:nvPr/>
        </p:nvSpPr>
        <p:spPr>
          <a:xfrm>
            <a:off x="278920" y="1481564"/>
            <a:ext cx="2795292" cy="597927"/>
          </a:xfrm>
          <a:prstGeom prst="roundRect">
            <a:avLst>
              <a:gd name="adj" fmla="val 3133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Describe Model of System using Views</a:t>
            </a:r>
            <a:endParaRPr lang="en-US" sz="1200" b="1" dirty="0"/>
          </a:p>
        </p:txBody>
      </p:sp>
      <p:sp>
        <p:nvSpPr>
          <p:cNvPr id="20" name="Left-Right Arrow 19"/>
          <p:cNvSpPr/>
          <p:nvPr/>
        </p:nvSpPr>
        <p:spPr>
          <a:xfrm rot="5400000">
            <a:off x="4038071" y="3249385"/>
            <a:ext cx="677681" cy="48463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Right Arrow 22"/>
          <p:cNvSpPr/>
          <p:nvPr/>
        </p:nvSpPr>
        <p:spPr>
          <a:xfrm rot="5400000">
            <a:off x="686243" y="4542138"/>
            <a:ext cx="925706" cy="48463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0" r="19429" b="17756"/>
          <a:stretch/>
        </p:blipFill>
        <p:spPr bwMode="auto">
          <a:xfrm>
            <a:off x="343856" y="2099960"/>
            <a:ext cx="1343079" cy="1020933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27" name="Rounded Rectangle 26"/>
          <p:cNvSpPr/>
          <p:nvPr/>
        </p:nvSpPr>
        <p:spPr>
          <a:xfrm>
            <a:off x="3325313" y="1509394"/>
            <a:ext cx="2287717" cy="587504"/>
          </a:xfrm>
          <a:prstGeom prst="roundRect">
            <a:avLst>
              <a:gd name="adj" fmla="val 2721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Analyze Models</a:t>
            </a:r>
            <a:endParaRPr lang="en-US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39000" y="2264701"/>
            <a:ext cx="286758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Collaborative Work</a:t>
            </a:r>
          </a:p>
        </p:txBody>
      </p:sp>
      <p:sp>
        <p:nvSpPr>
          <p:cNvPr id="30" name="Left-Right Arrow 29"/>
          <p:cNvSpPr/>
          <p:nvPr/>
        </p:nvSpPr>
        <p:spPr>
          <a:xfrm rot="5400000">
            <a:off x="4348933" y="4476311"/>
            <a:ext cx="925706" cy="48463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926549" y="5181480"/>
            <a:ext cx="1820092" cy="1109045"/>
          </a:xfrm>
          <a:prstGeom prst="roundRect">
            <a:avLst>
              <a:gd name="adj" fmla="val 2721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Communicate changes to collaborators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939000" y="4957885"/>
            <a:ext cx="286758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Collaborative Consumption and Review</a:t>
            </a:r>
          </a:p>
        </p:txBody>
      </p:sp>
    </p:spTree>
    <p:extLst>
      <p:ext uri="{BB962C8B-B14F-4D97-AF65-F5344CB8AC3E}">
        <p14:creationId xmlns:p14="http://schemas.microsoft.com/office/powerpoint/2010/main" val="22846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MBEE Realization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Background</a:t>
            </a:r>
          </a:p>
          <a:p>
            <a:r>
              <a:rPr lang="en-US" sz="3200" dirty="0" smtClean="0"/>
              <a:t>Architectural Drivers</a:t>
            </a:r>
          </a:p>
          <a:p>
            <a:r>
              <a:rPr lang="en-US" sz="3200" dirty="0" smtClean="0"/>
              <a:t>Concepts for MBEE</a:t>
            </a:r>
          </a:p>
          <a:p>
            <a:r>
              <a:rPr lang="en-US" sz="3200" dirty="0"/>
              <a:t>Realization of MBEE Concepts</a:t>
            </a:r>
          </a:p>
          <a:p>
            <a:r>
              <a:rPr lang="en-US" sz="3200" dirty="0" smtClean="0"/>
              <a:t>Architectural Trades</a:t>
            </a:r>
          </a:p>
          <a:p>
            <a:r>
              <a:rPr lang="en-US" sz="3200" dirty="0" smtClean="0"/>
              <a:t>Technology Trades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92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16200000">
            <a:off x="2494125" y="2367255"/>
            <a:ext cx="4557013" cy="2729716"/>
          </a:xfrm>
          <a:prstGeom prst="roundRect">
            <a:avLst>
              <a:gd name="adj" fmla="val 21913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Model Management Service</a:t>
            </a:r>
            <a:endParaRPr lang="en-US" sz="12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452478"/>
          </a:xfrm>
        </p:spPr>
        <p:txBody>
          <a:bodyPr/>
          <a:lstStyle/>
          <a:p>
            <a:r>
              <a:rPr lang="en-US" dirty="0" smtClean="0"/>
              <a:t>MBEE System Realization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C15811A-F12B-2F4C-8CA2-F95E51D6F269}" type="slidenum">
              <a:rPr lang="en-US" smtClean="0"/>
              <a:t>20</a:t>
            </a:fld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074794" y="4261584"/>
            <a:ext cx="1820092" cy="403889"/>
          </a:xfrm>
          <a:prstGeom prst="roundRect">
            <a:avLst>
              <a:gd name="adj" fmla="val 2721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MDK (MD)</a:t>
            </a:r>
            <a:endParaRPr lang="en-US" sz="20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7074794" y="4852430"/>
            <a:ext cx="1765640" cy="354880"/>
          </a:xfrm>
          <a:prstGeom prst="roundRect">
            <a:avLst>
              <a:gd name="adj" fmla="val 2721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Oracle Apps</a:t>
            </a:r>
            <a:endParaRPr lang="en-US" sz="2000" dirty="0"/>
          </a:p>
        </p:txBody>
      </p:sp>
      <p:sp>
        <p:nvSpPr>
          <p:cNvPr id="37" name="Rounded Rectangle 36"/>
          <p:cNvSpPr/>
          <p:nvPr/>
        </p:nvSpPr>
        <p:spPr>
          <a:xfrm rot="16200000">
            <a:off x="4778065" y="3239730"/>
            <a:ext cx="3656154" cy="937304"/>
          </a:xfrm>
          <a:prstGeom prst="roundRect">
            <a:avLst>
              <a:gd name="adj" fmla="val 28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Oracle Data Exchange Architecture</a:t>
            </a:r>
            <a:endParaRPr lang="en-US" sz="14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1316937" y="3832204"/>
            <a:ext cx="2109511" cy="587504"/>
          </a:xfrm>
          <a:prstGeom prst="roundRect">
            <a:avLst>
              <a:gd name="adj" fmla="val 2721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Customized Alfresco Share</a:t>
            </a:r>
            <a:endParaRPr lang="en-US" sz="20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7074794" y="2167712"/>
            <a:ext cx="1740944" cy="361389"/>
          </a:xfrm>
          <a:prstGeom prst="roundRect">
            <a:avLst>
              <a:gd name="adj" fmla="val 2926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Phoenix</a:t>
            </a:r>
            <a:endParaRPr lang="en-US" sz="12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615780" y="2213267"/>
            <a:ext cx="2109511" cy="535745"/>
          </a:xfrm>
          <a:prstGeom prst="roundRect">
            <a:avLst>
              <a:gd name="adj" fmla="val 3133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Angular Apps</a:t>
            </a:r>
            <a:endParaRPr lang="en-US" sz="2000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7074794" y="2688405"/>
            <a:ext cx="1740944" cy="361389"/>
          </a:xfrm>
          <a:prstGeom prst="roundRect">
            <a:avLst>
              <a:gd name="adj" fmla="val 2926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APGen</a:t>
            </a:r>
            <a:endParaRPr lang="en-US" sz="1200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7074794" y="3177660"/>
            <a:ext cx="1740944" cy="361389"/>
          </a:xfrm>
          <a:prstGeom prst="roundRect">
            <a:avLst>
              <a:gd name="adj" fmla="val 2926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Modelica</a:t>
            </a:r>
            <a:endParaRPr lang="en-US" sz="1200" b="1" dirty="0"/>
          </a:p>
        </p:txBody>
      </p:sp>
      <p:sp>
        <p:nvSpPr>
          <p:cNvPr id="40" name="Rounded Rectangle 39"/>
          <p:cNvSpPr/>
          <p:nvPr/>
        </p:nvSpPr>
        <p:spPr>
          <a:xfrm rot="16200000">
            <a:off x="2042282" y="2428519"/>
            <a:ext cx="2067176" cy="701156"/>
          </a:xfrm>
          <a:prstGeom prst="roundRect">
            <a:avLst>
              <a:gd name="adj" fmla="val 313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Angular Plugin Framework</a:t>
            </a:r>
            <a:endParaRPr lang="en-US" sz="2000" b="1" dirty="0"/>
          </a:p>
        </p:txBody>
      </p:sp>
      <p:sp>
        <p:nvSpPr>
          <p:cNvPr id="42" name="Rounded Rectangle 41"/>
          <p:cNvSpPr/>
          <p:nvPr/>
        </p:nvSpPr>
        <p:spPr>
          <a:xfrm rot="16200000">
            <a:off x="2515099" y="4643788"/>
            <a:ext cx="1090713" cy="694636"/>
          </a:xfrm>
          <a:prstGeom prst="roundRect">
            <a:avLst>
              <a:gd name="adj" fmla="val 272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HTTP REST</a:t>
            </a:r>
            <a:endParaRPr lang="en-US" sz="20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7074794" y="3764563"/>
            <a:ext cx="1740944" cy="361389"/>
          </a:xfrm>
          <a:prstGeom prst="roundRect">
            <a:avLst>
              <a:gd name="adj" fmla="val 2926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SLIM</a:t>
            </a:r>
            <a:endParaRPr lang="en-US" sz="12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615781" y="2795187"/>
            <a:ext cx="2109511" cy="460728"/>
          </a:xfrm>
          <a:prstGeom prst="roundRect">
            <a:avLst>
              <a:gd name="adj" fmla="val 3133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Mobile Apps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3012100" y="2826172"/>
            <a:ext cx="3953616" cy="2023473"/>
          </a:xfrm>
          <a:prstGeom prst="roundRect">
            <a:avLst>
              <a:gd name="adj" fmla="val 21913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/>
              <a:t>Alfresco</a:t>
            </a:r>
            <a:endParaRPr lang="en-US" sz="16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4498445" y="2721600"/>
            <a:ext cx="1413208" cy="1042963"/>
          </a:xfrm>
          <a:prstGeom prst="roundRect">
            <a:avLst>
              <a:gd name="adj" fmla="val 272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Models and Rules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451699" y="3873377"/>
            <a:ext cx="1459954" cy="1144744"/>
          </a:xfrm>
          <a:prstGeom prst="roundRect">
            <a:avLst>
              <a:gd name="adj" fmla="val 272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Artifacts and Products</a:t>
            </a:r>
          </a:p>
        </p:txBody>
      </p:sp>
    </p:spTree>
    <p:extLst>
      <p:ext uri="{BB962C8B-B14F-4D97-AF65-F5344CB8AC3E}">
        <p14:creationId xmlns:p14="http://schemas.microsoft.com/office/powerpoint/2010/main" val="368925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Realization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 rot="16200000">
            <a:off x="-692064" y="3137030"/>
            <a:ext cx="2695461" cy="662435"/>
          </a:xfrm>
          <a:prstGeom prst="roundRect">
            <a:avLst>
              <a:gd name="adj" fmla="val 2004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Management Service (</a:t>
            </a:r>
            <a:r>
              <a:rPr lang="en-US" sz="2000" dirty="0" smtClean="0"/>
              <a:t>MMS</a:t>
            </a:r>
            <a:r>
              <a:rPr lang="en-US" dirty="0" smtClean="0"/>
              <a:t>)</a:t>
            </a:r>
            <a:endParaRPr lang="en-US" sz="1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986882" y="3445388"/>
            <a:ext cx="3748494" cy="662435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SysML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986882" y="4153542"/>
            <a:ext cx="3859702" cy="662435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Content Objects</a:t>
            </a:r>
            <a:endParaRPr lang="en-US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764213" y="2782953"/>
            <a:ext cx="1971163" cy="662435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IMCE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986882" y="2095614"/>
            <a:ext cx="3836032" cy="662435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Europa Specific Adaptation</a:t>
            </a:r>
            <a:endParaRPr lang="en-US" sz="2000" b="1" dirty="0"/>
          </a:p>
        </p:txBody>
      </p:sp>
      <p:sp>
        <p:nvSpPr>
          <p:cNvPr id="3" name="Line Callout 1 (Border and Accent Bar) 2"/>
          <p:cNvSpPr/>
          <p:nvPr/>
        </p:nvSpPr>
        <p:spPr>
          <a:xfrm>
            <a:off x="5924260" y="1336368"/>
            <a:ext cx="2938640" cy="1217142"/>
          </a:xfrm>
          <a:prstGeom prst="accentBorderCallout1">
            <a:avLst>
              <a:gd name="adj1" fmla="val 18750"/>
              <a:gd name="adj2" fmla="val -8333"/>
              <a:gd name="adj3" fmla="val 78296"/>
              <a:gd name="adj4" fmla="val -3908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Project-Specific </a:t>
            </a:r>
            <a:r>
              <a:rPr lang="en-US" sz="1600" dirty="0"/>
              <a:t>Adaptations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Mission Specific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Project Specific</a:t>
            </a:r>
          </a:p>
        </p:txBody>
      </p:sp>
      <p:sp>
        <p:nvSpPr>
          <p:cNvPr id="14" name="Line Callout 1 (Border and Accent Bar) 13"/>
          <p:cNvSpPr/>
          <p:nvPr/>
        </p:nvSpPr>
        <p:spPr>
          <a:xfrm>
            <a:off x="5924260" y="2808786"/>
            <a:ext cx="2918521" cy="988167"/>
          </a:xfrm>
          <a:prstGeom prst="accentBorderCallout1">
            <a:avLst>
              <a:gd name="adj1" fmla="val 48982"/>
              <a:gd name="adj2" fmla="val -8786"/>
              <a:gd name="adj3" fmla="val 26122"/>
              <a:gd name="adj4" fmla="val -3924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Europa Mission Architecture Framework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IMCE Ontologies</a:t>
            </a:r>
            <a:endParaRPr lang="en-US" sz="1600" dirty="0"/>
          </a:p>
        </p:txBody>
      </p:sp>
      <p:sp>
        <p:nvSpPr>
          <p:cNvPr id="15" name="Line Callout 1 (Border and Accent Bar) 14"/>
          <p:cNvSpPr/>
          <p:nvPr/>
        </p:nvSpPr>
        <p:spPr>
          <a:xfrm>
            <a:off x="5924260" y="3993690"/>
            <a:ext cx="2938640" cy="1020405"/>
          </a:xfrm>
          <a:prstGeom prst="accentBorderCallout1">
            <a:avLst>
              <a:gd name="adj1" fmla="val 18750"/>
              <a:gd name="adj2" fmla="val -8333"/>
              <a:gd name="adj3" fmla="val -21577"/>
              <a:gd name="adj4" fmla="val -405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/>
              <a:t>SysML</a:t>
            </a:r>
            <a:endParaRPr lang="en-US" sz="1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No UML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Onto-Behavior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Rules as Expressions</a:t>
            </a:r>
          </a:p>
        </p:txBody>
      </p:sp>
      <p:sp>
        <p:nvSpPr>
          <p:cNvPr id="16" name="Line Callout 1 (Border and Accent Bar) 15"/>
          <p:cNvSpPr/>
          <p:nvPr/>
        </p:nvSpPr>
        <p:spPr>
          <a:xfrm>
            <a:off x="5924260" y="5220192"/>
            <a:ext cx="2918521" cy="984585"/>
          </a:xfrm>
          <a:prstGeom prst="accentBorderCallout1">
            <a:avLst>
              <a:gd name="adj1" fmla="val 53301"/>
              <a:gd name="adj2" fmla="val -8923"/>
              <a:gd name="adj3" fmla="val -67292"/>
              <a:gd name="adj4" fmla="val -3811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Content </a:t>
            </a:r>
            <a:r>
              <a:rPr lang="en-US" sz="1600" dirty="0" smtClean="0"/>
              <a:t>Objects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Uniquely ID Objects</a:t>
            </a:r>
            <a:endParaRPr lang="en-US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Documents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Files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86883" y="2782953"/>
            <a:ext cx="1777330" cy="662435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</a:t>
            </a:r>
            <a:r>
              <a:rPr lang="en-US" sz="2000" b="1" dirty="0" smtClean="0"/>
              <a:t>AF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6962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Alternatives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4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Assessment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Criteria from drivers</a:t>
            </a:r>
          </a:p>
          <a:p>
            <a:r>
              <a:rPr lang="en-US" dirty="0" smtClean="0"/>
              <a:t>Assess candidate technologies against concepts</a:t>
            </a:r>
          </a:p>
          <a:p>
            <a:r>
              <a:rPr lang="en-US" dirty="0" smtClean="0"/>
              <a:t>Build prototypes </a:t>
            </a:r>
          </a:p>
          <a:p>
            <a:r>
              <a:rPr lang="en-US" dirty="0" smtClean="0"/>
              <a:t>Assess ability to build software that meets modeling requirements</a:t>
            </a:r>
          </a:p>
          <a:p>
            <a:r>
              <a:rPr lang="en-US" dirty="0"/>
              <a:t>D</a:t>
            </a:r>
            <a:r>
              <a:rPr lang="en-US" dirty="0" smtClean="0"/>
              <a:t>eploy to practitioners</a:t>
            </a:r>
            <a:endParaRPr lang="en-US" dirty="0"/>
          </a:p>
          <a:p>
            <a:r>
              <a:rPr lang="en-US" dirty="0" smtClean="0"/>
              <a:t>Assess adoption through feature requests and feedback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8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452478"/>
          </a:xfrm>
        </p:spPr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C15811A-F12B-2F4C-8CA2-F95E51D6F269}" type="slidenum">
              <a:rPr lang="en-US" smtClean="0"/>
              <a:t>24</a:t>
            </a:fld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75546" y="3049694"/>
            <a:ext cx="8671103" cy="623162"/>
          </a:xfrm>
          <a:prstGeom prst="roundRect">
            <a:avLst>
              <a:gd name="adj" fmla="val 2191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Alfresco and </a:t>
            </a:r>
            <a:r>
              <a:rPr lang="en-US" sz="2400" dirty="0" err="1" smtClean="0"/>
              <a:t>Stanbol</a:t>
            </a:r>
            <a:r>
              <a:rPr lang="en-US" sz="2400" dirty="0" smtClean="0"/>
              <a:t> with MBSE Services</a:t>
            </a:r>
            <a:endParaRPr lang="en-US" sz="16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5926297" y="2354785"/>
            <a:ext cx="3020352" cy="688766"/>
          </a:xfrm>
          <a:prstGeom prst="roundRect">
            <a:avLst>
              <a:gd name="adj" fmla="val 3046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Oracle Enterprise Integration Framework</a:t>
            </a:r>
            <a:endParaRPr lang="en-US" sz="14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4599173" y="1509673"/>
            <a:ext cx="4347475" cy="787902"/>
          </a:xfrm>
          <a:prstGeom prst="roundRect">
            <a:avLst>
              <a:gd name="adj" fmla="val 3133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Client and Services Integrations</a:t>
            </a:r>
            <a:endParaRPr lang="en-US" sz="2000" b="1" dirty="0"/>
          </a:p>
        </p:txBody>
      </p:sp>
      <p:sp>
        <p:nvSpPr>
          <p:cNvPr id="40" name="Rounded Rectangle 39"/>
          <p:cNvSpPr/>
          <p:nvPr/>
        </p:nvSpPr>
        <p:spPr>
          <a:xfrm>
            <a:off x="275546" y="2297575"/>
            <a:ext cx="2172769" cy="745976"/>
          </a:xfrm>
          <a:prstGeom prst="roundRect">
            <a:avLst>
              <a:gd name="adj" fmla="val 313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Angular JS Framework</a:t>
            </a:r>
            <a:endParaRPr lang="en-US" sz="2000" b="1" dirty="0"/>
          </a:p>
        </p:txBody>
      </p:sp>
      <p:sp>
        <p:nvSpPr>
          <p:cNvPr id="42" name="Rounded Rectangle 41"/>
          <p:cNvSpPr/>
          <p:nvPr/>
        </p:nvSpPr>
        <p:spPr>
          <a:xfrm>
            <a:off x="4599173" y="2354785"/>
            <a:ext cx="1304241" cy="694636"/>
          </a:xfrm>
          <a:prstGeom prst="roundRect">
            <a:avLst>
              <a:gd name="adj" fmla="val 272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HTTPS REST</a:t>
            </a:r>
            <a:endParaRPr lang="en-US" sz="20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275546" y="1509673"/>
            <a:ext cx="2172769" cy="787902"/>
          </a:xfrm>
          <a:prstGeom prst="roundRect">
            <a:avLst>
              <a:gd name="adj" fmla="val 3133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Web Apps</a:t>
            </a:r>
            <a:endParaRPr lang="en-US" sz="20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275545" y="3672856"/>
            <a:ext cx="8671103" cy="623162"/>
          </a:xfrm>
          <a:prstGeom prst="roundRect">
            <a:avLst>
              <a:gd name="adj" fmla="val 2191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Hybrid Virtual Private Cloud</a:t>
            </a:r>
            <a:endParaRPr lang="en-US" sz="16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2448316" y="2342395"/>
            <a:ext cx="2150858" cy="701156"/>
          </a:xfrm>
          <a:prstGeom prst="roundRect">
            <a:avLst>
              <a:gd name="adj" fmla="val 313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Mobile Framework</a:t>
            </a:r>
            <a:endParaRPr lang="en-US" sz="20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2448316" y="1507423"/>
            <a:ext cx="2150857" cy="787902"/>
          </a:xfrm>
          <a:prstGeom prst="roundRect">
            <a:avLst>
              <a:gd name="adj" fmla="val 3133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Mobile Apps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67597" y="4508116"/>
            <a:ext cx="32591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Technology Decisions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Modeling Services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Apps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Enterprise Integration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Modeling Standards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5465680" y="4508116"/>
            <a:ext cx="3198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Make </a:t>
            </a:r>
            <a:r>
              <a:rPr lang="en-US" sz="2000" dirty="0" err="1" smtClean="0"/>
              <a:t>vs</a:t>
            </a:r>
            <a:r>
              <a:rPr lang="en-US" sz="2000" dirty="0" smtClean="0"/>
              <a:t> Buy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Rules Engine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MBSE Web and Mobile Apps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Modeling Language Extensions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903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Criteria for Modeling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Flexible Modeling Support</a:t>
            </a:r>
          </a:p>
          <a:p>
            <a:pPr lvl="1"/>
            <a:r>
              <a:rPr lang="en-US" sz="2000" dirty="0" smtClean="0"/>
              <a:t>Compatible with Object-Oriented Models</a:t>
            </a:r>
          </a:p>
          <a:p>
            <a:pPr lvl="1"/>
            <a:r>
              <a:rPr lang="en-US" sz="2000" dirty="0" smtClean="0"/>
              <a:t>Facilitate other structures</a:t>
            </a:r>
          </a:p>
          <a:p>
            <a:r>
              <a:rPr lang="en-US" sz="2000" dirty="0" smtClean="0"/>
              <a:t>Enterprise Infrastructure Support</a:t>
            </a:r>
          </a:p>
          <a:p>
            <a:pPr lvl="1"/>
            <a:r>
              <a:rPr lang="en-US" sz="2000" dirty="0" smtClean="0"/>
              <a:t>Access control, notification, versioning</a:t>
            </a:r>
          </a:p>
          <a:p>
            <a:pPr lvl="1"/>
            <a:r>
              <a:rPr lang="en-US" sz="2000" dirty="0" smtClean="0"/>
              <a:t>API and Services that are extensible and web compatible</a:t>
            </a:r>
          </a:p>
          <a:p>
            <a:r>
              <a:rPr lang="en-US" sz="2000" dirty="0" smtClean="0"/>
              <a:t>Enterprise Collaboration</a:t>
            </a:r>
          </a:p>
          <a:p>
            <a:pPr lvl="1"/>
            <a:r>
              <a:rPr lang="en-US" sz="2000" dirty="0" smtClean="0"/>
              <a:t>Support for multiple concurrent use of the system</a:t>
            </a:r>
          </a:p>
          <a:p>
            <a:r>
              <a:rPr lang="en-US" sz="2000" dirty="0" smtClean="0"/>
              <a:t>Standards</a:t>
            </a:r>
          </a:p>
          <a:p>
            <a:pPr lvl="1"/>
            <a:r>
              <a:rPr lang="en-US" sz="2000" dirty="0" smtClean="0"/>
              <a:t>Support for standards is preferred</a:t>
            </a:r>
          </a:p>
          <a:p>
            <a:r>
              <a:rPr lang="en-US" sz="2000" dirty="0" smtClean="0"/>
              <a:t>Scalable</a:t>
            </a:r>
          </a:p>
          <a:p>
            <a:pPr lvl="1"/>
            <a:r>
              <a:rPr lang="en-US" sz="2000" dirty="0" smtClean="0"/>
              <a:t>Built to handle collaboration and throughput commensurate with use by a flight project lifecycle</a:t>
            </a:r>
            <a:endParaRPr lang="en-US" sz="2000" dirty="0"/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674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Options for Model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Alternatives for Building Resources and Services around OO models</a:t>
            </a:r>
          </a:p>
          <a:p>
            <a:r>
              <a:rPr lang="en-US" dirty="0" smtClean="0"/>
              <a:t>Databases</a:t>
            </a:r>
          </a:p>
          <a:p>
            <a:pPr lvl="1"/>
            <a:r>
              <a:rPr lang="en-US" dirty="0" smtClean="0"/>
              <a:t>Relational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NoSQL</a:t>
            </a:r>
            <a:r>
              <a:rPr lang="en-US" dirty="0" smtClean="0"/>
              <a:t> (RDF, Graph</a:t>
            </a:r>
            <a:r>
              <a:rPr lang="en-US" dirty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Enterprise Application Frameworks</a:t>
            </a:r>
          </a:p>
          <a:p>
            <a:r>
              <a:rPr lang="en-US" dirty="0" smtClean="0"/>
              <a:t>Enterprise Platforms</a:t>
            </a:r>
          </a:p>
          <a:p>
            <a:pPr lvl="1"/>
            <a:r>
              <a:rPr lang="en-US" dirty="0" smtClean="0"/>
              <a:t>Enterprise Content Management Systems</a:t>
            </a:r>
          </a:p>
          <a:p>
            <a:pPr lvl="1"/>
            <a:r>
              <a:rPr lang="en-US" dirty="0" smtClean="0"/>
              <a:t>Enterprise Wikis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Assessed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Databases</a:t>
            </a:r>
          </a:p>
          <a:p>
            <a:pPr lvl="1"/>
            <a:r>
              <a:rPr lang="en-US" dirty="0" smtClean="0"/>
              <a:t>Sesame, Jena, Neo4J</a:t>
            </a:r>
          </a:p>
          <a:p>
            <a:r>
              <a:rPr lang="en-US" dirty="0" smtClean="0"/>
              <a:t>Enterprise Application Frameworks</a:t>
            </a:r>
          </a:p>
          <a:p>
            <a:pPr lvl="1"/>
            <a:r>
              <a:rPr lang="en-US" dirty="0" err="1" smtClean="0"/>
              <a:t>Vadin</a:t>
            </a:r>
            <a:r>
              <a:rPr lang="en-US" dirty="0" smtClean="0"/>
              <a:t>, </a:t>
            </a:r>
            <a:r>
              <a:rPr lang="en-US" dirty="0" err="1" smtClean="0"/>
              <a:t>Django</a:t>
            </a:r>
            <a:r>
              <a:rPr lang="en-US" dirty="0" smtClean="0"/>
              <a:t>, Rails, </a:t>
            </a:r>
            <a:r>
              <a:rPr lang="en-US" dirty="0" err="1" smtClean="0"/>
              <a:t>Jboss</a:t>
            </a:r>
            <a:r>
              <a:rPr lang="en-US" dirty="0" smtClean="0"/>
              <a:t>, Spring</a:t>
            </a:r>
          </a:p>
          <a:p>
            <a:r>
              <a:rPr lang="en-US" dirty="0" smtClean="0"/>
              <a:t>Enterprise Platforms</a:t>
            </a:r>
          </a:p>
          <a:p>
            <a:pPr lvl="1"/>
            <a:r>
              <a:rPr lang="en-US" dirty="0" smtClean="0"/>
              <a:t>Enterprise Content Management Systems</a:t>
            </a:r>
          </a:p>
          <a:p>
            <a:pPr lvl="2"/>
            <a:r>
              <a:rPr lang="en-US" dirty="0" smtClean="0"/>
              <a:t>Alfresco, </a:t>
            </a:r>
            <a:r>
              <a:rPr lang="en-US" dirty="0" err="1" smtClean="0"/>
              <a:t>Nuxeo</a:t>
            </a:r>
            <a:r>
              <a:rPr lang="en-US" dirty="0" smtClean="0"/>
              <a:t>, </a:t>
            </a:r>
            <a:r>
              <a:rPr lang="en-US" dirty="0" err="1" smtClean="0"/>
              <a:t>Sharepoint</a:t>
            </a:r>
            <a:r>
              <a:rPr lang="en-US" dirty="0" smtClean="0"/>
              <a:t>, Magnolia</a:t>
            </a:r>
          </a:p>
          <a:p>
            <a:pPr lvl="1"/>
            <a:r>
              <a:rPr lang="en-US" dirty="0" smtClean="0"/>
              <a:t>Enterprise Wikis</a:t>
            </a:r>
          </a:p>
          <a:p>
            <a:pPr lvl="2"/>
            <a:r>
              <a:rPr lang="en-US" dirty="0" err="1" smtClean="0"/>
              <a:t>Xwiki</a:t>
            </a:r>
            <a:r>
              <a:rPr lang="en-US" dirty="0" smtClean="0"/>
              <a:t>, semantic media wiki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6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 of </a:t>
            </a:r>
            <a:r>
              <a:rPr lang="en-US" dirty="0" err="1" smtClean="0"/>
              <a:t>NoSQL</a:t>
            </a:r>
            <a:r>
              <a:rPr lang="en-US" dirty="0" smtClean="0"/>
              <a:t> in enterprise</a:t>
            </a:r>
          </a:p>
          <a:p>
            <a:pPr lvl="1"/>
            <a:r>
              <a:rPr lang="en-US" dirty="0" smtClean="0"/>
              <a:t>Many </a:t>
            </a:r>
            <a:r>
              <a:rPr lang="en-US" dirty="0" err="1" smtClean="0"/>
              <a:t>NoSQL</a:t>
            </a:r>
            <a:r>
              <a:rPr lang="en-US" dirty="0" smtClean="0"/>
              <a:t> solutions are growing and changing quickly.</a:t>
            </a:r>
          </a:p>
          <a:p>
            <a:pPr lvl="1"/>
            <a:r>
              <a:rPr lang="en-US" dirty="0" smtClean="0"/>
              <a:t>All seem to focus on specialized applications with no clear future for providing richer enterprise support.</a:t>
            </a:r>
          </a:p>
          <a:p>
            <a:r>
              <a:rPr lang="en-US" dirty="0" smtClean="0"/>
              <a:t>Linked Data concepts seem to be factoring into web technologies</a:t>
            </a:r>
          </a:p>
          <a:p>
            <a:pPr lvl="1"/>
            <a:r>
              <a:rPr lang="en-US" dirty="0" smtClean="0"/>
              <a:t>Things such as JSON LD, micro formats and data </a:t>
            </a:r>
            <a:r>
              <a:rPr lang="en-US" dirty="0" err="1" smtClean="0"/>
              <a:t>etc</a:t>
            </a:r>
            <a:r>
              <a:rPr lang="en-US" dirty="0" smtClean="0"/>
              <a:t> seem to be incorporating sematic web into more common technologies.</a:t>
            </a:r>
          </a:p>
        </p:txBody>
      </p:sp>
    </p:spTree>
    <p:extLst>
      <p:ext uri="{BB962C8B-B14F-4D97-AF65-F5344CB8AC3E}">
        <p14:creationId xmlns:p14="http://schemas.microsoft.com/office/powerpoint/2010/main" val="98054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Analysis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JPL Model Based Engineering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5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Evaluating Alternative Model Services Technology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755714"/>
              </p:ext>
            </p:extLst>
          </p:nvPr>
        </p:nvGraphicFramePr>
        <p:xfrm>
          <a:off x="457200" y="1154111"/>
          <a:ext cx="8321676" cy="3528220"/>
        </p:xfrm>
        <a:graphic>
          <a:graphicData uri="http://schemas.openxmlformats.org/drawingml/2006/table">
            <a:tbl>
              <a:tblPr firstRow="1" bandRow="1" bandCol="1">
                <a:tableStyleId>{8A107856-5554-42FB-B03E-39F5DBC370BA}</a:tableStyleId>
              </a:tblPr>
              <a:tblGrid>
                <a:gridCol w="1386946"/>
                <a:gridCol w="1058711"/>
                <a:gridCol w="1715181"/>
                <a:gridCol w="1707772"/>
                <a:gridCol w="1463523"/>
                <a:gridCol w="989543"/>
              </a:tblGrid>
              <a:tr h="7056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Flexible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Enterprise Infrastructure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Enterprise Collaboration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Scale</a:t>
                      </a:r>
                      <a:endParaRPr lang="en-US" dirty="0"/>
                    </a:p>
                  </a:txBody>
                  <a:tcPr/>
                </a:tc>
              </a:tr>
              <a:tr h="70564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NoSQL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38E"/>
                    </a:solidFill>
                  </a:tcPr>
                </a:tc>
              </a:tr>
              <a:tr h="705644">
                <a:tc>
                  <a:txBody>
                    <a:bodyPr/>
                    <a:lstStyle/>
                    <a:p>
                      <a:r>
                        <a:rPr lang="en-US" dirty="0" smtClean="0"/>
                        <a:t>E Wiki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</a:tr>
              <a:tr h="70564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WebAF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05644">
                <a:tc>
                  <a:txBody>
                    <a:bodyPr/>
                    <a:lstStyle/>
                    <a:p>
                      <a:r>
                        <a:rPr lang="en-US" dirty="0" smtClean="0"/>
                        <a:t>E CMS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4235" y="5044958"/>
            <a:ext cx="544195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050" dirty="0" smtClean="0"/>
              <a:t>Overall Web Application Frameworks and Enterprise Content Management Systems provided the most comprehensive support for a Model Management System</a:t>
            </a:r>
          </a:p>
          <a:p>
            <a:pPr marL="742950" lvl="1" indent="-285750">
              <a:buFont typeface="Arial"/>
              <a:buChar char="•"/>
            </a:pPr>
            <a:r>
              <a:rPr lang="en-US" sz="1050" dirty="0" smtClean="0"/>
              <a:t>WAF generally required more development work to build a working system</a:t>
            </a:r>
          </a:p>
          <a:p>
            <a:pPr marL="742950" lvl="1" indent="-285750">
              <a:buFont typeface="Arial"/>
              <a:buChar char="•"/>
            </a:pPr>
            <a:r>
              <a:rPr lang="en-US" sz="1050" dirty="0" smtClean="0"/>
              <a:t>Enterprise Content Management Systems in general had the same options as WAF but they also functioned as a platform. In other words they had out-of-the-box capability that can be harnessed without application development.</a:t>
            </a: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5981701" y="5175250"/>
            <a:ext cx="28829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050" dirty="0" smtClean="0"/>
              <a:t>X    Completely meets </a:t>
            </a:r>
            <a:r>
              <a:rPr lang="en-US" sz="1050" dirty="0"/>
              <a:t>c</a:t>
            </a:r>
            <a:r>
              <a:rPr lang="en-US" sz="1050" dirty="0" smtClean="0"/>
              <a:t>riteria</a:t>
            </a:r>
          </a:p>
          <a:p>
            <a:pPr marL="285750" indent="-285750">
              <a:buFont typeface="Arial"/>
              <a:buChar char="•"/>
            </a:pPr>
            <a:r>
              <a:rPr lang="en-US" sz="1050" dirty="0" smtClean="0"/>
              <a:t>~    Non-trivial effort to meet criteria</a:t>
            </a:r>
          </a:p>
          <a:p>
            <a:pPr marL="285750" indent="-285750">
              <a:buFont typeface="Arial"/>
              <a:buChar char="•"/>
            </a:pPr>
            <a:r>
              <a:rPr lang="en-US" sz="1050" dirty="0" smtClean="0"/>
              <a:t>--     Fails Criteria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5426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Web Architectural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Editor</a:t>
            </a:r>
          </a:p>
          <a:p>
            <a:pPr lvl="1"/>
            <a:r>
              <a:rPr lang="en-US" dirty="0" smtClean="0"/>
              <a:t>Sesame triple-store</a:t>
            </a:r>
          </a:p>
          <a:p>
            <a:pPr lvl="1"/>
            <a:r>
              <a:rPr lang="en-US" dirty="0" err="1" smtClean="0"/>
              <a:t>Javascript</a:t>
            </a:r>
            <a:r>
              <a:rPr lang="en-US" dirty="0" smtClean="0"/>
              <a:t> Web App</a:t>
            </a:r>
          </a:p>
          <a:p>
            <a:pPr lvl="1"/>
            <a:r>
              <a:rPr lang="en-US" dirty="0" smtClean="0"/>
              <a:t>MD Client plugin</a:t>
            </a:r>
          </a:p>
          <a:p>
            <a:r>
              <a:rPr lang="en-US" dirty="0" smtClean="0"/>
              <a:t>Conclusions</a:t>
            </a:r>
          </a:p>
          <a:p>
            <a:pPr lvl="1"/>
            <a:r>
              <a:rPr lang="en-US" dirty="0" smtClean="0"/>
              <a:t>Lack of infrastructure for RDF is a major issue for projects</a:t>
            </a:r>
          </a:p>
          <a:p>
            <a:pPr lvl="1"/>
            <a:r>
              <a:rPr lang="en-US" dirty="0" err="1" smtClean="0"/>
              <a:t>SysML</a:t>
            </a:r>
            <a:r>
              <a:rPr lang="en-US" dirty="0" smtClean="0"/>
              <a:t> &lt;-&gt; triples is feasible</a:t>
            </a:r>
          </a:p>
        </p:txBody>
      </p:sp>
    </p:spTree>
    <p:extLst>
      <p:ext uri="{BB962C8B-B14F-4D97-AF65-F5344CB8AC3E}">
        <p14:creationId xmlns:p14="http://schemas.microsoft.com/office/powerpoint/2010/main" val="69992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Web Alternatives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972449"/>
              </p:ext>
            </p:extLst>
          </p:nvPr>
        </p:nvGraphicFramePr>
        <p:xfrm>
          <a:off x="457200" y="1236661"/>
          <a:ext cx="8321676" cy="3736975"/>
        </p:xfrm>
        <a:graphic>
          <a:graphicData uri="http://schemas.openxmlformats.org/drawingml/2006/table">
            <a:tbl>
              <a:tblPr firstRow="1" bandRow="1" bandCol="1">
                <a:tableStyleId>{8A107856-5554-42FB-B03E-39F5DBC370BA}</a:tableStyleId>
              </a:tblPr>
              <a:tblGrid>
                <a:gridCol w="1386946"/>
                <a:gridCol w="1386946"/>
                <a:gridCol w="1386946"/>
                <a:gridCol w="1386946"/>
                <a:gridCol w="1386946"/>
                <a:gridCol w="1386946"/>
              </a:tblGrid>
              <a:tr h="7056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Flexible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Infrastructure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Collaboration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Scale</a:t>
                      </a:r>
                      <a:endParaRPr lang="en-US" dirty="0"/>
                    </a:p>
                  </a:txBody>
                  <a:tcPr/>
                </a:tc>
              </a:tr>
              <a:tr h="705644">
                <a:tc>
                  <a:txBody>
                    <a:bodyPr/>
                    <a:lstStyle/>
                    <a:p>
                      <a:r>
                        <a:rPr lang="en-US" dirty="0" smtClean="0"/>
                        <a:t>Sesame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</a:p>
                    <a:p>
                      <a:r>
                        <a:rPr lang="en-US" dirty="0" smtClean="0"/>
                        <a:t>(RDF</a:t>
                      </a:r>
                      <a:r>
                        <a:rPr lang="en-US" baseline="0" dirty="0" smtClean="0"/>
                        <a:t> OWL)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</a:tr>
              <a:tr h="705644">
                <a:tc>
                  <a:txBody>
                    <a:bodyPr/>
                    <a:lstStyle/>
                    <a:p>
                      <a:r>
                        <a:rPr lang="en-US" dirty="0" smtClean="0"/>
                        <a:t>Jena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</a:p>
                    <a:p>
                      <a:r>
                        <a:rPr lang="en-US" dirty="0" smtClean="0"/>
                        <a:t>(RDF</a:t>
                      </a:r>
                      <a:r>
                        <a:rPr lang="en-US" baseline="0" dirty="0" smtClean="0"/>
                        <a:t> OWL)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</a:tr>
              <a:tr h="705644">
                <a:tc>
                  <a:txBody>
                    <a:bodyPr/>
                    <a:lstStyle/>
                    <a:p>
                      <a:r>
                        <a:rPr lang="en-US" dirty="0" smtClean="0"/>
                        <a:t>NEO4J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</a:tr>
              <a:tr h="70564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Stanbol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(RDF</a:t>
                      </a:r>
                      <a:r>
                        <a:rPr lang="en-US" baseline="0" dirty="0" smtClean="0"/>
                        <a:t> OWL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CMIS)</a:t>
                      </a:r>
                      <a:endParaRPr lang="en-US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1" y="5125052"/>
            <a:ext cx="544195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050" dirty="0" smtClean="0"/>
              <a:t>Overall Web Application Frameworks and Enterprise Content Management Systems provided the most comprehensive support for a Model Management System</a:t>
            </a:r>
          </a:p>
          <a:p>
            <a:pPr marL="742950" lvl="1" indent="-285750">
              <a:buFont typeface="Arial"/>
              <a:buChar char="•"/>
            </a:pPr>
            <a:r>
              <a:rPr lang="en-US" sz="1050" dirty="0" smtClean="0"/>
              <a:t>WAF generally required more development work to build a working system</a:t>
            </a:r>
          </a:p>
          <a:p>
            <a:pPr marL="742950" lvl="1" indent="-285750">
              <a:buFont typeface="Arial"/>
              <a:buChar char="•"/>
            </a:pPr>
            <a:r>
              <a:rPr lang="en-US" sz="1050" dirty="0" smtClean="0"/>
              <a:t>Enterprise Content Management Systems in general had the same options as WAF but they also functioned as a platform. In other words they had out-of-the-box capability that can be harnessed without application development.</a:t>
            </a: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5981701" y="5175250"/>
            <a:ext cx="28829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050" dirty="0" smtClean="0"/>
              <a:t>X    Completely meets </a:t>
            </a:r>
            <a:r>
              <a:rPr lang="en-US" sz="1050" dirty="0"/>
              <a:t>c</a:t>
            </a:r>
            <a:r>
              <a:rPr lang="en-US" sz="1050" dirty="0" smtClean="0"/>
              <a:t>riteria</a:t>
            </a:r>
          </a:p>
          <a:p>
            <a:pPr marL="285750" indent="-285750">
              <a:buFont typeface="Arial"/>
              <a:buChar char="•"/>
            </a:pPr>
            <a:r>
              <a:rPr lang="en-US" sz="1050" dirty="0" smtClean="0"/>
              <a:t>~    Non-trivial effort to meet criteria</a:t>
            </a:r>
          </a:p>
          <a:p>
            <a:pPr marL="285750" indent="-285750">
              <a:buFont typeface="Arial"/>
              <a:buChar char="•"/>
            </a:pPr>
            <a:r>
              <a:rPr lang="en-US" sz="1050" dirty="0" smtClean="0"/>
              <a:t>--     Fails Criteria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4188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 Framework </a:t>
            </a:r>
            <a:r>
              <a:rPr lang="en-US" dirty="0" err="1" smtClean="0"/>
              <a:t>Prototypees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Architecture Framework Tool and </a:t>
            </a:r>
            <a:r>
              <a:rPr lang="en-US" dirty="0" err="1" smtClean="0"/>
              <a:t>Docweb</a:t>
            </a:r>
            <a:endParaRPr lang="en-US" dirty="0" smtClean="0"/>
          </a:p>
          <a:p>
            <a:pPr lvl="1"/>
            <a:r>
              <a:rPr lang="en-US" dirty="0" err="1" smtClean="0"/>
              <a:t>Django</a:t>
            </a:r>
            <a:r>
              <a:rPr lang="en-US" dirty="0" smtClean="0"/>
              <a:t> Web App Framework</a:t>
            </a:r>
          </a:p>
          <a:p>
            <a:r>
              <a:rPr lang="en-US" dirty="0" smtClean="0"/>
              <a:t>Conclusions</a:t>
            </a:r>
          </a:p>
          <a:p>
            <a:pPr lvl="1"/>
            <a:r>
              <a:rPr lang="en-US" dirty="0" smtClean="0"/>
              <a:t>Rich capability</a:t>
            </a:r>
          </a:p>
          <a:p>
            <a:pPr lvl="1"/>
            <a:r>
              <a:rPr lang="en-US" dirty="0" smtClean="0"/>
              <a:t>Requires full burden of implementation</a:t>
            </a:r>
          </a:p>
          <a:p>
            <a:pPr lvl="1"/>
            <a:r>
              <a:rPr lang="en-US" dirty="0" smtClean="0"/>
              <a:t>Model repository support excluded inheritance</a:t>
            </a:r>
          </a:p>
          <a:p>
            <a:pPr lvl="1"/>
            <a:r>
              <a:rPr lang="en-US" dirty="0" smtClean="0"/>
              <a:t>No support for </a:t>
            </a:r>
            <a:r>
              <a:rPr lang="en-US" dirty="0" err="1" smtClean="0"/>
              <a:t>NoSQL</a:t>
            </a:r>
            <a:r>
              <a:rPr lang="en-US" dirty="0" smtClean="0"/>
              <a:t> repositories</a:t>
            </a:r>
          </a:p>
        </p:txBody>
      </p:sp>
    </p:spTree>
    <p:extLst>
      <p:ext uri="{BB962C8B-B14F-4D97-AF65-F5344CB8AC3E}">
        <p14:creationId xmlns:p14="http://schemas.microsoft.com/office/powerpoint/2010/main" val="421101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Alternatives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856292"/>
              </p:ext>
            </p:extLst>
          </p:nvPr>
        </p:nvGraphicFramePr>
        <p:xfrm>
          <a:off x="457200" y="1370011"/>
          <a:ext cx="8321676" cy="2822576"/>
        </p:xfrm>
        <a:graphic>
          <a:graphicData uri="http://schemas.openxmlformats.org/drawingml/2006/table">
            <a:tbl>
              <a:tblPr firstRow="1" bandRow="1" bandCol="1">
                <a:tableStyleId>{8A107856-5554-42FB-B03E-39F5DBC370BA}</a:tableStyleId>
              </a:tblPr>
              <a:tblGrid>
                <a:gridCol w="1386946"/>
                <a:gridCol w="1386946"/>
                <a:gridCol w="1386946"/>
                <a:gridCol w="1386946"/>
                <a:gridCol w="1386946"/>
                <a:gridCol w="1386946"/>
              </a:tblGrid>
              <a:tr h="7056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Flexible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Infrastructure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Collaboration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Scale</a:t>
                      </a:r>
                      <a:endParaRPr lang="en-US" dirty="0"/>
                    </a:p>
                  </a:txBody>
                  <a:tcPr/>
                </a:tc>
              </a:tr>
              <a:tr h="705644">
                <a:tc>
                  <a:txBody>
                    <a:bodyPr/>
                    <a:lstStyle/>
                    <a:p>
                      <a:r>
                        <a:rPr lang="en-US" dirty="0" smtClean="0"/>
                        <a:t>X-Wiki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</a:tr>
              <a:tr h="705644">
                <a:tc>
                  <a:txBody>
                    <a:bodyPr/>
                    <a:lstStyle/>
                    <a:p>
                      <a:r>
                        <a:rPr lang="en-US" dirty="0" smtClean="0"/>
                        <a:t>Media</a:t>
                      </a:r>
                      <a:r>
                        <a:rPr lang="en-US" baseline="0" dirty="0" smtClean="0"/>
                        <a:t> Wiki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</a:tr>
              <a:tr h="705644"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 Media Wiki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1" y="5125052"/>
            <a:ext cx="544195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050" dirty="0" smtClean="0"/>
              <a:t>Overall Web Application Frameworks and Enterprise Content Management Systems provided the most comprehensive support for a Model Management System</a:t>
            </a:r>
          </a:p>
          <a:p>
            <a:pPr marL="742950" lvl="1" indent="-285750">
              <a:buFont typeface="Arial"/>
              <a:buChar char="•"/>
            </a:pPr>
            <a:r>
              <a:rPr lang="en-US" sz="1050" dirty="0" smtClean="0"/>
              <a:t>WAF generally required more development work to build a working system</a:t>
            </a:r>
          </a:p>
          <a:p>
            <a:pPr marL="742950" lvl="1" indent="-285750">
              <a:buFont typeface="Arial"/>
              <a:buChar char="•"/>
            </a:pPr>
            <a:r>
              <a:rPr lang="en-US" sz="1050" dirty="0" smtClean="0"/>
              <a:t>Enterprise Content Management Systems in general had the same options as WAF but they also functioned as a platform. In other words they had out-of-the-box capability that can be harnessed without application development.</a:t>
            </a: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5981701" y="5175250"/>
            <a:ext cx="28829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050" dirty="0" smtClean="0"/>
              <a:t>X    Completely meets </a:t>
            </a:r>
            <a:r>
              <a:rPr lang="en-US" sz="1050" dirty="0"/>
              <a:t>c</a:t>
            </a:r>
            <a:r>
              <a:rPr lang="en-US" sz="1050" dirty="0" smtClean="0"/>
              <a:t>riteria</a:t>
            </a:r>
          </a:p>
          <a:p>
            <a:pPr marL="285750" indent="-285750">
              <a:buFont typeface="Arial"/>
              <a:buChar char="•"/>
            </a:pPr>
            <a:r>
              <a:rPr lang="en-US" sz="1050" dirty="0" smtClean="0"/>
              <a:t>~    Non-trivial effort to meet criteria</a:t>
            </a:r>
          </a:p>
          <a:p>
            <a:pPr marL="285750" indent="-285750">
              <a:buFont typeface="Arial"/>
              <a:buChar char="•"/>
            </a:pPr>
            <a:r>
              <a:rPr lang="en-US" sz="1050" dirty="0" smtClean="0"/>
              <a:t>--     Fails Criteria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5964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Alternatives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859424"/>
              </p:ext>
            </p:extLst>
          </p:nvPr>
        </p:nvGraphicFramePr>
        <p:xfrm>
          <a:off x="457200" y="1154111"/>
          <a:ext cx="8321676" cy="4233864"/>
        </p:xfrm>
        <a:graphic>
          <a:graphicData uri="http://schemas.openxmlformats.org/drawingml/2006/table">
            <a:tbl>
              <a:tblPr firstRow="1" bandRow="1" bandCol="1">
                <a:tableStyleId>{8A107856-5554-42FB-B03E-39F5DBC370BA}</a:tableStyleId>
              </a:tblPr>
              <a:tblGrid>
                <a:gridCol w="1386946"/>
                <a:gridCol w="1386946"/>
                <a:gridCol w="1386946"/>
                <a:gridCol w="1386946"/>
                <a:gridCol w="1386946"/>
                <a:gridCol w="1386946"/>
              </a:tblGrid>
              <a:tr h="7056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Infrastructure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Collaboration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Scale</a:t>
                      </a:r>
                      <a:endParaRPr lang="en-US" dirty="0"/>
                    </a:p>
                  </a:txBody>
                  <a:tcPr/>
                </a:tc>
              </a:tr>
              <a:tr h="705644">
                <a:tc>
                  <a:txBody>
                    <a:bodyPr/>
                    <a:lstStyle/>
                    <a:p>
                      <a:r>
                        <a:rPr lang="en-US" dirty="0" smtClean="0"/>
                        <a:t>Alfresco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70564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Sharepoint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</a:tr>
              <a:tr h="70564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Nuxio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705644">
                <a:tc>
                  <a:txBody>
                    <a:bodyPr/>
                    <a:lstStyle/>
                    <a:p>
                      <a:r>
                        <a:rPr lang="en-US" dirty="0" smtClean="0"/>
                        <a:t>Magnolia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70564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Joomla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</a:t>
                      </a:r>
                      <a:endParaRPr lang="en-US" dirty="0"/>
                    </a:p>
                  </a:txBody>
                  <a:tcPr>
                    <a:solidFill>
                      <a:srgbClr val="FF938E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1" y="5514078"/>
            <a:ext cx="544195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050" dirty="0" smtClean="0"/>
              <a:t>Overall Web Application Frameworks and Enterprise Content Management Systems provided the most comprehensive support for a Model Management System</a:t>
            </a:r>
          </a:p>
          <a:p>
            <a:pPr marL="742950" lvl="1" indent="-285750">
              <a:buFont typeface="Arial"/>
              <a:buChar char="•"/>
            </a:pPr>
            <a:r>
              <a:rPr lang="en-US" sz="1050" dirty="0" smtClean="0"/>
              <a:t>WAF generally required more development work to build a working system</a:t>
            </a:r>
          </a:p>
          <a:p>
            <a:pPr marL="742950" lvl="1" indent="-285750">
              <a:buFont typeface="Arial"/>
              <a:buChar char="•"/>
            </a:pPr>
            <a:r>
              <a:rPr lang="en-US" sz="1050" dirty="0" smtClean="0"/>
              <a:t>Enterprise Content Management Systems in general had the same options as WAF but they also functioned as a platform. In other words they had out-of-the-box capability that can be harnessed without application development.</a:t>
            </a: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5981701" y="5564276"/>
            <a:ext cx="28829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050" dirty="0" smtClean="0"/>
              <a:t>X    Completely meets </a:t>
            </a:r>
            <a:r>
              <a:rPr lang="en-US" sz="1050" dirty="0"/>
              <a:t>c</a:t>
            </a:r>
            <a:r>
              <a:rPr lang="en-US" sz="1050" dirty="0" smtClean="0"/>
              <a:t>riteria</a:t>
            </a:r>
          </a:p>
          <a:p>
            <a:pPr marL="285750" indent="-285750">
              <a:buFont typeface="Arial"/>
              <a:buChar char="•"/>
            </a:pPr>
            <a:r>
              <a:rPr lang="en-US" sz="1050" dirty="0" smtClean="0"/>
              <a:t>~    Non-trivial effort to meet criteria</a:t>
            </a:r>
          </a:p>
          <a:p>
            <a:pPr marL="285750" indent="-285750">
              <a:buFont typeface="Arial"/>
              <a:buChar char="•"/>
            </a:pPr>
            <a:r>
              <a:rPr lang="en-US" sz="1050" dirty="0" smtClean="0"/>
              <a:t>--     Fails Criteria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1492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MMS Technology Choice – Alfresco with </a:t>
            </a:r>
            <a:r>
              <a:rPr lang="en-US" dirty="0" err="1" smtClean="0"/>
              <a:t>Stanbol</a:t>
            </a:r>
            <a:r>
              <a:rPr lang="en-US" dirty="0" smtClean="0"/>
              <a:t> Augmentation</a:t>
            </a:r>
          </a:p>
          <a:p>
            <a:pPr lvl="1"/>
            <a:r>
              <a:rPr lang="en-US" dirty="0" err="1" smtClean="0"/>
              <a:t>NoSQL</a:t>
            </a:r>
            <a:r>
              <a:rPr lang="en-US" dirty="0" smtClean="0"/>
              <a:t> solutions offer powerful options but require substantial investment</a:t>
            </a:r>
          </a:p>
          <a:p>
            <a:pPr lvl="1"/>
            <a:r>
              <a:rPr lang="en-US" dirty="0" smtClean="0"/>
              <a:t>Wikis offer strong collaboration but lack underlying infrastructure</a:t>
            </a:r>
          </a:p>
          <a:p>
            <a:pPr lvl="1"/>
            <a:r>
              <a:rPr lang="en-US" dirty="0" err="1" smtClean="0"/>
              <a:t>WebAF</a:t>
            </a:r>
            <a:r>
              <a:rPr lang="en-US" dirty="0" smtClean="0"/>
              <a:t> are too costly build and maintain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27606" y="4522758"/>
            <a:ext cx="6991350" cy="890587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3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7179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Viewpoint and 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7848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t="1924"/>
          <a:stretch/>
        </p:blipFill>
        <p:spPr bwMode="auto">
          <a:xfrm>
            <a:off x="572763" y="989168"/>
            <a:ext cx="7881736" cy="529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58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12679"/>
            <a:ext cx="8243898" cy="708824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2400" dirty="0" smtClean="0"/>
              <a:t>System Modeling at JPL:</a:t>
            </a:r>
            <a:r>
              <a:rPr lang="en-US" sz="2400" dirty="0"/>
              <a:t> </a:t>
            </a:r>
            <a:r>
              <a:rPr lang="en-US" sz="2400" dirty="0" smtClean="0"/>
              <a:t>The Experience Landscape</a:t>
            </a:r>
            <a:endParaRPr 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1190202" y="5643554"/>
            <a:ext cx="845546" cy="254000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Pre-Phase A</a:t>
            </a:r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62596" y="5643554"/>
            <a:ext cx="845546" cy="254000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Phase A</a:t>
            </a:r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27716" y="5643554"/>
            <a:ext cx="845546" cy="254000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Phase B</a:t>
            </a:r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00626" y="5643554"/>
            <a:ext cx="845546" cy="254000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Phase C</a:t>
            </a:r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14349" y="5643554"/>
            <a:ext cx="845546" cy="254000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Phase D</a:t>
            </a:r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03740" y="5643554"/>
            <a:ext cx="845546" cy="254000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Phase E</a:t>
            </a:r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24395" y="5643554"/>
            <a:ext cx="845546" cy="254000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Phase F</a:t>
            </a:r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90202" y="5897554"/>
            <a:ext cx="845546" cy="482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Concept Studies</a:t>
            </a:r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62596" y="5897554"/>
            <a:ext cx="845546" cy="482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Concept &amp; Tech Dev.</a:t>
            </a:r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27716" y="5897554"/>
            <a:ext cx="845546" cy="482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Prelim. Design</a:t>
            </a:r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00626" y="5897554"/>
            <a:ext cx="845546" cy="482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Final Design &amp; Fab</a:t>
            </a:r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14349" y="5897554"/>
            <a:ext cx="845546" cy="482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Assembly, test &amp; Launch</a:t>
            </a:r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03740" y="5897554"/>
            <a:ext cx="845546" cy="482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Ops &amp; Sustainment</a:t>
            </a:r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4395" y="5897554"/>
            <a:ext cx="845546" cy="482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Closeout</a:t>
            </a:r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505" y="4896859"/>
            <a:ext cx="8686800" cy="6199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0505" y="4429141"/>
            <a:ext cx="8686800" cy="42695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0505" y="3406684"/>
            <a:ext cx="8686800" cy="979293"/>
          </a:xfrm>
          <a:prstGeom prst="rect">
            <a:avLst/>
          </a:prstGeom>
          <a:solidFill>
            <a:srgbClr val="E3DC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7272" y="2848751"/>
            <a:ext cx="8686800" cy="480387"/>
          </a:xfrm>
          <a:prstGeom prst="rect">
            <a:avLst/>
          </a:prstGeom>
          <a:solidFill>
            <a:srgbClr val="FF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7272" y="1989451"/>
            <a:ext cx="8686800" cy="776667"/>
          </a:xfrm>
          <a:prstGeom prst="rect">
            <a:avLst/>
          </a:prstGeom>
          <a:solidFill>
            <a:srgbClr val="FFE0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72" y="1282433"/>
            <a:ext cx="8686800" cy="646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1305062" y="3367009"/>
            <a:ext cx="7409648" cy="315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1293027" y="2824729"/>
            <a:ext cx="7409648" cy="315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1293027" y="4877850"/>
            <a:ext cx="7409648" cy="315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7737" y="2101217"/>
            <a:ext cx="10135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Flight System</a:t>
            </a: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8958" y="3508152"/>
            <a:ext cx="1013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Ground System &amp; Ops</a:t>
            </a: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8958" y="2914919"/>
            <a:ext cx="1013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Payload</a:t>
            </a: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296184" y="1979131"/>
            <a:ext cx="890692" cy="373515"/>
          </a:xfrm>
          <a:prstGeom prst="roundRect">
            <a:avLst/>
          </a:prstGeom>
          <a:solidFill>
            <a:srgbClr val="FFF5A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Europa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Clipper</a:t>
            </a:r>
            <a:r>
              <a:rPr lang="en-US" sz="12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FS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293027" y="1630684"/>
            <a:ext cx="890692" cy="292926"/>
          </a:xfrm>
          <a:prstGeom prst="roundRect">
            <a:avLst/>
          </a:prstGeom>
          <a:solidFill>
            <a:srgbClr val="FFF5A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DARPA F6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211828" y="1982334"/>
            <a:ext cx="3032550" cy="373653"/>
          </a:xfrm>
          <a:prstGeom prst="roundRect">
            <a:avLst/>
          </a:prstGeom>
          <a:solidFill>
            <a:srgbClr val="FFF5A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SMAP</a:t>
            </a:r>
            <a:r>
              <a:rPr lang="en-US" sz="12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FSW (PDR)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270514" y="2386410"/>
            <a:ext cx="1975657" cy="373653"/>
          </a:xfrm>
          <a:prstGeom prst="roundRect">
            <a:avLst/>
          </a:prstGeom>
          <a:solidFill>
            <a:srgbClr val="FFF5A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Behavior, Electrical, V&amp;V Pilots for </a:t>
            </a:r>
            <a:r>
              <a:rPr lang="en-US" sz="12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SMAP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294500" y="1295400"/>
            <a:ext cx="991499" cy="279494"/>
          </a:xfrm>
          <a:prstGeom prst="roundRect">
            <a:avLst/>
          </a:prstGeom>
          <a:solidFill>
            <a:srgbClr val="FFF5A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Europa</a:t>
            </a:r>
            <a:r>
              <a:rPr lang="en-US" sz="12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Arch.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253037" y="2916104"/>
            <a:ext cx="3185702" cy="373653"/>
          </a:xfrm>
          <a:prstGeom prst="roundRect">
            <a:avLst/>
          </a:prstGeom>
          <a:solidFill>
            <a:srgbClr val="FFF5A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OPALS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206105" y="4034569"/>
            <a:ext cx="2071466" cy="313706"/>
          </a:xfrm>
          <a:prstGeom prst="roundRect">
            <a:avLst/>
          </a:prstGeom>
          <a:solidFill>
            <a:srgbClr val="FFF5A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LADWP Smart Grid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Cybersecurity</a:t>
            </a:r>
            <a:endParaRPr lang="en-US" sz="1200" dirty="0" smtClean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211827" y="2386410"/>
            <a:ext cx="1010781" cy="903347"/>
          </a:xfrm>
          <a:prstGeom prst="roundRect">
            <a:avLst/>
          </a:prstGeom>
          <a:solidFill>
            <a:srgbClr val="FFF5A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InSight</a:t>
            </a:r>
            <a:r>
              <a:rPr lang="en-US" sz="12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Flight System &amp; Science</a:t>
            </a:r>
            <a:endParaRPr lang="en-US" sz="12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293027" y="2385027"/>
            <a:ext cx="890692" cy="373653"/>
          </a:xfrm>
          <a:prstGeom prst="roundRect">
            <a:avLst/>
          </a:prstGeom>
          <a:solidFill>
            <a:srgbClr val="FFF5A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Ref. Bus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209327" y="4509509"/>
            <a:ext cx="1013281" cy="269912"/>
          </a:xfrm>
          <a:prstGeom prst="roundRect">
            <a:avLst/>
          </a:prstGeom>
          <a:solidFill>
            <a:srgbClr val="FFF5A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SCaN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51214" y="4468334"/>
            <a:ext cx="1013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Network</a:t>
            </a: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9211" y="1282433"/>
            <a:ext cx="10135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Project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S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ystem</a:t>
            </a: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H="1" flipV="1">
            <a:off x="1312257" y="1961313"/>
            <a:ext cx="7409648" cy="315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1312257" y="3432672"/>
            <a:ext cx="7308014" cy="286769"/>
          </a:xfrm>
          <a:prstGeom prst="roundRect">
            <a:avLst/>
          </a:prstGeom>
          <a:solidFill>
            <a:srgbClr val="FFFBA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MGSS OpsRev, MDAS/ISCA, MPS/</a:t>
            </a:r>
            <a:r>
              <a:rPr lang="en-US" sz="1200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SeqR</a:t>
            </a:r>
            <a:r>
              <a:rPr lang="en-US" sz="12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(part of </a:t>
            </a:r>
            <a:r>
              <a:rPr lang="en-US" sz="12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AMMOS</a:t>
            </a:r>
            <a:r>
              <a:rPr lang="en-US" sz="12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H="1" flipV="1">
            <a:off x="1301404" y="4425215"/>
            <a:ext cx="7409648" cy="315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45712" y="4901657"/>
            <a:ext cx="1013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Science</a:t>
            </a: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256062" y="4908411"/>
            <a:ext cx="1836514" cy="293512"/>
          </a:xfrm>
          <a:prstGeom prst="roundRect">
            <a:avLst/>
          </a:prstGeom>
          <a:solidFill>
            <a:srgbClr val="FFF5A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Science Modeling Pilot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201325" y="1282433"/>
            <a:ext cx="0" cy="423473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4258342" y="1539388"/>
            <a:ext cx="4444334" cy="344272"/>
          </a:xfrm>
          <a:prstGeom prst="roundRect">
            <a:avLst/>
          </a:prstGeom>
          <a:solidFill>
            <a:srgbClr val="FFF5A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Orion</a:t>
            </a:r>
            <a:r>
              <a:rPr lang="en-US" sz="12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EFT-1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387397" y="4198578"/>
            <a:ext cx="4321279" cy="596833"/>
          </a:xfrm>
          <a:prstGeom prst="roundRect">
            <a:avLst/>
          </a:prstGeom>
          <a:solidFill>
            <a:srgbClr val="FFF5A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Orion</a:t>
            </a:r>
            <a:r>
              <a:rPr lang="en-US" sz="12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EFT-1</a:t>
            </a:r>
          </a:p>
        </p:txBody>
      </p:sp>
      <p:cxnSp>
        <p:nvCxnSpPr>
          <p:cNvPr id="7" name="Elbow Connector 6"/>
          <p:cNvCxnSpPr>
            <a:stCxn id="66" idx="3"/>
            <a:endCxn id="67" idx="3"/>
          </p:cNvCxnSpPr>
          <p:nvPr/>
        </p:nvCxnSpPr>
        <p:spPr>
          <a:xfrm>
            <a:off x="8702676" y="1711524"/>
            <a:ext cx="6000" cy="2785471"/>
          </a:xfrm>
          <a:prstGeom prst="bentConnector3">
            <a:avLst>
              <a:gd name="adj1" fmla="val 391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6558594" y="3994796"/>
            <a:ext cx="890692" cy="203782"/>
          </a:xfrm>
          <a:prstGeom prst="roundRect">
            <a:avLst/>
          </a:prstGeom>
          <a:solidFill>
            <a:srgbClr val="FFF5A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Dawn</a:t>
            </a:r>
            <a:r>
              <a:rPr lang="en-US" sz="12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GDS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249705" y="5201923"/>
            <a:ext cx="1842871" cy="268195"/>
          </a:xfrm>
          <a:prstGeom prst="roundRect">
            <a:avLst/>
          </a:prstGeom>
          <a:solidFill>
            <a:srgbClr val="FFF5A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 Narrow"/>
                <a:ea typeface="Verdana" pitchFamily="34" charset="0"/>
                <a:cs typeface="Verdana" pitchFamily="34" charset="0"/>
              </a:rPr>
              <a:t>SAR Science Merit Function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2186876" y="3756428"/>
            <a:ext cx="5381155" cy="218136"/>
          </a:xfrm>
          <a:prstGeom prst="roundRect">
            <a:avLst/>
          </a:prstGeom>
          <a:solidFill>
            <a:srgbClr val="FFF5A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Ground System Engineering standard procedures and products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47907" y="6299430"/>
            <a:ext cx="2133600" cy="365125"/>
          </a:xfrm>
          <a:prstGeom prst="rect">
            <a:avLst/>
          </a:prstGeom>
        </p:spPr>
        <p:txBody>
          <a:bodyPr/>
          <a:lstStyle/>
          <a:p>
            <a:fld id="{31A0F8F7-E37F-334C-8B67-DBFA10886825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3/14/2014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5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159"/>
            <a:ext cx="8229600" cy="701180"/>
          </a:xfrm>
        </p:spPr>
        <p:txBody>
          <a:bodyPr/>
          <a:lstStyle/>
          <a:p>
            <a:r>
              <a:rPr lang="en-US" dirty="0" smtClean="0"/>
              <a:t>Viewpoints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376" y="1156231"/>
            <a:ext cx="4037888" cy="31394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Power from the point of view of:</a:t>
            </a:r>
          </a:p>
          <a:p>
            <a:pPr lvl="1"/>
            <a:r>
              <a:rPr lang="en-US" sz="2000" dirty="0" smtClean="0"/>
              <a:t>Scenarios of component states</a:t>
            </a:r>
          </a:p>
          <a:p>
            <a:pPr lvl="1"/>
            <a:r>
              <a:rPr lang="en-US" sz="2000" dirty="0" smtClean="0"/>
              <a:t>Components and properties and behavior</a:t>
            </a:r>
          </a:p>
          <a:p>
            <a:pPr lvl="1"/>
            <a:r>
              <a:rPr lang="en-US" sz="2000" dirty="0" smtClean="0"/>
              <a:t>Power Load Profiles</a:t>
            </a:r>
          </a:p>
          <a:p>
            <a:pPr lvl="1"/>
            <a:r>
              <a:rPr lang="en-US" sz="2000" dirty="0" smtClean="0"/>
              <a:t>Flight System Power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" r="51533"/>
          <a:stretch/>
        </p:blipFill>
        <p:spPr bwMode="auto">
          <a:xfrm>
            <a:off x="4708733" y="915339"/>
            <a:ext cx="3862699" cy="547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86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25" y="277826"/>
            <a:ext cx="8229600" cy="767470"/>
          </a:xfrm>
        </p:spPr>
        <p:txBody>
          <a:bodyPr/>
          <a:lstStyle/>
          <a:p>
            <a:r>
              <a:rPr lang="en-US" dirty="0" smtClean="0"/>
              <a:t>Views of Models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" r="33649"/>
          <a:stretch/>
        </p:blipFill>
        <p:spPr>
          <a:xfrm>
            <a:off x="4631821" y="4300669"/>
            <a:ext cx="4401084" cy="2339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21" y="1352371"/>
            <a:ext cx="4114800" cy="226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t="80660" r="25309" b="6030"/>
          <a:stretch/>
        </p:blipFill>
        <p:spPr bwMode="auto">
          <a:xfrm>
            <a:off x="627404" y="4352477"/>
            <a:ext cx="3623417" cy="71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t="54615" r="25309" b="32729"/>
          <a:stretch/>
        </p:blipFill>
        <p:spPr bwMode="auto">
          <a:xfrm>
            <a:off x="627404" y="1352371"/>
            <a:ext cx="3623417" cy="6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4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21458" y="3348627"/>
            <a:ext cx="8820813" cy="33348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899627"/>
            <a:ext cx="9144000" cy="2449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5" name="Title 3094"/>
          <p:cNvSpPr>
            <a:spLocks noGrp="1"/>
          </p:cNvSpPr>
          <p:nvPr>
            <p:ph type="title"/>
          </p:nvPr>
        </p:nvSpPr>
        <p:spPr>
          <a:xfrm>
            <a:off x="457200" y="98277"/>
            <a:ext cx="8229600" cy="629362"/>
          </a:xfrm>
        </p:spPr>
        <p:txBody>
          <a:bodyPr>
            <a:normAutofit/>
          </a:bodyPr>
          <a:lstStyle/>
          <a:p>
            <a:r>
              <a:rPr lang="en-US" dirty="0" smtClean="0"/>
              <a:t>Simple Spacecraft Diagram Views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3572046"/>
            <a:ext cx="7678923" cy="2912937"/>
            <a:chOff x="200826" y="3348627"/>
            <a:chExt cx="8126279" cy="3334804"/>
          </a:xfrm>
        </p:grpSpPr>
        <p:pic>
          <p:nvPicPr>
            <p:cNvPr id="6" name="Picture 456012023.wmf" descr="456012023.wmf"/>
            <p:cNvPicPr preferRelativeResize="0">
              <a:picLocks/>
            </p:cNvPicPr>
            <p:nvPr/>
          </p:nvPicPr>
          <p:blipFill rotWithShape="1">
            <a:blip r:embed="rId2" cstate="print"/>
            <a:srcRect l="6051" t="14349" r="5054" b="12863"/>
            <a:stretch/>
          </p:blipFill>
          <p:spPr>
            <a:xfrm>
              <a:off x="200826" y="3348627"/>
              <a:ext cx="5520583" cy="3334804"/>
            </a:xfrm>
            <a:prstGeom prst="rect">
              <a:avLst/>
            </a:prstGeom>
          </p:spPr>
        </p:pic>
        <p:sp>
          <p:nvSpPr>
            <p:cNvPr id="58" name="Line Callout 1 (Accent Bar) 57"/>
            <p:cNvSpPr/>
            <p:nvPr/>
          </p:nvSpPr>
          <p:spPr>
            <a:xfrm>
              <a:off x="6006150" y="4060577"/>
              <a:ext cx="1197954" cy="612648"/>
            </a:xfrm>
            <a:prstGeom prst="accentCallout1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Star Tracker Behavior Scenario</a:t>
              </a:r>
              <a:endParaRPr lang="en-US" sz="1200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97" t="5844" r="25309" b="81910"/>
            <a:stretch/>
          </p:blipFill>
          <p:spPr bwMode="auto">
            <a:xfrm>
              <a:off x="4703688" y="5016029"/>
              <a:ext cx="3623417" cy="659450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3" name="Group 2"/>
          <p:cNvGrpSpPr/>
          <p:nvPr/>
        </p:nvGrpSpPr>
        <p:grpSpPr>
          <a:xfrm>
            <a:off x="357832" y="1119190"/>
            <a:ext cx="8532976" cy="2005159"/>
            <a:chOff x="277738" y="1037144"/>
            <a:chExt cx="8532976" cy="2005159"/>
          </a:xfrm>
        </p:grpSpPr>
        <p:pic>
          <p:nvPicPr>
            <p:cNvPr id="2" name="Picture 1294403872.wmf" descr="1294403872.wmf"/>
            <p:cNvPicPr preferRelativeResize="0">
              <a:picLocks/>
            </p:cNvPicPr>
            <p:nvPr/>
          </p:nvPicPr>
          <p:blipFill rotWithShape="1">
            <a:blip r:embed="rId4" cstate="print"/>
            <a:srcRect l="8090" t="16771" r="28336" b="9216"/>
            <a:stretch/>
          </p:blipFill>
          <p:spPr>
            <a:xfrm>
              <a:off x="277738" y="1293975"/>
              <a:ext cx="2046718" cy="17483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5" name="Picture 704956850.wmf" descr="704956850.wmf"/>
            <p:cNvPicPr preferRelativeResize="0">
              <a:picLocks/>
            </p:cNvPicPr>
            <p:nvPr/>
          </p:nvPicPr>
          <p:blipFill rotWithShape="1">
            <a:blip r:embed="rId5" cstate="print"/>
            <a:srcRect l="9078" t="16299" r="8696" b="10317"/>
            <a:stretch/>
          </p:blipFill>
          <p:spPr>
            <a:xfrm>
              <a:off x="4110525" y="1722077"/>
              <a:ext cx="3196127" cy="126691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3096" name="Line Callout 1 (Accent Bar) 3095"/>
            <p:cNvSpPr/>
            <p:nvPr/>
          </p:nvSpPr>
          <p:spPr>
            <a:xfrm>
              <a:off x="2597624" y="2049210"/>
              <a:ext cx="914400" cy="612648"/>
            </a:xfrm>
            <a:prstGeom prst="accentCallout1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Spacecraft SysML IBD</a:t>
              </a:r>
              <a:endParaRPr lang="en-US" sz="1200" dirty="0"/>
            </a:p>
          </p:txBody>
        </p:sp>
        <p:sp>
          <p:nvSpPr>
            <p:cNvPr id="59" name="Line Callout 1 (Accent Bar) 58"/>
            <p:cNvSpPr/>
            <p:nvPr/>
          </p:nvSpPr>
          <p:spPr>
            <a:xfrm>
              <a:off x="7520300" y="1686625"/>
              <a:ext cx="1290414" cy="612648"/>
            </a:xfrm>
            <a:prstGeom prst="accentCallout1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Spacecraft Star tracker Behavior</a:t>
              </a:r>
              <a:endParaRPr lang="en-US" sz="1200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94" t="32413" r="24865" b="54904"/>
            <a:stretch/>
          </p:blipFill>
          <p:spPr bwMode="auto">
            <a:xfrm>
              <a:off x="2562196" y="1037144"/>
              <a:ext cx="3452498" cy="649481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61018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06" y="256770"/>
            <a:ext cx="8229600" cy="674720"/>
          </a:xfrm>
        </p:spPr>
        <p:txBody>
          <a:bodyPr/>
          <a:lstStyle/>
          <a:p>
            <a:r>
              <a:rPr lang="en-US" dirty="0" smtClean="0"/>
              <a:t>Composing Views Into the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757" y="4666377"/>
            <a:ext cx="5042018" cy="1909612"/>
          </a:xfrm>
        </p:spPr>
        <p:txBody>
          <a:bodyPr>
            <a:noAutofit/>
          </a:bodyPr>
          <a:lstStyle/>
          <a:p>
            <a:r>
              <a:rPr lang="en-US" sz="2400" dirty="0" smtClean="0"/>
              <a:t>Model of Views</a:t>
            </a:r>
          </a:p>
          <a:p>
            <a:pPr lvl="1"/>
            <a:r>
              <a:rPr lang="en-US" sz="2000" dirty="0" smtClean="0"/>
              <a:t>Story of Views</a:t>
            </a:r>
          </a:p>
          <a:p>
            <a:pPr lvl="1"/>
            <a:r>
              <a:rPr lang="en-US" sz="2000" dirty="0" smtClean="0"/>
              <a:t>Outline of Views</a:t>
            </a:r>
          </a:p>
          <a:p>
            <a:pPr lvl="1"/>
            <a:r>
              <a:rPr lang="en-US" sz="2000" dirty="0" smtClean="0"/>
              <a:t>Template Outline of Viewpoints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2" y="931490"/>
            <a:ext cx="8866247" cy="237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892370" y="3537460"/>
            <a:ext cx="1686707" cy="958001"/>
          </a:xfrm>
          <a:prstGeom prst="wedgeRectCallout">
            <a:avLst>
              <a:gd name="adj1" fmla="val -65713"/>
              <a:gd name="adj2" fmla="val -8479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“Template” Outline of Viewpoints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375163" y="4016460"/>
            <a:ext cx="2358640" cy="1187466"/>
          </a:xfrm>
          <a:prstGeom prst="wedgeRectCallout">
            <a:avLst>
              <a:gd name="adj1" fmla="val -84503"/>
              <a:gd name="adj2" fmla="val -6530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2 Model Outlines of Views based on the same Viewpoint Template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5281303" y="1691568"/>
            <a:ext cx="564022" cy="3691783"/>
          </a:xfrm>
          <a:prstGeom prst="leftBrace">
            <a:avLst>
              <a:gd name="adj1" fmla="val 25759"/>
              <a:gd name="adj2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8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3274" y="1447800"/>
            <a:ext cx="3987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2748" y="13392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Operations Processes and </a:t>
            </a:r>
            <a:r>
              <a:rPr lang="en-US" sz="2800" b="1" dirty="0" smtClean="0"/>
              <a:t>Checklists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31962" y="1768979"/>
            <a:ext cx="5298393" cy="4435267"/>
          </a:xfrm>
        </p:spPr>
        <p:txBody>
          <a:bodyPr>
            <a:normAutofit/>
          </a:bodyPr>
          <a:lstStyle/>
          <a:p>
            <a:r>
              <a:rPr lang="en-US" dirty="0" smtClean="0"/>
              <a:t>Training View Models </a:t>
            </a:r>
          </a:p>
          <a:p>
            <a:pPr lvl="1"/>
            <a:r>
              <a:rPr lang="en-US" dirty="0" smtClean="0"/>
              <a:t>Layered Story through process</a:t>
            </a:r>
          </a:p>
          <a:p>
            <a:pPr lvl="1"/>
            <a:r>
              <a:rPr lang="en-US" dirty="0" smtClean="0"/>
              <a:t>Understand bigger picture down to smallest detail</a:t>
            </a:r>
          </a:p>
          <a:p>
            <a:r>
              <a:rPr lang="en-US" dirty="0" smtClean="0"/>
              <a:t>Checklist Views</a:t>
            </a:r>
          </a:p>
          <a:p>
            <a:pPr lvl="1"/>
            <a:r>
              <a:rPr lang="en-US" dirty="0" smtClean="0"/>
              <a:t>Single thread through entire process</a:t>
            </a:r>
          </a:p>
          <a:p>
            <a:pPr lvl="1"/>
            <a:r>
              <a:rPr lang="en-US" dirty="0" smtClean="0"/>
              <a:t>Layout the clean step-by-step</a:t>
            </a:r>
          </a:p>
          <a:p>
            <a:pPr lvl="1"/>
            <a:r>
              <a:rPr lang="en-US" dirty="0" smtClean="0"/>
              <a:t>Minimum amount of information to do the job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8474" y="1500992"/>
            <a:ext cx="264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Training Document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1652" y="1447800"/>
            <a:ext cx="2683379" cy="2893464"/>
            <a:chOff x="264920" y="1447800"/>
            <a:chExt cx="2683379" cy="2893464"/>
          </a:xfrm>
        </p:grpSpPr>
        <p:pic>
          <p:nvPicPr>
            <p:cNvPr id="2" name="Picture -490956317.wmf" descr="-490956317.wmf"/>
            <p:cNvPicPr preferRelativeResize="0"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474" y="1872083"/>
              <a:ext cx="2174905" cy="1050579"/>
            </a:xfrm>
            <a:prstGeom prst="rect">
              <a:avLst/>
            </a:prstGeom>
          </p:spPr>
        </p:pic>
        <p:pic>
          <p:nvPicPr>
            <p:cNvPr id="5" name="Picture -490956317.wmf" descr="-490956317.wmf"/>
            <p:cNvPicPr preferRelativeResize="0"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474" y="3055369"/>
              <a:ext cx="2174905" cy="1059678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264920" y="1447800"/>
              <a:ext cx="2683379" cy="2893464"/>
            </a:xfrm>
            <a:prstGeom prst="round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1652" y="4589091"/>
            <a:ext cx="2683379" cy="1546790"/>
            <a:chOff x="538383" y="4589091"/>
            <a:chExt cx="2683379" cy="1546790"/>
          </a:xfrm>
        </p:grpSpPr>
        <p:sp>
          <p:nvSpPr>
            <p:cNvPr id="8" name="TextBox 7"/>
            <p:cNvSpPr txBox="1"/>
            <p:nvPr/>
          </p:nvSpPr>
          <p:spPr>
            <a:xfrm>
              <a:off x="649479" y="4589091"/>
              <a:ext cx="240136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Operational Checklist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solidFill>
                    <a:srgbClr val="FFFFFF"/>
                  </a:solidFill>
                </a:rPr>
                <a:t>Step 1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solidFill>
                    <a:srgbClr val="FFFFFF"/>
                  </a:solidFill>
                </a:rPr>
                <a:t>Step 2</a:t>
              </a:r>
            </a:p>
            <a:p>
              <a:pPr marL="800100" lvl="1" indent="-342900">
                <a:buFont typeface="+mj-lt"/>
                <a:buAutoNum type="arabicPeriod"/>
              </a:pPr>
              <a:r>
                <a:rPr lang="en-US" dirty="0" smtClean="0">
                  <a:solidFill>
                    <a:srgbClr val="FFFFFF"/>
                  </a:solidFill>
                </a:rPr>
                <a:t>Sub Step 1</a:t>
              </a:r>
            </a:p>
            <a:p>
              <a:pPr marL="800100" lvl="1" indent="-342900">
                <a:buFont typeface="+mj-lt"/>
                <a:buAutoNum type="arabicPeriod"/>
              </a:pPr>
              <a:r>
                <a:rPr lang="en-US" dirty="0" smtClean="0">
                  <a:solidFill>
                    <a:srgbClr val="FFFFFF"/>
                  </a:solidFill>
                </a:rPr>
                <a:t>Sub Step 2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8383" y="4589091"/>
              <a:ext cx="2683379" cy="1546790"/>
            </a:xfrm>
            <a:prstGeom prst="round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4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452478"/>
          </a:xfrm>
        </p:spPr>
        <p:txBody>
          <a:bodyPr/>
          <a:lstStyle/>
          <a:p>
            <a:r>
              <a:rPr lang="en-US" dirty="0" smtClean="0"/>
              <a:t>Model-Based Engineering Environment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C15811A-F12B-2F4C-8CA2-F95E51D6F269}" type="slidenum">
              <a:rPr lang="en-US" smtClean="0"/>
              <a:t>45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" t="9130" r="16984"/>
          <a:stretch/>
        </p:blipFill>
        <p:spPr bwMode="auto">
          <a:xfrm>
            <a:off x="400486" y="4745139"/>
            <a:ext cx="1178988" cy="113003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" t="3507" r="5804" b="4937"/>
          <a:stretch/>
        </p:blipFill>
        <p:spPr bwMode="auto">
          <a:xfrm>
            <a:off x="4603303" y="1490643"/>
            <a:ext cx="1447059" cy="133264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6203255" y="3117611"/>
            <a:ext cx="286758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Service API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Model Resources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Data Services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Analysis Services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4069" y="3525559"/>
            <a:ext cx="5966293" cy="4572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Management Service</a:t>
            </a:r>
            <a:endParaRPr lang="en-US" sz="12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140318" y="5906375"/>
            <a:ext cx="1820092" cy="403889"/>
          </a:xfrm>
          <a:prstGeom prst="roundRect">
            <a:avLst>
              <a:gd name="adj" fmla="val 2721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MDK (MD)</a:t>
            </a:r>
            <a:endParaRPr lang="en-US" sz="1200" b="1" dirty="0"/>
          </a:p>
        </p:txBody>
      </p:sp>
      <p:sp>
        <p:nvSpPr>
          <p:cNvPr id="15" name="Left-Right Arrow 14"/>
          <p:cNvSpPr/>
          <p:nvPr/>
        </p:nvSpPr>
        <p:spPr>
          <a:xfrm rot="5400000">
            <a:off x="650996" y="2945153"/>
            <a:ext cx="677681" cy="48463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-Right Arrow 32"/>
          <p:cNvSpPr/>
          <p:nvPr/>
        </p:nvSpPr>
        <p:spPr>
          <a:xfrm rot="5400000">
            <a:off x="2825508" y="2945153"/>
            <a:ext cx="677681" cy="48463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0" r="19429" b="17756"/>
          <a:stretch/>
        </p:blipFill>
        <p:spPr bwMode="auto">
          <a:xfrm>
            <a:off x="2287698" y="1485528"/>
            <a:ext cx="1747123" cy="132806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26" name="a8ee1f22-74d3-4909-9b89-604b8876cc23" descr="0531AC25-FE75-4B65-8686-3F0DA25A5830@jp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98" y="4661012"/>
            <a:ext cx="1982883" cy="1276969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9" name="Rounded Rectangle 18"/>
          <p:cNvSpPr/>
          <p:nvPr/>
        </p:nvSpPr>
        <p:spPr>
          <a:xfrm>
            <a:off x="2293877" y="1069544"/>
            <a:ext cx="1740944" cy="361389"/>
          </a:xfrm>
          <a:prstGeom prst="roundRect">
            <a:avLst>
              <a:gd name="adj" fmla="val 3133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Editor</a:t>
            </a:r>
            <a:endParaRPr lang="en-US" sz="1200" b="1" dirty="0"/>
          </a:p>
        </p:txBody>
      </p:sp>
      <p:sp>
        <p:nvSpPr>
          <p:cNvPr id="20" name="Left-Right Arrow 19"/>
          <p:cNvSpPr/>
          <p:nvPr/>
        </p:nvSpPr>
        <p:spPr>
          <a:xfrm rot="5400000">
            <a:off x="4932192" y="2945153"/>
            <a:ext cx="677681" cy="48463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Right Arrow 22"/>
          <p:cNvSpPr/>
          <p:nvPr/>
        </p:nvSpPr>
        <p:spPr>
          <a:xfrm rot="5400000">
            <a:off x="614710" y="4139759"/>
            <a:ext cx="677681" cy="48463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 rot="5400000">
            <a:off x="2825508" y="4139759"/>
            <a:ext cx="677681" cy="48463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324343" y="1070988"/>
            <a:ext cx="1820092" cy="403889"/>
          </a:xfrm>
          <a:prstGeom prst="roundRect">
            <a:avLst>
              <a:gd name="adj" fmla="val 2721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Ops</a:t>
            </a:r>
            <a:endParaRPr lang="en-US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204910" y="1089823"/>
            <a:ext cx="2867585" cy="17543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Web Apps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Model Production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Analysis Production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Communication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Interaction</a:t>
            </a: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0" r="19429" b="17756"/>
          <a:stretch/>
        </p:blipFill>
        <p:spPr bwMode="auto">
          <a:xfrm>
            <a:off x="126369" y="1491408"/>
            <a:ext cx="1747123" cy="132806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36" name="Left-Right Arrow 35"/>
          <p:cNvSpPr/>
          <p:nvPr/>
        </p:nvSpPr>
        <p:spPr>
          <a:xfrm rot="5400000">
            <a:off x="4932192" y="4139759"/>
            <a:ext cx="677681" cy="48463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463966" y="5134649"/>
            <a:ext cx="1740944" cy="1221701"/>
          </a:xfrm>
          <a:prstGeom prst="roundRect">
            <a:avLst>
              <a:gd name="adj" fmla="val 2926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Enterprise Integration (ESB, </a:t>
            </a:r>
            <a:r>
              <a:rPr lang="en-US" dirty="0" err="1" smtClean="0"/>
              <a:t>Slim,etc</a:t>
            </a:r>
            <a:r>
              <a:rPr lang="en-US" dirty="0" smtClean="0"/>
              <a:t>)</a:t>
            </a:r>
            <a:endParaRPr lang="en-US" sz="12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84069" y="1069544"/>
            <a:ext cx="1820092" cy="587504"/>
          </a:xfrm>
          <a:prstGeom prst="roundRect">
            <a:avLst>
              <a:gd name="adj" fmla="val 2721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Analysis Workbench</a:t>
            </a:r>
            <a:endParaRPr lang="en-US" sz="11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2395681" y="5960105"/>
            <a:ext cx="1740944" cy="361389"/>
          </a:xfrm>
          <a:prstGeom prst="roundRect">
            <a:avLst>
              <a:gd name="adj" fmla="val 2926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 Tools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204910" y="4702700"/>
            <a:ext cx="2867585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Specialized Tool Integration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Full MD Integration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Integration Support for Tools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Data Support for Tools</a:t>
            </a:r>
          </a:p>
        </p:txBody>
      </p:sp>
    </p:spTree>
    <p:extLst>
      <p:ext uri="{BB962C8B-B14F-4D97-AF65-F5344CB8AC3E}">
        <p14:creationId xmlns:p14="http://schemas.microsoft.com/office/powerpoint/2010/main" val="2464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with what you fly with</a:t>
            </a:r>
          </a:p>
          <a:p>
            <a:r>
              <a:rPr lang="en-US" dirty="0" smtClean="0"/>
              <a:t>Model-Based Description/Visualization</a:t>
            </a:r>
          </a:p>
          <a:p>
            <a:r>
              <a:rPr lang="en-US" dirty="0" smtClean="0"/>
              <a:t>Analysis (formal and informal)</a:t>
            </a:r>
          </a:p>
          <a:p>
            <a:r>
              <a:rPr lang="en-US" dirty="0" smtClean="0"/>
              <a:t>Communication – document and web app generation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3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7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Drivers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 for Assessing Adoption Barriers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Sources of Data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Practitioner </a:t>
            </a:r>
            <a:r>
              <a:rPr lang="en-US" dirty="0"/>
              <a:t>F</a:t>
            </a:r>
            <a:r>
              <a:rPr lang="en-US" dirty="0" smtClean="0"/>
              <a:t>eedback</a:t>
            </a:r>
          </a:p>
          <a:p>
            <a:pPr lvl="1"/>
            <a:r>
              <a:rPr lang="en-US" dirty="0" smtClean="0"/>
              <a:t>Practitioner Customer Feedback</a:t>
            </a:r>
          </a:p>
          <a:p>
            <a:r>
              <a:rPr lang="en-US" dirty="0" smtClean="0"/>
              <a:t>Technique</a:t>
            </a:r>
          </a:p>
          <a:p>
            <a:pPr lvl="1"/>
            <a:r>
              <a:rPr lang="en-US" dirty="0" smtClean="0"/>
              <a:t>Formal Interviews</a:t>
            </a:r>
          </a:p>
          <a:p>
            <a:pPr lvl="1"/>
            <a:r>
              <a:rPr lang="en-US" dirty="0" smtClean="0"/>
              <a:t>Practitioner Community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097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Customers of Systems Engineering Products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SEs cannot radically change their existing work products</a:t>
            </a:r>
          </a:p>
          <a:p>
            <a:r>
              <a:rPr lang="en-US" sz="2800" dirty="0" smtClean="0"/>
              <a:t>MBSE must only improve the quality of these products</a:t>
            </a:r>
          </a:p>
          <a:p>
            <a:r>
              <a:rPr lang="en-US" sz="2800" dirty="0" smtClean="0"/>
              <a:t>MBSE must not burden consumers of SE products without providing substantial technical and/or economic value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134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SE Practitioners using MBSE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sz="1600" dirty="0" smtClean="0"/>
              <a:t>Broad consensus behind MBSE</a:t>
            </a:r>
          </a:p>
          <a:p>
            <a:pPr lvl="1">
              <a:buFont typeface="Wingdings" charset="2"/>
              <a:buChar char="Ø"/>
            </a:pPr>
            <a:r>
              <a:rPr lang="en-US" sz="1600" dirty="0" smtClean="0"/>
              <a:t>Less consensus on what it is or how to do it</a:t>
            </a:r>
          </a:p>
          <a:p>
            <a:pPr>
              <a:buFont typeface="Wingdings" charset="2"/>
              <a:buChar char="Ø"/>
            </a:pPr>
            <a:r>
              <a:rPr lang="en-US" sz="1600" dirty="0" smtClean="0"/>
              <a:t>MBSE Challenges for SEs</a:t>
            </a:r>
          </a:p>
          <a:p>
            <a:pPr lvl="1">
              <a:buFont typeface="Wingdings" charset="2"/>
              <a:buChar char="Ø"/>
            </a:pPr>
            <a:r>
              <a:rPr lang="en-US" sz="1600" dirty="0"/>
              <a:t>not used to working in collaborative integrated environment</a:t>
            </a:r>
          </a:p>
          <a:p>
            <a:pPr lvl="1">
              <a:buFont typeface="Wingdings" charset="2"/>
              <a:buChar char="Ø"/>
            </a:pPr>
            <a:r>
              <a:rPr lang="en-US" sz="1600" dirty="0"/>
              <a:t>not used to formal version control of SE artifacts</a:t>
            </a:r>
          </a:p>
          <a:p>
            <a:pPr lvl="1">
              <a:buFont typeface="Wingdings" charset="2"/>
              <a:buChar char="Ø"/>
            </a:pPr>
            <a:r>
              <a:rPr lang="en-US" sz="1600" dirty="0" smtClean="0"/>
              <a:t>Not used to explicitly cross-referencing items representing modeled elements of the system.</a:t>
            </a:r>
            <a:endParaRPr lang="en-US" sz="1600" dirty="0"/>
          </a:p>
          <a:p>
            <a:pPr>
              <a:buFont typeface="Wingdings" charset="2"/>
              <a:buChar char="Ø"/>
            </a:pPr>
            <a:r>
              <a:rPr lang="en-US" sz="1600" dirty="0" smtClean="0"/>
              <a:t>Challenges for SE practitioners describing systems</a:t>
            </a:r>
          </a:p>
          <a:p>
            <a:pPr lvl="1">
              <a:buFont typeface="Wingdings" charset="2"/>
              <a:buChar char="Ø"/>
            </a:pPr>
            <a:r>
              <a:rPr lang="en-US" sz="1600" dirty="0" smtClean="0"/>
              <a:t>Not used to using languages or formal vocabulary for describing systems</a:t>
            </a:r>
          </a:p>
          <a:p>
            <a:pPr lvl="1">
              <a:buFont typeface="Wingdings" charset="2"/>
              <a:buChar char="Ø"/>
            </a:pPr>
            <a:r>
              <a:rPr lang="en-US" sz="1600" dirty="0" smtClean="0"/>
              <a:t>Not used to having explicit representations of systems beyond requirements and design review packages</a:t>
            </a:r>
          </a:p>
          <a:p>
            <a:pPr>
              <a:buFont typeface="Wingdings" charset="2"/>
              <a:buChar char="Ø"/>
            </a:pPr>
            <a:r>
              <a:rPr lang="en-US" sz="1600" dirty="0" smtClean="0"/>
              <a:t>Challenges for SE practitioners analyzing systems</a:t>
            </a:r>
          </a:p>
          <a:p>
            <a:pPr marL="742950" lvl="2" indent="-342900">
              <a:buFont typeface="Wingdings" charset="2"/>
              <a:buChar char="Ø"/>
            </a:pPr>
            <a:r>
              <a:rPr lang="en-US" sz="1600" dirty="0"/>
              <a:t>Not used to formal analysis at level of </a:t>
            </a:r>
            <a:r>
              <a:rPr lang="en-US" sz="1600" dirty="0" smtClean="0"/>
              <a:t>system</a:t>
            </a:r>
          </a:p>
          <a:p>
            <a:pPr marL="742950" lvl="2" indent="-342900">
              <a:buFont typeface="Wingdings" charset="2"/>
              <a:buChar char="Ø"/>
            </a:pPr>
            <a:r>
              <a:rPr lang="en-US" sz="1600" dirty="0" smtClean="0"/>
              <a:t>Several areas of analysis are not yet clearly defined for SEs</a:t>
            </a:r>
            <a:endParaRPr lang="en-US" sz="1600" dirty="0"/>
          </a:p>
          <a:p>
            <a:pPr>
              <a:buFont typeface="Wingdings" charset="2"/>
              <a:buChar char="Ø"/>
            </a:pPr>
            <a:r>
              <a:rPr lang="en-US" sz="1600" dirty="0" smtClean="0"/>
              <a:t>Challenges for SE practitioners communicating about systems</a:t>
            </a:r>
          </a:p>
          <a:p>
            <a:pPr lvl="1">
              <a:buFont typeface="Wingdings" charset="2"/>
              <a:buChar char="Ø"/>
            </a:pPr>
            <a:r>
              <a:rPr lang="en-US" sz="1600" dirty="0" smtClean="0"/>
              <a:t>Complex options for visualization</a:t>
            </a:r>
          </a:p>
          <a:p>
            <a:pPr lvl="1">
              <a:buFont typeface="Wingdings" charset="2"/>
              <a:buChar char="Ø"/>
            </a:pPr>
            <a:r>
              <a:rPr lang="en-US" sz="1600" dirty="0" smtClean="0"/>
              <a:t>Difficulty with flexible yet accurate visualizations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304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state of the practice MBSE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Practices</a:t>
            </a:r>
          </a:p>
          <a:p>
            <a:pPr lvl="1"/>
            <a:r>
              <a:rPr lang="en-US" dirty="0" smtClean="0"/>
              <a:t>Language </a:t>
            </a:r>
            <a:r>
              <a:rPr lang="en-US" dirty="0"/>
              <a:t>standards not flexible enough to accommodate range of </a:t>
            </a:r>
            <a:r>
              <a:rPr lang="en-US" dirty="0" smtClean="0"/>
              <a:t>visualization</a:t>
            </a:r>
          </a:p>
          <a:p>
            <a:r>
              <a:rPr lang="en-US" dirty="0" smtClean="0"/>
              <a:t>Apps and Tools</a:t>
            </a:r>
          </a:p>
          <a:p>
            <a:pPr lvl="1"/>
            <a:r>
              <a:rPr lang="en-US" dirty="0" smtClean="0"/>
              <a:t>Tools do not provide efficient communication mechanisms</a:t>
            </a:r>
          </a:p>
          <a:p>
            <a:pPr lvl="1"/>
            <a:r>
              <a:rPr lang="en-US" dirty="0" smtClean="0"/>
              <a:t>Tools lack fast simple collaboration capabilities</a:t>
            </a:r>
          </a:p>
          <a:p>
            <a:pPr lvl="1"/>
            <a:r>
              <a:rPr lang="en-US" dirty="0" smtClean="0"/>
              <a:t>Lack of interoperability still an enormous challenge</a:t>
            </a:r>
          </a:p>
          <a:p>
            <a:pPr lvl="1"/>
            <a:r>
              <a:rPr lang="en-US" dirty="0" smtClean="0"/>
              <a:t>Lack of web-based access still a challenge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1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HM-IMCE Agreemen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EHM-IMCE Agreement.thmx</Template>
  <TotalTime>16887</TotalTime>
  <Words>2023</Words>
  <Application>Microsoft Macintosh PowerPoint</Application>
  <PresentationFormat>On-screen Show (4:3)</PresentationFormat>
  <Paragraphs>547</Paragraphs>
  <Slides>47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EHM-IMCE Agreement</vt:lpstr>
      <vt:lpstr>PowerPoint Presentation</vt:lpstr>
      <vt:lpstr>Outline</vt:lpstr>
      <vt:lpstr>JPL Model Based Engineering</vt:lpstr>
      <vt:lpstr>System Modeling at JPL: The Experience Landscape</vt:lpstr>
      <vt:lpstr>Architecture Drivers</vt:lpstr>
      <vt:lpstr>Approach for Assessing Adoption Barriers</vt:lpstr>
      <vt:lpstr>Customers of Systems Engineering Products</vt:lpstr>
      <vt:lpstr>Challenges for SE Practitioners using MBSE</vt:lpstr>
      <vt:lpstr>Challenges with state of the practice MBSE</vt:lpstr>
      <vt:lpstr>MBEE Concepts</vt:lpstr>
      <vt:lpstr>Foundation of SE Practices</vt:lpstr>
      <vt:lpstr>Viewpoint as a Foundational Concept</vt:lpstr>
      <vt:lpstr>Viewpoint Concept</vt:lpstr>
      <vt:lpstr>Functional Qualities</vt:lpstr>
      <vt:lpstr>Terminology</vt:lpstr>
      <vt:lpstr>MBEE System Concept</vt:lpstr>
      <vt:lpstr>Description Concept</vt:lpstr>
      <vt:lpstr>Describe Analyze Communicate</vt:lpstr>
      <vt:lpstr>MBEE Realization</vt:lpstr>
      <vt:lpstr>MBEE System Realization</vt:lpstr>
      <vt:lpstr>Description Realization</vt:lpstr>
      <vt:lpstr>Technology Alternatives</vt:lpstr>
      <vt:lpstr>Technology Assessment Approach</vt:lpstr>
      <vt:lpstr>Technology</vt:lpstr>
      <vt:lpstr>Technology Criteria for Modeling Services</vt:lpstr>
      <vt:lpstr>Technology Options for Model Services</vt:lpstr>
      <vt:lpstr>Technology Assessed</vt:lpstr>
      <vt:lpstr>Uncertainty</vt:lpstr>
      <vt:lpstr>PowerPoint Presentation</vt:lpstr>
      <vt:lpstr>Evaluating Alternative Model Services Technology</vt:lpstr>
      <vt:lpstr>Semantic Web Architectural Prototype</vt:lpstr>
      <vt:lpstr>Semantic Web Alternatives</vt:lpstr>
      <vt:lpstr>Web App Framework Prototypees</vt:lpstr>
      <vt:lpstr>Evaluating Alternatives</vt:lpstr>
      <vt:lpstr>Evaluating Alternatives</vt:lpstr>
      <vt:lpstr>Conclusions</vt:lpstr>
      <vt:lpstr>Backup</vt:lpstr>
      <vt:lpstr>Examples</vt:lpstr>
      <vt:lpstr>PowerPoint Presentation</vt:lpstr>
      <vt:lpstr>Viewpoints</vt:lpstr>
      <vt:lpstr>Views of Models</vt:lpstr>
      <vt:lpstr>Simple Spacecraft Diagram Views</vt:lpstr>
      <vt:lpstr>Composing Views Into the Document</vt:lpstr>
      <vt:lpstr>Operations Processes and Checklists</vt:lpstr>
      <vt:lpstr>Model-Based Engineering Environment</vt:lpstr>
      <vt:lpstr>Key Ideas</vt:lpstr>
      <vt:lpstr>Roadmap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JPL</dc:creator>
  <cp:lastModifiedBy>JPL</cp:lastModifiedBy>
  <cp:revision>136</cp:revision>
  <dcterms:created xsi:type="dcterms:W3CDTF">2013-10-25T16:02:17Z</dcterms:created>
  <dcterms:modified xsi:type="dcterms:W3CDTF">2014-05-07T12:37:43Z</dcterms:modified>
</cp:coreProperties>
</file>